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448" r:id="rId2"/>
    <p:sldId id="260" r:id="rId3"/>
    <p:sldId id="261" r:id="rId4"/>
    <p:sldId id="262" r:id="rId5"/>
    <p:sldId id="263" r:id="rId6"/>
    <p:sldId id="264" r:id="rId7"/>
    <p:sldId id="265" r:id="rId8"/>
    <p:sldId id="266" r:id="rId9"/>
    <p:sldId id="267" r:id="rId10"/>
    <p:sldId id="467"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A1BEC-76D0-4C2A-87B5-6D7BA2935E18}" type="doc">
      <dgm:prSet loTypeId="urn:microsoft.com/office/officeart/2005/8/layout/process1" loCatId="process" qsTypeId="urn:microsoft.com/office/officeart/2005/8/quickstyle/simple1" qsCatId="simple" csTypeId="urn:microsoft.com/office/officeart/2005/8/colors/colorful1" csCatId="colorful" phldr="1"/>
      <dgm:spPr/>
    </dgm:pt>
    <dgm:pt modelId="{05C3FE79-3F4A-4090-90F0-16CAA70399B0}">
      <dgm:prSet phldrT="[Texto]"/>
      <dgm:spPr/>
      <dgm:t>
        <a:bodyPr/>
        <a:lstStyle/>
        <a:p>
          <a:r>
            <a:rPr lang="es-ES" dirty="0">
              <a:latin typeface="Times New Roman" panose="02020603050405020304" pitchFamily="18" charset="0"/>
              <a:cs typeface="Times New Roman" panose="02020603050405020304" pitchFamily="18" charset="0"/>
            </a:rPr>
            <a:t>1. Dividir la población en conglomerados</a:t>
          </a:r>
        </a:p>
      </dgm:t>
    </dgm:pt>
    <dgm:pt modelId="{45796DB5-6EF2-4098-986C-5DB5895C5C10}" type="parTrans" cxnId="{5AA5219A-6E75-46DF-98E6-E08CA7FECE5C}">
      <dgm:prSet/>
      <dgm:spPr/>
      <dgm:t>
        <a:bodyPr/>
        <a:lstStyle/>
        <a:p>
          <a:endParaRPr lang="es-ES">
            <a:latin typeface="Times New Roman" panose="02020603050405020304" pitchFamily="18" charset="0"/>
            <a:cs typeface="Times New Roman" panose="02020603050405020304" pitchFamily="18" charset="0"/>
          </a:endParaRPr>
        </a:p>
      </dgm:t>
    </dgm:pt>
    <dgm:pt modelId="{91725E0A-52C8-4D48-BF96-7D6A66BD6B2F}" type="sibTrans" cxnId="{5AA5219A-6E75-46DF-98E6-E08CA7FECE5C}">
      <dgm:prSet/>
      <dgm:spPr/>
      <dgm:t>
        <a:bodyPr/>
        <a:lstStyle/>
        <a:p>
          <a:endParaRPr lang="es-ES">
            <a:latin typeface="Times New Roman" panose="02020603050405020304" pitchFamily="18" charset="0"/>
            <a:cs typeface="Times New Roman" panose="02020603050405020304" pitchFamily="18" charset="0"/>
          </a:endParaRPr>
        </a:p>
      </dgm:t>
    </dgm:pt>
    <dgm:pt modelId="{4D865F3D-6BDB-4BF0-A8D1-2007CAC30FC5}">
      <dgm:prSet phldrT="[Texto]"/>
      <dgm:spPr/>
      <dgm:t>
        <a:bodyPr/>
        <a:lstStyle/>
        <a:p>
          <a:r>
            <a:rPr lang="es-ES" dirty="0">
              <a:latin typeface="Times New Roman" panose="02020603050405020304" pitchFamily="18" charset="0"/>
              <a:cs typeface="Times New Roman" panose="02020603050405020304" pitchFamily="18" charset="0"/>
            </a:rPr>
            <a:t>3. Seleccionar los conglomerados</a:t>
          </a:r>
        </a:p>
      </dgm:t>
    </dgm:pt>
    <dgm:pt modelId="{08E7FD0D-7F79-4504-A409-F8850C577674}" type="parTrans" cxnId="{9B81D10B-3C8A-4D4B-9927-E55B4D1C3499}">
      <dgm:prSet/>
      <dgm:spPr/>
      <dgm:t>
        <a:bodyPr/>
        <a:lstStyle/>
        <a:p>
          <a:endParaRPr lang="es-ES">
            <a:latin typeface="Times New Roman" panose="02020603050405020304" pitchFamily="18" charset="0"/>
            <a:cs typeface="Times New Roman" panose="02020603050405020304" pitchFamily="18" charset="0"/>
          </a:endParaRPr>
        </a:p>
      </dgm:t>
    </dgm:pt>
    <dgm:pt modelId="{8173D4CC-AF7E-4CBF-908A-A5785D0011CB}" type="sibTrans" cxnId="{9B81D10B-3C8A-4D4B-9927-E55B4D1C3499}">
      <dgm:prSet/>
      <dgm:spPr/>
      <dgm:t>
        <a:bodyPr/>
        <a:lstStyle/>
        <a:p>
          <a:endParaRPr lang="es-ES">
            <a:latin typeface="Times New Roman" panose="02020603050405020304" pitchFamily="18" charset="0"/>
            <a:cs typeface="Times New Roman" panose="02020603050405020304" pitchFamily="18" charset="0"/>
          </a:endParaRPr>
        </a:p>
      </dgm:t>
    </dgm:pt>
    <dgm:pt modelId="{F630F519-6752-4735-A927-53DC3EBE90AB}">
      <dgm:prSet phldrT="[Texto]"/>
      <dgm:spPr/>
      <dgm:t>
        <a:bodyPr/>
        <a:lstStyle/>
        <a:p>
          <a:r>
            <a:rPr lang="es-ES" dirty="0">
              <a:latin typeface="Times New Roman" panose="02020603050405020304" pitchFamily="18" charset="0"/>
              <a:cs typeface="Times New Roman" panose="02020603050405020304" pitchFamily="18" charset="0"/>
            </a:rPr>
            <a:t>4. Incluir todos los elementos del conglomerado seleccionado</a:t>
          </a:r>
        </a:p>
      </dgm:t>
    </dgm:pt>
    <dgm:pt modelId="{7AF82E89-F5BD-4D17-987B-47DFD93E9018}" type="parTrans" cxnId="{92144DE8-5B8F-43FD-B37B-F25FBD30EE49}">
      <dgm:prSet/>
      <dgm:spPr/>
      <dgm:t>
        <a:bodyPr/>
        <a:lstStyle/>
        <a:p>
          <a:endParaRPr lang="es-ES">
            <a:latin typeface="Times New Roman" panose="02020603050405020304" pitchFamily="18" charset="0"/>
            <a:cs typeface="Times New Roman" panose="02020603050405020304" pitchFamily="18" charset="0"/>
          </a:endParaRPr>
        </a:p>
      </dgm:t>
    </dgm:pt>
    <dgm:pt modelId="{C4ACC8FA-F36C-4653-B5A0-4589C875B196}" type="sibTrans" cxnId="{92144DE8-5B8F-43FD-B37B-F25FBD30EE49}">
      <dgm:prSet/>
      <dgm:spPr/>
      <dgm:t>
        <a:bodyPr/>
        <a:lstStyle/>
        <a:p>
          <a:endParaRPr lang="es-ES">
            <a:latin typeface="Times New Roman" panose="02020603050405020304" pitchFamily="18" charset="0"/>
            <a:cs typeface="Times New Roman" panose="02020603050405020304" pitchFamily="18" charset="0"/>
          </a:endParaRPr>
        </a:p>
      </dgm:t>
    </dgm:pt>
    <dgm:pt modelId="{D6BEC031-3EFE-4D89-ABAB-073F9EC00336}">
      <dgm:prSet/>
      <dgm:spPr/>
      <dgm:t>
        <a:bodyPr/>
        <a:lstStyle/>
        <a:p>
          <a:r>
            <a:rPr lang="es-ES" dirty="0">
              <a:latin typeface="Times New Roman" panose="02020603050405020304" pitchFamily="18" charset="0"/>
              <a:cs typeface="Times New Roman" panose="02020603050405020304" pitchFamily="18" charset="0"/>
            </a:rPr>
            <a:t>2. Definir el tamaño de la muestra de conglomerados</a:t>
          </a:r>
        </a:p>
      </dgm:t>
    </dgm:pt>
    <dgm:pt modelId="{A21F8957-42E8-4EDE-BE29-EA7E784F94EA}" type="parTrans" cxnId="{43832B52-4D33-4B5E-BB3F-8444EB1FCF1C}">
      <dgm:prSet/>
      <dgm:spPr/>
      <dgm:t>
        <a:bodyPr/>
        <a:lstStyle/>
        <a:p>
          <a:endParaRPr lang="es-ES">
            <a:latin typeface="Times New Roman" panose="02020603050405020304" pitchFamily="18" charset="0"/>
            <a:cs typeface="Times New Roman" panose="02020603050405020304" pitchFamily="18" charset="0"/>
          </a:endParaRPr>
        </a:p>
      </dgm:t>
    </dgm:pt>
    <dgm:pt modelId="{AC1B811A-8C7D-4846-AA7E-B45D665D93BA}" type="sibTrans" cxnId="{43832B52-4D33-4B5E-BB3F-8444EB1FCF1C}">
      <dgm:prSet/>
      <dgm:spPr/>
      <dgm:t>
        <a:bodyPr/>
        <a:lstStyle/>
        <a:p>
          <a:endParaRPr lang="es-ES">
            <a:latin typeface="Times New Roman" panose="02020603050405020304" pitchFamily="18" charset="0"/>
            <a:cs typeface="Times New Roman" panose="02020603050405020304" pitchFamily="18" charset="0"/>
          </a:endParaRPr>
        </a:p>
      </dgm:t>
    </dgm:pt>
    <dgm:pt modelId="{ABE5EB38-7452-4532-8768-1567CFE565E6}" type="pres">
      <dgm:prSet presAssocID="{261A1BEC-76D0-4C2A-87B5-6D7BA2935E18}" presName="Name0" presStyleCnt="0">
        <dgm:presLayoutVars>
          <dgm:dir/>
          <dgm:resizeHandles val="exact"/>
        </dgm:presLayoutVars>
      </dgm:prSet>
      <dgm:spPr/>
    </dgm:pt>
    <dgm:pt modelId="{56C7A986-E0EC-4F3B-B557-49676B698DDA}" type="pres">
      <dgm:prSet presAssocID="{05C3FE79-3F4A-4090-90F0-16CAA70399B0}" presName="node" presStyleLbl="node1" presStyleIdx="0" presStyleCnt="4">
        <dgm:presLayoutVars>
          <dgm:bulletEnabled val="1"/>
        </dgm:presLayoutVars>
      </dgm:prSet>
      <dgm:spPr/>
    </dgm:pt>
    <dgm:pt modelId="{6B489E80-C35B-4453-88D9-58BE998DDE28}" type="pres">
      <dgm:prSet presAssocID="{91725E0A-52C8-4D48-BF96-7D6A66BD6B2F}" presName="sibTrans" presStyleLbl="sibTrans2D1" presStyleIdx="0" presStyleCnt="3"/>
      <dgm:spPr/>
    </dgm:pt>
    <dgm:pt modelId="{B59868C0-8CDA-4B72-A694-F52F3FCB07E6}" type="pres">
      <dgm:prSet presAssocID="{91725E0A-52C8-4D48-BF96-7D6A66BD6B2F}" presName="connectorText" presStyleLbl="sibTrans2D1" presStyleIdx="0" presStyleCnt="3"/>
      <dgm:spPr/>
    </dgm:pt>
    <dgm:pt modelId="{D78E416A-EB92-4C05-A334-4965A745751E}" type="pres">
      <dgm:prSet presAssocID="{D6BEC031-3EFE-4D89-ABAB-073F9EC00336}" presName="node" presStyleLbl="node1" presStyleIdx="1" presStyleCnt="4">
        <dgm:presLayoutVars>
          <dgm:bulletEnabled val="1"/>
        </dgm:presLayoutVars>
      </dgm:prSet>
      <dgm:spPr/>
    </dgm:pt>
    <dgm:pt modelId="{6E31175B-DD05-43AC-A2EC-6D52A5D982D7}" type="pres">
      <dgm:prSet presAssocID="{AC1B811A-8C7D-4846-AA7E-B45D665D93BA}" presName="sibTrans" presStyleLbl="sibTrans2D1" presStyleIdx="1" presStyleCnt="3"/>
      <dgm:spPr/>
    </dgm:pt>
    <dgm:pt modelId="{8EB7CB08-F335-481D-BECC-3C5B030B5C99}" type="pres">
      <dgm:prSet presAssocID="{AC1B811A-8C7D-4846-AA7E-B45D665D93BA}" presName="connectorText" presStyleLbl="sibTrans2D1" presStyleIdx="1" presStyleCnt="3"/>
      <dgm:spPr/>
    </dgm:pt>
    <dgm:pt modelId="{CCC11AB9-C0C5-4A5A-A903-B2EB5FFA9471}" type="pres">
      <dgm:prSet presAssocID="{4D865F3D-6BDB-4BF0-A8D1-2007CAC30FC5}" presName="node" presStyleLbl="node1" presStyleIdx="2" presStyleCnt="4">
        <dgm:presLayoutVars>
          <dgm:bulletEnabled val="1"/>
        </dgm:presLayoutVars>
      </dgm:prSet>
      <dgm:spPr/>
    </dgm:pt>
    <dgm:pt modelId="{E959BB89-2947-457D-8E68-9309629616D6}" type="pres">
      <dgm:prSet presAssocID="{8173D4CC-AF7E-4CBF-908A-A5785D0011CB}" presName="sibTrans" presStyleLbl="sibTrans2D1" presStyleIdx="2" presStyleCnt="3"/>
      <dgm:spPr/>
    </dgm:pt>
    <dgm:pt modelId="{001F16D6-C50A-4554-83B8-9EA850E8120E}" type="pres">
      <dgm:prSet presAssocID="{8173D4CC-AF7E-4CBF-908A-A5785D0011CB}" presName="connectorText" presStyleLbl="sibTrans2D1" presStyleIdx="2" presStyleCnt="3"/>
      <dgm:spPr/>
    </dgm:pt>
    <dgm:pt modelId="{33A6BFDD-9F0C-46DA-9730-C291EE201527}" type="pres">
      <dgm:prSet presAssocID="{F630F519-6752-4735-A927-53DC3EBE90AB}" presName="node" presStyleLbl="node1" presStyleIdx="3" presStyleCnt="4">
        <dgm:presLayoutVars>
          <dgm:bulletEnabled val="1"/>
        </dgm:presLayoutVars>
      </dgm:prSet>
      <dgm:spPr/>
    </dgm:pt>
  </dgm:ptLst>
  <dgm:cxnLst>
    <dgm:cxn modelId="{9B81D10B-3C8A-4D4B-9927-E55B4D1C3499}" srcId="{261A1BEC-76D0-4C2A-87B5-6D7BA2935E18}" destId="{4D865F3D-6BDB-4BF0-A8D1-2007CAC30FC5}" srcOrd="2" destOrd="0" parTransId="{08E7FD0D-7F79-4504-A409-F8850C577674}" sibTransId="{8173D4CC-AF7E-4CBF-908A-A5785D0011CB}"/>
    <dgm:cxn modelId="{8912E110-C4B7-4E7B-BECC-CF997A50B666}" type="presOf" srcId="{8173D4CC-AF7E-4CBF-908A-A5785D0011CB}" destId="{001F16D6-C50A-4554-83B8-9EA850E8120E}" srcOrd="1" destOrd="0" presId="urn:microsoft.com/office/officeart/2005/8/layout/process1"/>
    <dgm:cxn modelId="{7EFACB16-002A-4776-8F41-580CEF863B40}" type="presOf" srcId="{261A1BEC-76D0-4C2A-87B5-6D7BA2935E18}" destId="{ABE5EB38-7452-4532-8768-1567CFE565E6}" srcOrd="0" destOrd="0" presId="urn:microsoft.com/office/officeart/2005/8/layout/process1"/>
    <dgm:cxn modelId="{0BF30621-4108-4F7E-9436-EB84F258931B}" type="presOf" srcId="{D6BEC031-3EFE-4D89-ABAB-073F9EC00336}" destId="{D78E416A-EB92-4C05-A334-4965A745751E}" srcOrd="0" destOrd="0" presId="urn:microsoft.com/office/officeart/2005/8/layout/process1"/>
    <dgm:cxn modelId="{9BC2CD65-9EB9-47AD-8967-1B8A03E49D23}" type="presOf" srcId="{05C3FE79-3F4A-4090-90F0-16CAA70399B0}" destId="{56C7A986-E0EC-4F3B-B557-49676B698DDA}" srcOrd="0" destOrd="0" presId="urn:microsoft.com/office/officeart/2005/8/layout/process1"/>
    <dgm:cxn modelId="{F7C6656B-1383-47F9-977B-5B0AF70DC682}" type="presOf" srcId="{F630F519-6752-4735-A927-53DC3EBE90AB}" destId="{33A6BFDD-9F0C-46DA-9730-C291EE201527}" srcOrd="0" destOrd="0" presId="urn:microsoft.com/office/officeart/2005/8/layout/process1"/>
    <dgm:cxn modelId="{43832B52-4D33-4B5E-BB3F-8444EB1FCF1C}" srcId="{261A1BEC-76D0-4C2A-87B5-6D7BA2935E18}" destId="{D6BEC031-3EFE-4D89-ABAB-073F9EC00336}" srcOrd="1" destOrd="0" parTransId="{A21F8957-42E8-4EDE-BE29-EA7E784F94EA}" sibTransId="{AC1B811A-8C7D-4846-AA7E-B45D665D93BA}"/>
    <dgm:cxn modelId="{6CD53876-DA89-431C-B4D0-983D1A6B7E10}" type="presOf" srcId="{91725E0A-52C8-4D48-BF96-7D6A66BD6B2F}" destId="{6B489E80-C35B-4453-88D9-58BE998DDE28}" srcOrd="0" destOrd="0" presId="urn:microsoft.com/office/officeart/2005/8/layout/process1"/>
    <dgm:cxn modelId="{5AA5219A-6E75-46DF-98E6-E08CA7FECE5C}" srcId="{261A1BEC-76D0-4C2A-87B5-6D7BA2935E18}" destId="{05C3FE79-3F4A-4090-90F0-16CAA70399B0}" srcOrd="0" destOrd="0" parTransId="{45796DB5-6EF2-4098-986C-5DB5895C5C10}" sibTransId="{91725E0A-52C8-4D48-BF96-7D6A66BD6B2F}"/>
    <dgm:cxn modelId="{ED0229B2-4120-471E-B9A7-4A13E244E928}" type="presOf" srcId="{4D865F3D-6BDB-4BF0-A8D1-2007CAC30FC5}" destId="{CCC11AB9-C0C5-4A5A-A903-B2EB5FFA9471}" srcOrd="0" destOrd="0" presId="urn:microsoft.com/office/officeart/2005/8/layout/process1"/>
    <dgm:cxn modelId="{33DAFDC1-76BC-4743-98E4-F5754FC601A6}" type="presOf" srcId="{91725E0A-52C8-4D48-BF96-7D6A66BD6B2F}" destId="{B59868C0-8CDA-4B72-A694-F52F3FCB07E6}" srcOrd="1" destOrd="0" presId="urn:microsoft.com/office/officeart/2005/8/layout/process1"/>
    <dgm:cxn modelId="{92144DE8-5B8F-43FD-B37B-F25FBD30EE49}" srcId="{261A1BEC-76D0-4C2A-87B5-6D7BA2935E18}" destId="{F630F519-6752-4735-A927-53DC3EBE90AB}" srcOrd="3" destOrd="0" parTransId="{7AF82E89-F5BD-4D17-987B-47DFD93E9018}" sibTransId="{C4ACC8FA-F36C-4653-B5A0-4589C875B196}"/>
    <dgm:cxn modelId="{1FB385F3-8B1E-451C-93A5-E0587C6BEC25}" type="presOf" srcId="{AC1B811A-8C7D-4846-AA7E-B45D665D93BA}" destId="{6E31175B-DD05-43AC-A2EC-6D52A5D982D7}" srcOrd="0" destOrd="0" presId="urn:microsoft.com/office/officeart/2005/8/layout/process1"/>
    <dgm:cxn modelId="{1D502EF5-7736-4F8A-BE64-6FB6ABAB0AD2}" type="presOf" srcId="{AC1B811A-8C7D-4846-AA7E-B45D665D93BA}" destId="{8EB7CB08-F335-481D-BECC-3C5B030B5C99}" srcOrd="1" destOrd="0" presId="urn:microsoft.com/office/officeart/2005/8/layout/process1"/>
    <dgm:cxn modelId="{C15F7AFC-DE6A-441C-8908-8D2C578B86EF}" type="presOf" srcId="{8173D4CC-AF7E-4CBF-908A-A5785D0011CB}" destId="{E959BB89-2947-457D-8E68-9309629616D6}" srcOrd="0" destOrd="0" presId="urn:microsoft.com/office/officeart/2005/8/layout/process1"/>
    <dgm:cxn modelId="{524A2B6C-FAB7-48F5-8801-56D8E585E500}" type="presParOf" srcId="{ABE5EB38-7452-4532-8768-1567CFE565E6}" destId="{56C7A986-E0EC-4F3B-B557-49676B698DDA}" srcOrd="0" destOrd="0" presId="urn:microsoft.com/office/officeart/2005/8/layout/process1"/>
    <dgm:cxn modelId="{9314191C-5F4C-468C-9735-B995DD3F50FF}" type="presParOf" srcId="{ABE5EB38-7452-4532-8768-1567CFE565E6}" destId="{6B489E80-C35B-4453-88D9-58BE998DDE28}" srcOrd="1" destOrd="0" presId="urn:microsoft.com/office/officeart/2005/8/layout/process1"/>
    <dgm:cxn modelId="{1866774A-05EE-4B51-8CF3-4C342855F250}" type="presParOf" srcId="{6B489E80-C35B-4453-88D9-58BE998DDE28}" destId="{B59868C0-8CDA-4B72-A694-F52F3FCB07E6}" srcOrd="0" destOrd="0" presId="urn:microsoft.com/office/officeart/2005/8/layout/process1"/>
    <dgm:cxn modelId="{A646130D-C666-4FBE-9CDE-B96C61315AC0}" type="presParOf" srcId="{ABE5EB38-7452-4532-8768-1567CFE565E6}" destId="{D78E416A-EB92-4C05-A334-4965A745751E}" srcOrd="2" destOrd="0" presId="urn:microsoft.com/office/officeart/2005/8/layout/process1"/>
    <dgm:cxn modelId="{18267DF5-62E6-4044-9739-BC9A18B4B051}" type="presParOf" srcId="{ABE5EB38-7452-4532-8768-1567CFE565E6}" destId="{6E31175B-DD05-43AC-A2EC-6D52A5D982D7}" srcOrd="3" destOrd="0" presId="urn:microsoft.com/office/officeart/2005/8/layout/process1"/>
    <dgm:cxn modelId="{2AA24FC1-A59E-4E3C-86F5-11938F609DE0}" type="presParOf" srcId="{6E31175B-DD05-43AC-A2EC-6D52A5D982D7}" destId="{8EB7CB08-F335-481D-BECC-3C5B030B5C99}" srcOrd="0" destOrd="0" presId="urn:microsoft.com/office/officeart/2005/8/layout/process1"/>
    <dgm:cxn modelId="{2ED6003E-88FA-4816-A67C-EB16EFE50E86}" type="presParOf" srcId="{ABE5EB38-7452-4532-8768-1567CFE565E6}" destId="{CCC11AB9-C0C5-4A5A-A903-B2EB5FFA9471}" srcOrd="4" destOrd="0" presId="urn:microsoft.com/office/officeart/2005/8/layout/process1"/>
    <dgm:cxn modelId="{57FAA4D7-630C-47E6-9ECD-A397E3DB4E55}" type="presParOf" srcId="{ABE5EB38-7452-4532-8768-1567CFE565E6}" destId="{E959BB89-2947-457D-8E68-9309629616D6}" srcOrd="5" destOrd="0" presId="urn:microsoft.com/office/officeart/2005/8/layout/process1"/>
    <dgm:cxn modelId="{A279BAA1-DE16-4736-91DD-864353402F8A}" type="presParOf" srcId="{E959BB89-2947-457D-8E68-9309629616D6}" destId="{001F16D6-C50A-4554-83B8-9EA850E8120E}" srcOrd="0" destOrd="0" presId="urn:microsoft.com/office/officeart/2005/8/layout/process1"/>
    <dgm:cxn modelId="{7611E830-59C7-44C3-83CA-48205B1BB76E}" type="presParOf" srcId="{ABE5EB38-7452-4532-8768-1567CFE565E6}" destId="{33A6BFDD-9F0C-46DA-9730-C291EE201527}"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7A986-E0EC-4F3B-B557-49676B698DDA}">
      <dsp:nvSpPr>
        <dsp:cNvPr id="0" name=""/>
        <dsp:cNvSpPr/>
      </dsp:nvSpPr>
      <dsp:spPr>
        <a:xfrm>
          <a:off x="4101" y="0"/>
          <a:ext cx="1793214" cy="111919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latin typeface="Times New Roman" panose="02020603050405020304" pitchFamily="18" charset="0"/>
              <a:cs typeface="Times New Roman" panose="02020603050405020304" pitchFamily="18" charset="0"/>
            </a:rPr>
            <a:t>1. Dividir la población en conglomerados</a:t>
          </a:r>
        </a:p>
      </dsp:txBody>
      <dsp:txXfrm>
        <a:off x="36881" y="32780"/>
        <a:ext cx="1727654" cy="1053636"/>
      </dsp:txXfrm>
    </dsp:sp>
    <dsp:sp modelId="{6B489E80-C35B-4453-88D9-58BE998DDE28}">
      <dsp:nvSpPr>
        <dsp:cNvPr id="0" name=""/>
        <dsp:cNvSpPr/>
      </dsp:nvSpPr>
      <dsp:spPr>
        <a:xfrm>
          <a:off x="1976636" y="337239"/>
          <a:ext cx="380161" cy="44471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latin typeface="Times New Roman" panose="02020603050405020304" pitchFamily="18" charset="0"/>
            <a:cs typeface="Times New Roman" panose="02020603050405020304" pitchFamily="18" charset="0"/>
          </a:endParaRPr>
        </a:p>
      </dsp:txBody>
      <dsp:txXfrm>
        <a:off x="1976636" y="426182"/>
        <a:ext cx="266113" cy="266831"/>
      </dsp:txXfrm>
    </dsp:sp>
    <dsp:sp modelId="{D78E416A-EB92-4C05-A334-4965A745751E}">
      <dsp:nvSpPr>
        <dsp:cNvPr id="0" name=""/>
        <dsp:cNvSpPr/>
      </dsp:nvSpPr>
      <dsp:spPr>
        <a:xfrm>
          <a:off x="2514601" y="0"/>
          <a:ext cx="1793214" cy="11191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latin typeface="Times New Roman" panose="02020603050405020304" pitchFamily="18" charset="0"/>
              <a:cs typeface="Times New Roman" panose="02020603050405020304" pitchFamily="18" charset="0"/>
            </a:rPr>
            <a:t>2. Definir el tamaño de la muestra de conglomerados</a:t>
          </a:r>
        </a:p>
      </dsp:txBody>
      <dsp:txXfrm>
        <a:off x="2547381" y="32780"/>
        <a:ext cx="1727654" cy="1053636"/>
      </dsp:txXfrm>
    </dsp:sp>
    <dsp:sp modelId="{6E31175B-DD05-43AC-A2EC-6D52A5D982D7}">
      <dsp:nvSpPr>
        <dsp:cNvPr id="0" name=""/>
        <dsp:cNvSpPr/>
      </dsp:nvSpPr>
      <dsp:spPr>
        <a:xfrm>
          <a:off x="4487136" y="337239"/>
          <a:ext cx="380161" cy="44471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latin typeface="Times New Roman" panose="02020603050405020304" pitchFamily="18" charset="0"/>
            <a:cs typeface="Times New Roman" panose="02020603050405020304" pitchFamily="18" charset="0"/>
          </a:endParaRPr>
        </a:p>
      </dsp:txBody>
      <dsp:txXfrm>
        <a:off x="4487136" y="426182"/>
        <a:ext cx="266113" cy="266831"/>
      </dsp:txXfrm>
    </dsp:sp>
    <dsp:sp modelId="{CCC11AB9-C0C5-4A5A-A903-B2EB5FFA9471}">
      <dsp:nvSpPr>
        <dsp:cNvPr id="0" name=""/>
        <dsp:cNvSpPr/>
      </dsp:nvSpPr>
      <dsp:spPr>
        <a:xfrm>
          <a:off x="5025100" y="0"/>
          <a:ext cx="1793214" cy="11191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latin typeface="Times New Roman" panose="02020603050405020304" pitchFamily="18" charset="0"/>
              <a:cs typeface="Times New Roman" panose="02020603050405020304" pitchFamily="18" charset="0"/>
            </a:rPr>
            <a:t>3. Seleccionar los conglomerados</a:t>
          </a:r>
        </a:p>
      </dsp:txBody>
      <dsp:txXfrm>
        <a:off x="5057880" y="32780"/>
        <a:ext cx="1727654" cy="1053636"/>
      </dsp:txXfrm>
    </dsp:sp>
    <dsp:sp modelId="{E959BB89-2947-457D-8E68-9309629616D6}">
      <dsp:nvSpPr>
        <dsp:cNvPr id="0" name=""/>
        <dsp:cNvSpPr/>
      </dsp:nvSpPr>
      <dsp:spPr>
        <a:xfrm>
          <a:off x="6997636" y="337239"/>
          <a:ext cx="380161" cy="44471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 sz="1400" kern="1200">
            <a:latin typeface="Times New Roman" panose="02020603050405020304" pitchFamily="18" charset="0"/>
            <a:cs typeface="Times New Roman" panose="02020603050405020304" pitchFamily="18" charset="0"/>
          </a:endParaRPr>
        </a:p>
      </dsp:txBody>
      <dsp:txXfrm>
        <a:off x="6997636" y="426182"/>
        <a:ext cx="266113" cy="266831"/>
      </dsp:txXfrm>
    </dsp:sp>
    <dsp:sp modelId="{33A6BFDD-9F0C-46DA-9730-C291EE201527}">
      <dsp:nvSpPr>
        <dsp:cNvPr id="0" name=""/>
        <dsp:cNvSpPr/>
      </dsp:nvSpPr>
      <dsp:spPr>
        <a:xfrm>
          <a:off x="7535600" y="0"/>
          <a:ext cx="1793214" cy="11191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latin typeface="Times New Roman" panose="02020603050405020304" pitchFamily="18" charset="0"/>
              <a:cs typeface="Times New Roman" panose="02020603050405020304" pitchFamily="18" charset="0"/>
            </a:rPr>
            <a:t>4. Incluir todos los elementos del conglomerado seleccionado</a:t>
          </a:r>
        </a:p>
      </dsp:txBody>
      <dsp:txXfrm>
        <a:off x="7568380" y="32780"/>
        <a:ext cx="1727654" cy="10536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B65A-B271-45EE-8FD1-9DEE0C3ECD6D}" type="datetimeFigureOut">
              <a:rPr lang="es-MX" smtClean="0"/>
              <a:t>17/01/2025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740CF-D5C1-4604-9A24-04B4A6883A87}" type="slidenum">
              <a:rPr lang="es-MX" smtClean="0"/>
              <a:t>‹Nº›</a:t>
            </a:fld>
            <a:endParaRPr lang="es-MX"/>
          </a:p>
        </p:txBody>
      </p:sp>
    </p:spTree>
    <p:extLst>
      <p:ext uri="{BB962C8B-B14F-4D97-AF65-F5344CB8AC3E}">
        <p14:creationId xmlns:p14="http://schemas.microsoft.com/office/powerpoint/2010/main" val="393731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542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14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92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52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7051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931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47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755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2961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91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293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F69136C-C4B2-45F2-BCFC-515A0853BD43}" type="datetime4">
              <a:rPr lang="es-ES" noProof="0" smtClean="0">
                <a:latin typeface="+mn-lt"/>
              </a:rPr>
              <a:t>17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6152959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46AC6E8-C089-4970-88B6-A9DF4F2A5ECC}" type="datetime4">
              <a:rPr lang="es-ES" noProof="0" smtClean="0">
                <a:latin typeface="+mn-lt"/>
              </a:rPr>
              <a:t>17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2318338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49053CBC-2B39-42EE-A9ED-10AB05B9208E}" type="datetime4">
              <a:rPr lang="es-ES" noProof="0" smtClean="0">
                <a:latin typeface="+mn-lt"/>
              </a:rPr>
              <a:t>17 de enero de 2025</a:t>
            </a:fld>
            <a:endParaRPr lang="es-ES" noProof="0" dirty="0">
              <a:latin typeface="+mn-lt"/>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ES" noProof="0" dirty="0"/>
              <a:t>Revisión anual</a:t>
            </a:r>
            <a:endParaRPr lang="es-ES" b="0" noProof="0" dirty="0"/>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61114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387028912"/>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0CFFE12A-8763-4EB7-9CEB-5B78076C5C21}" type="datetime4">
              <a:rPr lang="es-ES" noProof="0" smtClean="0">
                <a:latin typeface="+mn-lt"/>
              </a:rPr>
              <a:t>17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54417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845086BA-4771-4251-A1A0-95AEDDEBD7A7}" type="datetime4">
              <a:rPr lang="es-ES" noProof="0" smtClean="0">
                <a:latin typeface="+mn-lt"/>
              </a:rPr>
              <a:t>17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808201468"/>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3209131084"/>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A99CD11-04C6-421F-AE19-E5D29CCF776B}" type="datetime4">
              <a:rPr lang="es-ES" noProof="0" smtClean="0">
                <a:latin typeface="+mn-lt"/>
              </a:rPr>
              <a:t>17 de enero de 2025</a:t>
            </a:fld>
            <a:endParaRPr lang="es-ES"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94852999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8820299-DC87-4039-A7B5-9AC50CF7A216}" type="datetime4">
              <a:rPr lang="es-ES" noProof="0" smtClean="0">
                <a:latin typeface="+mn-lt"/>
              </a:rPr>
              <a:t>17 de enero de 2025</a:t>
            </a:fld>
            <a:endParaRPr lang="es-ES"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90445523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ES"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69653622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7BEA095D-F9AB-465B-A2BC-526B797F4865}" type="datetime4">
              <a:rPr lang="es-ES" noProof="0" smtClean="0">
                <a:latin typeface="+mn-lt"/>
              </a:rPr>
              <a:t>17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2347932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F99D83C0-D2D5-496F-A305-9D3513BEF95B}" type="datetime4">
              <a:rPr lang="es-ES" noProof="0" smtClean="0">
                <a:latin typeface="+mn-lt"/>
              </a:rPr>
              <a:t>17 de enero de 2025</a:t>
            </a:fld>
            <a:endParaRPr lang="es-ES"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6878985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7BF5E43A-1348-4597-A2F5-11856AA9D9CF}" type="datetime4">
              <a:rPr lang="es-ES" noProof="0" smtClean="0">
                <a:latin typeface="+mn-lt"/>
              </a:rPr>
              <a:t>17 de enero de 2025</a:t>
            </a:fld>
            <a:endParaRPr lang="es-ES" noProof="0">
              <a:latin typeface="+mn-lt"/>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ES" noProof="0"/>
              <a:t>Revisión anual</a:t>
            </a:r>
            <a:endParaRPr lang="es-ES"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11067364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5" y="2116182"/>
            <a:ext cx="5491570" cy="1514019"/>
          </a:xfrm>
        </p:spPr>
        <p:txBody>
          <a:bodyPr rtlCol="0"/>
          <a:lstStyle/>
          <a:p>
            <a:pPr algn="ctr" rtl="0"/>
            <a:r>
              <a:rPr lang="es-ES" sz="5400" dirty="0">
                <a:latin typeface="Times New Roman" panose="02020603050405020304" pitchFamily="18" charset="0"/>
                <a:cs typeface="Times New Roman" panose="02020603050405020304" pitchFamily="18" charset="0"/>
              </a:rPr>
              <a:t>Sesión 6: Técnica de muestreo probabilísticas</a:t>
            </a: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algn="ctr" rtl="0"/>
            <a:r>
              <a:rPr lang="es-ES" sz="3200" dirty="0">
                <a:solidFill>
                  <a:schemeClr val="bg1"/>
                </a:solidFill>
                <a:latin typeface="Times New Roman" panose="02020603050405020304" pitchFamily="18" charset="0"/>
                <a:cs typeface="Times New Roman" panose="02020603050405020304" pitchFamily="18" charset="0"/>
              </a:rPr>
              <a:t>Mtro. David Nexticapan Cortes</a:t>
            </a:r>
          </a:p>
          <a:p>
            <a:pPr rtl="0"/>
            <a:endParaRPr lang="es-E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45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fontScale="90000"/>
          </a:bodyPr>
          <a:lstStyle/>
          <a:p>
            <a:pPr algn="just" rtl="0"/>
            <a:r>
              <a:rPr lang="es-ES" sz="3200" dirty="0">
                <a:latin typeface="Times New Roman" panose="02020603050405020304" pitchFamily="18" charset="0"/>
                <a:cs typeface="Times New Roman" panose="02020603050405020304" pitchFamily="18" charset="0"/>
              </a:rPr>
              <a:t>TAREA 2: Selección de la técnica de muestreo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2" y="2278142"/>
            <a:ext cx="4757508" cy="39703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b="1" dirty="0">
                <a:solidFill>
                  <a:prstClr val="black"/>
                </a:solidFill>
                <a:latin typeface="Times New Roman" panose="02020603050405020304" pitchFamily="18" charset="0"/>
                <a:cs typeface="Times New Roman" panose="02020603050405020304" pitchFamily="18" charset="0"/>
              </a:rPr>
              <a:t>Instrucciones:</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s-MX" sz="1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Analiza</a:t>
            </a:r>
            <a:r>
              <a:rPr kumimoji="0" lang="es-MX" sz="140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las siguientes investigaciones y responde a la pregunta. ¿Cuál podría ser la fuente de origen de los datos? ¿por qué?</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s-MX" sz="1400" baseline="0" dirty="0">
                <a:solidFill>
                  <a:prstClr val="black"/>
                </a:solidFill>
                <a:latin typeface="Times New Roman" panose="02020603050405020304" pitchFamily="18" charset="0"/>
                <a:cs typeface="Times New Roman" panose="02020603050405020304" pitchFamily="18" charset="0"/>
              </a:rPr>
              <a:t>Menciona</a:t>
            </a:r>
            <a:r>
              <a:rPr lang="es-MX" sz="1400" dirty="0">
                <a:solidFill>
                  <a:prstClr val="black"/>
                </a:solidFill>
                <a:latin typeface="Times New Roman" panose="02020603050405020304" pitchFamily="18" charset="0"/>
                <a:cs typeface="Times New Roman" panose="02020603050405020304" pitchFamily="18" charset="0"/>
              </a:rPr>
              <a:t> tres ventajas y tres limitaciones de utilizar esta fuente de origen de los datos.</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s-MX" sz="1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¿Cuál</a:t>
            </a:r>
            <a:r>
              <a:rPr kumimoji="0" lang="es-MX" sz="140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es tu población objetivo? </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s-MX" sz="1400" baseline="0" dirty="0">
                <a:solidFill>
                  <a:prstClr val="black"/>
                </a:solidFill>
                <a:latin typeface="Times New Roman" panose="02020603050405020304" pitchFamily="18" charset="0"/>
                <a:cs typeface="Times New Roman" panose="02020603050405020304" pitchFamily="18" charset="0"/>
              </a:rPr>
              <a:t>Menciona</a:t>
            </a:r>
            <a:r>
              <a:rPr lang="es-MX" sz="1400" dirty="0">
                <a:solidFill>
                  <a:prstClr val="black"/>
                </a:solidFill>
                <a:latin typeface="Times New Roman" panose="02020603050405020304" pitchFamily="18" charset="0"/>
                <a:cs typeface="Times New Roman" panose="02020603050405020304" pitchFamily="18" charset="0"/>
              </a:rPr>
              <a:t> tres criterios de inclusión para delimitar a tu población objetivo.</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s-MX" sz="1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a:t>
            </a:r>
            <a:r>
              <a:rPr kumimoji="0" lang="es-MX" sz="140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las técnicas de muestreo no probabilísticas y probabilísticas , ¿cuál recomiendas para el estudio? ¿por qué?</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s-MX" sz="1400" baseline="0" dirty="0">
                <a:solidFill>
                  <a:prstClr val="black"/>
                </a:solidFill>
                <a:latin typeface="Times New Roman" panose="02020603050405020304" pitchFamily="18" charset="0"/>
                <a:cs typeface="Times New Roman" panose="02020603050405020304" pitchFamily="18" charset="0"/>
              </a:rPr>
              <a:t>Menciona</a:t>
            </a:r>
            <a:r>
              <a:rPr lang="es-MX" sz="1400" dirty="0">
                <a:solidFill>
                  <a:prstClr val="black"/>
                </a:solidFill>
                <a:latin typeface="Times New Roman" panose="02020603050405020304" pitchFamily="18" charset="0"/>
                <a:cs typeface="Times New Roman" panose="02020603050405020304" pitchFamily="18" charset="0"/>
              </a:rPr>
              <a:t> tres ventajas, tres desventajas y una recomendación para el uso de esta técnica de muestreo.</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s-MX" sz="1400" dirty="0">
                <a:solidFill>
                  <a:prstClr val="black"/>
                </a:solidFill>
                <a:latin typeface="Times New Roman" panose="02020603050405020304" pitchFamily="18" charset="0"/>
                <a:cs typeface="Times New Roman" panose="02020603050405020304" pitchFamily="18" charset="0"/>
              </a:rPr>
              <a:t>Se envía por correo a más tardar el día de mañana antes de clase.</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s-MX" sz="1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La tarea </a:t>
            </a:r>
            <a:r>
              <a:rPr kumimoji="0" lang="es-MX" sz="140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se entrega impresa (por ambos lados de la hoja y no más de dos cuartillas) la siguiente sesión.</a:t>
            </a:r>
            <a:endParaRPr kumimoji="0" lang="es-MX" sz="14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E50D3448-5F2E-BE91-ADFD-8854FF76C91B}"/>
              </a:ext>
            </a:extLst>
          </p:cNvPr>
          <p:cNvSpPr txBox="1"/>
          <p:nvPr/>
        </p:nvSpPr>
        <p:spPr>
          <a:xfrm>
            <a:off x="6035041" y="1489926"/>
            <a:ext cx="4418652" cy="1569660"/>
          </a:xfrm>
          <a:prstGeom prst="rect">
            <a:avLst/>
          </a:prstGeom>
          <a:noFill/>
        </p:spPr>
        <p:txBody>
          <a:bodyPr wrap="square" rtlCol="0">
            <a:spAutoFit/>
          </a:bodyPr>
          <a:lstStyle/>
          <a:p>
            <a:pPr lvl="0" algn="just">
              <a:defRPr/>
            </a:pPr>
            <a:r>
              <a:rPr lang="es-MX" sz="1600" dirty="0">
                <a:solidFill>
                  <a:prstClr val="black"/>
                </a:solidFill>
                <a:latin typeface="Times New Roman" panose="02020603050405020304" pitchFamily="18" charset="0"/>
                <a:cs typeface="Times New Roman" panose="02020603050405020304" pitchFamily="18" charset="0"/>
              </a:rPr>
              <a:t>1. "Explorar la prevalencia de problemas de salud mental en estudiantes universitarios en la Benemérita Universidad Autónoma de Puebla y analizar las características específicas, como carga académica, estrés y factores socioeconómicos, que podrían influir en su bienestar psicológico."</a:t>
            </a:r>
            <a:endPar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1D357ECD-C5AF-4A9F-3F3C-43FC05CE943F}"/>
              </a:ext>
            </a:extLst>
          </p:cNvPr>
          <p:cNvSpPr txBox="1"/>
          <p:nvPr/>
        </p:nvSpPr>
        <p:spPr>
          <a:xfrm>
            <a:off x="6035041" y="3305808"/>
            <a:ext cx="4418652" cy="1569660"/>
          </a:xfrm>
          <a:prstGeom prst="rect">
            <a:avLst/>
          </a:prstGeom>
          <a:noFill/>
        </p:spPr>
        <p:txBody>
          <a:bodyPr wrap="square" rtlCol="0">
            <a:spAutoFit/>
          </a:bodyPr>
          <a:lstStyle/>
          <a:p>
            <a:pPr lvl="0" algn="just">
              <a:defRPr/>
            </a:pPr>
            <a:r>
              <a:rPr lang="es-MX" sz="1600" dirty="0">
                <a:solidFill>
                  <a:prstClr val="black"/>
                </a:solidFill>
                <a:latin typeface="Times New Roman" panose="02020603050405020304" pitchFamily="18" charset="0"/>
                <a:cs typeface="Times New Roman" panose="02020603050405020304" pitchFamily="18" charset="0"/>
              </a:rPr>
              <a:t>2. "Analizar las barreras que enfrentan las comunidades rurales en la Sierra Norte de Puebla para acceder a servicios de salud, con énfasis en factores como la distancia a centros médicos, recursos económicos y disponibilidad de servicios, con el fin de proponer estrategias de mejora."</a:t>
            </a:r>
            <a:endPar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CuadroTexto 10">
            <a:extLst>
              <a:ext uri="{FF2B5EF4-FFF2-40B4-BE49-F238E27FC236}">
                <a16:creationId xmlns:a16="http://schemas.microsoft.com/office/drawing/2014/main" id="{74584879-3566-53C6-737C-A9F581A8D4B3}"/>
              </a:ext>
            </a:extLst>
          </p:cNvPr>
          <p:cNvSpPr txBox="1"/>
          <p:nvPr/>
        </p:nvSpPr>
        <p:spPr>
          <a:xfrm>
            <a:off x="6035041" y="5121690"/>
            <a:ext cx="4418652" cy="1323439"/>
          </a:xfrm>
          <a:prstGeom prst="rect">
            <a:avLst/>
          </a:prstGeom>
          <a:noFill/>
        </p:spPr>
        <p:txBody>
          <a:bodyPr wrap="square" rtlCol="0">
            <a:spAutoFit/>
          </a:bodyPr>
          <a:lstStyle/>
          <a:p>
            <a:pPr lvl="0" algn="just">
              <a:defRPr/>
            </a:pPr>
            <a:r>
              <a:rPr lang="es-MX" sz="1600" dirty="0">
                <a:solidFill>
                  <a:prstClr val="black"/>
                </a:solidFill>
                <a:latin typeface="Times New Roman" panose="02020603050405020304" pitchFamily="18" charset="0"/>
                <a:cs typeface="Times New Roman" panose="02020603050405020304" pitchFamily="18" charset="0"/>
              </a:rPr>
              <a:t>3. "Examinar el fenómeno del desempleo entre los egresados de licenciaturas en ciencias exactas, con el propósito de comprender a fondo las razones detrás de la falta de empleo en este grupo demográfico.</a:t>
            </a:r>
            <a:endPar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01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Muestreo sistemático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2" y="2868998"/>
            <a:ext cx="9332916"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 elige un primer elemento aleatoriamente y a continuación todos los siguientes cada n posiciones. Por ejemplo, queremos seleccionar 20 individuos de entre 100, el primer paso es seleccionar un número aleatorio entre 1 y 5 (ya que 100/20=5), digamos el 3; a continuación seleccionamos los individuos 3, 8, 13, 18,... 93, 98.</a:t>
            </a:r>
          </a:p>
        </p:txBody>
      </p:sp>
      <p:sp>
        <p:nvSpPr>
          <p:cNvPr id="11" name="CuadroTexto 10">
            <a:extLst>
              <a:ext uri="{FF2B5EF4-FFF2-40B4-BE49-F238E27FC236}">
                <a16:creationId xmlns:a16="http://schemas.microsoft.com/office/drawing/2014/main" id="{C388E54E-23EC-B433-C28D-84F8BDD55637}"/>
              </a:ext>
            </a:extLst>
          </p:cNvPr>
          <p:cNvSpPr txBox="1"/>
          <p:nvPr/>
        </p:nvSpPr>
        <p:spPr>
          <a:xfrm>
            <a:off x="964022" y="4191768"/>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Esto implica la ordenación de todos los elementos de la población, si bien el criterio de ordenación no debe guardar ninguna relación con el fenómeno sociológico a estudiar.</a:t>
            </a:r>
          </a:p>
        </p:txBody>
      </p:sp>
      <p:pic>
        <p:nvPicPr>
          <p:cNvPr id="4" name="Imagen 3">
            <a:extLst>
              <a:ext uri="{FF2B5EF4-FFF2-40B4-BE49-F238E27FC236}">
                <a16:creationId xmlns:a16="http://schemas.microsoft.com/office/drawing/2014/main" id="{14503F8C-8138-EA3E-231D-B00C3629E90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346545" y="4838099"/>
            <a:ext cx="3238639" cy="1469936"/>
          </a:xfrm>
          <a:prstGeom prst="rect">
            <a:avLst/>
          </a:prstGeom>
        </p:spPr>
      </p:pic>
      <p:pic>
        <p:nvPicPr>
          <p:cNvPr id="6" name="Imagen 5">
            <a:extLst>
              <a:ext uri="{FF2B5EF4-FFF2-40B4-BE49-F238E27FC236}">
                <a16:creationId xmlns:a16="http://schemas.microsoft.com/office/drawing/2014/main" id="{0BF7CDFE-F79F-E43E-D823-2F768B078955}"/>
              </a:ext>
            </a:extLst>
          </p:cNvPr>
          <p:cNvPicPr>
            <a:picLocks noChangeAspect="1"/>
          </p:cNvPicPr>
          <p:nvPr/>
        </p:nvPicPr>
        <p:blipFill>
          <a:blip r:embed="rId5"/>
          <a:stretch>
            <a:fillRect/>
          </a:stretch>
        </p:blipFill>
        <p:spPr>
          <a:xfrm>
            <a:off x="6715537" y="5026556"/>
            <a:ext cx="3025363" cy="1815218"/>
          </a:xfrm>
          <a:prstGeom prst="rect">
            <a:avLst/>
          </a:prstGeom>
        </p:spPr>
      </p:pic>
      <p:sp>
        <p:nvSpPr>
          <p:cNvPr id="8" name="CuadroTexto 7">
            <a:extLst>
              <a:ext uri="{FF2B5EF4-FFF2-40B4-BE49-F238E27FC236}">
                <a16:creationId xmlns:a16="http://schemas.microsoft.com/office/drawing/2014/main" id="{F494AF8A-D47C-6E15-F0A8-B546B382BBB9}"/>
              </a:ext>
            </a:extLst>
          </p:cNvPr>
          <p:cNvSpPr txBox="1"/>
          <p:nvPr/>
        </p:nvSpPr>
        <p:spPr>
          <a:xfrm>
            <a:off x="964022" y="1918072"/>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esta técnica de muestreo se seleccionan los elementos de la población con un patrón sistemático, es decir, siguiendo un orden o una secuencia predeterminada, en lugar de seleccionarlos al azar.</a:t>
            </a:r>
          </a:p>
        </p:txBody>
      </p:sp>
    </p:spTree>
    <p:extLst>
      <p:ext uri="{BB962C8B-B14F-4D97-AF65-F5344CB8AC3E}">
        <p14:creationId xmlns:p14="http://schemas.microsoft.com/office/powerpoint/2010/main" val="102907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Ejemplo Muestreo sistemático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600500" y="1834231"/>
            <a:ext cx="6100551"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Supongamos que un experto en seguros trabaja para una aseguradora de vida y está interesado en estudiar la duración promedio de las pólizas de seguro de vida que se han vendido durante el último año. La compañía cuenta con un total de 1500 pólizas y debe seleccionar una muestra representativa.</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3529623"/>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Definir el tamaño de la muestra: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300 pólizas de seguro de vida.</a:t>
            </a:r>
          </a:p>
        </p:txBody>
      </p:sp>
      <p:sp>
        <p:nvSpPr>
          <p:cNvPr id="11" name="CuadroTexto 10">
            <a:extLst>
              <a:ext uri="{FF2B5EF4-FFF2-40B4-BE49-F238E27FC236}">
                <a16:creationId xmlns:a16="http://schemas.microsoft.com/office/drawing/2014/main" id="{C388E54E-23EC-B433-C28D-84F8BDD55637}"/>
              </a:ext>
            </a:extLst>
          </p:cNvPr>
          <p:cNvSpPr txBox="1"/>
          <p:nvPr/>
        </p:nvSpPr>
        <p:spPr>
          <a:xfrm>
            <a:off x="964022" y="4007655"/>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Calcular el intervalo de selección: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Calcula el intervalo de selección dividiendo el tamaño de la población de pólizas de vida entre el tamaño de la muestra 1500/300 = 5.</a:t>
            </a:r>
          </a:p>
        </p:txBody>
      </p:sp>
      <p:sp>
        <p:nvSpPr>
          <p:cNvPr id="3" name="CuadroTexto 2">
            <a:extLst>
              <a:ext uri="{FF2B5EF4-FFF2-40B4-BE49-F238E27FC236}">
                <a16:creationId xmlns:a16="http://schemas.microsoft.com/office/drawing/2014/main" id="{5DC7F17E-107A-E356-6D0B-15F7CF5D35AF}"/>
              </a:ext>
            </a:extLst>
          </p:cNvPr>
          <p:cNvSpPr txBox="1"/>
          <p:nvPr/>
        </p:nvSpPr>
        <p:spPr>
          <a:xfrm>
            <a:off x="964022" y="5536057"/>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Seleccionar los elementos restantes: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partir del segundo elemento, el actuario selecciona los elementos adicionales para la muestra siguiendo un patrón sistemático con un intervalo de 5. Por lo tanto, el actuario seleccionaría los elementos 2, 7, 12, 17, 22, y así sucesivamente, </a:t>
            </a:r>
          </a:p>
        </p:txBody>
      </p:sp>
      <p:sp>
        <p:nvSpPr>
          <p:cNvPr id="4" name="CuadroTexto 3">
            <a:extLst>
              <a:ext uri="{FF2B5EF4-FFF2-40B4-BE49-F238E27FC236}">
                <a16:creationId xmlns:a16="http://schemas.microsoft.com/office/drawing/2014/main" id="{5019060A-D61F-1BC1-A98D-1B8B4A0B9E3C}"/>
              </a:ext>
            </a:extLst>
          </p:cNvPr>
          <p:cNvSpPr txBox="1"/>
          <p:nvPr/>
        </p:nvSpPr>
        <p:spPr>
          <a:xfrm>
            <a:off x="964022" y="4771856"/>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Seleccionar el primer elemento: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Supongamos que se obtiene un número aleatorio entre 1 y 5, y resulta que el número seleccionado es 2.</a:t>
            </a:r>
          </a:p>
        </p:txBody>
      </p:sp>
      <p:sp>
        <p:nvSpPr>
          <p:cNvPr id="10" name="CuadroTexto 9">
            <a:extLst>
              <a:ext uri="{FF2B5EF4-FFF2-40B4-BE49-F238E27FC236}">
                <a16:creationId xmlns:a16="http://schemas.microsoft.com/office/drawing/2014/main" id="{E50D3448-5F2E-BE91-ADFD-8854FF76C91B}"/>
              </a:ext>
            </a:extLst>
          </p:cNvPr>
          <p:cNvSpPr txBox="1"/>
          <p:nvPr/>
        </p:nvSpPr>
        <p:spPr>
          <a:xfrm>
            <a:off x="6701052" y="1972730"/>
            <a:ext cx="4790363"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sería la fuente de datos a ocupar?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es la población objetivo?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es la unidad de análisis?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sería el marco </a:t>
            </a:r>
            <a:r>
              <a:rPr kumimoji="0" lang="es-MX"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muestral</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422854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Muestreo estratificado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2" y="3205584"/>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una primera etapa la población objetivo se divide en estratos según las variables que se consideran relacionadas con el fenómeno sociológico a estudiar.</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3984036"/>
            <a:ext cx="9332916"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 segunda etapa consiste en seleccionar aleatoriamente una muestra dentro de cada estrato cuyo número puede ser:</a:t>
            </a:r>
          </a:p>
          <a:p>
            <a:pPr marL="800100" marR="0" lvl="1" indent="-34290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Igual para todos los estratos</a:t>
            </a:r>
          </a:p>
          <a:p>
            <a:pPr marL="800100" marR="0" lvl="1" indent="-342900" algn="just" defTabSz="914400" rtl="0" eaLnBrk="1" fontAlgn="auto" latinLnBrk="0" hangingPunct="1">
              <a:lnSpc>
                <a:spcPct val="100000"/>
              </a:lnSpc>
              <a:spcBef>
                <a:spcPts val="0"/>
              </a:spcBef>
              <a:spcAft>
                <a:spcPts val="0"/>
              </a:spcAft>
              <a:buClrTx/>
              <a:buSzTx/>
              <a:buFont typeface="+mj-lt"/>
              <a:buAutoNum type="alphaLcPeriod"/>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Proporcional al número de casos de ese estrato respecto a la población total</a:t>
            </a:r>
          </a:p>
        </p:txBody>
      </p:sp>
      <p:sp>
        <p:nvSpPr>
          <p:cNvPr id="3" name="CuadroTexto 2">
            <a:extLst>
              <a:ext uri="{FF2B5EF4-FFF2-40B4-BE49-F238E27FC236}">
                <a16:creationId xmlns:a16="http://schemas.microsoft.com/office/drawing/2014/main" id="{AFDDE1A9-2566-8E18-1669-7F854A94A09A}"/>
              </a:ext>
            </a:extLst>
          </p:cNvPr>
          <p:cNvSpPr txBox="1"/>
          <p:nvPr/>
        </p:nvSpPr>
        <p:spPr>
          <a:xfrm>
            <a:off x="964022" y="5316486"/>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procedimiento de selección de los elementos de cada estrato puede ser aleatorio simple o </a:t>
            </a:r>
            <a:r>
              <a:rPr lang="es-MX" dirty="0">
                <a:solidFill>
                  <a:prstClr val="black"/>
                </a:solidFill>
                <a:latin typeface="Times New Roman" panose="02020603050405020304" pitchFamily="18" charset="0"/>
                <a:cs typeface="Times New Roman" panose="02020603050405020304" pitchFamily="18" charset="0"/>
              </a:rPr>
              <a:t>sistemático.</a:t>
            </a: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Imagen 4">
            <a:extLst>
              <a:ext uri="{FF2B5EF4-FFF2-40B4-BE49-F238E27FC236}">
                <a16:creationId xmlns:a16="http://schemas.microsoft.com/office/drawing/2014/main" id="{5A0EB822-ADD7-ACCA-6EC5-1B959798BBEF}"/>
              </a:ext>
            </a:extLst>
          </p:cNvPr>
          <p:cNvPicPr>
            <a:picLocks noChangeAspect="1"/>
          </p:cNvPicPr>
          <p:nvPr/>
        </p:nvPicPr>
        <p:blipFill rotWithShape="1">
          <a:blip r:embed="rId3"/>
          <a:srcRect b="22988"/>
          <a:stretch/>
        </p:blipFill>
        <p:spPr>
          <a:xfrm>
            <a:off x="5830957" y="455989"/>
            <a:ext cx="3409973" cy="1575643"/>
          </a:xfrm>
          <a:prstGeom prst="rect">
            <a:avLst/>
          </a:prstGeom>
        </p:spPr>
      </p:pic>
      <p:sp>
        <p:nvSpPr>
          <p:cNvPr id="7" name="CuadroTexto 6">
            <a:extLst>
              <a:ext uri="{FF2B5EF4-FFF2-40B4-BE49-F238E27FC236}">
                <a16:creationId xmlns:a16="http://schemas.microsoft.com/office/drawing/2014/main" id="{F494AF8A-D47C-6E15-F0A8-B546B382BBB9}"/>
              </a:ext>
            </a:extLst>
          </p:cNvPr>
          <p:cNvSpPr txBox="1"/>
          <p:nvPr/>
        </p:nvSpPr>
        <p:spPr>
          <a:xfrm>
            <a:off x="964022" y="2181287"/>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 un método utilizado en investigaciones y estudios estadísticos que implica dividir a la población de interés en subgrupos o estratos, y luego seleccionar una muestra de cada estrato de manera independiente.</a:t>
            </a:r>
          </a:p>
        </p:txBody>
      </p:sp>
    </p:spTree>
    <p:extLst>
      <p:ext uri="{BB962C8B-B14F-4D97-AF65-F5344CB8AC3E}">
        <p14:creationId xmlns:p14="http://schemas.microsoft.com/office/powerpoint/2010/main" val="290382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Ejemplo Muestreo estratificado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2" y="2136257"/>
            <a:ext cx="548757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r>
              <a:rPr lang="es-MX" dirty="0">
                <a:solidFill>
                  <a:prstClr val="black"/>
                </a:solidFill>
                <a:latin typeface="Times New Roman" panose="02020603050405020304" pitchFamily="18" charset="0"/>
                <a:cs typeface="Times New Roman" panose="02020603050405020304" pitchFamily="18" charset="0"/>
              </a:rPr>
              <a:t>Trabajas</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para una compañía de seguros de automóviles y estás interesado en estimar la proporción de asegurados que han presentado reclamos por accidentes de tráfico en diferentes regiones geográficas de México.</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3705918"/>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Dividir la población en estratos: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Por ejemplo, podría haber tres estratos: región Norte, región Centro y región Sur.</a:t>
            </a:r>
          </a:p>
        </p:txBody>
      </p:sp>
      <p:sp>
        <p:nvSpPr>
          <p:cNvPr id="3" name="CuadroTexto 2">
            <a:extLst>
              <a:ext uri="{FF2B5EF4-FFF2-40B4-BE49-F238E27FC236}">
                <a16:creationId xmlns:a16="http://schemas.microsoft.com/office/drawing/2014/main" id="{5DC7F17E-107A-E356-6D0B-15F7CF5D35AF}"/>
              </a:ext>
            </a:extLst>
          </p:cNvPr>
          <p:cNvSpPr txBox="1"/>
          <p:nvPr/>
        </p:nvSpPr>
        <p:spPr>
          <a:xfrm>
            <a:off x="964022" y="5051265"/>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Seleccionar la muestra de cada estrato: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cada región, el actuario podría utilizar un método de selección aleatorio simple para seleccionar los asegurados que formarán parte de la muestra. </a:t>
            </a:r>
          </a:p>
        </p:txBody>
      </p:sp>
      <p:sp>
        <p:nvSpPr>
          <p:cNvPr id="4" name="CuadroTexto 3">
            <a:extLst>
              <a:ext uri="{FF2B5EF4-FFF2-40B4-BE49-F238E27FC236}">
                <a16:creationId xmlns:a16="http://schemas.microsoft.com/office/drawing/2014/main" id="{5019060A-D61F-1BC1-A98D-1B8B4A0B9E3C}"/>
              </a:ext>
            </a:extLst>
          </p:cNvPr>
          <p:cNvSpPr txBox="1"/>
          <p:nvPr/>
        </p:nvSpPr>
        <p:spPr>
          <a:xfrm>
            <a:off x="964022" y="4327813"/>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Definir el tamaño de la muestra para cada estrato: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Por ejemplo, el actuario podría decidir seleccionar una muestra de 200 asegurados de cada región.</a:t>
            </a:r>
          </a:p>
        </p:txBody>
      </p:sp>
      <p:sp>
        <p:nvSpPr>
          <p:cNvPr id="5" name="CuadroTexto 4">
            <a:extLst>
              <a:ext uri="{FF2B5EF4-FFF2-40B4-BE49-F238E27FC236}">
                <a16:creationId xmlns:a16="http://schemas.microsoft.com/office/drawing/2014/main" id="{48144A0E-8EDB-CAD7-D78A-ADD1E0D07881}"/>
              </a:ext>
            </a:extLst>
          </p:cNvPr>
          <p:cNvSpPr txBox="1"/>
          <p:nvPr/>
        </p:nvSpPr>
        <p:spPr>
          <a:xfrm>
            <a:off x="964022" y="5774718"/>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Combinar las muestras de los estratos: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actuario combinaría las muestras para formar la muestra final que representaría a toda la población de asegurados de la compañía.</a:t>
            </a:r>
          </a:p>
        </p:txBody>
      </p:sp>
      <p:sp>
        <p:nvSpPr>
          <p:cNvPr id="10" name="CuadroTexto 9">
            <a:extLst>
              <a:ext uri="{FF2B5EF4-FFF2-40B4-BE49-F238E27FC236}">
                <a16:creationId xmlns:a16="http://schemas.microsoft.com/office/drawing/2014/main" id="{E50D3448-5F2E-BE91-ADFD-8854FF76C91B}"/>
              </a:ext>
            </a:extLst>
          </p:cNvPr>
          <p:cNvSpPr txBox="1"/>
          <p:nvPr/>
        </p:nvSpPr>
        <p:spPr>
          <a:xfrm>
            <a:off x="6498275" y="2157397"/>
            <a:ext cx="4220525"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sería la fuente de datos a ocupar?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es la población objetivo?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es la unidad de análisis?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sería el marco </a:t>
            </a:r>
            <a:r>
              <a:rPr kumimoji="0" lang="es-MX"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muestral</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23517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 grpId="0"/>
      <p:bldP spid="3" grpId="0"/>
      <p:bldP spid="4" grpId="0"/>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Muestreo por conglomerados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2" y="2883292"/>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 población se divide en grupos pequeños y heterogéneos llamados conglomerados, y luego se seleccionan algunos conglomerados para formar parte de la muestra.</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5213105"/>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Este enfoque de muestreo se utiliza en diversas áreas, como estudios educativos, encuestas de hogares, investigaciones de salud pública y estudios de mercado, donde la población se encuentra agrupada en unidades más grandes.</a:t>
            </a:r>
          </a:p>
        </p:txBody>
      </p:sp>
      <p:pic>
        <p:nvPicPr>
          <p:cNvPr id="4" name="Imagen 3">
            <a:extLst>
              <a:ext uri="{FF2B5EF4-FFF2-40B4-BE49-F238E27FC236}">
                <a16:creationId xmlns:a16="http://schemas.microsoft.com/office/drawing/2014/main" id="{8C0983B5-FABA-0124-4A22-DA9CA0806869}"/>
              </a:ext>
            </a:extLst>
          </p:cNvPr>
          <p:cNvPicPr>
            <a:picLocks noChangeAspect="1"/>
          </p:cNvPicPr>
          <p:nvPr/>
        </p:nvPicPr>
        <p:blipFill rotWithShape="1">
          <a:blip r:embed="rId3"/>
          <a:srcRect l="-288" t="-4839" r="26267" b="4839"/>
          <a:stretch/>
        </p:blipFill>
        <p:spPr>
          <a:xfrm>
            <a:off x="7122662" y="100797"/>
            <a:ext cx="1942959" cy="1749910"/>
          </a:xfrm>
          <a:prstGeom prst="rect">
            <a:avLst/>
          </a:prstGeom>
        </p:spPr>
      </p:pic>
      <p:sp>
        <p:nvSpPr>
          <p:cNvPr id="6" name="CuadroTexto 5">
            <a:extLst>
              <a:ext uri="{FF2B5EF4-FFF2-40B4-BE49-F238E27FC236}">
                <a16:creationId xmlns:a16="http://schemas.microsoft.com/office/drawing/2014/main" id="{F494AF8A-D47C-6E15-F0A8-B546B382BBB9}"/>
              </a:ext>
            </a:extLst>
          </p:cNvPr>
          <p:cNvSpPr txBox="1"/>
          <p:nvPr/>
        </p:nvSpPr>
        <p:spPr>
          <a:xfrm>
            <a:off x="964022" y="213857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 un método de selección de una muestra utilizado en investigaciones y estudios estadísticos cuando la población de interés está organizada en grupos o conglomerados</a:t>
            </a:r>
          </a:p>
        </p:txBody>
      </p:sp>
      <p:graphicFrame>
        <p:nvGraphicFramePr>
          <p:cNvPr id="3" name="Diagrama 2"/>
          <p:cNvGraphicFramePr/>
          <p:nvPr/>
        </p:nvGraphicFramePr>
        <p:xfrm>
          <a:off x="964022" y="3817495"/>
          <a:ext cx="9332916" cy="11191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3032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 grpId="0"/>
      <p:bldP spid="6" grpId="0"/>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Estratos VS Conglomerados</a:t>
            </a:r>
          </a:p>
        </p:txBody>
      </p:sp>
      <p:sp>
        <p:nvSpPr>
          <p:cNvPr id="6" name="CuadroTexto 5">
            <a:extLst>
              <a:ext uri="{FF2B5EF4-FFF2-40B4-BE49-F238E27FC236}">
                <a16:creationId xmlns:a16="http://schemas.microsoft.com/office/drawing/2014/main" id="{F494AF8A-D47C-6E15-F0A8-B546B382BBB9}"/>
              </a:ext>
            </a:extLst>
          </p:cNvPr>
          <p:cNvSpPr txBox="1"/>
          <p:nvPr/>
        </p:nvSpPr>
        <p:spPr>
          <a:xfrm>
            <a:off x="964022" y="2138579"/>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¿Qué diferencia hay entre los estratos y los conglomerados?</a:t>
            </a:r>
          </a:p>
        </p:txBody>
      </p:sp>
      <p:graphicFrame>
        <p:nvGraphicFramePr>
          <p:cNvPr id="5" name="Tabla 4"/>
          <p:cNvGraphicFramePr>
            <a:graphicFrameLocks noGrp="1"/>
          </p:cNvGraphicFramePr>
          <p:nvPr/>
        </p:nvGraphicFramePr>
        <p:xfrm>
          <a:off x="964019" y="2888100"/>
          <a:ext cx="10309227" cy="2839720"/>
        </p:xfrm>
        <a:graphic>
          <a:graphicData uri="http://schemas.openxmlformats.org/drawingml/2006/table">
            <a:tbl>
              <a:tblPr firstRow="1" bandRow="1">
                <a:tableStyleId>{21E4AEA4-8DFA-4A89-87EB-49C32662AFE0}</a:tableStyleId>
              </a:tblPr>
              <a:tblGrid>
                <a:gridCol w="2051876">
                  <a:extLst>
                    <a:ext uri="{9D8B030D-6E8A-4147-A177-3AD203B41FA5}">
                      <a16:colId xmlns:a16="http://schemas.microsoft.com/office/drawing/2014/main" val="4252836460"/>
                    </a:ext>
                  </a:extLst>
                </a:gridCol>
                <a:gridCol w="4390745">
                  <a:extLst>
                    <a:ext uri="{9D8B030D-6E8A-4147-A177-3AD203B41FA5}">
                      <a16:colId xmlns:a16="http://schemas.microsoft.com/office/drawing/2014/main" val="1792733899"/>
                    </a:ext>
                  </a:extLst>
                </a:gridCol>
                <a:gridCol w="3866606">
                  <a:extLst>
                    <a:ext uri="{9D8B030D-6E8A-4147-A177-3AD203B41FA5}">
                      <a16:colId xmlns:a16="http://schemas.microsoft.com/office/drawing/2014/main" val="3382532260"/>
                    </a:ext>
                  </a:extLst>
                </a:gridCol>
              </a:tblGrid>
              <a:tr h="370840">
                <a:tc>
                  <a:txBody>
                    <a:bodyPr/>
                    <a:lstStyle/>
                    <a:p>
                      <a:pPr algn="ctr"/>
                      <a:r>
                        <a:rPr lang="es-MX" sz="1800" dirty="0">
                          <a:latin typeface="Times New Roman" panose="02020603050405020304" pitchFamily="18" charset="0"/>
                          <a:cs typeface="Times New Roman" panose="02020603050405020304" pitchFamily="18" charset="0"/>
                        </a:rPr>
                        <a:t>Criterio</a:t>
                      </a:r>
                    </a:p>
                  </a:txBody>
                  <a:tcPr/>
                </a:tc>
                <a:tc>
                  <a:txBody>
                    <a:bodyPr/>
                    <a:lstStyle/>
                    <a:p>
                      <a:pPr algn="ctr"/>
                      <a:r>
                        <a:rPr lang="es-MX" sz="1800" dirty="0"/>
                        <a:t>Muestreo</a:t>
                      </a:r>
                      <a:r>
                        <a:rPr lang="es-MX" sz="1800" baseline="0" dirty="0"/>
                        <a:t> Estratificado</a:t>
                      </a:r>
                      <a:endParaRPr lang="es-MX" sz="1800" dirty="0">
                        <a:latin typeface="Times New Roman" panose="02020603050405020304" pitchFamily="18" charset="0"/>
                        <a:cs typeface="Times New Roman" panose="02020603050405020304" pitchFamily="18" charset="0"/>
                      </a:endParaRPr>
                    </a:p>
                  </a:txBody>
                  <a:tcPr/>
                </a:tc>
                <a:tc>
                  <a:txBody>
                    <a:bodyPr/>
                    <a:lstStyle/>
                    <a:p>
                      <a:pPr algn="ctr"/>
                      <a:r>
                        <a:rPr lang="es-MX" sz="1800" dirty="0"/>
                        <a:t>Muestreo por Conglomerados</a:t>
                      </a:r>
                      <a:endParaRPr lang="es-MX"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7414570"/>
                  </a:ext>
                </a:extLst>
              </a:tr>
              <a:tr h="370840">
                <a:tc>
                  <a:txBody>
                    <a:bodyPr/>
                    <a:lstStyle/>
                    <a:p>
                      <a:pPr algn="ctr"/>
                      <a:r>
                        <a:rPr lang="es-MX" sz="1800" b="1" dirty="0">
                          <a:latin typeface="Times New Roman" panose="02020603050405020304" pitchFamily="18" charset="0"/>
                          <a:cs typeface="Times New Roman" panose="02020603050405020304" pitchFamily="18" charset="0"/>
                        </a:rPr>
                        <a:t>Uso</a:t>
                      </a:r>
                    </a:p>
                  </a:txBody>
                  <a:tcPr/>
                </a:tc>
                <a:tc>
                  <a:txBody>
                    <a:bodyPr/>
                    <a:lstStyle/>
                    <a:p>
                      <a:pPr algn="ctr"/>
                      <a:r>
                        <a:rPr lang="es-MX" sz="1800" dirty="0">
                          <a:latin typeface="Times New Roman" panose="02020603050405020304" pitchFamily="18" charset="0"/>
                          <a:cs typeface="Times New Roman" panose="02020603050405020304" pitchFamily="18" charset="0"/>
                        </a:rPr>
                        <a:t>Se utilizan cuando la población de interés se puede dividir en subgrupos</a:t>
                      </a:r>
                    </a:p>
                  </a:txBody>
                  <a:tcPr/>
                </a:tc>
                <a:tc>
                  <a:txBody>
                    <a:bodyPr/>
                    <a:lstStyle/>
                    <a:p>
                      <a:pPr algn="ctr"/>
                      <a:r>
                        <a:rPr lang="es-MX" sz="1800" dirty="0">
                          <a:latin typeface="Times New Roman" panose="02020603050405020304" pitchFamily="18" charset="0"/>
                          <a:cs typeface="Times New Roman" panose="02020603050405020304" pitchFamily="18" charset="0"/>
                        </a:rPr>
                        <a:t>Se utilizan cuando la población de interés se puede dividir en subgrupos</a:t>
                      </a:r>
                    </a:p>
                  </a:txBody>
                  <a:tcPr/>
                </a:tc>
                <a:extLst>
                  <a:ext uri="{0D108BD9-81ED-4DB2-BD59-A6C34878D82A}">
                    <a16:rowId xmlns:a16="http://schemas.microsoft.com/office/drawing/2014/main" val="2761642024"/>
                  </a:ext>
                </a:extLst>
              </a:tr>
              <a:tr h="370840">
                <a:tc>
                  <a:txBody>
                    <a:bodyPr/>
                    <a:lstStyle/>
                    <a:p>
                      <a:pPr algn="ctr"/>
                      <a:r>
                        <a:rPr lang="es-MX" sz="1800" b="1" dirty="0">
                          <a:latin typeface="Times New Roman" panose="02020603050405020304" pitchFamily="18" charset="0"/>
                          <a:cs typeface="Times New Roman" panose="02020603050405020304" pitchFamily="18" charset="0"/>
                        </a:rPr>
                        <a:t>Selección de la muestra</a:t>
                      </a:r>
                    </a:p>
                  </a:txBody>
                  <a:tcPr/>
                </a:tc>
                <a:tc>
                  <a:txBody>
                    <a:bodyPr/>
                    <a:lstStyle/>
                    <a:p>
                      <a:pPr algn="ctr"/>
                      <a:r>
                        <a:rPr lang="es-MX" sz="1800" dirty="0">
                          <a:latin typeface="Times New Roman" panose="02020603050405020304" pitchFamily="18" charset="0"/>
                          <a:cs typeface="Times New Roman" panose="02020603050405020304" pitchFamily="18" charset="0"/>
                        </a:rPr>
                        <a:t>Se selecciona una muestra de cada estrato utilizando métodos de selección aleatorio</a:t>
                      </a:r>
                      <a:r>
                        <a:rPr lang="es-MX" sz="1800" baseline="0" dirty="0">
                          <a:latin typeface="Times New Roman" panose="02020603050405020304" pitchFamily="18" charset="0"/>
                          <a:cs typeface="Times New Roman" panose="02020603050405020304" pitchFamily="18" charset="0"/>
                        </a:rPr>
                        <a:t> simple</a:t>
                      </a:r>
                      <a:endParaRPr lang="es-MX" sz="1800" dirty="0">
                        <a:latin typeface="Times New Roman" panose="02020603050405020304" pitchFamily="18" charset="0"/>
                        <a:cs typeface="Times New Roman" panose="02020603050405020304" pitchFamily="18" charset="0"/>
                      </a:endParaRPr>
                    </a:p>
                  </a:txBody>
                  <a:tcPr/>
                </a:tc>
                <a:tc>
                  <a:txBody>
                    <a:bodyPr/>
                    <a:lstStyle/>
                    <a:p>
                      <a:pPr algn="ctr"/>
                      <a:r>
                        <a:rPr lang="es-MX" sz="1800" dirty="0">
                          <a:latin typeface="Times New Roman" panose="02020603050405020304" pitchFamily="18" charset="0"/>
                          <a:cs typeface="Times New Roman" panose="02020603050405020304" pitchFamily="18" charset="0"/>
                        </a:rPr>
                        <a:t>Se seleccionan algunos conglomerados mediante muestreo aleatorio simple </a:t>
                      </a:r>
                    </a:p>
                  </a:txBody>
                  <a:tcPr/>
                </a:tc>
                <a:extLst>
                  <a:ext uri="{0D108BD9-81ED-4DB2-BD59-A6C34878D82A}">
                    <a16:rowId xmlns:a16="http://schemas.microsoft.com/office/drawing/2014/main" val="3092983939"/>
                  </a:ext>
                </a:extLst>
              </a:tr>
              <a:tr h="370840">
                <a:tc>
                  <a:txBody>
                    <a:bodyPr/>
                    <a:lstStyle/>
                    <a:p>
                      <a:pPr algn="ctr"/>
                      <a:r>
                        <a:rPr lang="es-MX" sz="1800" b="1" dirty="0">
                          <a:latin typeface="Times New Roman" panose="02020603050405020304" pitchFamily="18" charset="0"/>
                          <a:cs typeface="Times New Roman" panose="02020603050405020304" pitchFamily="18" charset="0"/>
                        </a:rPr>
                        <a:t>Tamaño de la muestra</a:t>
                      </a:r>
                    </a:p>
                  </a:txBody>
                  <a:tcPr/>
                </a:tc>
                <a:tc>
                  <a:txBody>
                    <a:bodyPr/>
                    <a:lstStyle/>
                    <a:p>
                      <a:pPr algn="ctr"/>
                      <a:r>
                        <a:rPr lang="es-MX" sz="1800" dirty="0">
                          <a:latin typeface="Times New Roman" panose="02020603050405020304" pitchFamily="18" charset="0"/>
                          <a:cs typeface="Times New Roman" panose="02020603050405020304" pitchFamily="18" charset="0"/>
                        </a:rPr>
                        <a:t>El tamaño de la muestra en cada estrato es proporcional al tamaño del estrato en relación con la población total</a:t>
                      </a:r>
                    </a:p>
                  </a:txBody>
                  <a:tcPr/>
                </a:tc>
                <a:tc>
                  <a:txBody>
                    <a:bodyPr/>
                    <a:lstStyle/>
                    <a:p>
                      <a:pPr algn="ctr"/>
                      <a:r>
                        <a:rPr lang="es-MX" sz="1800" dirty="0">
                          <a:latin typeface="Times New Roman" panose="02020603050405020304" pitchFamily="18" charset="0"/>
                          <a:cs typeface="Times New Roman" panose="02020603050405020304" pitchFamily="18" charset="0"/>
                        </a:rPr>
                        <a:t>El tamaño de la muestra se define en términos de conglomerados, no de elementos individuales</a:t>
                      </a:r>
                    </a:p>
                  </a:txBody>
                  <a:tcPr/>
                </a:tc>
                <a:extLst>
                  <a:ext uri="{0D108BD9-81ED-4DB2-BD59-A6C34878D82A}">
                    <a16:rowId xmlns:a16="http://schemas.microsoft.com/office/drawing/2014/main" val="3715405008"/>
                  </a:ext>
                </a:extLst>
              </a:tr>
            </a:tbl>
          </a:graphicData>
        </a:graphic>
      </p:graphicFrame>
    </p:spTree>
    <p:extLst>
      <p:ext uri="{BB962C8B-B14F-4D97-AF65-F5344CB8AC3E}">
        <p14:creationId xmlns:p14="http://schemas.microsoft.com/office/powerpoint/2010/main" val="230795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Ejemplo Muestreo por conglomerados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2" y="1605342"/>
            <a:ext cx="554128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 experto en el área de seguros trabaja para una compañía de seguros de salud y está interesado en estimar el nivel de satisfacción de los asegurados en diferentes hospitales donde reciben atención médica. </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2921087"/>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Dividir la población en conglomerados: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actuario podría dividir a la población de asegurados en diferentes hospitales afiliados a la compañía. Cada hospital se convierte en un conglomerado.</a:t>
            </a:r>
          </a:p>
        </p:txBody>
      </p:sp>
      <p:sp>
        <p:nvSpPr>
          <p:cNvPr id="3" name="CuadroTexto 2">
            <a:extLst>
              <a:ext uri="{FF2B5EF4-FFF2-40B4-BE49-F238E27FC236}">
                <a16:creationId xmlns:a16="http://schemas.microsoft.com/office/drawing/2014/main" id="{5DC7F17E-107A-E356-6D0B-15F7CF5D35AF}"/>
              </a:ext>
            </a:extLst>
          </p:cNvPr>
          <p:cNvSpPr txBox="1"/>
          <p:nvPr/>
        </p:nvSpPr>
        <p:spPr>
          <a:xfrm>
            <a:off x="964022" y="4875823"/>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Seleccionar los conglomerados: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este caso, el actuario seleccionaría aleatoriamente 10 hospitales de la lista de hospitales afiliados a la compañía.</a:t>
            </a:r>
          </a:p>
        </p:txBody>
      </p:sp>
      <p:sp>
        <p:nvSpPr>
          <p:cNvPr id="4" name="CuadroTexto 3">
            <a:extLst>
              <a:ext uri="{FF2B5EF4-FFF2-40B4-BE49-F238E27FC236}">
                <a16:creationId xmlns:a16="http://schemas.microsoft.com/office/drawing/2014/main" id="{5019060A-D61F-1BC1-A98D-1B8B4A0B9E3C}"/>
              </a:ext>
            </a:extLst>
          </p:cNvPr>
          <p:cNvSpPr txBox="1"/>
          <p:nvPr/>
        </p:nvSpPr>
        <p:spPr>
          <a:xfrm>
            <a:off x="964022" y="3898455"/>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Definir el tamaño de la muestra de conglomerados: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actuario decidiría cuántos hospitales se desean seleccionar para formar parte de la muestra. Por ejemplo, podría decidir seleccionar una muestra de 10 hospitales.</a:t>
            </a:r>
          </a:p>
        </p:txBody>
      </p:sp>
      <p:sp>
        <p:nvSpPr>
          <p:cNvPr id="5" name="CuadroTexto 4">
            <a:extLst>
              <a:ext uri="{FF2B5EF4-FFF2-40B4-BE49-F238E27FC236}">
                <a16:creationId xmlns:a16="http://schemas.microsoft.com/office/drawing/2014/main" id="{48144A0E-8EDB-CAD7-D78A-ADD1E0D07881}"/>
              </a:ext>
            </a:extLst>
          </p:cNvPr>
          <p:cNvSpPr txBox="1"/>
          <p:nvPr/>
        </p:nvSpPr>
        <p:spPr>
          <a:xfrm>
            <a:off x="964022" y="5576192"/>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Incluir todos los elementos del conglomerado seleccionado: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Una vez que se han seleccionado los hospitales, se incluirían todos los asegurados que han utilizado los servicios de esos hospitales en la muestra.</a:t>
            </a:r>
          </a:p>
        </p:txBody>
      </p:sp>
      <p:sp>
        <p:nvSpPr>
          <p:cNvPr id="10" name="CuadroTexto 9">
            <a:extLst>
              <a:ext uri="{FF2B5EF4-FFF2-40B4-BE49-F238E27FC236}">
                <a16:creationId xmlns:a16="http://schemas.microsoft.com/office/drawing/2014/main" id="{E50D3448-5F2E-BE91-ADFD-8854FF76C91B}"/>
              </a:ext>
            </a:extLst>
          </p:cNvPr>
          <p:cNvSpPr txBox="1"/>
          <p:nvPr/>
        </p:nvSpPr>
        <p:spPr>
          <a:xfrm>
            <a:off x="6505303" y="1551304"/>
            <a:ext cx="4220525"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sería la fuente de datos a ocupar?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es la población objetivo?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es la unidad de análisis?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sería el marco </a:t>
            </a:r>
            <a:r>
              <a:rPr kumimoji="0" lang="es-MX"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muestral</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259675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 grpId="0"/>
      <p:bldP spid="3" grpId="0"/>
      <p:bldP spid="4" grpId="0"/>
      <p:bldP spid="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6C79233-FE27-0875-C82A-00108E272EAC}"/>
              </a:ext>
            </a:extLst>
          </p:cNvPr>
          <p:cNvPicPr>
            <a:picLocks noChangeAspect="1"/>
          </p:cNvPicPr>
          <p:nvPr/>
        </p:nvPicPr>
        <p:blipFill>
          <a:blip r:embed="rId3"/>
          <a:stretch>
            <a:fillRect/>
          </a:stretch>
        </p:blipFill>
        <p:spPr>
          <a:xfrm>
            <a:off x="1852612" y="905290"/>
            <a:ext cx="8486775" cy="5276850"/>
          </a:xfrm>
          <a:prstGeom prst="rect">
            <a:avLst/>
          </a:prstGeom>
        </p:spPr>
      </p:pic>
      <p:sp>
        <p:nvSpPr>
          <p:cNvPr id="7" name="Título 1">
            <a:extLst>
              <a:ext uri="{FF2B5EF4-FFF2-40B4-BE49-F238E27FC236}">
                <a16:creationId xmlns:a16="http://schemas.microsoft.com/office/drawing/2014/main" id="{4B124023-D94B-9A32-D220-4F7CC865AD29}"/>
              </a:ext>
            </a:extLst>
          </p:cNvPr>
          <p:cNvSpPr>
            <a:spLocks noGrp="1"/>
          </p:cNvSpPr>
          <p:nvPr>
            <p:ph type="title"/>
          </p:nvPr>
        </p:nvSpPr>
        <p:spPr>
          <a:xfrm>
            <a:off x="964022" y="278297"/>
            <a:ext cx="8276908" cy="424068"/>
          </a:xfrm>
        </p:spPr>
        <p:txBody>
          <a:bodyPr rtlCol="0">
            <a:normAutofit fontScale="90000"/>
          </a:bodyPr>
          <a:lstStyle/>
          <a:p>
            <a:pPr algn="just" rtl="0"/>
            <a:r>
              <a:rPr lang="es-ES" sz="3200" dirty="0" err="1">
                <a:latin typeface="Times New Roman" panose="02020603050405020304" pitchFamily="18" charset="0"/>
                <a:cs typeface="Times New Roman" panose="02020603050405020304" pitchFamily="18" charset="0"/>
              </a:rPr>
              <a:t>Summary</a:t>
            </a:r>
            <a:endParaRPr lang="es-ES" sz="3200"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3E362DFC-196B-6FA5-EDBC-241EDD036428}"/>
              </a:ext>
            </a:extLst>
          </p:cNvPr>
          <p:cNvSpPr/>
          <p:nvPr/>
        </p:nvSpPr>
        <p:spPr>
          <a:xfrm>
            <a:off x="3101008" y="1802297"/>
            <a:ext cx="954158" cy="1855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sysClr val="windowText" lastClr="000000"/>
                </a:solidFill>
                <a:effectLst/>
                <a:uLnTx/>
                <a:uFillTx/>
                <a:latin typeface="Franklin Gothic Book"/>
                <a:ea typeface="+mn-ea"/>
                <a:cs typeface="+mn-cs"/>
              </a:rPr>
              <a:t>voluntario</a:t>
            </a:r>
          </a:p>
        </p:txBody>
      </p:sp>
    </p:spTree>
    <p:extLst>
      <p:ext uri="{BB962C8B-B14F-4D97-AF65-F5344CB8AC3E}">
        <p14:creationId xmlns:p14="http://schemas.microsoft.com/office/powerpoint/2010/main" val="4330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1">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F85094AE-F951-45B6-B003-F9F3B4BD38C5}" vid="{E124D037-8587-41C3-AB02-2A120C8407E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TotalTime>
  <Words>1374</Words>
  <Application>Microsoft Office PowerPoint</Application>
  <PresentationFormat>Panorámica</PresentationFormat>
  <Paragraphs>90</Paragraphs>
  <Slides>10</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Franklin Gothic Book</vt:lpstr>
      <vt:lpstr>Franklin Gothic Demi</vt:lpstr>
      <vt:lpstr>Times New Roman</vt:lpstr>
      <vt:lpstr>Wingdings</vt:lpstr>
      <vt:lpstr>Tema1</vt:lpstr>
      <vt:lpstr>Sesión 6: Técnica de muestreo probabilísticas</vt:lpstr>
      <vt:lpstr>Muestreo sistemático</vt:lpstr>
      <vt:lpstr>Ejemplo Muestreo sistemático</vt:lpstr>
      <vt:lpstr>Muestreo estratificado</vt:lpstr>
      <vt:lpstr>Ejemplo Muestreo estratificado</vt:lpstr>
      <vt:lpstr>Muestreo por conglomerados</vt:lpstr>
      <vt:lpstr>Estratos VS Conglomerados</vt:lpstr>
      <vt:lpstr>Ejemplo Muestreo por conglomerados</vt:lpstr>
      <vt:lpstr>Summary</vt:lpstr>
      <vt:lpstr>TAREA 2: Selección de la técnica de muestreo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Etapas del muestreo estadístico</dc:title>
  <dc:creator>David Nexticapan Cortes</dc:creator>
  <cp:lastModifiedBy>DAVID NEXTICAPAN - CORTES</cp:lastModifiedBy>
  <cp:revision>50</cp:revision>
  <dcterms:created xsi:type="dcterms:W3CDTF">2023-07-31T04:55:09Z</dcterms:created>
  <dcterms:modified xsi:type="dcterms:W3CDTF">2025-01-17T19:42:04Z</dcterms:modified>
</cp:coreProperties>
</file>