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73" r:id="rId2"/>
    <p:sldId id="258" r:id="rId3"/>
    <p:sldId id="277" r:id="rId4"/>
    <p:sldId id="449" r:id="rId5"/>
    <p:sldId id="259" r:id="rId6"/>
    <p:sldId id="274" r:id="rId7"/>
    <p:sldId id="276" r:id="rId8"/>
    <p:sldId id="261" r:id="rId9"/>
    <p:sldId id="262" r:id="rId10"/>
    <p:sldId id="264" r:id="rId11"/>
    <p:sldId id="265" r:id="rId12"/>
    <p:sldId id="266" r:id="rId13"/>
    <p:sldId id="267" r:id="rId14"/>
    <p:sldId id="269" r:id="rId15"/>
    <p:sldId id="268" r:id="rId16"/>
    <p:sldId id="263" r:id="rId17"/>
    <p:sldId id="270" r:id="rId18"/>
    <p:sldId id="271" r:id="rId1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4B8FB8-4D96-4DB2-8396-7A518DA952A5}"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s-MX"/>
        </a:p>
      </dgm:t>
    </dgm:pt>
    <dgm:pt modelId="{2FEABBC7-72BC-4C90-8329-2E452E508446}">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3</a:t>
          </a:r>
        </a:p>
        <a:p>
          <a:r>
            <a:rPr lang="es-MX" dirty="0">
              <a:latin typeface="Times New Roman" panose="02020603050405020304" pitchFamily="18" charset="0"/>
              <a:cs typeface="Times New Roman" panose="02020603050405020304" pitchFamily="18" charset="0"/>
            </a:rPr>
            <a:t>Selección de las técnicas de muestreo</a:t>
          </a:r>
        </a:p>
      </dgm:t>
    </dgm:pt>
    <dgm:pt modelId="{8EFC9DAF-2524-4A3A-9521-EC6816073CF7}" type="par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3A27EAE9-BE6F-4D19-8940-FFEDEC2DDB07}" type="sib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59C938ED-35F9-4788-9A28-FB1F1F407902}">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4</a:t>
          </a:r>
        </a:p>
        <a:p>
          <a:r>
            <a:rPr lang="es-MX" dirty="0">
              <a:latin typeface="Times New Roman" panose="02020603050405020304" pitchFamily="18" charset="0"/>
              <a:cs typeface="Times New Roman" panose="02020603050405020304" pitchFamily="18" charset="0"/>
            </a:rPr>
            <a:t>Determinación del tamaño de la muestra</a:t>
          </a:r>
        </a:p>
      </dgm:t>
    </dgm:pt>
    <dgm:pt modelId="{ACE7BD5D-E950-4E05-98D3-C79C604B7F56}" type="par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4129F329-28EC-4E89-A866-ECB552B767BB}" type="sib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C2E512C4-33B5-4718-902D-91932D03496F}">
      <dgm:prSet phldrT="[Texto]"/>
      <dgm:spPr/>
      <dgm:t>
        <a:bodyPr/>
        <a:lstStyle/>
        <a:p>
          <a:r>
            <a:rPr lang="es-MX" b="1" dirty="0">
              <a:latin typeface="Times New Roman" panose="02020603050405020304" pitchFamily="18" charset="0"/>
              <a:cs typeface="Times New Roman" panose="02020603050405020304" pitchFamily="18" charset="0"/>
            </a:rPr>
            <a:t>ETAPA 5</a:t>
          </a:r>
        </a:p>
        <a:p>
          <a:r>
            <a:rPr lang="es-MX" dirty="0">
              <a:latin typeface="Times New Roman" panose="02020603050405020304" pitchFamily="18" charset="0"/>
              <a:cs typeface="Times New Roman" panose="02020603050405020304" pitchFamily="18" charset="0"/>
            </a:rPr>
            <a:t>Ejecución del proceso de muestreo</a:t>
          </a:r>
        </a:p>
      </dgm:t>
    </dgm:pt>
    <dgm:pt modelId="{02DCD470-163C-4174-870A-A8B1219FDC4F}" type="par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A617AFE4-DB8C-40B5-B865-FDBA5FFA2A31}" type="sib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DF205024-46E5-4650-ADD2-EEE5DEF652ED}">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2</a:t>
          </a:r>
        </a:p>
        <a:p>
          <a:r>
            <a:rPr lang="es-MX" dirty="0">
              <a:latin typeface="Times New Roman" panose="02020603050405020304" pitchFamily="18" charset="0"/>
              <a:cs typeface="Times New Roman" panose="02020603050405020304" pitchFamily="18" charset="0"/>
            </a:rPr>
            <a:t>Delimitar a la población</a:t>
          </a:r>
        </a:p>
      </dgm:t>
    </dgm:pt>
    <dgm:pt modelId="{533C0090-30DA-4185-970C-9F37A6DDF891}" type="par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25DB5797-81F4-4847-9348-D17A2691323E}" type="sib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00717164-F10F-4470-9C20-8CF14B87E8A1}">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1</a:t>
          </a:r>
        </a:p>
        <a:p>
          <a:r>
            <a:rPr lang="es-MX" dirty="0">
              <a:latin typeface="Times New Roman" panose="02020603050405020304" pitchFamily="18" charset="0"/>
              <a:cs typeface="Times New Roman" panose="02020603050405020304" pitchFamily="18" charset="0"/>
            </a:rPr>
            <a:t>Definición de la población objetivo</a:t>
          </a:r>
        </a:p>
      </dgm:t>
    </dgm:pt>
    <dgm:pt modelId="{53F9A364-7E44-46FC-ADF8-336B49A2765C}" type="par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A955DE56-74A3-4BE1-B28A-3A16BBD27368}" type="sib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58A02B60-B1CB-4D5C-AD9B-EB3314D5B8E2}" type="pres">
      <dgm:prSet presAssocID="{8D4B8FB8-4D96-4DB2-8396-7A518DA952A5}" presName="Name0" presStyleCnt="0">
        <dgm:presLayoutVars>
          <dgm:dir/>
          <dgm:resizeHandles val="exact"/>
        </dgm:presLayoutVars>
      </dgm:prSet>
      <dgm:spPr/>
    </dgm:pt>
    <dgm:pt modelId="{45F11E4B-3DF5-4A6B-86E6-41F6FF193A51}" type="pres">
      <dgm:prSet presAssocID="{00717164-F10F-4470-9C20-8CF14B87E8A1}" presName="node" presStyleLbl="node1" presStyleIdx="0" presStyleCnt="5" custScaleY="212696">
        <dgm:presLayoutVars>
          <dgm:bulletEnabled val="1"/>
        </dgm:presLayoutVars>
      </dgm:prSet>
      <dgm:spPr/>
    </dgm:pt>
    <dgm:pt modelId="{780A6D60-D483-4FB4-878D-2845761925AB}" type="pres">
      <dgm:prSet presAssocID="{A955DE56-74A3-4BE1-B28A-3A16BBD27368}" presName="sibTrans" presStyleLbl="sibTrans2D1" presStyleIdx="0" presStyleCnt="4"/>
      <dgm:spPr/>
    </dgm:pt>
    <dgm:pt modelId="{8172D192-CCC3-4C94-8B29-C91D2AC79AC7}" type="pres">
      <dgm:prSet presAssocID="{A955DE56-74A3-4BE1-B28A-3A16BBD27368}" presName="connectorText" presStyleLbl="sibTrans2D1" presStyleIdx="0" presStyleCnt="4"/>
      <dgm:spPr/>
    </dgm:pt>
    <dgm:pt modelId="{BD0F0E9D-E747-4DB0-944A-8C7D1F06770B}" type="pres">
      <dgm:prSet presAssocID="{DF205024-46E5-4650-ADD2-EEE5DEF652ED}" presName="node" presStyleLbl="node1" presStyleIdx="1" presStyleCnt="5" custScaleY="212696">
        <dgm:presLayoutVars>
          <dgm:bulletEnabled val="1"/>
        </dgm:presLayoutVars>
      </dgm:prSet>
      <dgm:spPr/>
    </dgm:pt>
    <dgm:pt modelId="{38C8C8B3-6D67-4777-A142-33625D08B54C}" type="pres">
      <dgm:prSet presAssocID="{25DB5797-81F4-4847-9348-D17A2691323E}" presName="sibTrans" presStyleLbl="sibTrans2D1" presStyleIdx="1" presStyleCnt="4"/>
      <dgm:spPr/>
    </dgm:pt>
    <dgm:pt modelId="{44272282-7890-4534-A927-F447EE26F567}" type="pres">
      <dgm:prSet presAssocID="{25DB5797-81F4-4847-9348-D17A2691323E}" presName="connectorText" presStyleLbl="sibTrans2D1" presStyleIdx="1" presStyleCnt="4"/>
      <dgm:spPr/>
    </dgm:pt>
    <dgm:pt modelId="{4A67FA9A-0857-440C-8D66-6BD1D1A85671}" type="pres">
      <dgm:prSet presAssocID="{2FEABBC7-72BC-4C90-8329-2E452E508446}" presName="node" presStyleLbl="node1" presStyleIdx="2" presStyleCnt="5" custScaleY="212696">
        <dgm:presLayoutVars>
          <dgm:bulletEnabled val="1"/>
        </dgm:presLayoutVars>
      </dgm:prSet>
      <dgm:spPr/>
    </dgm:pt>
    <dgm:pt modelId="{0EBB4721-4C77-49D1-98FE-64AB257BF717}" type="pres">
      <dgm:prSet presAssocID="{3A27EAE9-BE6F-4D19-8940-FFEDEC2DDB07}" presName="sibTrans" presStyleLbl="sibTrans2D1" presStyleIdx="2" presStyleCnt="4"/>
      <dgm:spPr/>
    </dgm:pt>
    <dgm:pt modelId="{DE61F73F-ED5E-4246-B7C5-98D145999D7F}" type="pres">
      <dgm:prSet presAssocID="{3A27EAE9-BE6F-4D19-8940-FFEDEC2DDB07}" presName="connectorText" presStyleLbl="sibTrans2D1" presStyleIdx="2" presStyleCnt="4"/>
      <dgm:spPr/>
    </dgm:pt>
    <dgm:pt modelId="{1FE44AEB-33A1-4763-9049-C83D6F60AA50}" type="pres">
      <dgm:prSet presAssocID="{59C938ED-35F9-4788-9A28-FB1F1F407902}" presName="node" presStyleLbl="node1" presStyleIdx="3" presStyleCnt="5" custScaleY="212696">
        <dgm:presLayoutVars>
          <dgm:bulletEnabled val="1"/>
        </dgm:presLayoutVars>
      </dgm:prSet>
      <dgm:spPr/>
    </dgm:pt>
    <dgm:pt modelId="{F6F65DB2-C3FA-4B28-B5E4-7467DA156C6D}" type="pres">
      <dgm:prSet presAssocID="{4129F329-28EC-4E89-A866-ECB552B767BB}" presName="sibTrans" presStyleLbl="sibTrans2D1" presStyleIdx="3" presStyleCnt="4"/>
      <dgm:spPr/>
    </dgm:pt>
    <dgm:pt modelId="{AC6F192D-6DB8-4474-A126-F148A5E71F56}" type="pres">
      <dgm:prSet presAssocID="{4129F329-28EC-4E89-A866-ECB552B767BB}" presName="connectorText" presStyleLbl="sibTrans2D1" presStyleIdx="3" presStyleCnt="4"/>
      <dgm:spPr/>
    </dgm:pt>
    <dgm:pt modelId="{EFE0D648-8C7B-42B4-BA55-792B8B019758}" type="pres">
      <dgm:prSet presAssocID="{C2E512C4-33B5-4718-902D-91932D03496F}" presName="node" presStyleLbl="node1" presStyleIdx="4" presStyleCnt="5" custScaleY="212696">
        <dgm:presLayoutVars>
          <dgm:bulletEnabled val="1"/>
        </dgm:presLayoutVars>
      </dgm:prSet>
      <dgm:spPr/>
    </dgm:pt>
  </dgm:ptLst>
  <dgm:cxnLst>
    <dgm:cxn modelId="{BFA32903-08B9-49C9-90DE-E322137B589E}" srcId="{8D4B8FB8-4D96-4DB2-8396-7A518DA952A5}" destId="{00717164-F10F-4470-9C20-8CF14B87E8A1}" srcOrd="0" destOrd="0" parTransId="{53F9A364-7E44-46FC-ADF8-336B49A2765C}" sibTransId="{A955DE56-74A3-4BE1-B28A-3A16BBD27368}"/>
    <dgm:cxn modelId="{F7AEBD03-0B94-40B6-A4F6-76F2F373D142}" srcId="{8D4B8FB8-4D96-4DB2-8396-7A518DA952A5}" destId="{C2E512C4-33B5-4718-902D-91932D03496F}" srcOrd="4" destOrd="0" parTransId="{02DCD470-163C-4174-870A-A8B1219FDC4F}" sibTransId="{A617AFE4-DB8C-40B5-B865-FDBA5FFA2A31}"/>
    <dgm:cxn modelId="{84F90218-C9AF-47DF-A769-E31330B89475}" type="presOf" srcId="{59C938ED-35F9-4788-9A28-FB1F1F407902}" destId="{1FE44AEB-33A1-4763-9049-C83D6F60AA50}" srcOrd="0" destOrd="0" presId="urn:microsoft.com/office/officeart/2005/8/layout/process1"/>
    <dgm:cxn modelId="{0424491C-8A12-4649-A852-B14C4FE9C2C2}" type="presOf" srcId="{DF205024-46E5-4650-ADD2-EEE5DEF652ED}" destId="{BD0F0E9D-E747-4DB0-944A-8C7D1F06770B}" srcOrd="0" destOrd="0" presId="urn:microsoft.com/office/officeart/2005/8/layout/process1"/>
    <dgm:cxn modelId="{F00DAD27-609C-40BB-B596-BE3CD2E4264A}" type="presOf" srcId="{8D4B8FB8-4D96-4DB2-8396-7A518DA952A5}" destId="{58A02B60-B1CB-4D5C-AD9B-EB3314D5B8E2}" srcOrd="0" destOrd="0" presId="urn:microsoft.com/office/officeart/2005/8/layout/process1"/>
    <dgm:cxn modelId="{31A97662-1FD5-49F7-BB4F-9BE80127D2C5}" type="presOf" srcId="{25DB5797-81F4-4847-9348-D17A2691323E}" destId="{38C8C8B3-6D67-4777-A142-33625D08B54C}" srcOrd="0" destOrd="0" presId="urn:microsoft.com/office/officeart/2005/8/layout/process1"/>
    <dgm:cxn modelId="{CBD0404E-7673-4B82-AC2D-6EA8D979B1A3}" type="presOf" srcId="{4129F329-28EC-4E89-A866-ECB552B767BB}" destId="{AC6F192D-6DB8-4474-A126-F148A5E71F56}" srcOrd="1" destOrd="0" presId="urn:microsoft.com/office/officeart/2005/8/layout/process1"/>
    <dgm:cxn modelId="{598FF850-2AA6-4155-8D5E-A88FE7E40891}" type="presOf" srcId="{A955DE56-74A3-4BE1-B28A-3A16BBD27368}" destId="{8172D192-CCC3-4C94-8B29-C91D2AC79AC7}" srcOrd="1" destOrd="0" presId="urn:microsoft.com/office/officeart/2005/8/layout/process1"/>
    <dgm:cxn modelId="{BA4FFC71-4DB8-4EAE-B90D-F5627A62DBF3}" srcId="{8D4B8FB8-4D96-4DB2-8396-7A518DA952A5}" destId="{2FEABBC7-72BC-4C90-8329-2E452E508446}" srcOrd="2" destOrd="0" parTransId="{8EFC9DAF-2524-4A3A-9521-EC6816073CF7}" sibTransId="{3A27EAE9-BE6F-4D19-8940-FFEDEC2DDB07}"/>
    <dgm:cxn modelId="{4F711475-6796-4981-9DD7-1719E5F7249F}" type="presOf" srcId="{3A27EAE9-BE6F-4D19-8940-FFEDEC2DDB07}" destId="{0EBB4721-4C77-49D1-98FE-64AB257BF717}" srcOrd="0" destOrd="0" presId="urn:microsoft.com/office/officeart/2005/8/layout/process1"/>
    <dgm:cxn modelId="{38FE7D9D-DE4F-4A2F-A1E2-B654B32E58D6}" srcId="{8D4B8FB8-4D96-4DB2-8396-7A518DA952A5}" destId="{59C938ED-35F9-4788-9A28-FB1F1F407902}" srcOrd="3" destOrd="0" parTransId="{ACE7BD5D-E950-4E05-98D3-C79C604B7F56}" sibTransId="{4129F329-28EC-4E89-A866-ECB552B767BB}"/>
    <dgm:cxn modelId="{AF3431A6-4EE0-4BC2-A4FC-9105D09024DE}" type="presOf" srcId="{00717164-F10F-4470-9C20-8CF14B87E8A1}" destId="{45F11E4B-3DF5-4A6B-86E6-41F6FF193A51}" srcOrd="0" destOrd="0" presId="urn:microsoft.com/office/officeart/2005/8/layout/process1"/>
    <dgm:cxn modelId="{28875FAC-2561-4BC1-AEC4-D5349EBC904B}" type="presOf" srcId="{3A27EAE9-BE6F-4D19-8940-FFEDEC2DDB07}" destId="{DE61F73F-ED5E-4246-B7C5-98D145999D7F}" srcOrd="1" destOrd="0" presId="urn:microsoft.com/office/officeart/2005/8/layout/process1"/>
    <dgm:cxn modelId="{36F9C9B8-C601-41D7-A031-B5D41E770087}" type="presOf" srcId="{25DB5797-81F4-4847-9348-D17A2691323E}" destId="{44272282-7890-4534-A927-F447EE26F567}" srcOrd="1" destOrd="0" presId="urn:microsoft.com/office/officeart/2005/8/layout/process1"/>
    <dgm:cxn modelId="{CC7B96BE-F75C-49CF-8956-E90B2D274B46}" type="presOf" srcId="{2FEABBC7-72BC-4C90-8329-2E452E508446}" destId="{4A67FA9A-0857-440C-8D66-6BD1D1A85671}" srcOrd="0" destOrd="0" presId="urn:microsoft.com/office/officeart/2005/8/layout/process1"/>
    <dgm:cxn modelId="{C257EACF-9A64-4A31-907C-31DE762F04F1}" type="presOf" srcId="{4129F329-28EC-4E89-A866-ECB552B767BB}" destId="{F6F65DB2-C3FA-4B28-B5E4-7467DA156C6D}" srcOrd="0" destOrd="0" presId="urn:microsoft.com/office/officeart/2005/8/layout/process1"/>
    <dgm:cxn modelId="{06A908E2-8425-4EC9-80AD-F4280314086E}" type="presOf" srcId="{C2E512C4-33B5-4718-902D-91932D03496F}" destId="{EFE0D648-8C7B-42B4-BA55-792B8B019758}" srcOrd="0" destOrd="0" presId="urn:microsoft.com/office/officeart/2005/8/layout/process1"/>
    <dgm:cxn modelId="{6D5BF4E3-B859-4165-983C-C8941645F432}" srcId="{8D4B8FB8-4D96-4DB2-8396-7A518DA952A5}" destId="{DF205024-46E5-4650-ADD2-EEE5DEF652ED}" srcOrd="1" destOrd="0" parTransId="{533C0090-30DA-4185-970C-9F37A6DDF891}" sibTransId="{25DB5797-81F4-4847-9348-D17A2691323E}"/>
    <dgm:cxn modelId="{BD1D8AE7-8906-4C10-B944-52BAD0AC1FC6}" type="presOf" srcId="{A955DE56-74A3-4BE1-B28A-3A16BBD27368}" destId="{780A6D60-D483-4FB4-878D-2845761925AB}" srcOrd="0" destOrd="0" presId="urn:microsoft.com/office/officeart/2005/8/layout/process1"/>
    <dgm:cxn modelId="{A63F5B4A-1E6D-4391-9439-DB89A570B0EF}" type="presParOf" srcId="{58A02B60-B1CB-4D5C-AD9B-EB3314D5B8E2}" destId="{45F11E4B-3DF5-4A6B-86E6-41F6FF193A51}" srcOrd="0" destOrd="0" presId="urn:microsoft.com/office/officeart/2005/8/layout/process1"/>
    <dgm:cxn modelId="{4BA57D06-037D-4D4D-A37C-70802B2F5D1F}" type="presParOf" srcId="{58A02B60-B1CB-4D5C-AD9B-EB3314D5B8E2}" destId="{780A6D60-D483-4FB4-878D-2845761925AB}" srcOrd="1" destOrd="0" presId="urn:microsoft.com/office/officeart/2005/8/layout/process1"/>
    <dgm:cxn modelId="{2650C2CA-96B6-46F6-98E9-F06D511EC66D}" type="presParOf" srcId="{780A6D60-D483-4FB4-878D-2845761925AB}" destId="{8172D192-CCC3-4C94-8B29-C91D2AC79AC7}" srcOrd="0" destOrd="0" presId="urn:microsoft.com/office/officeart/2005/8/layout/process1"/>
    <dgm:cxn modelId="{4ED22BAB-5D58-467F-BA05-E655771CC0DB}" type="presParOf" srcId="{58A02B60-B1CB-4D5C-AD9B-EB3314D5B8E2}" destId="{BD0F0E9D-E747-4DB0-944A-8C7D1F06770B}" srcOrd="2" destOrd="0" presId="urn:microsoft.com/office/officeart/2005/8/layout/process1"/>
    <dgm:cxn modelId="{E5C8C692-3D4B-45E6-AE60-DDE4D9F6A54A}" type="presParOf" srcId="{58A02B60-B1CB-4D5C-AD9B-EB3314D5B8E2}" destId="{38C8C8B3-6D67-4777-A142-33625D08B54C}" srcOrd="3" destOrd="0" presId="urn:microsoft.com/office/officeart/2005/8/layout/process1"/>
    <dgm:cxn modelId="{AF6D5314-E067-462F-A007-9255415BF939}" type="presParOf" srcId="{38C8C8B3-6D67-4777-A142-33625D08B54C}" destId="{44272282-7890-4534-A927-F447EE26F567}" srcOrd="0" destOrd="0" presId="urn:microsoft.com/office/officeart/2005/8/layout/process1"/>
    <dgm:cxn modelId="{E106CB2C-1720-417F-A7CF-95D645CF21D9}" type="presParOf" srcId="{58A02B60-B1CB-4D5C-AD9B-EB3314D5B8E2}" destId="{4A67FA9A-0857-440C-8D66-6BD1D1A85671}" srcOrd="4" destOrd="0" presId="urn:microsoft.com/office/officeart/2005/8/layout/process1"/>
    <dgm:cxn modelId="{5DCC2EE9-C81D-44AF-9CED-F8CDA57CA394}" type="presParOf" srcId="{58A02B60-B1CB-4D5C-AD9B-EB3314D5B8E2}" destId="{0EBB4721-4C77-49D1-98FE-64AB257BF717}" srcOrd="5" destOrd="0" presId="urn:microsoft.com/office/officeart/2005/8/layout/process1"/>
    <dgm:cxn modelId="{A5345AD1-4D2F-40AD-8494-A7687B39505C}" type="presParOf" srcId="{0EBB4721-4C77-49D1-98FE-64AB257BF717}" destId="{DE61F73F-ED5E-4246-B7C5-98D145999D7F}" srcOrd="0" destOrd="0" presId="urn:microsoft.com/office/officeart/2005/8/layout/process1"/>
    <dgm:cxn modelId="{96100422-E12C-4970-B07F-175BDA928F35}" type="presParOf" srcId="{58A02B60-B1CB-4D5C-AD9B-EB3314D5B8E2}" destId="{1FE44AEB-33A1-4763-9049-C83D6F60AA50}" srcOrd="6" destOrd="0" presId="urn:microsoft.com/office/officeart/2005/8/layout/process1"/>
    <dgm:cxn modelId="{2EB73109-8566-4874-B2FE-1CC1B899DEFF}" type="presParOf" srcId="{58A02B60-B1CB-4D5C-AD9B-EB3314D5B8E2}" destId="{F6F65DB2-C3FA-4B28-B5E4-7467DA156C6D}" srcOrd="7" destOrd="0" presId="urn:microsoft.com/office/officeart/2005/8/layout/process1"/>
    <dgm:cxn modelId="{0BCF4A8E-6081-4773-8841-31228692F0D4}" type="presParOf" srcId="{F6F65DB2-C3FA-4B28-B5E4-7467DA156C6D}" destId="{AC6F192D-6DB8-4474-A126-F148A5E71F56}" srcOrd="0" destOrd="0" presId="urn:microsoft.com/office/officeart/2005/8/layout/process1"/>
    <dgm:cxn modelId="{72CDF0F7-BFE3-43E0-8F1C-055071C2E4A0}" type="presParOf" srcId="{58A02B60-B1CB-4D5C-AD9B-EB3314D5B8E2}" destId="{EFE0D648-8C7B-42B4-BA55-792B8B019758}" srcOrd="8" destOrd="0" presId="urn:microsoft.com/office/officeart/2005/8/layout/process1"/>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D4B8FB8-4D96-4DB2-8396-7A518DA952A5}"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s-MX"/>
        </a:p>
      </dgm:t>
    </dgm:pt>
    <dgm:pt modelId="{2FEABBC7-72BC-4C90-8329-2E452E508446}">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3</a:t>
          </a:r>
        </a:p>
        <a:p>
          <a:r>
            <a:rPr lang="es-MX" dirty="0">
              <a:latin typeface="Times New Roman" panose="02020603050405020304" pitchFamily="18" charset="0"/>
              <a:cs typeface="Times New Roman" panose="02020603050405020304" pitchFamily="18" charset="0"/>
            </a:rPr>
            <a:t>Selección de las técnicas de muestreo</a:t>
          </a:r>
        </a:p>
      </dgm:t>
    </dgm:pt>
    <dgm:pt modelId="{8EFC9DAF-2524-4A3A-9521-EC6816073CF7}" type="par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3A27EAE9-BE6F-4D19-8940-FFEDEC2DDB07}" type="sib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59C938ED-35F9-4788-9A28-FB1F1F407902}">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4</a:t>
          </a:r>
        </a:p>
        <a:p>
          <a:r>
            <a:rPr lang="es-MX" dirty="0">
              <a:latin typeface="Times New Roman" panose="02020603050405020304" pitchFamily="18" charset="0"/>
              <a:cs typeface="Times New Roman" panose="02020603050405020304" pitchFamily="18" charset="0"/>
            </a:rPr>
            <a:t>Determinación del tamaño de la muestra</a:t>
          </a:r>
        </a:p>
      </dgm:t>
    </dgm:pt>
    <dgm:pt modelId="{ACE7BD5D-E950-4E05-98D3-C79C604B7F56}" type="par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4129F329-28EC-4E89-A866-ECB552B767BB}" type="sib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C2E512C4-33B5-4718-902D-91932D03496F}">
      <dgm:prSet phldrT="[Texto]"/>
      <dgm:spPr/>
      <dgm:t>
        <a:bodyPr/>
        <a:lstStyle/>
        <a:p>
          <a:r>
            <a:rPr lang="es-MX" b="1" dirty="0">
              <a:latin typeface="Times New Roman" panose="02020603050405020304" pitchFamily="18" charset="0"/>
              <a:cs typeface="Times New Roman" panose="02020603050405020304" pitchFamily="18" charset="0"/>
            </a:rPr>
            <a:t>ETAPA 5</a:t>
          </a:r>
        </a:p>
        <a:p>
          <a:r>
            <a:rPr lang="es-MX" dirty="0">
              <a:latin typeface="Times New Roman" panose="02020603050405020304" pitchFamily="18" charset="0"/>
              <a:cs typeface="Times New Roman" panose="02020603050405020304" pitchFamily="18" charset="0"/>
            </a:rPr>
            <a:t>Ejecución del proceso de muestreo</a:t>
          </a:r>
        </a:p>
      </dgm:t>
    </dgm:pt>
    <dgm:pt modelId="{02DCD470-163C-4174-870A-A8B1219FDC4F}" type="par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A617AFE4-DB8C-40B5-B865-FDBA5FFA2A31}" type="sib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DF205024-46E5-4650-ADD2-EEE5DEF652ED}">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2</a:t>
          </a:r>
        </a:p>
        <a:p>
          <a:r>
            <a:rPr lang="es-MX" dirty="0">
              <a:latin typeface="Times New Roman" panose="02020603050405020304" pitchFamily="18" charset="0"/>
              <a:cs typeface="Times New Roman" panose="02020603050405020304" pitchFamily="18" charset="0"/>
            </a:rPr>
            <a:t>Delimitar a la población</a:t>
          </a:r>
        </a:p>
      </dgm:t>
    </dgm:pt>
    <dgm:pt modelId="{533C0090-30DA-4185-970C-9F37A6DDF891}" type="par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25DB5797-81F4-4847-9348-D17A2691323E}" type="sib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00717164-F10F-4470-9C20-8CF14B87E8A1}">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1</a:t>
          </a:r>
        </a:p>
        <a:p>
          <a:r>
            <a:rPr lang="es-MX" dirty="0">
              <a:latin typeface="Times New Roman" panose="02020603050405020304" pitchFamily="18" charset="0"/>
              <a:cs typeface="Times New Roman" panose="02020603050405020304" pitchFamily="18" charset="0"/>
            </a:rPr>
            <a:t>Definición de la población objetivo</a:t>
          </a:r>
        </a:p>
      </dgm:t>
    </dgm:pt>
    <dgm:pt modelId="{53F9A364-7E44-46FC-ADF8-336B49A2765C}" type="par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A955DE56-74A3-4BE1-B28A-3A16BBD27368}" type="sib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58A02B60-B1CB-4D5C-AD9B-EB3314D5B8E2}" type="pres">
      <dgm:prSet presAssocID="{8D4B8FB8-4D96-4DB2-8396-7A518DA952A5}" presName="Name0" presStyleCnt="0">
        <dgm:presLayoutVars>
          <dgm:dir/>
          <dgm:resizeHandles val="exact"/>
        </dgm:presLayoutVars>
      </dgm:prSet>
      <dgm:spPr/>
    </dgm:pt>
    <dgm:pt modelId="{45F11E4B-3DF5-4A6B-86E6-41F6FF193A51}" type="pres">
      <dgm:prSet presAssocID="{00717164-F10F-4470-9C20-8CF14B87E8A1}" presName="node" presStyleLbl="node1" presStyleIdx="0" presStyleCnt="5" custScaleY="212696">
        <dgm:presLayoutVars>
          <dgm:bulletEnabled val="1"/>
        </dgm:presLayoutVars>
      </dgm:prSet>
      <dgm:spPr/>
    </dgm:pt>
    <dgm:pt modelId="{780A6D60-D483-4FB4-878D-2845761925AB}" type="pres">
      <dgm:prSet presAssocID="{A955DE56-74A3-4BE1-B28A-3A16BBD27368}" presName="sibTrans" presStyleLbl="sibTrans2D1" presStyleIdx="0" presStyleCnt="4"/>
      <dgm:spPr/>
    </dgm:pt>
    <dgm:pt modelId="{8172D192-CCC3-4C94-8B29-C91D2AC79AC7}" type="pres">
      <dgm:prSet presAssocID="{A955DE56-74A3-4BE1-B28A-3A16BBD27368}" presName="connectorText" presStyleLbl="sibTrans2D1" presStyleIdx="0" presStyleCnt="4"/>
      <dgm:spPr/>
    </dgm:pt>
    <dgm:pt modelId="{BD0F0E9D-E747-4DB0-944A-8C7D1F06770B}" type="pres">
      <dgm:prSet presAssocID="{DF205024-46E5-4650-ADD2-EEE5DEF652ED}" presName="node" presStyleLbl="node1" presStyleIdx="1" presStyleCnt="5" custScaleY="212696">
        <dgm:presLayoutVars>
          <dgm:bulletEnabled val="1"/>
        </dgm:presLayoutVars>
      </dgm:prSet>
      <dgm:spPr/>
    </dgm:pt>
    <dgm:pt modelId="{38C8C8B3-6D67-4777-A142-33625D08B54C}" type="pres">
      <dgm:prSet presAssocID="{25DB5797-81F4-4847-9348-D17A2691323E}" presName="sibTrans" presStyleLbl="sibTrans2D1" presStyleIdx="1" presStyleCnt="4"/>
      <dgm:spPr/>
    </dgm:pt>
    <dgm:pt modelId="{44272282-7890-4534-A927-F447EE26F567}" type="pres">
      <dgm:prSet presAssocID="{25DB5797-81F4-4847-9348-D17A2691323E}" presName="connectorText" presStyleLbl="sibTrans2D1" presStyleIdx="1" presStyleCnt="4"/>
      <dgm:spPr/>
    </dgm:pt>
    <dgm:pt modelId="{4A67FA9A-0857-440C-8D66-6BD1D1A85671}" type="pres">
      <dgm:prSet presAssocID="{2FEABBC7-72BC-4C90-8329-2E452E508446}" presName="node" presStyleLbl="node1" presStyleIdx="2" presStyleCnt="5" custScaleY="212696">
        <dgm:presLayoutVars>
          <dgm:bulletEnabled val="1"/>
        </dgm:presLayoutVars>
      </dgm:prSet>
      <dgm:spPr/>
    </dgm:pt>
    <dgm:pt modelId="{0EBB4721-4C77-49D1-98FE-64AB257BF717}" type="pres">
      <dgm:prSet presAssocID="{3A27EAE9-BE6F-4D19-8940-FFEDEC2DDB07}" presName="sibTrans" presStyleLbl="sibTrans2D1" presStyleIdx="2" presStyleCnt="4"/>
      <dgm:spPr/>
    </dgm:pt>
    <dgm:pt modelId="{DE61F73F-ED5E-4246-B7C5-98D145999D7F}" type="pres">
      <dgm:prSet presAssocID="{3A27EAE9-BE6F-4D19-8940-FFEDEC2DDB07}" presName="connectorText" presStyleLbl="sibTrans2D1" presStyleIdx="2" presStyleCnt="4"/>
      <dgm:spPr/>
    </dgm:pt>
    <dgm:pt modelId="{1FE44AEB-33A1-4763-9049-C83D6F60AA50}" type="pres">
      <dgm:prSet presAssocID="{59C938ED-35F9-4788-9A28-FB1F1F407902}" presName="node" presStyleLbl="node1" presStyleIdx="3" presStyleCnt="5" custScaleY="212696">
        <dgm:presLayoutVars>
          <dgm:bulletEnabled val="1"/>
        </dgm:presLayoutVars>
      </dgm:prSet>
      <dgm:spPr/>
    </dgm:pt>
    <dgm:pt modelId="{F6F65DB2-C3FA-4B28-B5E4-7467DA156C6D}" type="pres">
      <dgm:prSet presAssocID="{4129F329-28EC-4E89-A866-ECB552B767BB}" presName="sibTrans" presStyleLbl="sibTrans2D1" presStyleIdx="3" presStyleCnt="4"/>
      <dgm:spPr/>
    </dgm:pt>
    <dgm:pt modelId="{AC6F192D-6DB8-4474-A126-F148A5E71F56}" type="pres">
      <dgm:prSet presAssocID="{4129F329-28EC-4E89-A866-ECB552B767BB}" presName="connectorText" presStyleLbl="sibTrans2D1" presStyleIdx="3" presStyleCnt="4"/>
      <dgm:spPr/>
    </dgm:pt>
    <dgm:pt modelId="{EFE0D648-8C7B-42B4-BA55-792B8B019758}" type="pres">
      <dgm:prSet presAssocID="{C2E512C4-33B5-4718-902D-91932D03496F}" presName="node" presStyleLbl="node1" presStyleIdx="4" presStyleCnt="5" custScaleY="212696">
        <dgm:presLayoutVars>
          <dgm:bulletEnabled val="1"/>
        </dgm:presLayoutVars>
      </dgm:prSet>
      <dgm:spPr/>
    </dgm:pt>
  </dgm:ptLst>
  <dgm:cxnLst>
    <dgm:cxn modelId="{BFA32903-08B9-49C9-90DE-E322137B589E}" srcId="{8D4B8FB8-4D96-4DB2-8396-7A518DA952A5}" destId="{00717164-F10F-4470-9C20-8CF14B87E8A1}" srcOrd="0" destOrd="0" parTransId="{53F9A364-7E44-46FC-ADF8-336B49A2765C}" sibTransId="{A955DE56-74A3-4BE1-B28A-3A16BBD27368}"/>
    <dgm:cxn modelId="{F7AEBD03-0B94-40B6-A4F6-76F2F373D142}" srcId="{8D4B8FB8-4D96-4DB2-8396-7A518DA952A5}" destId="{C2E512C4-33B5-4718-902D-91932D03496F}" srcOrd="4" destOrd="0" parTransId="{02DCD470-163C-4174-870A-A8B1219FDC4F}" sibTransId="{A617AFE4-DB8C-40B5-B865-FDBA5FFA2A31}"/>
    <dgm:cxn modelId="{84F90218-C9AF-47DF-A769-E31330B89475}" type="presOf" srcId="{59C938ED-35F9-4788-9A28-FB1F1F407902}" destId="{1FE44AEB-33A1-4763-9049-C83D6F60AA50}" srcOrd="0" destOrd="0" presId="urn:microsoft.com/office/officeart/2005/8/layout/process1"/>
    <dgm:cxn modelId="{0424491C-8A12-4649-A852-B14C4FE9C2C2}" type="presOf" srcId="{DF205024-46E5-4650-ADD2-EEE5DEF652ED}" destId="{BD0F0E9D-E747-4DB0-944A-8C7D1F06770B}" srcOrd="0" destOrd="0" presId="urn:microsoft.com/office/officeart/2005/8/layout/process1"/>
    <dgm:cxn modelId="{F00DAD27-609C-40BB-B596-BE3CD2E4264A}" type="presOf" srcId="{8D4B8FB8-4D96-4DB2-8396-7A518DA952A5}" destId="{58A02B60-B1CB-4D5C-AD9B-EB3314D5B8E2}" srcOrd="0" destOrd="0" presId="urn:microsoft.com/office/officeart/2005/8/layout/process1"/>
    <dgm:cxn modelId="{31A97662-1FD5-49F7-BB4F-9BE80127D2C5}" type="presOf" srcId="{25DB5797-81F4-4847-9348-D17A2691323E}" destId="{38C8C8B3-6D67-4777-A142-33625D08B54C}" srcOrd="0" destOrd="0" presId="urn:microsoft.com/office/officeart/2005/8/layout/process1"/>
    <dgm:cxn modelId="{CBD0404E-7673-4B82-AC2D-6EA8D979B1A3}" type="presOf" srcId="{4129F329-28EC-4E89-A866-ECB552B767BB}" destId="{AC6F192D-6DB8-4474-A126-F148A5E71F56}" srcOrd="1" destOrd="0" presId="urn:microsoft.com/office/officeart/2005/8/layout/process1"/>
    <dgm:cxn modelId="{598FF850-2AA6-4155-8D5E-A88FE7E40891}" type="presOf" srcId="{A955DE56-74A3-4BE1-B28A-3A16BBD27368}" destId="{8172D192-CCC3-4C94-8B29-C91D2AC79AC7}" srcOrd="1" destOrd="0" presId="urn:microsoft.com/office/officeart/2005/8/layout/process1"/>
    <dgm:cxn modelId="{BA4FFC71-4DB8-4EAE-B90D-F5627A62DBF3}" srcId="{8D4B8FB8-4D96-4DB2-8396-7A518DA952A5}" destId="{2FEABBC7-72BC-4C90-8329-2E452E508446}" srcOrd="2" destOrd="0" parTransId="{8EFC9DAF-2524-4A3A-9521-EC6816073CF7}" sibTransId="{3A27EAE9-BE6F-4D19-8940-FFEDEC2DDB07}"/>
    <dgm:cxn modelId="{4F711475-6796-4981-9DD7-1719E5F7249F}" type="presOf" srcId="{3A27EAE9-BE6F-4D19-8940-FFEDEC2DDB07}" destId="{0EBB4721-4C77-49D1-98FE-64AB257BF717}" srcOrd="0" destOrd="0" presId="urn:microsoft.com/office/officeart/2005/8/layout/process1"/>
    <dgm:cxn modelId="{38FE7D9D-DE4F-4A2F-A1E2-B654B32E58D6}" srcId="{8D4B8FB8-4D96-4DB2-8396-7A518DA952A5}" destId="{59C938ED-35F9-4788-9A28-FB1F1F407902}" srcOrd="3" destOrd="0" parTransId="{ACE7BD5D-E950-4E05-98D3-C79C604B7F56}" sibTransId="{4129F329-28EC-4E89-A866-ECB552B767BB}"/>
    <dgm:cxn modelId="{AF3431A6-4EE0-4BC2-A4FC-9105D09024DE}" type="presOf" srcId="{00717164-F10F-4470-9C20-8CF14B87E8A1}" destId="{45F11E4B-3DF5-4A6B-86E6-41F6FF193A51}" srcOrd="0" destOrd="0" presId="urn:microsoft.com/office/officeart/2005/8/layout/process1"/>
    <dgm:cxn modelId="{28875FAC-2561-4BC1-AEC4-D5349EBC904B}" type="presOf" srcId="{3A27EAE9-BE6F-4D19-8940-FFEDEC2DDB07}" destId="{DE61F73F-ED5E-4246-B7C5-98D145999D7F}" srcOrd="1" destOrd="0" presId="urn:microsoft.com/office/officeart/2005/8/layout/process1"/>
    <dgm:cxn modelId="{36F9C9B8-C601-41D7-A031-B5D41E770087}" type="presOf" srcId="{25DB5797-81F4-4847-9348-D17A2691323E}" destId="{44272282-7890-4534-A927-F447EE26F567}" srcOrd="1" destOrd="0" presId="urn:microsoft.com/office/officeart/2005/8/layout/process1"/>
    <dgm:cxn modelId="{CC7B96BE-F75C-49CF-8956-E90B2D274B46}" type="presOf" srcId="{2FEABBC7-72BC-4C90-8329-2E452E508446}" destId="{4A67FA9A-0857-440C-8D66-6BD1D1A85671}" srcOrd="0" destOrd="0" presId="urn:microsoft.com/office/officeart/2005/8/layout/process1"/>
    <dgm:cxn modelId="{C257EACF-9A64-4A31-907C-31DE762F04F1}" type="presOf" srcId="{4129F329-28EC-4E89-A866-ECB552B767BB}" destId="{F6F65DB2-C3FA-4B28-B5E4-7467DA156C6D}" srcOrd="0" destOrd="0" presId="urn:microsoft.com/office/officeart/2005/8/layout/process1"/>
    <dgm:cxn modelId="{06A908E2-8425-4EC9-80AD-F4280314086E}" type="presOf" srcId="{C2E512C4-33B5-4718-902D-91932D03496F}" destId="{EFE0D648-8C7B-42B4-BA55-792B8B019758}" srcOrd="0" destOrd="0" presId="urn:microsoft.com/office/officeart/2005/8/layout/process1"/>
    <dgm:cxn modelId="{6D5BF4E3-B859-4165-983C-C8941645F432}" srcId="{8D4B8FB8-4D96-4DB2-8396-7A518DA952A5}" destId="{DF205024-46E5-4650-ADD2-EEE5DEF652ED}" srcOrd="1" destOrd="0" parTransId="{533C0090-30DA-4185-970C-9F37A6DDF891}" sibTransId="{25DB5797-81F4-4847-9348-D17A2691323E}"/>
    <dgm:cxn modelId="{BD1D8AE7-8906-4C10-B944-52BAD0AC1FC6}" type="presOf" srcId="{A955DE56-74A3-4BE1-B28A-3A16BBD27368}" destId="{780A6D60-D483-4FB4-878D-2845761925AB}" srcOrd="0" destOrd="0" presId="urn:microsoft.com/office/officeart/2005/8/layout/process1"/>
    <dgm:cxn modelId="{A63F5B4A-1E6D-4391-9439-DB89A570B0EF}" type="presParOf" srcId="{58A02B60-B1CB-4D5C-AD9B-EB3314D5B8E2}" destId="{45F11E4B-3DF5-4A6B-86E6-41F6FF193A51}" srcOrd="0" destOrd="0" presId="urn:microsoft.com/office/officeart/2005/8/layout/process1"/>
    <dgm:cxn modelId="{4BA57D06-037D-4D4D-A37C-70802B2F5D1F}" type="presParOf" srcId="{58A02B60-B1CB-4D5C-AD9B-EB3314D5B8E2}" destId="{780A6D60-D483-4FB4-878D-2845761925AB}" srcOrd="1" destOrd="0" presId="urn:microsoft.com/office/officeart/2005/8/layout/process1"/>
    <dgm:cxn modelId="{2650C2CA-96B6-46F6-98E9-F06D511EC66D}" type="presParOf" srcId="{780A6D60-D483-4FB4-878D-2845761925AB}" destId="{8172D192-CCC3-4C94-8B29-C91D2AC79AC7}" srcOrd="0" destOrd="0" presId="urn:microsoft.com/office/officeart/2005/8/layout/process1"/>
    <dgm:cxn modelId="{4ED22BAB-5D58-467F-BA05-E655771CC0DB}" type="presParOf" srcId="{58A02B60-B1CB-4D5C-AD9B-EB3314D5B8E2}" destId="{BD0F0E9D-E747-4DB0-944A-8C7D1F06770B}" srcOrd="2" destOrd="0" presId="urn:microsoft.com/office/officeart/2005/8/layout/process1"/>
    <dgm:cxn modelId="{E5C8C692-3D4B-45E6-AE60-DDE4D9F6A54A}" type="presParOf" srcId="{58A02B60-B1CB-4D5C-AD9B-EB3314D5B8E2}" destId="{38C8C8B3-6D67-4777-A142-33625D08B54C}" srcOrd="3" destOrd="0" presId="urn:microsoft.com/office/officeart/2005/8/layout/process1"/>
    <dgm:cxn modelId="{AF6D5314-E067-462F-A007-9255415BF939}" type="presParOf" srcId="{38C8C8B3-6D67-4777-A142-33625D08B54C}" destId="{44272282-7890-4534-A927-F447EE26F567}" srcOrd="0" destOrd="0" presId="urn:microsoft.com/office/officeart/2005/8/layout/process1"/>
    <dgm:cxn modelId="{E106CB2C-1720-417F-A7CF-95D645CF21D9}" type="presParOf" srcId="{58A02B60-B1CB-4D5C-AD9B-EB3314D5B8E2}" destId="{4A67FA9A-0857-440C-8D66-6BD1D1A85671}" srcOrd="4" destOrd="0" presId="urn:microsoft.com/office/officeart/2005/8/layout/process1"/>
    <dgm:cxn modelId="{5DCC2EE9-C81D-44AF-9CED-F8CDA57CA394}" type="presParOf" srcId="{58A02B60-B1CB-4D5C-AD9B-EB3314D5B8E2}" destId="{0EBB4721-4C77-49D1-98FE-64AB257BF717}" srcOrd="5" destOrd="0" presId="urn:microsoft.com/office/officeart/2005/8/layout/process1"/>
    <dgm:cxn modelId="{A5345AD1-4D2F-40AD-8494-A7687B39505C}" type="presParOf" srcId="{0EBB4721-4C77-49D1-98FE-64AB257BF717}" destId="{DE61F73F-ED5E-4246-B7C5-98D145999D7F}" srcOrd="0" destOrd="0" presId="urn:microsoft.com/office/officeart/2005/8/layout/process1"/>
    <dgm:cxn modelId="{96100422-E12C-4970-B07F-175BDA928F35}" type="presParOf" srcId="{58A02B60-B1CB-4D5C-AD9B-EB3314D5B8E2}" destId="{1FE44AEB-33A1-4763-9049-C83D6F60AA50}" srcOrd="6" destOrd="0" presId="urn:microsoft.com/office/officeart/2005/8/layout/process1"/>
    <dgm:cxn modelId="{2EB73109-8566-4874-B2FE-1CC1B899DEFF}" type="presParOf" srcId="{58A02B60-B1CB-4D5C-AD9B-EB3314D5B8E2}" destId="{F6F65DB2-C3FA-4B28-B5E4-7467DA156C6D}" srcOrd="7" destOrd="0" presId="urn:microsoft.com/office/officeart/2005/8/layout/process1"/>
    <dgm:cxn modelId="{0BCF4A8E-6081-4773-8841-31228692F0D4}" type="presParOf" srcId="{F6F65DB2-C3FA-4B28-B5E4-7467DA156C6D}" destId="{AC6F192D-6DB8-4474-A126-F148A5E71F56}" srcOrd="0" destOrd="0" presId="urn:microsoft.com/office/officeart/2005/8/layout/process1"/>
    <dgm:cxn modelId="{72CDF0F7-BFE3-43E0-8F1C-055071C2E4A0}" type="presParOf" srcId="{58A02B60-B1CB-4D5C-AD9B-EB3314D5B8E2}" destId="{EFE0D648-8C7B-42B4-BA55-792B8B019758}" srcOrd="8" destOrd="0" presId="urn:microsoft.com/office/officeart/2005/8/layout/process1"/>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D4B8FB8-4D96-4DB2-8396-7A518DA952A5}"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s-MX"/>
        </a:p>
      </dgm:t>
    </dgm:pt>
    <dgm:pt modelId="{2FEABBC7-72BC-4C90-8329-2E452E508446}">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3</a:t>
          </a:r>
        </a:p>
        <a:p>
          <a:r>
            <a:rPr lang="es-MX" dirty="0">
              <a:latin typeface="Times New Roman" panose="02020603050405020304" pitchFamily="18" charset="0"/>
              <a:cs typeface="Times New Roman" panose="02020603050405020304" pitchFamily="18" charset="0"/>
            </a:rPr>
            <a:t>Selección de las técnicas de muestreo</a:t>
          </a:r>
        </a:p>
      </dgm:t>
    </dgm:pt>
    <dgm:pt modelId="{8EFC9DAF-2524-4A3A-9521-EC6816073CF7}" type="par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3A27EAE9-BE6F-4D19-8940-FFEDEC2DDB07}" type="sib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59C938ED-35F9-4788-9A28-FB1F1F407902}">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4</a:t>
          </a:r>
        </a:p>
        <a:p>
          <a:r>
            <a:rPr lang="es-MX" dirty="0">
              <a:latin typeface="Times New Roman" panose="02020603050405020304" pitchFamily="18" charset="0"/>
              <a:cs typeface="Times New Roman" panose="02020603050405020304" pitchFamily="18" charset="0"/>
            </a:rPr>
            <a:t>Determinación del tamaño de la muestra</a:t>
          </a:r>
        </a:p>
      </dgm:t>
    </dgm:pt>
    <dgm:pt modelId="{ACE7BD5D-E950-4E05-98D3-C79C604B7F56}" type="par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4129F329-28EC-4E89-A866-ECB552B767BB}" type="sib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C2E512C4-33B5-4718-902D-91932D03496F}">
      <dgm:prSet phldrT="[Texto]"/>
      <dgm:spPr/>
      <dgm:t>
        <a:bodyPr/>
        <a:lstStyle/>
        <a:p>
          <a:r>
            <a:rPr lang="es-MX" b="1" dirty="0">
              <a:latin typeface="Times New Roman" panose="02020603050405020304" pitchFamily="18" charset="0"/>
              <a:cs typeface="Times New Roman" panose="02020603050405020304" pitchFamily="18" charset="0"/>
            </a:rPr>
            <a:t>ETAPA 5</a:t>
          </a:r>
        </a:p>
        <a:p>
          <a:r>
            <a:rPr lang="es-MX" dirty="0">
              <a:latin typeface="Times New Roman" panose="02020603050405020304" pitchFamily="18" charset="0"/>
              <a:cs typeface="Times New Roman" panose="02020603050405020304" pitchFamily="18" charset="0"/>
            </a:rPr>
            <a:t>Ejecución del proceso de muestreo</a:t>
          </a:r>
        </a:p>
      </dgm:t>
    </dgm:pt>
    <dgm:pt modelId="{02DCD470-163C-4174-870A-A8B1219FDC4F}" type="par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A617AFE4-DB8C-40B5-B865-FDBA5FFA2A31}" type="sib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DF205024-46E5-4650-ADD2-EEE5DEF652ED}">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2</a:t>
          </a:r>
        </a:p>
        <a:p>
          <a:r>
            <a:rPr lang="es-MX" dirty="0">
              <a:latin typeface="Times New Roman" panose="02020603050405020304" pitchFamily="18" charset="0"/>
              <a:cs typeface="Times New Roman" panose="02020603050405020304" pitchFamily="18" charset="0"/>
            </a:rPr>
            <a:t>Delimitar a la población</a:t>
          </a:r>
        </a:p>
      </dgm:t>
    </dgm:pt>
    <dgm:pt modelId="{533C0090-30DA-4185-970C-9F37A6DDF891}" type="par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25DB5797-81F4-4847-9348-D17A2691323E}" type="sib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00717164-F10F-4470-9C20-8CF14B87E8A1}">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1</a:t>
          </a:r>
        </a:p>
        <a:p>
          <a:r>
            <a:rPr lang="es-MX" dirty="0">
              <a:latin typeface="Times New Roman" panose="02020603050405020304" pitchFamily="18" charset="0"/>
              <a:cs typeface="Times New Roman" panose="02020603050405020304" pitchFamily="18" charset="0"/>
            </a:rPr>
            <a:t>Definición de la población objetivo</a:t>
          </a:r>
        </a:p>
      </dgm:t>
    </dgm:pt>
    <dgm:pt modelId="{53F9A364-7E44-46FC-ADF8-336B49A2765C}" type="par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A955DE56-74A3-4BE1-B28A-3A16BBD27368}" type="sib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58A02B60-B1CB-4D5C-AD9B-EB3314D5B8E2}" type="pres">
      <dgm:prSet presAssocID="{8D4B8FB8-4D96-4DB2-8396-7A518DA952A5}" presName="Name0" presStyleCnt="0">
        <dgm:presLayoutVars>
          <dgm:dir/>
          <dgm:resizeHandles val="exact"/>
        </dgm:presLayoutVars>
      </dgm:prSet>
      <dgm:spPr/>
    </dgm:pt>
    <dgm:pt modelId="{45F11E4B-3DF5-4A6B-86E6-41F6FF193A51}" type="pres">
      <dgm:prSet presAssocID="{00717164-F10F-4470-9C20-8CF14B87E8A1}" presName="node" presStyleLbl="node1" presStyleIdx="0" presStyleCnt="5" custScaleY="212696">
        <dgm:presLayoutVars>
          <dgm:bulletEnabled val="1"/>
        </dgm:presLayoutVars>
      </dgm:prSet>
      <dgm:spPr/>
    </dgm:pt>
    <dgm:pt modelId="{780A6D60-D483-4FB4-878D-2845761925AB}" type="pres">
      <dgm:prSet presAssocID="{A955DE56-74A3-4BE1-B28A-3A16BBD27368}" presName="sibTrans" presStyleLbl="sibTrans2D1" presStyleIdx="0" presStyleCnt="4"/>
      <dgm:spPr/>
    </dgm:pt>
    <dgm:pt modelId="{8172D192-CCC3-4C94-8B29-C91D2AC79AC7}" type="pres">
      <dgm:prSet presAssocID="{A955DE56-74A3-4BE1-B28A-3A16BBD27368}" presName="connectorText" presStyleLbl="sibTrans2D1" presStyleIdx="0" presStyleCnt="4"/>
      <dgm:spPr/>
    </dgm:pt>
    <dgm:pt modelId="{BD0F0E9D-E747-4DB0-944A-8C7D1F06770B}" type="pres">
      <dgm:prSet presAssocID="{DF205024-46E5-4650-ADD2-EEE5DEF652ED}" presName="node" presStyleLbl="node1" presStyleIdx="1" presStyleCnt="5" custScaleY="212696">
        <dgm:presLayoutVars>
          <dgm:bulletEnabled val="1"/>
        </dgm:presLayoutVars>
      </dgm:prSet>
      <dgm:spPr/>
    </dgm:pt>
    <dgm:pt modelId="{38C8C8B3-6D67-4777-A142-33625D08B54C}" type="pres">
      <dgm:prSet presAssocID="{25DB5797-81F4-4847-9348-D17A2691323E}" presName="sibTrans" presStyleLbl="sibTrans2D1" presStyleIdx="1" presStyleCnt="4"/>
      <dgm:spPr/>
    </dgm:pt>
    <dgm:pt modelId="{44272282-7890-4534-A927-F447EE26F567}" type="pres">
      <dgm:prSet presAssocID="{25DB5797-81F4-4847-9348-D17A2691323E}" presName="connectorText" presStyleLbl="sibTrans2D1" presStyleIdx="1" presStyleCnt="4"/>
      <dgm:spPr/>
    </dgm:pt>
    <dgm:pt modelId="{4A67FA9A-0857-440C-8D66-6BD1D1A85671}" type="pres">
      <dgm:prSet presAssocID="{2FEABBC7-72BC-4C90-8329-2E452E508446}" presName="node" presStyleLbl="node1" presStyleIdx="2" presStyleCnt="5" custScaleY="212696">
        <dgm:presLayoutVars>
          <dgm:bulletEnabled val="1"/>
        </dgm:presLayoutVars>
      </dgm:prSet>
      <dgm:spPr/>
    </dgm:pt>
    <dgm:pt modelId="{0EBB4721-4C77-49D1-98FE-64AB257BF717}" type="pres">
      <dgm:prSet presAssocID="{3A27EAE9-BE6F-4D19-8940-FFEDEC2DDB07}" presName="sibTrans" presStyleLbl="sibTrans2D1" presStyleIdx="2" presStyleCnt="4"/>
      <dgm:spPr/>
    </dgm:pt>
    <dgm:pt modelId="{DE61F73F-ED5E-4246-B7C5-98D145999D7F}" type="pres">
      <dgm:prSet presAssocID="{3A27EAE9-BE6F-4D19-8940-FFEDEC2DDB07}" presName="connectorText" presStyleLbl="sibTrans2D1" presStyleIdx="2" presStyleCnt="4"/>
      <dgm:spPr/>
    </dgm:pt>
    <dgm:pt modelId="{1FE44AEB-33A1-4763-9049-C83D6F60AA50}" type="pres">
      <dgm:prSet presAssocID="{59C938ED-35F9-4788-9A28-FB1F1F407902}" presName="node" presStyleLbl="node1" presStyleIdx="3" presStyleCnt="5" custScaleY="212696">
        <dgm:presLayoutVars>
          <dgm:bulletEnabled val="1"/>
        </dgm:presLayoutVars>
      </dgm:prSet>
      <dgm:spPr/>
    </dgm:pt>
    <dgm:pt modelId="{F6F65DB2-C3FA-4B28-B5E4-7467DA156C6D}" type="pres">
      <dgm:prSet presAssocID="{4129F329-28EC-4E89-A866-ECB552B767BB}" presName="sibTrans" presStyleLbl="sibTrans2D1" presStyleIdx="3" presStyleCnt="4"/>
      <dgm:spPr/>
    </dgm:pt>
    <dgm:pt modelId="{AC6F192D-6DB8-4474-A126-F148A5E71F56}" type="pres">
      <dgm:prSet presAssocID="{4129F329-28EC-4E89-A866-ECB552B767BB}" presName="connectorText" presStyleLbl="sibTrans2D1" presStyleIdx="3" presStyleCnt="4"/>
      <dgm:spPr/>
    </dgm:pt>
    <dgm:pt modelId="{EFE0D648-8C7B-42B4-BA55-792B8B019758}" type="pres">
      <dgm:prSet presAssocID="{C2E512C4-33B5-4718-902D-91932D03496F}" presName="node" presStyleLbl="node1" presStyleIdx="4" presStyleCnt="5" custScaleY="212696">
        <dgm:presLayoutVars>
          <dgm:bulletEnabled val="1"/>
        </dgm:presLayoutVars>
      </dgm:prSet>
      <dgm:spPr/>
    </dgm:pt>
  </dgm:ptLst>
  <dgm:cxnLst>
    <dgm:cxn modelId="{BFA32903-08B9-49C9-90DE-E322137B589E}" srcId="{8D4B8FB8-4D96-4DB2-8396-7A518DA952A5}" destId="{00717164-F10F-4470-9C20-8CF14B87E8A1}" srcOrd="0" destOrd="0" parTransId="{53F9A364-7E44-46FC-ADF8-336B49A2765C}" sibTransId="{A955DE56-74A3-4BE1-B28A-3A16BBD27368}"/>
    <dgm:cxn modelId="{F7AEBD03-0B94-40B6-A4F6-76F2F373D142}" srcId="{8D4B8FB8-4D96-4DB2-8396-7A518DA952A5}" destId="{C2E512C4-33B5-4718-902D-91932D03496F}" srcOrd="4" destOrd="0" parTransId="{02DCD470-163C-4174-870A-A8B1219FDC4F}" sibTransId="{A617AFE4-DB8C-40B5-B865-FDBA5FFA2A31}"/>
    <dgm:cxn modelId="{84F90218-C9AF-47DF-A769-E31330B89475}" type="presOf" srcId="{59C938ED-35F9-4788-9A28-FB1F1F407902}" destId="{1FE44AEB-33A1-4763-9049-C83D6F60AA50}" srcOrd="0" destOrd="0" presId="urn:microsoft.com/office/officeart/2005/8/layout/process1"/>
    <dgm:cxn modelId="{0424491C-8A12-4649-A852-B14C4FE9C2C2}" type="presOf" srcId="{DF205024-46E5-4650-ADD2-EEE5DEF652ED}" destId="{BD0F0E9D-E747-4DB0-944A-8C7D1F06770B}" srcOrd="0" destOrd="0" presId="urn:microsoft.com/office/officeart/2005/8/layout/process1"/>
    <dgm:cxn modelId="{F00DAD27-609C-40BB-B596-BE3CD2E4264A}" type="presOf" srcId="{8D4B8FB8-4D96-4DB2-8396-7A518DA952A5}" destId="{58A02B60-B1CB-4D5C-AD9B-EB3314D5B8E2}" srcOrd="0" destOrd="0" presId="urn:microsoft.com/office/officeart/2005/8/layout/process1"/>
    <dgm:cxn modelId="{31A97662-1FD5-49F7-BB4F-9BE80127D2C5}" type="presOf" srcId="{25DB5797-81F4-4847-9348-D17A2691323E}" destId="{38C8C8B3-6D67-4777-A142-33625D08B54C}" srcOrd="0" destOrd="0" presId="urn:microsoft.com/office/officeart/2005/8/layout/process1"/>
    <dgm:cxn modelId="{CBD0404E-7673-4B82-AC2D-6EA8D979B1A3}" type="presOf" srcId="{4129F329-28EC-4E89-A866-ECB552B767BB}" destId="{AC6F192D-6DB8-4474-A126-F148A5E71F56}" srcOrd="1" destOrd="0" presId="urn:microsoft.com/office/officeart/2005/8/layout/process1"/>
    <dgm:cxn modelId="{598FF850-2AA6-4155-8D5E-A88FE7E40891}" type="presOf" srcId="{A955DE56-74A3-4BE1-B28A-3A16BBD27368}" destId="{8172D192-CCC3-4C94-8B29-C91D2AC79AC7}" srcOrd="1" destOrd="0" presId="urn:microsoft.com/office/officeart/2005/8/layout/process1"/>
    <dgm:cxn modelId="{BA4FFC71-4DB8-4EAE-B90D-F5627A62DBF3}" srcId="{8D4B8FB8-4D96-4DB2-8396-7A518DA952A5}" destId="{2FEABBC7-72BC-4C90-8329-2E452E508446}" srcOrd="2" destOrd="0" parTransId="{8EFC9DAF-2524-4A3A-9521-EC6816073CF7}" sibTransId="{3A27EAE9-BE6F-4D19-8940-FFEDEC2DDB07}"/>
    <dgm:cxn modelId="{4F711475-6796-4981-9DD7-1719E5F7249F}" type="presOf" srcId="{3A27EAE9-BE6F-4D19-8940-FFEDEC2DDB07}" destId="{0EBB4721-4C77-49D1-98FE-64AB257BF717}" srcOrd="0" destOrd="0" presId="urn:microsoft.com/office/officeart/2005/8/layout/process1"/>
    <dgm:cxn modelId="{38FE7D9D-DE4F-4A2F-A1E2-B654B32E58D6}" srcId="{8D4B8FB8-4D96-4DB2-8396-7A518DA952A5}" destId="{59C938ED-35F9-4788-9A28-FB1F1F407902}" srcOrd="3" destOrd="0" parTransId="{ACE7BD5D-E950-4E05-98D3-C79C604B7F56}" sibTransId="{4129F329-28EC-4E89-A866-ECB552B767BB}"/>
    <dgm:cxn modelId="{AF3431A6-4EE0-4BC2-A4FC-9105D09024DE}" type="presOf" srcId="{00717164-F10F-4470-9C20-8CF14B87E8A1}" destId="{45F11E4B-3DF5-4A6B-86E6-41F6FF193A51}" srcOrd="0" destOrd="0" presId="urn:microsoft.com/office/officeart/2005/8/layout/process1"/>
    <dgm:cxn modelId="{28875FAC-2561-4BC1-AEC4-D5349EBC904B}" type="presOf" srcId="{3A27EAE9-BE6F-4D19-8940-FFEDEC2DDB07}" destId="{DE61F73F-ED5E-4246-B7C5-98D145999D7F}" srcOrd="1" destOrd="0" presId="urn:microsoft.com/office/officeart/2005/8/layout/process1"/>
    <dgm:cxn modelId="{36F9C9B8-C601-41D7-A031-B5D41E770087}" type="presOf" srcId="{25DB5797-81F4-4847-9348-D17A2691323E}" destId="{44272282-7890-4534-A927-F447EE26F567}" srcOrd="1" destOrd="0" presId="urn:microsoft.com/office/officeart/2005/8/layout/process1"/>
    <dgm:cxn modelId="{CC7B96BE-F75C-49CF-8956-E90B2D274B46}" type="presOf" srcId="{2FEABBC7-72BC-4C90-8329-2E452E508446}" destId="{4A67FA9A-0857-440C-8D66-6BD1D1A85671}" srcOrd="0" destOrd="0" presId="urn:microsoft.com/office/officeart/2005/8/layout/process1"/>
    <dgm:cxn modelId="{C257EACF-9A64-4A31-907C-31DE762F04F1}" type="presOf" srcId="{4129F329-28EC-4E89-A866-ECB552B767BB}" destId="{F6F65DB2-C3FA-4B28-B5E4-7467DA156C6D}" srcOrd="0" destOrd="0" presId="urn:microsoft.com/office/officeart/2005/8/layout/process1"/>
    <dgm:cxn modelId="{06A908E2-8425-4EC9-80AD-F4280314086E}" type="presOf" srcId="{C2E512C4-33B5-4718-902D-91932D03496F}" destId="{EFE0D648-8C7B-42B4-BA55-792B8B019758}" srcOrd="0" destOrd="0" presId="urn:microsoft.com/office/officeart/2005/8/layout/process1"/>
    <dgm:cxn modelId="{6D5BF4E3-B859-4165-983C-C8941645F432}" srcId="{8D4B8FB8-4D96-4DB2-8396-7A518DA952A5}" destId="{DF205024-46E5-4650-ADD2-EEE5DEF652ED}" srcOrd="1" destOrd="0" parTransId="{533C0090-30DA-4185-970C-9F37A6DDF891}" sibTransId="{25DB5797-81F4-4847-9348-D17A2691323E}"/>
    <dgm:cxn modelId="{BD1D8AE7-8906-4C10-B944-52BAD0AC1FC6}" type="presOf" srcId="{A955DE56-74A3-4BE1-B28A-3A16BBD27368}" destId="{780A6D60-D483-4FB4-878D-2845761925AB}" srcOrd="0" destOrd="0" presId="urn:microsoft.com/office/officeart/2005/8/layout/process1"/>
    <dgm:cxn modelId="{A63F5B4A-1E6D-4391-9439-DB89A570B0EF}" type="presParOf" srcId="{58A02B60-B1CB-4D5C-AD9B-EB3314D5B8E2}" destId="{45F11E4B-3DF5-4A6B-86E6-41F6FF193A51}" srcOrd="0" destOrd="0" presId="urn:microsoft.com/office/officeart/2005/8/layout/process1"/>
    <dgm:cxn modelId="{4BA57D06-037D-4D4D-A37C-70802B2F5D1F}" type="presParOf" srcId="{58A02B60-B1CB-4D5C-AD9B-EB3314D5B8E2}" destId="{780A6D60-D483-4FB4-878D-2845761925AB}" srcOrd="1" destOrd="0" presId="urn:microsoft.com/office/officeart/2005/8/layout/process1"/>
    <dgm:cxn modelId="{2650C2CA-96B6-46F6-98E9-F06D511EC66D}" type="presParOf" srcId="{780A6D60-D483-4FB4-878D-2845761925AB}" destId="{8172D192-CCC3-4C94-8B29-C91D2AC79AC7}" srcOrd="0" destOrd="0" presId="urn:microsoft.com/office/officeart/2005/8/layout/process1"/>
    <dgm:cxn modelId="{4ED22BAB-5D58-467F-BA05-E655771CC0DB}" type="presParOf" srcId="{58A02B60-B1CB-4D5C-AD9B-EB3314D5B8E2}" destId="{BD0F0E9D-E747-4DB0-944A-8C7D1F06770B}" srcOrd="2" destOrd="0" presId="urn:microsoft.com/office/officeart/2005/8/layout/process1"/>
    <dgm:cxn modelId="{E5C8C692-3D4B-45E6-AE60-DDE4D9F6A54A}" type="presParOf" srcId="{58A02B60-B1CB-4D5C-AD9B-EB3314D5B8E2}" destId="{38C8C8B3-6D67-4777-A142-33625D08B54C}" srcOrd="3" destOrd="0" presId="urn:microsoft.com/office/officeart/2005/8/layout/process1"/>
    <dgm:cxn modelId="{AF6D5314-E067-462F-A007-9255415BF939}" type="presParOf" srcId="{38C8C8B3-6D67-4777-A142-33625D08B54C}" destId="{44272282-7890-4534-A927-F447EE26F567}" srcOrd="0" destOrd="0" presId="urn:microsoft.com/office/officeart/2005/8/layout/process1"/>
    <dgm:cxn modelId="{E106CB2C-1720-417F-A7CF-95D645CF21D9}" type="presParOf" srcId="{58A02B60-B1CB-4D5C-AD9B-EB3314D5B8E2}" destId="{4A67FA9A-0857-440C-8D66-6BD1D1A85671}" srcOrd="4" destOrd="0" presId="urn:microsoft.com/office/officeart/2005/8/layout/process1"/>
    <dgm:cxn modelId="{5DCC2EE9-C81D-44AF-9CED-F8CDA57CA394}" type="presParOf" srcId="{58A02B60-B1CB-4D5C-AD9B-EB3314D5B8E2}" destId="{0EBB4721-4C77-49D1-98FE-64AB257BF717}" srcOrd="5" destOrd="0" presId="urn:microsoft.com/office/officeart/2005/8/layout/process1"/>
    <dgm:cxn modelId="{A5345AD1-4D2F-40AD-8494-A7687B39505C}" type="presParOf" srcId="{0EBB4721-4C77-49D1-98FE-64AB257BF717}" destId="{DE61F73F-ED5E-4246-B7C5-98D145999D7F}" srcOrd="0" destOrd="0" presId="urn:microsoft.com/office/officeart/2005/8/layout/process1"/>
    <dgm:cxn modelId="{96100422-E12C-4970-B07F-175BDA928F35}" type="presParOf" srcId="{58A02B60-B1CB-4D5C-AD9B-EB3314D5B8E2}" destId="{1FE44AEB-33A1-4763-9049-C83D6F60AA50}" srcOrd="6" destOrd="0" presId="urn:microsoft.com/office/officeart/2005/8/layout/process1"/>
    <dgm:cxn modelId="{2EB73109-8566-4874-B2FE-1CC1B899DEFF}" type="presParOf" srcId="{58A02B60-B1CB-4D5C-AD9B-EB3314D5B8E2}" destId="{F6F65DB2-C3FA-4B28-B5E4-7467DA156C6D}" srcOrd="7" destOrd="0" presId="urn:microsoft.com/office/officeart/2005/8/layout/process1"/>
    <dgm:cxn modelId="{0BCF4A8E-6081-4773-8841-31228692F0D4}" type="presParOf" srcId="{F6F65DB2-C3FA-4B28-B5E4-7467DA156C6D}" destId="{AC6F192D-6DB8-4474-A126-F148A5E71F56}" srcOrd="0" destOrd="0" presId="urn:microsoft.com/office/officeart/2005/8/layout/process1"/>
    <dgm:cxn modelId="{72CDF0F7-BFE3-43E0-8F1C-055071C2E4A0}" type="presParOf" srcId="{58A02B60-B1CB-4D5C-AD9B-EB3314D5B8E2}" destId="{EFE0D648-8C7B-42B4-BA55-792B8B019758}" srcOrd="8" destOrd="0" presId="urn:microsoft.com/office/officeart/2005/8/layout/process1"/>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D4B8FB8-4D96-4DB2-8396-7A518DA952A5}"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s-MX"/>
        </a:p>
      </dgm:t>
    </dgm:pt>
    <dgm:pt modelId="{2FEABBC7-72BC-4C90-8329-2E452E508446}">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3</a:t>
          </a:r>
        </a:p>
        <a:p>
          <a:r>
            <a:rPr lang="es-MX" dirty="0">
              <a:latin typeface="Times New Roman" panose="02020603050405020304" pitchFamily="18" charset="0"/>
              <a:cs typeface="Times New Roman" panose="02020603050405020304" pitchFamily="18" charset="0"/>
            </a:rPr>
            <a:t>Selección de las técnicas de muestreo</a:t>
          </a:r>
        </a:p>
      </dgm:t>
    </dgm:pt>
    <dgm:pt modelId="{8EFC9DAF-2524-4A3A-9521-EC6816073CF7}" type="par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3A27EAE9-BE6F-4D19-8940-FFEDEC2DDB07}" type="sib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59C938ED-35F9-4788-9A28-FB1F1F407902}">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4</a:t>
          </a:r>
        </a:p>
        <a:p>
          <a:r>
            <a:rPr lang="es-MX" dirty="0">
              <a:latin typeface="Times New Roman" panose="02020603050405020304" pitchFamily="18" charset="0"/>
              <a:cs typeface="Times New Roman" panose="02020603050405020304" pitchFamily="18" charset="0"/>
            </a:rPr>
            <a:t>Determinación del tamaño de la muestra</a:t>
          </a:r>
        </a:p>
      </dgm:t>
    </dgm:pt>
    <dgm:pt modelId="{ACE7BD5D-E950-4E05-98D3-C79C604B7F56}" type="par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4129F329-28EC-4E89-A866-ECB552B767BB}" type="sib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C2E512C4-33B5-4718-902D-91932D03496F}">
      <dgm:prSet phldrT="[Texto]"/>
      <dgm:spPr/>
      <dgm:t>
        <a:bodyPr/>
        <a:lstStyle/>
        <a:p>
          <a:r>
            <a:rPr lang="es-MX" b="1" dirty="0">
              <a:latin typeface="Times New Roman" panose="02020603050405020304" pitchFamily="18" charset="0"/>
              <a:cs typeface="Times New Roman" panose="02020603050405020304" pitchFamily="18" charset="0"/>
            </a:rPr>
            <a:t>ETAPA 5</a:t>
          </a:r>
        </a:p>
        <a:p>
          <a:r>
            <a:rPr lang="es-MX" dirty="0">
              <a:latin typeface="Times New Roman" panose="02020603050405020304" pitchFamily="18" charset="0"/>
              <a:cs typeface="Times New Roman" panose="02020603050405020304" pitchFamily="18" charset="0"/>
            </a:rPr>
            <a:t>Ejecución del proceso de muestreo</a:t>
          </a:r>
        </a:p>
      </dgm:t>
    </dgm:pt>
    <dgm:pt modelId="{02DCD470-163C-4174-870A-A8B1219FDC4F}" type="par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A617AFE4-DB8C-40B5-B865-FDBA5FFA2A31}" type="sib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DF205024-46E5-4650-ADD2-EEE5DEF652ED}">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2</a:t>
          </a:r>
        </a:p>
        <a:p>
          <a:r>
            <a:rPr lang="es-MX" dirty="0">
              <a:latin typeface="Times New Roman" panose="02020603050405020304" pitchFamily="18" charset="0"/>
              <a:cs typeface="Times New Roman" panose="02020603050405020304" pitchFamily="18" charset="0"/>
            </a:rPr>
            <a:t>Delimitar a la población</a:t>
          </a:r>
        </a:p>
      </dgm:t>
    </dgm:pt>
    <dgm:pt modelId="{533C0090-30DA-4185-970C-9F37A6DDF891}" type="par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25DB5797-81F4-4847-9348-D17A2691323E}" type="sib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00717164-F10F-4470-9C20-8CF14B87E8A1}">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1</a:t>
          </a:r>
        </a:p>
        <a:p>
          <a:r>
            <a:rPr lang="es-MX" dirty="0">
              <a:latin typeface="Times New Roman" panose="02020603050405020304" pitchFamily="18" charset="0"/>
              <a:cs typeface="Times New Roman" panose="02020603050405020304" pitchFamily="18" charset="0"/>
            </a:rPr>
            <a:t>Definición de la población objetivo</a:t>
          </a:r>
        </a:p>
      </dgm:t>
    </dgm:pt>
    <dgm:pt modelId="{53F9A364-7E44-46FC-ADF8-336B49A2765C}" type="par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A955DE56-74A3-4BE1-B28A-3A16BBD27368}" type="sib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58A02B60-B1CB-4D5C-AD9B-EB3314D5B8E2}" type="pres">
      <dgm:prSet presAssocID="{8D4B8FB8-4D96-4DB2-8396-7A518DA952A5}" presName="Name0" presStyleCnt="0">
        <dgm:presLayoutVars>
          <dgm:dir/>
          <dgm:resizeHandles val="exact"/>
        </dgm:presLayoutVars>
      </dgm:prSet>
      <dgm:spPr/>
    </dgm:pt>
    <dgm:pt modelId="{45F11E4B-3DF5-4A6B-86E6-41F6FF193A51}" type="pres">
      <dgm:prSet presAssocID="{00717164-F10F-4470-9C20-8CF14B87E8A1}" presName="node" presStyleLbl="node1" presStyleIdx="0" presStyleCnt="5" custScaleY="212696">
        <dgm:presLayoutVars>
          <dgm:bulletEnabled val="1"/>
        </dgm:presLayoutVars>
      </dgm:prSet>
      <dgm:spPr/>
    </dgm:pt>
    <dgm:pt modelId="{780A6D60-D483-4FB4-878D-2845761925AB}" type="pres">
      <dgm:prSet presAssocID="{A955DE56-74A3-4BE1-B28A-3A16BBD27368}" presName="sibTrans" presStyleLbl="sibTrans2D1" presStyleIdx="0" presStyleCnt="4"/>
      <dgm:spPr/>
    </dgm:pt>
    <dgm:pt modelId="{8172D192-CCC3-4C94-8B29-C91D2AC79AC7}" type="pres">
      <dgm:prSet presAssocID="{A955DE56-74A3-4BE1-B28A-3A16BBD27368}" presName="connectorText" presStyleLbl="sibTrans2D1" presStyleIdx="0" presStyleCnt="4"/>
      <dgm:spPr/>
    </dgm:pt>
    <dgm:pt modelId="{BD0F0E9D-E747-4DB0-944A-8C7D1F06770B}" type="pres">
      <dgm:prSet presAssocID="{DF205024-46E5-4650-ADD2-EEE5DEF652ED}" presName="node" presStyleLbl="node1" presStyleIdx="1" presStyleCnt="5" custScaleY="212696">
        <dgm:presLayoutVars>
          <dgm:bulletEnabled val="1"/>
        </dgm:presLayoutVars>
      </dgm:prSet>
      <dgm:spPr/>
    </dgm:pt>
    <dgm:pt modelId="{38C8C8B3-6D67-4777-A142-33625D08B54C}" type="pres">
      <dgm:prSet presAssocID="{25DB5797-81F4-4847-9348-D17A2691323E}" presName="sibTrans" presStyleLbl="sibTrans2D1" presStyleIdx="1" presStyleCnt="4"/>
      <dgm:spPr/>
    </dgm:pt>
    <dgm:pt modelId="{44272282-7890-4534-A927-F447EE26F567}" type="pres">
      <dgm:prSet presAssocID="{25DB5797-81F4-4847-9348-D17A2691323E}" presName="connectorText" presStyleLbl="sibTrans2D1" presStyleIdx="1" presStyleCnt="4"/>
      <dgm:spPr/>
    </dgm:pt>
    <dgm:pt modelId="{4A67FA9A-0857-440C-8D66-6BD1D1A85671}" type="pres">
      <dgm:prSet presAssocID="{2FEABBC7-72BC-4C90-8329-2E452E508446}" presName="node" presStyleLbl="node1" presStyleIdx="2" presStyleCnt="5" custScaleY="212696">
        <dgm:presLayoutVars>
          <dgm:bulletEnabled val="1"/>
        </dgm:presLayoutVars>
      </dgm:prSet>
      <dgm:spPr/>
    </dgm:pt>
    <dgm:pt modelId="{0EBB4721-4C77-49D1-98FE-64AB257BF717}" type="pres">
      <dgm:prSet presAssocID="{3A27EAE9-BE6F-4D19-8940-FFEDEC2DDB07}" presName="sibTrans" presStyleLbl="sibTrans2D1" presStyleIdx="2" presStyleCnt="4"/>
      <dgm:spPr/>
    </dgm:pt>
    <dgm:pt modelId="{DE61F73F-ED5E-4246-B7C5-98D145999D7F}" type="pres">
      <dgm:prSet presAssocID="{3A27EAE9-BE6F-4D19-8940-FFEDEC2DDB07}" presName="connectorText" presStyleLbl="sibTrans2D1" presStyleIdx="2" presStyleCnt="4"/>
      <dgm:spPr/>
    </dgm:pt>
    <dgm:pt modelId="{1FE44AEB-33A1-4763-9049-C83D6F60AA50}" type="pres">
      <dgm:prSet presAssocID="{59C938ED-35F9-4788-9A28-FB1F1F407902}" presName="node" presStyleLbl="node1" presStyleIdx="3" presStyleCnt="5" custScaleY="212696">
        <dgm:presLayoutVars>
          <dgm:bulletEnabled val="1"/>
        </dgm:presLayoutVars>
      </dgm:prSet>
      <dgm:spPr/>
    </dgm:pt>
    <dgm:pt modelId="{F6F65DB2-C3FA-4B28-B5E4-7467DA156C6D}" type="pres">
      <dgm:prSet presAssocID="{4129F329-28EC-4E89-A866-ECB552B767BB}" presName="sibTrans" presStyleLbl="sibTrans2D1" presStyleIdx="3" presStyleCnt="4"/>
      <dgm:spPr/>
    </dgm:pt>
    <dgm:pt modelId="{AC6F192D-6DB8-4474-A126-F148A5E71F56}" type="pres">
      <dgm:prSet presAssocID="{4129F329-28EC-4E89-A866-ECB552B767BB}" presName="connectorText" presStyleLbl="sibTrans2D1" presStyleIdx="3" presStyleCnt="4"/>
      <dgm:spPr/>
    </dgm:pt>
    <dgm:pt modelId="{EFE0D648-8C7B-42B4-BA55-792B8B019758}" type="pres">
      <dgm:prSet presAssocID="{C2E512C4-33B5-4718-902D-91932D03496F}" presName="node" presStyleLbl="node1" presStyleIdx="4" presStyleCnt="5" custScaleY="212696">
        <dgm:presLayoutVars>
          <dgm:bulletEnabled val="1"/>
        </dgm:presLayoutVars>
      </dgm:prSet>
      <dgm:spPr/>
    </dgm:pt>
  </dgm:ptLst>
  <dgm:cxnLst>
    <dgm:cxn modelId="{BFA32903-08B9-49C9-90DE-E322137B589E}" srcId="{8D4B8FB8-4D96-4DB2-8396-7A518DA952A5}" destId="{00717164-F10F-4470-9C20-8CF14B87E8A1}" srcOrd="0" destOrd="0" parTransId="{53F9A364-7E44-46FC-ADF8-336B49A2765C}" sibTransId="{A955DE56-74A3-4BE1-B28A-3A16BBD27368}"/>
    <dgm:cxn modelId="{F7AEBD03-0B94-40B6-A4F6-76F2F373D142}" srcId="{8D4B8FB8-4D96-4DB2-8396-7A518DA952A5}" destId="{C2E512C4-33B5-4718-902D-91932D03496F}" srcOrd="4" destOrd="0" parTransId="{02DCD470-163C-4174-870A-A8B1219FDC4F}" sibTransId="{A617AFE4-DB8C-40B5-B865-FDBA5FFA2A31}"/>
    <dgm:cxn modelId="{84F90218-C9AF-47DF-A769-E31330B89475}" type="presOf" srcId="{59C938ED-35F9-4788-9A28-FB1F1F407902}" destId="{1FE44AEB-33A1-4763-9049-C83D6F60AA50}" srcOrd="0" destOrd="0" presId="urn:microsoft.com/office/officeart/2005/8/layout/process1"/>
    <dgm:cxn modelId="{0424491C-8A12-4649-A852-B14C4FE9C2C2}" type="presOf" srcId="{DF205024-46E5-4650-ADD2-EEE5DEF652ED}" destId="{BD0F0E9D-E747-4DB0-944A-8C7D1F06770B}" srcOrd="0" destOrd="0" presId="urn:microsoft.com/office/officeart/2005/8/layout/process1"/>
    <dgm:cxn modelId="{F00DAD27-609C-40BB-B596-BE3CD2E4264A}" type="presOf" srcId="{8D4B8FB8-4D96-4DB2-8396-7A518DA952A5}" destId="{58A02B60-B1CB-4D5C-AD9B-EB3314D5B8E2}" srcOrd="0" destOrd="0" presId="urn:microsoft.com/office/officeart/2005/8/layout/process1"/>
    <dgm:cxn modelId="{31A97662-1FD5-49F7-BB4F-9BE80127D2C5}" type="presOf" srcId="{25DB5797-81F4-4847-9348-D17A2691323E}" destId="{38C8C8B3-6D67-4777-A142-33625D08B54C}" srcOrd="0" destOrd="0" presId="urn:microsoft.com/office/officeart/2005/8/layout/process1"/>
    <dgm:cxn modelId="{CBD0404E-7673-4B82-AC2D-6EA8D979B1A3}" type="presOf" srcId="{4129F329-28EC-4E89-A866-ECB552B767BB}" destId="{AC6F192D-6DB8-4474-A126-F148A5E71F56}" srcOrd="1" destOrd="0" presId="urn:microsoft.com/office/officeart/2005/8/layout/process1"/>
    <dgm:cxn modelId="{598FF850-2AA6-4155-8D5E-A88FE7E40891}" type="presOf" srcId="{A955DE56-74A3-4BE1-B28A-3A16BBD27368}" destId="{8172D192-CCC3-4C94-8B29-C91D2AC79AC7}" srcOrd="1" destOrd="0" presId="urn:microsoft.com/office/officeart/2005/8/layout/process1"/>
    <dgm:cxn modelId="{BA4FFC71-4DB8-4EAE-B90D-F5627A62DBF3}" srcId="{8D4B8FB8-4D96-4DB2-8396-7A518DA952A5}" destId="{2FEABBC7-72BC-4C90-8329-2E452E508446}" srcOrd="2" destOrd="0" parTransId="{8EFC9DAF-2524-4A3A-9521-EC6816073CF7}" sibTransId="{3A27EAE9-BE6F-4D19-8940-FFEDEC2DDB07}"/>
    <dgm:cxn modelId="{4F711475-6796-4981-9DD7-1719E5F7249F}" type="presOf" srcId="{3A27EAE9-BE6F-4D19-8940-FFEDEC2DDB07}" destId="{0EBB4721-4C77-49D1-98FE-64AB257BF717}" srcOrd="0" destOrd="0" presId="urn:microsoft.com/office/officeart/2005/8/layout/process1"/>
    <dgm:cxn modelId="{38FE7D9D-DE4F-4A2F-A1E2-B654B32E58D6}" srcId="{8D4B8FB8-4D96-4DB2-8396-7A518DA952A5}" destId="{59C938ED-35F9-4788-9A28-FB1F1F407902}" srcOrd="3" destOrd="0" parTransId="{ACE7BD5D-E950-4E05-98D3-C79C604B7F56}" sibTransId="{4129F329-28EC-4E89-A866-ECB552B767BB}"/>
    <dgm:cxn modelId="{AF3431A6-4EE0-4BC2-A4FC-9105D09024DE}" type="presOf" srcId="{00717164-F10F-4470-9C20-8CF14B87E8A1}" destId="{45F11E4B-3DF5-4A6B-86E6-41F6FF193A51}" srcOrd="0" destOrd="0" presId="urn:microsoft.com/office/officeart/2005/8/layout/process1"/>
    <dgm:cxn modelId="{28875FAC-2561-4BC1-AEC4-D5349EBC904B}" type="presOf" srcId="{3A27EAE9-BE6F-4D19-8940-FFEDEC2DDB07}" destId="{DE61F73F-ED5E-4246-B7C5-98D145999D7F}" srcOrd="1" destOrd="0" presId="urn:microsoft.com/office/officeart/2005/8/layout/process1"/>
    <dgm:cxn modelId="{36F9C9B8-C601-41D7-A031-B5D41E770087}" type="presOf" srcId="{25DB5797-81F4-4847-9348-D17A2691323E}" destId="{44272282-7890-4534-A927-F447EE26F567}" srcOrd="1" destOrd="0" presId="urn:microsoft.com/office/officeart/2005/8/layout/process1"/>
    <dgm:cxn modelId="{CC7B96BE-F75C-49CF-8956-E90B2D274B46}" type="presOf" srcId="{2FEABBC7-72BC-4C90-8329-2E452E508446}" destId="{4A67FA9A-0857-440C-8D66-6BD1D1A85671}" srcOrd="0" destOrd="0" presId="urn:microsoft.com/office/officeart/2005/8/layout/process1"/>
    <dgm:cxn modelId="{C257EACF-9A64-4A31-907C-31DE762F04F1}" type="presOf" srcId="{4129F329-28EC-4E89-A866-ECB552B767BB}" destId="{F6F65DB2-C3FA-4B28-B5E4-7467DA156C6D}" srcOrd="0" destOrd="0" presId="urn:microsoft.com/office/officeart/2005/8/layout/process1"/>
    <dgm:cxn modelId="{06A908E2-8425-4EC9-80AD-F4280314086E}" type="presOf" srcId="{C2E512C4-33B5-4718-902D-91932D03496F}" destId="{EFE0D648-8C7B-42B4-BA55-792B8B019758}" srcOrd="0" destOrd="0" presId="urn:microsoft.com/office/officeart/2005/8/layout/process1"/>
    <dgm:cxn modelId="{6D5BF4E3-B859-4165-983C-C8941645F432}" srcId="{8D4B8FB8-4D96-4DB2-8396-7A518DA952A5}" destId="{DF205024-46E5-4650-ADD2-EEE5DEF652ED}" srcOrd="1" destOrd="0" parTransId="{533C0090-30DA-4185-970C-9F37A6DDF891}" sibTransId="{25DB5797-81F4-4847-9348-D17A2691323E}"/>
    <dgm:cxn modelId="{BD1D8AE7-8906-4C10-B944-52BAD0AC1FC6}" type="presOf" srcId="{A955DE56-74A3-4BE1-B28A-3A16BBD27368}" destId="{780A6D60-D483-4FB4-878D-2845761925AB}" srcOrd="0" destOrd="0" presId="urn:microsoft.com/office/officeart/2005/8/layout/process1"/>
    <dgm:cxn modelId="{A63F5B4A-1E6D-4391-9439-DB89A570B0EF}" type="presParOf" srcId="{58A02B60-B1CB-4D5C-AD9B-EB3314D5B8E2}" destId="{45F11E4B-3DF5-4A6B-86E6-41F6FF193A51}" srcOrd="0" destOrd="0" presId="urn:microsoft.com/office/officeart/2005/8/layout/process1"/>
    <dgm:cxn modelId="{4BA57D06-037D-4D4D-A37C-70802B2F5D1F}" type="presParOf" srcId="{58A02B60-B1CB-4D5C-AD9B-EB3314D5B8E2}" destId="{780A6D60-D483-4FB4-878D-2845761925AB}" srcOrd="1" destOrd="0" presId="urn:microsoft.com/office/officeart/2005/8/layout/process1"/>
    <dgm:cxn modelId="{2650C2CA-96B6-46F6-98E9-F06D511EC66D}" type="presParOf" srcId="{780A6D60-D483-4FB4-878D-2845761925AB}" destId="{8172D192-CCC3-4C94-8B29-C91D2AC79AC7}" srcOrd="0" destOrd="0" presId="urn:microsoft.com/office/officeart/2005/8/layout/process1"/>
    <dgm:cxn modelId="{4ED22BAB-5D58-467F-BA05-E655771CC0DB}" type="presParOf" srcId="{58A02B60-B1CB-4D5C-AD9B-EB3314D5B8E2}" destId="{BD0F0E9D-E747-4DB0-944A-8C7D1F06770B}" srcOrd="2" destOrd="0" presId="urn:microsoft.com/office/officeart/2005/8/layout/process1"/>
    <dgm:cxn modelId="{E5C8C692-3D4B-45E6-AE60-DDE4D9F6A54A}" type="presParOf" srcId="{58A02B60-B1CB-4D5C-AD9B-EB3314D5B8E2}" destId="{38C8C8B3-6D67-4777-A142-33625D08B54C}" srcOrd="3" destOrd="0" presId="urn:microsoft.com/office/officeart/2005/8/layout/process1"/>
    <dgm:cxn modelId="{AF6D5314-E067-462F-A007-9255415BF939}" type="presParOf" srcId="{38C8C8B3-6D67-4777-A142-33625D08B54C}" destId="{44272282-7890-4534-A927-F447EE26F567}" srcOrd="0" destOrd="0" presId="urn:microsoft.com/office/officeart/2005/8/layout/process1"/>
    <dgm:cxn modelId="{E106CB2C-1720-417F-A7CF-95D645CF21D9}" type="presParOf" srcId="{58A02B60-B1CB-4D5C-AD9B-EB3314D5B8E2}" destId="{4A67FA9A-0857-440C-8D66-6BD1D1A85671}" srcOrd="4" destOrd="0" presId="urn:microsoft.com/office/officeart/2005/8/layout/process1"/>
    <dgm:cxn modelId="{5DCC2EE9-C81D-44AF-9CED-F8CDA57CA394}" type="presParOf" srcId="{58A02B60-B1CB-4D5C-AD9B-EB3314D5B8E2}" destId="{0EBB4721-4C77-49D1-98FE-64AB257BF717}" srcOrd="5" destOrd="0" presId="urn:microsoft.com/office/officeart/2005/8/layout/process1"/>
    <dgm:cxn modelId="{A5345AD1-4D2F-40AD-8494-A7687B39505C}" type="presParOf" srcId="{0EBB4721-4C77-49D1-98FE-64AB257BF717}" destId="{DE61F73F-ED5E-4246-B7C5-98D145999D7F}" srcOrd="0" destOrd="0" presId="urn:microsoft.com/office/officeart/2005/8/layout/process1"/>
    <dgm:cxn modelId="{96100422-E12C-4970-B07F-175BDA928F35}" type="presParOf" srcId="{58A02B60-B1CB-4D5C-AD9B-EB3314D5B8E2}" destId="{1FE44AEB-33A1-4763-9049-C83D6F60AA50}" srcOrd="6" destOrd="0" presId="urn:microsoft.com/office/officeart/2005/8/layout/process1"/>
    <dgm:cxn modelId="{2EB73109-8566-4874-B2FE-1CC1B899DEFF}" type="presParOf" srcId="{58A02B60-B1CB-4D5C-AD9B-EB3314D5B8E2}" destId="{F6F65DB2-C3FA-4B28-B5E4-7467DA156C6D}" srcOrd="7" destOrd="0" presId="urn:microsoft.com/office/officeart/2005/8/layout/process1"/>
    <dgm:cxn modelId="{0BCF4A8E-6081-4773-8841-31228692F0D4}" type="presParOf" srcId="{F6F65DB2-C3FA-4B28-B5E4-7467DA156C6D}" destId="{AC6F192D-6DB8-4474-A126-F148A5E71F56}" srcOrd="0" destOrd="0" presId="urn:microsoft.com/office/officeart/2005/8/layout/process1"/>
    <dgm:cxn modelId="{72CDF0F7-BFE3-43E0-8F1C-055071C2E4A0}" type="presParOf" srcId="{58A02B60-B1CB-4D5C-AD9B-EB3314D5B8E2}" destId="{EFE0D648-8C7B-42B4-BA55-792B8B019758}" srcOrd="8" destOrd="0" presId="urn:microsoft.com/office/officeart/2005/8/layout/process1"/>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D4B8FB8-4D96-4DB2-8396-7A518DA952A5}"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s-MX"/>
        </a:p>
      </dgm:t>
    </dgm:pt>
    <dgm:pt modelId="{2FEABBC7-72BC-4C90-8329-2E452E508446}">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3</a:t>
          </a:r>
        </a:p>
        <a:p>
          <a:r>
            <a:rPr lang="es-MX" dirty="0">
              <a:latin typeface="Times New Roman" panose="02020603050405020304" pitchFamily="18" charset="0"/>
              <a:cs typeface="Times New Roman" panose="02020603050405020304" pitchFamily="18" charset="0"/>
            </a:rPr>
            <a:t>Selección de las técnicas de muestreo</a:t>
          </a:r>
        </a:p>
      </dgm:t>
    </dgm:pt>
    <dgm:pt modelId="{8EFC9DAF-2524-4A3A-9521-EC6816073CF7}" type="par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3A27EAE9-BE6F-4D19-8940-FFEDEC2DDB07}" type="sib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59C938ED-35F9-4788-9A28-FB1F1F407902}">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4</a:t>
          </a:r>
        </a:p>
        <a:p>
          <a:r>
            <a:rPr lang="es-MX" dirty="0">
              <a:latin typeface="Times New Roman" panose="02020603050405020304" pitchFamily="18" charset="0"/>
              <a:cs typeface="Times New Roman" panose="02020603050405020304" pitchFamily="18" charset="0"/>
            </a:rPr>
            <a:t>Determinación del tamaño de la muestra</a:t>
          </a:r>
        </a:p>
      </dgm:t>
    </dgm:pt>
    <dgm:pt modelId="{ACE7BD5D-E950-4E05-98D3-C79C604B7F56}" type="par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4129F329-28EC-4E89-A866-ECB552B767BB}" type="sib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C2E512C4-33B5-4718-902D-91932D03496F}">
      <dgm:prSet phldrT="[Texto]"/>
      <dgm:spPr/>
      <dgm:t>
        <a:bodyPr/>
        <a:lstStyle/>
        <a:p>
          <a:r>
            <a:rPr lang="es-MX" b="1" dirty="0">
              <a:latin typeface="Times New Roman" panose="02020603050405020304" pitchFamily="18" charset="0"/>
              <a:cs typeface="Times New Roman" panose="02020603050405020304" pitchFamily="18" charset="0"/>
            </a:rPr>
            <a:t>ETAPA 5</a:t>
          </a:r>
        </a:p>
        <a:p>
          <a:r>
            <a:rPr lang="es-MX" dirty="0">
              <a:latin typeface="Times New Roman" panose="02020603050405020304" pitchFamily="18" charset="0"/>
              <a:cs typeface="Times New Roman" panose="02020603050405020304" pitchFamily="18" charset="0"/>
            </a:rPr>
            <a:t>Ejecución del proceso de muestreo</a:t>
          </a:r>
        </a:p>
      </dgm:t>
    </dgm:pt>
    <dgm:pt modelId="{02DCD470-163C-4174-870A-A8B1219FDC4F}" type="par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A617AFE4-DB8C-40B5-B865-FDBA5FFA2A31}" type="sib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DF205024-46E5-4650-ADD2-EEE5DEF652ED}">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2</a:t>
          </a:r>
        </a:p>
        <a:p>
          <a:r>
            <a:rPr lang="es-MX" dirty="0">
              <a:latin typeface="Times New Roman" panose="02020603050405020304" pitchFamily="18" charset="0"/>
              <a:cs typeface="Times New Roman" panose="02020603050405020304" pitchFamily="18" charset="0"/>
            </a:rPr>
            <a:t>Delimitar a la población</a:t>
          </a:r>
        </a:p>
      </dgm:t>
    </dgm:pt>
    <dgm:pt modelId="{533C0090-30DA-4185-970C-9F37A6DDF891}" type="par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25DB5797-81F4-4847-9348-D17A2691323E}" type="sib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00717164-F10F-4470-9C20-8CF14B87E8A1}">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1</a:t>
          </a:r>
        </a:p>
        <a:p>
          <a:r>
            <a:rPr lang="es-MX" dirty="0">
              <a:latin typeface="Times New Roman" panose="02020603050405020304" pitchFamily="18" charset="0"/>
              <a:cs typeface="Times New Roman" panose="02020603050405020304" pitchFamily="18" charset="0"/>
            </a:rPr>
            <a:t>Definición de la población objetivo</a:t>
          </a:r>
        </a:p>
      </dgm:t>
    </dgm:pt>
    <dgm:pt modelId="{53F9A364-7E44-46FC-ADF8-336B49A2765C}" type="par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A955DE56-74A3-4BE1-B28A-3A16BBD27368}" type="sib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58A02B60-B1CB-4D5C-AD9B-EB3314D5B8E2}" type="pres">
      <dgm:prSet presAssocID="{8D4B8FB8-4D96-4DB2-8396-7A518DA952A5}" presName="Name0" presStyleCnt="0">
        <dgm:presLayoutVars>
          <dgm:dir/>
          <dgm:resizeHandles val="exact"/>
        </dgm:presLayoutVars>
      </dgm:prSet>
      <dgm:spPr/>
    </dgm:pt>
    <dgm:pt modelId="{45F11E4B-3DF5-4A6B-86E6-41F6FF193A51}" type="pres">
      <dgm:prSet presAssocID="{00717164-F10F-4470-9C20-8CF14B87E8A1}" presName="node" presStyleLbl="node1" presStyleIdx="0" presStyleCnt="5" custScaleY="212696">
        <dgm:presLayoutVars>
          <dgm:bulletEnabled val="1"/>
        </dgm:presLayoutVars>
      </dgm:prSet>
      <dgm:spPr/>
    </dgm:pt>
    <dgm:pt modelId="{780A6D60-D483-4FB4-878D-2845761925AB}" type="pres">
      <dgm:prSet presAssocID="{A955DE56-74A3-4BE1-B28A-3A16BBD27368}" presName="sibTrans" presStyleLbl="sibTrans2D1" presStyleIdx="0" presStyleCnt="4"/>
      <dgm:spPr/>
    </dgm:pt>
    <dgm:pt modelId="{8172D192-CCC3-4C94-8B29-C91D2AC79AC7}" type="pres">
      <dgm:prSet presAssocID="{A955DE56-74A3-4BE1-B28A-3A16BBD27368}" presName="connectorText" presStyleLbl="sibTrans2D1" presStyleIdx="0" presStyleCnt="4"/>
      <dgm:spPr/>
    </dgm:pt>
    <dgm:pt modelId="{BD0F0E9D-E747-4DB0-944A-8C7D1F06770B}" type="pres">
      <dgm:prSet presAssocID="{DF205024-46E5-4650-ADD2-EEE5DEF652ED}" presName="node" presStyleLbl="node1" presStyleIdx="1" presStyleCnt="5" custScaleY="212696">
        <dgm:presLayoutVars>
          <dgm:bulletEnabled val="1"/>
        </dgm:presLayoutVars>
      </dgm:prSet>
      <dgm:spPr/>
    </dgm:pt>
    <dgm:pt modelId="{38C8C8B3-6D67-4777-A142-33625D08B54C}" type="pres">
      <dgm:prSet presAssocID="{25DB5797-81F4-4847-9348-D17A2691323E}" presName="sibTrans" presStyleLbl="sibTrans2D1" presStyleIdx="1" presStyleCnt="4"/>
      <dgm:spPr/>
    </dgm:pt>
    <dgm:pt modelId="{44272282-7890-4534-A927-F447EE26F567}" type="pres">
      <dgm:prSet presAssocID="{25DB5797-81F4-4847-9348-D17A2691323E}" presName="connectorText" presStyleLbl="sibTrans2D1" presStyleIdx="1" presStyleCnt="4"/>
      <dgm:spPr/>
    </dgm:pt>
    <dgm:pt modelId="{4A67FA9A-0857-440C-8D66-6BD1D1A85671}" type="pres">
      <dgm:prSet presAssocID="{2FEABBC7-72BC-4C90-8329-2E452E508446}" presName="node" presStyleLbl="node1" presStyleIdx="2" presStyleCnt="5" custScaleY="212696">
        <dgm:presLayoutVars>
          <dgm:bulletEnabled val="1"/>
        </dgm:presLayoutVars>
      </dgm:prSet>
      <dgm:spPr/>
    </dgm:pt>
    <dgm:pt modelId="{0EBB4721-4C77-49D1-98FE-64AB257BF717}" type="pres">
      <dgm:prSet presAssocID="{3A27EAE9-BE6F-4D19-8940-FFEDEC2DDB07}" presName="sibTrans" presStyleLbl="sibTrans2D1" presStyleIdx="2" presStyleCnt="4"/>
      <dgm:spPr/>
    </dgm:pt>
    <dgm:pt modelId="{DE61F73F-ED5E-4246-B7C5-98D145999D7F}" type="pres">
      <dgm:prSet presAssocID="{3A27EAE9-BE6F-4D19-8940-FFEDEC2DDB07}" presName="connectorText" presStyleLbl="sibTrans2D1" presStyleIdx="2" presStyleCnt="4"/>
      <dgm:spPr/>
    </dgm:pt>
    <dgm:pt modelId="{1FE44AEB-33A1-4763-9049-C83D6F60AA50}" type="pres">
      <dgm:prSet presAssocID="{59C938ED-35F9-4788-9A28-FB1F1F407902}" presName="node" presStyleLbl="node1" presStyleIdx="3" presStyleCnt="5" custScaleY="212696">
        <dgm:presLayoutVars>
          <dgm:bulletEnabled val="1"/>
        </dgm:presLayoutVars>
      </dgm:prSet>
      <dgm:spPr/>
    </dgm:pt>
    <dgm:pt modelId="{F6F65DB2-C3FA-4B28-B5E4-7467DA156C6D}" type="pres">
      <dgm:prSet presAssocID="{4129F329-28EC-4E89-A866-ECB552B767BB}" presName="sibTrans" presStyleLbl="sibTrans2D1" presStyleIdx="3" presStyleCnt="4"/>
      <dgm:spPr/>
    </dgm:pt>
    <dgm:pt modelId="{AC6F192D-6DB8-4474-A126-F148A5E71F56}" type="pres">
      <dgm:prSet presAssocID="{4129F329-28EC-4E89-A866-ECB552B767BB}" presName="connectorText" presStyleLbl="sibTrans2D1" presStyleIdx="3" presStyleCnt="4"/>
      <dgm:spPr/>
    </dgm:pt>
    <dgm:pt modelId="{EFE0D648-8C7B-42B4-BA55-792B8B019758}" type="pres">
      <dgm:prSet presAssocID="{C2E512C4-33B5-4718-902D-91932D03496F}" presName="node" presStyleLbl="node1" presStyleIdx="4" presStyleCnt="5" custScaleY="212696">
        <dgm:presLayoutVars>
          <dgm:bulletEnabled val="1"/>
        </dgm:presLayoutVars>
      </dgm:prSet>
      <dgm:spPr/>
    </dgm:pt>
  </dgm:ptLst>
  <dgm:cxnLst>
    <dgm:cxn modelId="{BFA32903-08B9-49C9-90DE-E322137B589E}" srcId="{8D4B8FB8-4D96-4DB2-8396-7A518DA952A5}" destId="{00717164-F10F-4470-9C20-8CF14B87E8A1}" srcOrd="0" destOrd="0" parTransId="{53F9A364-7E44-46FC-ADF8-336B49A2765C}" sibTransId="{A955DE56-74A3-4BE1-B28A-3A16BBD27368}"/>
    <dgm:cxn modelId="{F7AEBD03-0B94-40B6-A4F6-76F2F373D142}" srcId="{8D4B8FB8-4D96-4DB2-8396-7A518DA952A5}" destId="{C2E512C4-33B5-4718-902D-91932D03496F}" srcOrd="4" destOrd="0" parTransId="{02DCD470-163C-4174-870A-A8B1219FDC4F}" sibTransId="{A617AFE4-DB8C-40B5-B865-FDBA5FFA2A31}"/>
    <dgm:cxn modelId="{84F90218-C9AF-47DF-A769-E31330B89475}" type="presOf" srcId="{59C938ED-35F9-4788-9A28-FB1F1F407902}" destId="{1FE44AEB-33A1-4763-9049-C83D6F60AA50}" srcOrd="0" destOrd="0" presId="urn:microsoft.com/office/officeart/2005/8/layout/process1"/>
    <dgm:cxn modelId="{0424491C-8A12-4649-A852-B14C4FE9C2C2}" type="presOf" srcId="{DF205024-46E5-4650-ADD2-EEE5DEF652ED}" destId="{BD0F0E9D-E747-4DB0-944A-8C7D1F06770B}" srcOrd="0" destOrd="0" presId="urn:microsoft.com/office/officeart/2005/8/layout/process1"/>
    <dgm:cxn modelId="{F00DAD27-609C-40BB-B596-BE3CD2E4264A}" type="presOf" srcId="{8D4B8FB8-4D96-4DB2-8396-7A518DA952A5}" destId="{58A02B60-B1CB-4D5C-AD9B-EB3314D5B8E2}" srcOrd="0" destOrd="0" presId="urn:microsoft.com/office/officeart/2005/8/layout/process1"/>
    <dgm:cxn modelId="{31A97662-1FD5-49F7-BB4F-9BE80127D2C5}" type="presOf" srcId="{25DB5797-81F4-4847-9348-D17A2691323E}" destId="{38C8C8B3-6D67-4777-A142-33625D08B54C}" srcOrd="0" destOrd="0" presId="urn:microsoft.com/office/officeart/2005/8/layout/process1"/>
    <dgm:cxn modelId="{CBD0404E-7673-4B82-AC2D-6EA8D979B1A3}" type="presOf" srcId="{4129F329-28EC-4E89-A866-ECB552B767BB}" destId="{AC6F192D-6DB8-4474-A126-F148A5E71F56}" srcOrd="1" destOrd="0" presId="urn:microsoft.com/office/officeart/2005/8/layout/process1"/>
    <dgm:cxn modelId="{598FF850-2AA6-4155-8D5E-A88FE7E40891}" type="presOf" srcId="{A955DE56-74A3-4BE1-B28A-3A16BBD27368}" destId="{8172D192-CCC3-4C94-8B29-C91D2AC79AC7}" srcOrd="1" destOrd="0" presId="urn:microsoft.com/office/officeart/2005/8/layout/process1"/>
    <dgm:cxn modelId="{BA4FFC71-4DB8-4EAE-B90D-F5627A62DBF3}" srcId="{8D4B8FB8-4D96-4DB2-8396-7A518DA952A5}" destId="{2FEABBC7-72BC-4C90-8329-2E452E508446}" srcOrd="2" destOrd="0" parTransId="{8EFC9DAF-2524-4A3A-9521-EC6816073CF7}" sibTransId="{3A27EAE9-BE6F-4D19-8940-FFEDEC2DDB07}"/>
    <dgm:cxn modelId="{4F711475-6796-4981-9DD7-1719E5F7249F}" type="presOf" srcId="{3A27EAE9-BE6F-4D19-8940-FFEDEC2DDB07}" destId="{0EBB4721-4C77-49D1-98FE-64AB257BF717}" srcOrd="0" destOrd="0" presId="urn:microsoft.com/office/officeart/2005/8/layout/process1"/>
    <dgm:cxn modelId="{38FE7D9D-DE4F-4A2F-A1E2-B654B32E58D6}" srcId="{8D4B8FB8-4D96-4DB2-8396-7A518DA952A5}" destId="{59C938ED-35F9-4788-9A28-FB1F1F407902}" srcOrd="3" destOrd="0" parTransId="{ACE7BD5D-E950-4E05-98D3-C79C604B7F56}" sibTransId="{4129F329-28EC-4E89-A866-ECB552B767BB}"/>
    <dgm:cxn modelId="{AF3431A6-4EE0-4BC2-A4FC-9105D09024DE}" type="presOf" srcId="{00717164-F10F-4470-9C20-8CF14B87E8A1}" destId="{45F11E4B-3DF5-4A6B-86E6-41F6FF193A51}" srcOrd="0" destOrd="0" presId="urn:microsoft.com/office/officeart/2005/8/layout/process1"/>
    <dgm:cxn modelId="{28875FAC-2561-4BC1-AEC4-D5349EBC904B}" type="presOf" srcId="{3A27EAE9-BE6F-4D19-8940-FFEDEC2DDB07}" destId="{DE61F73F-ED5E-4246-B7C5-98D145999D7F}" srcOrd="1" destOrd="0" presId="urn:microsoft.com/office/officeart/2005/8/layout/process1"/>
    <dgm:cxn modelId="{36F9C9B8-C601-41D7-A031-B5D41E770087}" type="presOf" srcId="{25DB5797-81F4-4847-9348-D17A2691323E}" destId="{44272282-7890-4534-A927-F447EE26F567}" srcOrd="1" destOrd="0" presId="urn:microsoft.com/office/officeart/2005/8/layout/process1"/>
    <dgm:cxn modelId="{CC7B96BE-F75C-49CF-8956-E90B2D274B46}" type="presOf" srcId="{2FEABBC7-72BC-4C90-8329-2E452E508446}" destId="{4A67FA9A-0857-440C-8D66-6BD1D1A85671}" srcOrd="0" destOrd="0" presId="urn:microsoft.com/office/officeart/2005/8/layout/process1"/>
    <dgm:cxn modelId="{C257EACF-9A64-4A31-907C-31DE762F04F1}" type="presOf" srcId="{4129F329-28EC-4E89-A866-ECB552B767BB}" destId="{F6F65DB2-C3FA-4B28-B5E4-7467DA156C6D}" srcOrd="0" destOrd="0" presId="urn:microsoft.com/office/officeart/2005/8/layout/process1"/>
    <dgm:cxn modelId="{06A908E2-8425-4EC9-80AD-F4280314086E}" type="presOf" srcId="{C2E512C4-33B5-4718-902D-91932D03496F}" destId="{EFE0D648-8C7B-42B4-BA55-792B8B019758}" srcOrd="0" destOrd="0" presId="urn:microsoft.com/office/officeart/2005/8/layout/process1"/>
    <dgm:cxn modelId="{6D5BF4E3-B859-4165-983C-C8941645F432}" srcId="{8D4B8FB8-4D96-4DB2-8396-7A518DA952A5}" destId="{DF205024-46E5-4650-ADD2-EEE5DEF652ED}" srcOrd="1" destOrd="0" parTransId="{533C0090-30DA-4185-970C-9F37A6DDF891}" sibTransId="{25DB5797-81F4-4847-9348-D17A2691323E}"/>
    <dgm:cxn modelId="{BD1D8AE7-8906-4C10-B944-52BAD0AC1FC6}" type="presOf" srcId="{A955DE56-74A3-4BE1-B28A-3A16BBD27368}" destId="{780A6D60-D483-4FB4-878D-2845761925AB}" srcOrd="0" destOrd="0" presId="urn:microsoft.com/office/officeart/2005/8/layout/process1"/>
    <dgm:cxn modelId="{A63F5B4A-1E6D-4391-9439-DB89A570B0EF}" type="presParOf" srcId="{58A02B60-B1CB-4D5C-AD9B-EB3314D5B8E2}" destId="{45F11E4B-3DF5-4A6B-86E6-41F6FF193A51}" srcOrd="0" destOrd="0" presId="urn:microsoft.com/office/officeart/2005/8/layout/process1"/>
    <dgm:cxn modelId="{4BA57D06-037D-4D4D-A37C-70802B2F5D1F}" type="presParOf" srcId="{58A02B60-B1CB-4D5C-AD9B-EB3314D5B8E2}" destId="{780A6D60-D483-4FB4-878D-2845761925AB}" srcOrd="1" destOrd="0" presId="urn:microsoft.com/office/officeart/2005/8/layout/process1"/>
    <dgm:cxn modelId="{2650C2CA-96B6-46F6-98E9-F06D511EC66D}" type="presParOf" srcId="{780A6D60-D483-4FB4-878D-2845761925AB}" destId="{8172D192-CCC3-4C94-8B29-C91D2AC79AC7}" srcOrd="0" destOrd="0" presId="urn:microsoft.com/office/officeart/2005/8/layout/process1"/>
    <dgm:cxn modelId="{4ED22BAB-5D58-467F-BA05-E655771CC0DB}" type="presParOf" srcId="{58A02B60-B1CB-4D5C-AD9B-EB3314D5B8E2}" destId="{BD0F0E9D-E747-4DB0-944A-8C7D1F06770B}" srcOrd="2" destOrd="0" presId="urn:microsoft.com/office/officeart/2005/8/layout/process1"/>
    <dgm:cxn modelId="{E5C8C692-3D4B-45E6-AE60-DDE4D9F6A54A}" type="presParOf" srcId="{58A02B60-B1CB-4D5C-AD9B-EB3314D5B8E2}" destId="{38C8C8B3-6D67-4777-A142-33625D08B54C}" srcOrd="3" destOrd="0" presId="urn:microsoft.com/office/officeart/2005/8/layout/process1"/>
    <dgm:cxn modelId="{AF6D5314-E067-462F-A007-9255415BF939}" type="presParOf" srcId="{38C8C8B3-6D67-4777-A142-33625D08B54C}" destId="{44272282-7890-4534-A927-F447EE26F567}" srcOrd="0" destOrd="0" presId="urn:microsoft.com/office/officeart/2005/8/layout/process1"/>
    <dgm:cxn modelId="{E106CB2C-1720-417F-A7CF-95D645CF21D9}" type="presParOf" srcId="{58A02B60-B1CB-4D5C-AD9B-EB3314D5B8E2}" destId="{4A67FA9A-0857-440C-8D66-6BD1D1A85671}" srcOrd="4" destOrd="0" presId="urn:microsoft.com/office/officeart/2005/8/layout/process1"/>
    <dgm:cxn modelId="{5DCC2EE9-C81D-44AF-9CED-F8CDA57CA394}" type="presParOf" srcId="{58A02B60-B1CB-4D5C-AD9B-EB3314D5B8E2}" destId="{0EBB4721-4C77-49D1-98FE-64AB257BF717}" srcOrd="5" destOrd="0" presId="urn:microsoft.com/office/officeart/2005/8/layout/process1"/>
    <dgm:cxn modelId="{A5345AD1-4D2F-40AD-8494-A7687B39505C}" type="presParOf" srcId="{0EBB4721-4C77-49D1-98FE-64AB257BF717}" destId="{DE61F73F-ED5E-4246-B7C5-98D145999D7F}" srcOrd="0" destOrd="0" presId="urn:microsoft.com/office/officeart/2005/8/layout/process1"/>
    <dgm:cxn modelId="{96100422-E12C-4970-B07F-175BDA928F35}" type="presParOf" srcId="{58A02B60-B1CB-4D5C-AD9B-EB3314D5B8E2}" destId="{1FE44AEB-33A1-4763-9049-C83D6F60AA50}" srcOrd="6" destOrd="0" presId="urn:microsoft.com/office/officeart/2005/8/layout/process1"/>
    <dgm:cxn modelId="{2EB73109-8566-4874-B2FE-1CC1B899DEFF}" type="presParOf" srcId="{58A02B60-B1CB-4D5C-AD9B-EB3314D5B8E2}" destId="{F6F65DB2-C3FA-4B28-B5E4-7467DA156C6D}" srcOrd="7" destOrd="0" presId="urn:microsoft.com/office/officeart/2005/8/layout/process1"/>
    <dgm:cxn modelId="{0BCF4A8E-6081-4773-8841-31228692F0D4}" type="presParOf" srcId="{F6F65DB2-C3FA-4B28-B5E4-7467DA156C6D}" destId="{AC6F192D-6DB8-4474-A126-F148A5E71F56}" srcOrd="0" destOrd="0" presId="urn:microsoft.com/office/officeart/2005/8/layout/process1"/>
    <dgm:cxn modelId="{72CDF0F7-BFE3-43E0-8F1C-055071C2E4A0}" type="presParOf" srcId="{58A02B60-B1CB-4D5C-AD9B-EB3314D5B8E2}" destId="{EFE0D648-8C7B-42B4-BA55-792B8B019758}" srcOrd="8" destOrd="0" presId="urn:microsoft.com/office/officeart/2005/8/layout/process1"/>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D4B8FB8-4D96-4DB2-8396-7A518DA952A5}"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s-MX"/>
        </a:p>
      </dgm:t>
    </dgm:pt>
    <dgm:pt modelId="{2FEABBC7-72BC-4C90-8329-2E452E508446}">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3</a:t>
          </a:r>
        </a:p>
        <a:p>
          <a:r>
            <a:rPr lang="es-MX" dirty="0">
              <a:latin typeface="Times New Roman" panose="02020603050405020304" pitchFamily="18" charset="0"/>
              <a:cs typeface="Times New Roman" panose="02020603050405020304" pitchFamily="18" charset="0"/>
            </a:rPr>
            <a:t>Selección de las técnicas de muestreo</a:t>
          </a:r>
        </a:p>
      </dgm:t>
    </dgm:pt>
    <dgm:pt modelId="{8EFC9DAF-2524-4A3A-9521-EC6816073CF7}" type="par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3A27EAE9-BE6F-4D19-8940-FFEDEC2DDB07}" type="sib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59C938ED-35F9-4788-9A28-FB1F1F407902}">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4</a:t>
          </a:r>
        </a:p>
        <a:p>
          <a:r>
            <a:rPr lang="es-MX" dirty="0">
              <a:latin typeface="Times New Roman" panose="02020603050405020304" pitchFamily="18" charset="0"/>
              <a:cs typeface="Times New Roman" panose="02020603050405020304" pitchFamily="18" charset="0"/>
            </a:rPr>
            <a:t>Determinación del tamaño de la muestra</a:t>
          </a:r>
        </a:p>
      </dgm:t>
    </dgm:pt>
    <dgm:pt modelId="{ACE7BD5D-E950-4E05-98D3-C79C604B7F56}" type="par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4129F329-28EC-4E89-A866-ECB552B767BB}" type="sib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C2E512C4-33B5-4718-902D-91932D03496F}">
      <dgm:prSet phldrT="[Texto]"/>
      <dgm:spPr/>
      <dgm:t>
        <a:bodyPr/>
        <a:lstStyle/>
        <a:p>
          <a:r>
            <a:rPr lang="es-MX" b="1" dirty="0">
              <a:latin typeface="Times New Roman" panose="02020603050405020304" pitchFamily="18" charset="0"/>
              <a:cs typeface="Times New Roman" panose="02020603050405020304" pitchFamily="18" charset="0"/>
            </a:rPr>
            <a:t>ETAPA 5</a:t>
          </a:r>
        </a:p>
        <a:p>
          <a:r>
            <a:rPr lang="es-MX" dirty="0">
              <a:latin typeface="Times New Roman" panose="02020603050405020304" pitchFamily="18" charset="0"/>
              <a:cs typeface="Times New Roman" panose="02020603050405020304" pitchFamily="18" charset="0"/>
            </a:rPr>
            <a:t>Ejecución del proceso de muestreo</a:t>
          </a:r>
        </a:p>
      </dgm:t>
    </dgm:pt>
    <dgm:pt modelId="{02DCD470-163C-4174-870A-A8B1219FDC4F}" type="par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A617AFE4-DB8C-40B5-B865-FDBA5FFA2A31}" type="sib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DF205024-46E5-4650-ADD2-EEE5DEF652ED}">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2</a:t>
          </a:r>
        </a:p>
        <a:p>
          <a:r>
            <a:rPr lang="es-MX" dirty="0">
              <a:latin typeface="Times New Roman" panose="02020603050405020304" pitchFamily="18" charset="0"/>
              <a:cs typeface="Times New Roman" panose="02020603050405020304" pitchFamily="18" charset="0"/>
            </a:rPr>
            <a:t>Delimitar a la población</a:t>
          </a:r>
        </a:p>
      </dgm:t>
    </dgm:pt>
    <dgm:pt modelId="{533C0090-30DA-4185-970C-9F37A6DDF891}" type="par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25DB5797-81F4-4847-9348-D17A2691323E}" type="sib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00717164-F10F-4470-9C20-8CF14B87E8A1}">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1</a:t>
          </a:r>
        </a:p>
        <a:p>
          <a:r>
            <a:rPr lang="es-MX" dirty="0">
              <a:latin typeface="Times New Roman" panose="02020603050405020304" pitchFamily="18" charset="0"/>
              <a:cs typeface="Times New Roman" panose="02020603050405020304" pitchFamily="18" charset="0"/>
            </a:rPr>
            <a:t>Definición de la población objetivo</a:t>
          </a:r>
        </a:p>
      </dgm:t>
    </dgm:pt>
    <dgm:pt modelId="{53F9A364-7E44-46FC-ADF8-336B49A2765C}" type="par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A955DE56-74A3-4BE1-B28A-3A16BBD27368}" type="sib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58A02B60-B1CB-4D5C-AD9B-EB3314D5B8E2}" type="pres">
      <dgm:prSet presAssocID="{8D4B8FB8-4D96-4DB2-8396-7A518DA952A5}" presName="Name0" presStyleCnt="0">
        <dgm:presLayoutVars>
          <dgm:dir/>
          <dgm:resizeHandles val="exact"/>
        </dgm:presLayoutVars>
      </dgm:prSet>
      <dgm:spPr/>
    </dgm:pt>
    <dgm:pt modelId="{45F11E4B-3DF5-4A6B-86E6-41F6FF193A51}" type="pres">
      <dgm:prSet presAssocID="{00717164-F10F-4470-9C20-8CF14B87E8A1}" presName="node" presStyleLbl="node1" presStyleIdx="0" presStyleCnt="5" custScaleY="212696">
        <dgm:presLayoutVars>
          <dgm:bulletEnabled val="1"/>
        </dgm:presLayoutVars>
      </dgm:prSet>
      <dgm:spPr/>
    </dgm:pt>
    <dgm:pt modelId="{780A6D60-D483-4FB4-878D-2845761925AB}" type="pres">
      <dgm:prSet presAssocID="{A955DE56-74A3-4BE1-B28A-3A16BBD27368}" presName="sibTrans" presStyleLbl="sibTrans2D1" presStyleIdx="0" presStyleCnt="4"/>
      <dgm:spPr/>
    </dgm:pt>
    <dgm:pt modelId="{8172D192-CCC3-4C94-8B29-C91D2AC79AC7}" type="pres">
      <dgm:prSet presAssocID="{A955DE56-74A3-4BE1-B28A-3A16BBD27368}" presName="connectorText" presStyleLbl="sibTrans2D1" presStyleIdx="0" presStyleCnt="4"/>
      <dgm:spPr/>
    </dgm:pt>
    <dgm:pt modelId="{BD0F0E9D-E747-4DB0-944A-8C7D1F06770B}" type="pres">
      <dgm:prSet presAssocID="{DF205024-46E5-4650-ADD2-EEE5DEF652ED}" presName="node" presStyleLbl="node1" presStyleIdx="1" presStyleCnt="5" custScaleY="212696">
        <dgm:presLayoutVars>
          <dgm:bulletEnabled val="1"/>
        </dgm:presLayoutVars>
      </dgm:prSet>
      <dgm:spPr/>
    </dgm:pt>
    <dgm:pt modelId="{38C8C8B3-6D67-4777-A142-33625D08B54C}" type="pres">
      <dgm:prSet presAssocID="{25DB5797-81F4-4847-9348-D17A2691323E}" presName="sibTrans" presStyleLbl="sibTrans2D1" presStyleIdx="1" presStyleCnt="4"/>
      <dgm:spPr/>
    </dgm:pt>
    <dgm:pt modelId="{44272282-7890-4534-A927-F447EE26F567}" type="pres">
      <dgm:prSet presAssocID="{25DB5797-81F4-4847-9348-D17A2691323E}" presName="connectorText" presStyleLbl="sibTrans2D1" presStyleIdx="1" presStyleCnt="4"/>
      <dgm:spPr/>
    </dgm:pt>
    <dgm:pt modelId="{4A67FA9A-0857-440C-8D66-6BD1D1A85671}" type="pres">
      <dgm:prSet presAssocID="{2FEABBC7-72BC-4C90-8329-2E452E508446}" presName="node" presStyleLbl="node1" presStyleIdx="2" presStyleCnt="5" custScaleY="212696">
        <dgm:presLayoutVars>
          <dgm:bulletEnabled val="1"/>
        </dgm:presLayoutVars>
      </dgm:prSet>
      <dgm:spPr/>
    </dgm:pt>
    <dgm:pt modelId="{0EBB4721-4C77-49D1-98FE-64AB257BF717}" type="pres">
      <dgm:prSet presAssocID="{3A27EAE9-BE6F-4D19-8940-FFEDEC2DDB07}" presName="sibTrans" presStyleLbl="sibTrans2D1" presStyleIdx="2" presStyleCnt="4"/>
      <dgm:spPr/>
    </dgm:pt>
    <dgm:pt modelId="{DE61F73F-ED5E-4246-B7C5-98D145999D7F}" type="pres">
      <dgm:prSet presAssocID="{3A27EAE9-BE6F-4D19-8940-FFEDEC2DDB07}" presName="connectorText" presStyleLbl="sibTrans2D1" presStyleIdx="2" presStyleCnt="4"/>
      <dgm:spPr/>
    </dgm:pt>
    <dgm:pt modelId="{1FE44AEB-33A1-4763-9049-C83D6F60AA50}" type="pres">
      <dgm:prSet presAssocID="{59C938ED-35F9-4788-9A28-FB1F1F407902}" presName="node" presStyleLbl="node1" presStyleIdx="3" presStyleCnt="5" custScaleY="212696">
        <dgm:presLayoutVars>
          <dgm:bulletEnabled val="1"/>
        </dgm:presLayoutVars>
      </dgm:prSet>
      <dgm:spPr/>
    </dgm:pt>
    <dgm:pt modelId="{F6F65DB2-C3FA-4B28-B5E4-7467DA156C6D}" type="pres">
      <dgm:prSet presAssocID="{4129F329-28EC-4E89-A866-ECB552B767BB}" presName="sibTrans" presStyleLbl="sibTrans2D1" presStyleIdx="3" presStyleCnt="4"/>
      <dgm:spPr/>
    </dgm:pt>
    <dgm:pt modelId="{AC6F192D-6DB8-4474-A126-F148A5E71F56}" type="pres">
      <dgm:prSet presAssocID="{4129F329-28EC-4E89-A866-ECB552B767BB}" presName="connectorText" presStyleLbl="sibTrans2D1" presStyleIdx="3" presStyleCnt="4"/>
      <dgm:spPr/>
    </dgm:pt>
    <dgm:pt modelId="{EFE0D648-8C7B-42B4-BA55-792B8B019758}" type="pres">
      <dgm:prSet presAssocID="{C2E512C4-33B5-4718-902D-91932D03496F}" presName="node" presStyleLbl="node1" presStyleIdx="4" presStyleCnt="5" custScaleY="212696">
        <dgm:presLayoutVars>
          <dgm:bulletEnabled val="1"/>
        </dgm:presLayoutVars>
      </dgm:prSet>
      <dgm:spPr/>
    </dgm:pt>
  </dgm:ptLst>
  <dgm:cxnLst>
    <dgm:cxn modelId="{BFA32903-08B9-49C9-90DE-E322137B589E}" srcId="{8D4B8FB8-4D96-4DB2-8396-7A518DA952A5}" destId="{00717164-F10F-4470-9C20-8CF14B87E8A1}" srcOrd="0" destOrd="0" parTransId="{53F9A364-7E44-46FC-ADF8-336B49A2765C}" sibTransId="{A955DE56-74A3-4BE1-B28A-3A16BBD27368}"/>
    <dgm:cxn modelId="{F7AEBD03-0B94-40B6-A4F6-76F2F373D142}" srcId="{8D4B8FB8-4D96-4DB2-8396-7A518DA952A5}" destId="{C2E512C4-33B5-4718-902D-91932D03496F}" srcOrd="4" destOrd="0" parTransId="{02DCD470-163C-4174-870A-A8B1219FDC4F}" sibTransId="{A617AFE4-DB8C-40B5-B865-FDBA5FFA2A31}"/>
    <dgm:cxn modelId="{84F90218-C9AF-47DF-A769-E31330B89475}" type="presOf" srcId="{59C938ED-35F9-4788-9A28-FB1F1F407902}" destId="{1FE44AEB-33A1-4763-9049-C83D6F60AA50}" srcOrd="0" destOrd="0" presId="urn:microsoft.com/office/officeart/2005/8/layout/process1"/>
    <dgm:cxn modelId="{0424491C-8A12-4649-A852-B14C4FE9C2C2}" type="presOf" srcId="{DF205024-46E5-4650-ADD2-EEE5DEF652ED}" destId="{BD0F0E9D-E747-4DB0-944A-8C7D1F06770B}" srcOrd="0" destOrd="0" presId="urn:microsoft.com/office/officeart/2005/8/layout/process1"/>
    <dgm:cxn modelId="{F00DAD27-609C-40BB-B596-BE3CD2E4264A}" type="presOf" srcId="{8D4B8FB8-4D96-4DB2-8396-7A518DA952A5}" destId="{58A02B60-B1CB-4D5C-AD9B-EB3314D5B8E2}" srcOrd="0" destOrd="0" presId="urn:microsoft.com/office/officeart/2005/8/layout/process1"/>
    <dgm:cxn modelId="{31A97662-1FD5-49F7-BB4F-9BE80127D2C5}" type="presOf" srcId="{25DB5797-81F4-4847-9348-D17A2691323E}" destId="{38C8C8B3-6D67-4777-A142-33625D08B54C}" srcOrd="0" destOrd="0" presId="urn:microsoft.com/office/officeart/2005/8/layout/process1"/>
    <dgm:cxn modelId="{CBD0404E-7673-4B82-AC2D-6EA8D979B1A3}" type="presOf" srcId="{4129F329-28EC-4E89-A866-ECB552B767BB}" destId="{AC6F192D-6DB8-4474-A126-F148A5E71F56}" srcOrd="1" destOrd="0" presId="urn:microsoft.com/office/officeart/2005/8/layout/process1"/>
    <dgm:cxn modelId="{598FF850-2AA6-4155-8D5E-A88FE7E40891}" type="presOf" srcId="{A955DE56-74A3-4BE1-B28A-3A16BBD27368}" destId="{8172D192-CCC3-4C94-8B29-C91D2AC79AC7}" srcOrd="1" destOrd="0" presId="urn:microsoft.com/office/officeart/2005/8/layout/process1"/>
    <dgm:cxn modelId="{BA4FFC71-4DB8-4EAE-B90D-F5627A62DBF3}" srcId="{8D4B8FB8-4D96-4DB2-8396-7A518DA952A5}" destId="{2FEABBC7-72BC-4C90-8329-2E452E508446}" srcOrd="2" destOrd="0" parTransId="{8EFC9DAF-2524-4A3A-9521-EC6816073CF7}" sibTransId="{3A27EAE9-BE6F-4D19-8940-FFEDEC2DDB07}"/>
    <dgm:cxn modelId="{4F711475-6796-4981-9DD7-1719E5F7249F}" type="presOf" srcId="{3A27EAE9-BE6F-4D19-8940-FFEDEC2DDB07}" destId="{0EBB4721-4C77-49D1-98FE-64AB257BF717}" srcOrd="0" destOrd="0" presId="urn:microsoft.com/office/officeart/2005/8/layout/process1"/>
    <dgm:cxn modelId="{38FE7D9D-DE4F-4A2F-A1E2-B654B32E58D6}" srcId="{8D4B8FB8-4D96-4DB2-8396-7A518DA952A5}" destId="{59C938ED-35F9-4788-9A28-FB1F1F407902}" srcOrd="3" destOrd="0" parTransId="{ACE7BD5D-E950-4E05-98D3-C79C604B7F56}" sibTransId="{4129F329-28EC-4E89-A866-ECB552B767BB}"/>
    <dgm:cxn modelId="{AF3431A6-4EE0-4BC2-A4FC-9105D09024DE}" type="presOf" srcId="{00717164-F10F-4470-9C20-8CF14B87E8A1}" destId="{45F11E4B-3DF5-4A6B-86E6-41F6FF193A51}" srcOrd="0" destOrd="0" presId="urn:microsoft.com/office/officeart/2005/8/layout/process1"/>
    <dgm:cxn modelId="{28875FAC-2561-4BC1-AEC4-D5349EBC904B}" type="presOf" srcId="{3A27EAE9-BE6F-4D19-8940-FFEDEC2DDB07}" destId="{DE61F73F-ED5E-4246-B7C5-98D145999D7F}" srcOrd="1" destOrd="0" presId="urn:microsoft.com/office/officeart/2005/8/layout/process1"/>
    <dgm:cxn modelId="{36F9C9B8-C601-41D7-A031-B5D41E770087}" type="presOf" srcId="{25DB5797-81F4-4847-9348-D17A2691323E}" destId="{44272282-7890-4534-A927-F447EE26F567}" srcOrd="1" destOrd="0" presId="urn:microsoft.com/office/officeart/2005/8/layout/process1"/>
    <dgm:cxn modelId="{CC7B96BE-F75C-49CF-8956-E90B2D274B46}" type="presOf" srcId="{2FEABBC7-72BC-4C90-8329-2E452E508446}" destId="{4A67FA9A-0857-440C-8D66-6BD1D1A85671}" srcOrd="0" destOrd="0" presId="urn:microsoft.com/office/officeart/2005/8/layout/process1"/>
    <dgm:cxn modelId="{C257EACF-9A64-4A31-907C-31DE762F04F1}" type="presOf" srcId="{4129F329-28EC-4E89-A866-ECB552B767BB}" destId="{F6F65DB2-C3FA-4B28-B5E4-7467DA156C6D}" srcOrd="0" destOrd="0" presId="urn:microsoft.com/office/officeart/2005/8/layout/process1"/>
    <dgm:cxn modelId="{06A908E2-8425-4EC9-80AD-F4280314086E}" type="presOf" srcId="{C2E512C4-33B5-4718-902D-91932D03496F}" destId="{EFE0D648-8C7B-42B4-BA55-792B8B019758}" srcOrd="0" destOrd="0" presId="urn:microsoft.com/office/officeart/2005/8/layout/process1"/>
    <dgm:cxn modelId="{6D5BF4E3-B859-4165-983C-C8941645F432}" srcId="{8D4B8FB8-4D96-4DB2-8396-7A518DA952A5}" destId="{DF205024-46E5-4650-ADD2-EEE5DEF652ED}" srcOrd="1" destOrd="0" parTransId="{533C0090-30DA-4185-970C-9F37A6DDF891}" sibTransId="{25DB5797-81F4-4847-9348-D17A2691323E}"/>
    <dgm:cxn modelId="{BD1D8AE7-8906-4C10-B944-52BAD0AC1FC6}" type="presOf" srcId="{A955DE56-74A3-4BE1-B28A-3A16BBD27368}" destId="{780A6D60-D483-4FB4-878D-2845761925AB}" srcOrd="0" destOrd="0" presId="urn:microsoft.com/office/officeart/2005/8/layout/process1"/>
    <dgm:cxn modelId="{A63F5B4A-1E6D-4391-9439-DB89A570B0EF}" type="presParOf" srcId="{58A02B60-B1CB-4D5C-AD9B-EB3314D5B8E2}" destId="{45F11E4B-3DF5-4A6B-86E6-41F6FF193A51}" srcOrd="0" destOrd="0" presId="urn:microsoft.com/office/officeart/2005/8/layout/process1"/>
    <dgm:cxn modelId="{4BA57D06-037D-4D4D-A37C-70802B2F5D1F}" type="presParOf" srcId="{58A02B60-B1CB-4D5C-AD9B-EB3314D5B8E2}" destId="{780A6D60-D483-4FB4-878D-2845761925AB}" srcOrd="1" destOrd="0" presId="urn:microsoft.com/office/officeart/2005/8/layout/process1"/>
    <dgm:cxn modelId="{2650C2CA-96B6-46F6-98E9-F06D511EC66D}" type="presParOf" srcId="{780A6D60-D483-4FB4-878D-2845761925AB}" destId="{8172D192-CCC3-4C94-8B29-C91D2AC79AC7}" srcOrd="0" destOrd="0" presId="urn:microsoft.com/office/officeart/2005/8/layout/process1"/>
    <dgm:cxn modelId="{4ED22BAB-5D58-467F-BA05-E655771CC0DB}" type="presParOf" srcId="{58A02B60-B1CB-4D5C-AD9B-EB3314D5B8E2}" destId="{BD0F0E9D-E747-4DB0-944A-8C7D1F06770B}" srcOrd="2" destOrd="0" presId="urn:microsoft.com/office/officeart/2005/8/layout/process1"/>
    <dgm:cxn modelId="{E5C8C692-3D4B-45E6-AE60-DDE4D9F6A54A}" type="presParOf" srcId="{58A02B60-B1CB-4D5C-AD9B-EB3314D5B8E2}" destId="{38C8C8B3-6D67-4777-A142-33625D08B54C}" srcOrd="3" destOrd="0" presId="urn:microsoft.com/office/officeart/2005/8/layout/process1"/>
    <dgm:cxn modelId="{AF6D5314-E067-462F-A007-9255415BF939}" type="presParOf" srcId="{38C8C8B3-6D67-4777-A142-33625D08B54C}" destId="{44272282-7890-4534-A927-F447EE26F567}" srcOrd="0" destOrd="0" presId="urn:microsoft.com/office/officeart/2005/8/layout/process1"/>
    <dgm:cxn modelId="{E106CB2C-1720-417F-A7CF-95D645CF21D9}" type="presParOf" srcId="{58A02B60-B1CB-4D5C-AD9B-EB3314D5B8E2}" destId="{4A67FA9A-0857-440C-8D66-6BD1D1A85671}" srcOrd="4" destOrd="0" presId="urn:microsoft.com/office/officeart/2005/8/layout/process1"/>
    <dgm:cxn modelId="{5DCC2EE9-C81D-44AF-9CED-F8CDA57CA394}" type="presParOf" srcId="{58A02B60-B1CB-4D5C-AD9B-EB3314D5B8E2}" destId="{0EBB4721-4C77-49D1-98FE-64AB257BF717}" srcOrd="5" destOrd="0" presId="urn:microsoft.com/office/officeart/2005/8/layout/process1"/>
    <dgm:cxn modelId="{A5345AD1-4D2F-40AD-8494-A7687B39505C}" type="presParOf" srcId="{0EBB4721-4C77-49D1-98FE-64AB257BF717}" destId="{DE61F73F-ED5E-4246-B7C5-98D145999D7F}" srcOrd="0" destOrd="0" presId="urn:microsoft.com/office/officeart/2005/8/layout/process1"/>
    <dgm:cxn modelId="{96100422-E12C-4970-B07F-175BDA928F35}" type="presParOf" srcId="{58A02B60-B1CB-4D5C-AD9B-EB3314D5B8E2}" destId="{1FE44AEB-33A1-4763-9049-C83D6F60AA50}" srcOrd="6" destOrd="0" presId="urn:microsoft.com/office/officeart/2005/8/layout/process1"/>
    <dgm:cxn modelId="{2EB73109-8566-4874-B2FE-1CC1B899DEFF}" type="presParOf" srcId="{58A02B60-B1CB-4D5C-AD9B-EB3314D5B8E2}" destId="{F6F65DB2-C3FA-4B28-B5E4-7467DA156C6D}" srcOrd="7" destOrd="0" presId="urn:microsoft.com/office/officeart/2005/8/layout/process1"/>
    <dgm:cxn modelId="{0BCF4A8E-6081-4773-8841-31228692F0D4}" type="presParOf" srcId="{F6F65DB2-C3FA-4B28-B5E4-7467DA156C6D}" destId="{AC6F192D-6DB8-4474-A126-F148A5E71F56}" srcOrd="0" destOrd="0" presId="urn:microsoft.com/office/officeart/2005/8/layout/process1"/>
    <dgm:cxn modelId="{72CDF0F7-BFE3-43E0-8F1C-055071C2E4A0}" type="presParOf" srcId="{58A02B60-B1CB-4D5C-AD9B-EB3314D5B8E2}" destId="{EFE0D648-8C7B-42B4-BA55-792B8B019758}" srcOrd="8" destOrd="0" presId="urn:microsoft.com/office/officeart/2005/8/layout/process1"/>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D4B8FB8-4D96-4DB2-8396-7A518DA952A5}"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s-MX"/>
        </a:p>
      </dgm:t>
    </dgm:pt>
    <dgm:pt modelId="{2FEABBC7-72BC-4C90-8329-2E452E508446}">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3</a:t>
          </a:r>
        </a:p>
        <a:p>
          <a:r>
            <a:rPr lang="es-MX" dirty="0">
              <a:latin typeface="Times New Roman" panose="02020603050405020304" pitchFamily="18" charset="0"/>
              <a:cs typeface="Times New Roman" panose="02020603050405020304" pitchFamily="18" charset="0"/>
            </a:rPr>
            <a:t>Selección de las técnicas de muestreo</a:t>
          </a:r>
        </a:p>
      </dgm:t>
    </dgm:pt>
    <dgm:pt modelId="{8EFC9DAF-2524-4A3A-9521-EC6816073CF7}" type="par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3A27EAE9-BE6F-4D19-8940-FFEDEC2DDB07}" type="sib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59C938ED-35F9-4788-9A28-FB1F1F407902}">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4</a:t>
          </a:r>
        </a:p>
        <a:p>
          <a:r>
            <a:rPr lang="es-MX" dirty="0">
              <a:latin typeface="Times New Roman" panose="02020603050405020304" pitchFamily="18" charset="0"/>
              <a:cs typeface="Times New Roman" panose="02020603050405020304" pitchFamily="18" charset="0"/>
            </a:rPr>
            <a:t>Determinación del tamaño de la muestra</a:t>
          </a:r>
        </a:p>
      </dgm:t>
    </dgm:pt>
    <dgm:pt modelId="{ACE7BD5D-E950-4E05-98D3-C79C604B7F56}" type="par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4129F329-28EC-4E89-A866-ECB552B767BB}" type="sib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C2E512C4-33B5-4718-902D-91932D03496F}">
      <dgm:prSet phldrT="[Texto]"/>
      <dgm:spPr/>
      <dgm:t>
        <a:bodyPr/>
        <a:lstStyle/>
        <a:p>
          <a:r>
            <a:rPr lang="es-MX" b="1" dirty="0">
              <a:latin typeface="Times New Roman" panose="02020603050405020304" pitchFamily="18" charset="0"/>
              <a:cs typeface="Times New Roman" panose="02020603050405020304" pitchFamily="18" charset="0"/>
            </a:rPr>
            <a:t>ETAPA 5</a:t>
          </a:r>
        </a:p>
        <a:p>
          <a:r>
            <a:rPr lang="es-MX" dirty="0">
              <a:latin typeface="Times New Roman" panose="02020603050405020304" pitchFamily="18" charset="0"/>
              <a:cs typeface="Times New Roman" panose="02020603050405020304" pitchFamily="18" charset="0"/>
            </a:rPr>
            <a:t>Ejecución del proceso de muestreo</a:t>
          </a:r>
        </a:p>
      </dgm:t>
    </dgm:pt>
    <dgm:pt modelId="{02DCD470-163C-4174-870A-A8B1219FDC4F}" type="par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A617AFE4-DB8C-40B5-B865-FDBA5FFA2A31}" type="sib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DF205024-46E5-4650-ADD2-EEE5DEF652ED}">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2</a:t>
          </a:r>
        </a:p>
        <a:p>
          <a:r>
            <a:rPr lang="es-MX" dirty="0">
              <a:latin typeface="Times New Roman" panose="02020603050405020304" pitchFamily="18" charset="0"/>
              <a:cs typeface="Times New Roman" panose="02020603050405020304" pitchFamily="18" charset="0"/>
            </a:rPr>
            <a:t>Delimitar a la población</a:t>
          </a:r>
        </a:p>
      </dgm:t>
    </dgm:pt>
    <dgm:pt modelId="{533C0090-30DA-4185-970C-9F37A6DDF891}" type="par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25DB5797-81F4-4847-9348-D17A2691323E}" type="sib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00717164-F10F-4470-9C20-8CF14B87E8A1}">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1</a:t>
          </a:r>
        </a:p>
        <a:p>
          <a:r>
            <a:rPr lang="es-MX" dirty="0">
              <a:latin typeface="Times New Roman" panose="02020603050405020304" pitchFamily="18" charset="0"/>
              <a:cs typeface="Times New Roman" panose="02020603050405020304" pitchFamily="18" charset="0"/>
            </a:rPr>
            <a:t>Definición de la población objetivo</a:t>
          </a:r>
        </a:p>
      </dgm:t>
    </dgm:pt>
    <dgm:pt modelId="{53F9A364-7E44-46FC-ADF8-336B49A2765C}" type="par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A955DE56-74A3-4BE1-B28A-3A16BBD27368}" type="sib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58A02B60-B1CB-4D5C-AD9B-EB3314D5B8E2}" type="pres">
      <dgm:prSet presAssocID="{8D4B8FB8-4D96-4DB2-8396-7A518DA952A5}" presName="Name0" presStyleCnt="0">
        <dgm:presLayoutVars>
          <dgm:dir/>
          <dgm:resizeHandles val="exact"/>
        </dgm:presLayoutVars>
      </dgm:prSet>
      <dgm:spPr/>
    </dgm:pt>
    <dgm:pt modelId="{45F11E4B-3DF5-4A6B-86E6-41F6FF193A51}" type="pres">
      <dgm:prSet presAssocID="{00717164-F10F-4470-9C20-8CF14B87E8A1}" presName="node" presStyleLbl="node1" presStyleIdx="0" presStyleCnt="5" custScaleY="212696">
        <dgm:presLayoutVars>
          <dgm:bulletEnabled val="1"/>
        </dgm:presLayoutVars>
      </dgm:prSet>
      <dgm:spPr/>
    </dgm:pt>
    <dgm:pt modelId="{780A6D60-D483-4FB4-878D-2845761925AB}" type="pres">
      <dgm:prSet presAssocID="{A955DE56-74A3-4BE1-B28A-3A16BBD27368}" presName="sibTrans" presStyleLbl="sibTrans2D1" presStyleIdx="0" presStyleCnt="4"/>
      <dgm:spPr/>
    </dgm:pt>
    <dgm:pt modelId="{8172D192-CCC3-4C94-8B29-C91D2AC79AC7}" type="pres">
      <dgm:prSet presAssocID="{A955DE56-74A3-4BE1-B28A-3A16BBD27368}" presName="connectorText" presStyleLbl="sibTrans2D1" presStyleIdx="0" presStyleCnt="4"/>
      <dgm:spPr/>
    </dgm:pt>
    <dgm:pt modelId="{BD0F0E9D-E747-4DB0-944A-8C7D1F06770B}" type="pres">
      <dgm:prSet presAssocID="{DF205024-46E5-4650-ADD2-EEE5DEF652ED}" presName="node" presStyleLbl="node1" presStyleIdx="1" presStyleCnt="5" custScaleY="212696">
        <dgm:presLayoutVars>
          <dgm:bulletEnabled val="1"/>
        </dgm:presLayoutVars>
      </dgm:prSet>
      <dgm:spPr/>
    </dgm:pt>
    <dgm:pt modelId="{38C8C8B3-6D67-4777-A142-33625D08B54C}" type="pres">
      <dgm:prSet presAssocID="{25DB5797-81F4-4847-9348-D17A2691323E}" presName="sibTrans" presStyleLbl="sibTrans2D1" presStyleIdx="1" presStyleCnt="4"/>
      <dgm:spPr/>
    </dgm:pt>
    <dgm:pt modelId="{44272282-7890-4534-A927-F447EE26F567}" type="pres">
      <dgm:prSet presAssocID="{25DB5797-81F4-4847-9348-D17A2691323E}" presName="connectorText" presStyleLbl="sibTrans2D1" presStyleIdx="1" presStyleCnt="4"/>
      <dgm:spPr/>
    </dgm:pt>
    <dgm:pt modelId="{4A67FA9A-0857-440C-8D66-6BD1D1A85671}" type="pres">
      <dgm:prSet presAssocID="{2FEABBC7-72BC-4C90-8329-2E452E508446}" presName="node" presStyleLbl="node1" presStyleIdx="2" presStyleCnt="5" custScaleY="212696">
        <dgm:presLayoutVars>
          <dgm:bulletEnabled val="1"/>
        </dgm:presLayoutVars>
      </dgm:prSet>
      <dgm:spPr/>
    </dgm:pt>
    <dgm:pt modelId="{0EBB4721-4C77-49D1-98FE-64AB257BF717}" type="pres">
      <dgm:prSet presAssocID="{3A27EAE9-BE6F-4D19-8940-FFEDEC2DDB07}" presName="sibTrans" presStyleLbl="sibTrans2D1" presStyleIdx="2" presStyleCnt="4"/>
      <dgm:spPr/>
    </dgm:pt>
    <dgm:pt modelId="{DE61F73F-ED5E-4246-B7C5-98D145999D7F}" type="pres">
      <dgm:prSet presAssocID="{3A27EAE9-BE6F-4D19-8940-FFEDEC2DDB07}" presName="connectorText" presStyleLbl="sibTrans2D1" presStyleIdx="2" presStyleCnt="4"/>
      <dgm:spPr/>
    </dgm:pt>
    <dgm:pt modelId="{1FE44AEB-33A1-4763-9049-C83D6F60AA50}" type="pres">
      <dgm:prSet presAssocID="{59C938ED-35F9-4788-9A28-FB1F1F407902}" presName="node" presStyleLbl="node1" presStyleIdx="3" presStyleCnt="5" custScaleY="212696">
        <dgm:presLayoutVars>
          <dgm:bulletEnabled val="1"/>
        </dgm:presLayoutVars>
      </dgm:prSet>
      <dgm:spPr/>
    </dgm:pt>
    <dgm:pt modelId="{F6F65DB2-C3FA-4B28-B5E4-7467DA156C6D}" type="pres">
      <dgm:prSet presAssocID="{4129F329-28EC-4E89-A866-ECB552B767BB}" presName="sibTrans" presStyleLbl="sibTrans2D1" presStyleIdx="3" presStyleCnt="4"/>
      <dgm:spPr/>
    </dgm:pt>
    <dgm:pt modelId="{AC6F192D-6DB8-4474-A126-F148A5E71F56}" type="pres">
      <dgm:prSet presAssocID="{4129F329-28EC-4E89-A866-ECB552B767BB}" presName="connectorText" presStyleLbl="sibTrans2D1" presStyleIdx="3" presStyleCnt="4"/>
      <dgm:spPr/>
    </dgm:pt>
    <dgm:pt modelId="{EFE0D648-8C7B-42B4-BA55-792B8B019758}" type="pres">
      <dgm:prSet presAssocID="{C2E512C4-33B5-4718-902D-91932D03496F}" presName="node" presStyleLbl="node1" presStyleIdx="4" presStyleCnt="5" custScaleY="212696">
        <dgm:presLayoutVars>
          <dgm:bulletEnabled val="1"/>
        </dgm:presLayoutVars>
      </dgm:prSet>
      <dgm:spPr/>
    </dgm:pt>
  </dgm:ptLst>
  <dgm:cxnLst>
    <dgm:cxn modelId="{BFA32903-08B9-49C9-90DE-E322137B589E}" srcId="{8D4B8FB8-4D96-4DB2-8396-7A518DA952A5}" destId="{00717164-F10F-4470-9C20-8CF14B87E8A1}" srcOrd="0" destOrd="0" parTransId="{53F9A364-7E44-46FC-ADF8-336B49A2765C}" sibTransId="{A955DE56-74A3-4BE1-B28A-3A16BBD27368}"/>
    <dgm:cxn modelId="{F7AEBD03-0B94-40B6-A4F6-76F2F373D142}" srcId="{8D4B8FB8-4D96-4DB2-8396-7A518DA952A5}" destId="{C2E512C4-33B5-4718-902D-91932D03496F}" srcOrd="4" destOrd="0" parTransId="{02DCD470-163C-4174-870A-A8B1219FDC4F}" sibTransId="{A617AFE4-DB8C-40B5-B865-FDBA5FFA2A31}"/>
    <dgm:cxn modelId="{84F90218-C9AF-47DF-A769-E31330B89475}" type="presOf" srcId="{59C938ED-35F9-4788-9A28-FB1F1F407902}" destId="{1FE44AEB-33A1-4763-9049-C83D6F60AA50}" srcOrd="0" destOrd="0" presId="urn:microsoft.com/office/officeart/2005/8/layout/process1"/>
    <dgm:cxn modelId="{0424491C-8A12-4649-A852-B14C4FE9C2C2}" type="presOf" srcId="{DF205024-46E5-4650-ADD2-EEE5DEF652ED}" destId="{BD0F0E9D-E747-4DB0-944A-8C7D1F06770B}" srcOrd="0" destOrd="0" presId="urn:microsoft.com/office/officeart/2005/8/layout/process1"/>
    <dgm:cxn modelId="{F00DAD27-609C-40BB-B596-BE3CD2E4264A}" type="presOf" srcId="{8D4B8FB8-4D96-4DB2-8396-7A518DA952A5}" destId="{58A02B60-B1CB-4D5C-AD9B-EB3314D5B8E2}" srcOrd="0" destOrd="0" presId="urn:microsoft.com/office/officeart/2005/8/layout/process1"/>
    <dgm:cxn modelId="{31A97662-1FD5-49F7-BB4F-9BE80127D2C5}" type="presOf" srcId="{25DB5797-81F4-4847-9348-D17A2691323E}" destId="{38C8C8B3-6D67-4777-A142-33625D08B54C}" srcOrd="0" destOrd="0" presId="urn:microsoft.com/office/officeart/2005/8/layout/process1"/>
    <dgm:cxn modelId="{CBD0404E-7673-4B82-AC2D-6EA8D979B1A3}" type="presOf" srcId="{4129F329-28EC-4E89-A866-ECB552B767BB}" destId="{AC6F192D-6DB8-4474-A126-F148A5E71F56}" srcOrd="1" destOrd="0" presId="urn:microsoft.com/office/officeart/2005/8/layout/process1"/>
    <dgm:cxn modelId="{598FF850-2AA6-4155-8D5E-A88FE7E40891}" type="presOf" srcId="{A955DE56-74A3-4BE1-B28A-3A16BBD27368}" destId="{8172D192-CCC3-4C94-8B29-C91D2AC79AC7}" srcOrd="1" destOrd="0" presId="urn:microsoft.com/office/officeart/2005/8/layout/process1"/>
    <dgm:cxn modelId="{BA4FFC71-4DB8-4EAE-B90D-F5627A62DBF3}" srcId="{8D4B8FB8-4D96-4DB2-8396-7A518DA952A5}" destId="{2FEABBC7-72BC-4C90-8329-2E452E508446}" srcOrd="2" destOrd="0" parTransId="{8EFC9DAF-2524-4A3A-9521-EC6816073CF7}" sibTransId="{3A27EAE9-BE6F-4D19-8940-FFEDEC2DDB07}"/>
    <dgm:cxn modelId="{4F711475-6796-4981-9DD7-1719E5F7249F}" type="presOf" srcId="{3A27EAE9-BE6F-4D19-8940-FFEDEC2DDB07}" destId="{0EBB4721-4C77-49D1-98FE-64AB257BF717}" srcOrd="0" destOrd="0" presId="urn:microsoft.com/office/officeart/2005/8/layout/process1"/>
    <dgm:cxn modelId="{38FE7D9D-DE4F-4A2F-A1E2-B654B32E58D6}" srcId="{8D4B8FB8-4D96-4DB2-8396-7A518DA952A5}" destId="{59C938ED-35F9-4788-9A28-FB1F1F407902}" srcOrd="3" destOrd="0" parTransId="{ACE7BD5D-E950-4E05-98D3-C79C604B7F56}" sibTransId="{4129F329-28EC-4E89-A866-ECB552B767BB}"/>
    <dgm:cxn modelId="{AF3431A6-4EE0-4BC2-A4FC-9105D09024DE}" type="presOf" srcId="{00717164-F10F-4470-9C20-8CF14B87E8A1}" destId="{45F11E4B-3DF5-4A6B-86E6-41F6FF193A51}" srcOrd="0" destOrd="0" presId="urn:microsoft.com/office/officeart/2005/8/layout/process1"/>
    <dgm:cxn modelId="{28875FAC-2561-4BC1-AEC4-D5349EBC904B}" type="presOf" srcId="{3A27EAE9-BE6F-4D19-8940-FFEDEC2DDB07}" destId="{DE61F73F-ED5E-4246-B7C5-98D145999D7F}" srcOrd="1" destOrd="0" presId="urn:microsoft.com/office/officeart/2005/8/layout/process1"/>
    <dgm:cxn modelId="{36F9C9B8-C601-41D7-A031-B5D41E770087}" type="presOf" srcId="{25DB5797-81F4-4847-9348-D17A2691323E}" destId="{44272282-7890-4534-A927-F447EE26F567}" srcOrd="1" destOrd="0" presId="urn:microsoft.com/office/officeart/2005/8/layout/process1"/>
    <dgm:cxn modelId="{CC7B96BE-F75C-49CF-8956-E90B2D274B46}" type="presOf" srcId="{2FEABBC7-72BC-4C90-8329-2E452E508446}" destId="{4A67FA9A-0857-440C-8D66-6BD1D1A85671}" srcOrd="0" destOrd="0" presId="urn:microsoft.com/office/officeart/2005/8/layout/process1"/>
    <dgm:cxn modelId="{C257EACF-9A64-4A31-907C-31DE762F04F1}" type="presOf" srcId="{4129F329-28EC-4E89-A866-ECB552B767BB}" destId="{F6F65DB2-C3FA-4B28-B5E4-7467DA156C6D}" srcOrd="0" destOrd="0" presId="urn:microsoft.com/office/officeart/2005/8/layout/process1"/>
    <dgm:cxn modelId="{06A908E2-8425-4EC9-80AD-F4280314086E}" type="presOf" srcId="{C2E512C4-33B5-4718-902D-91932D03496F}" destId="{EFE0D648-8C7B-42B4-BA55-792B8B019758}" srcOrd="0" destOrd="0" presId="urn:microsoft.com/office/officeart/2005/8/layout/process1"/>
    <dgm:cxn modelId="{6D5BF4E3-B859-4165-983C-C8941645F432}" srcId="{8D4B8FB8-4D96-4DB2-8396-7A518DA952A5}" destId="{DF205024-46E5-4650-ADD2-EEE5DEF652ED}" srcOrd="1" destOrd="0" parTransId="{533C0090-30DA-4185-970C-9F37A6DDF891}" sibTransId="{25DB5797-81F4-4847-9348-D17A2691323E}"/>
    <dgm:cxn modelId="{BD1D8AE7-8906-4C10-B944-52BAD0AC1FC6}" type="presOf" srcId="{A955DE56-74A3-4BE1-B28A-3A16BBD27368}" destId="{780A6D60-D483-4FB4-878D-2845761925AB}" srcOrd="0" destOrd="0" presId="urn:microsoft.com/office/officeart/2005/8/layout/process1"/>
    <dgm:cxn modelId="{A63F5B4A-1E6D-4391-9439-DB89A570B0EF}" type="presParOf" srcId="{58A02B60-B1CB-4D5C-AD9B-EB3314D5B8E2}" destId="{45F11E4B-3DF5-4A6B-86E6-41F6FF193A51}" srcOrd="0" destOrd="0" presId="urn:microsoft.com/office/officeart/2005/8/layout/process1"/>
    <dgm:cxn modelId="{4BA57D06-037D-4D4D-A37C-70802B2F5D1F}" type="presParOf" srcId="{58A02B60-B1CB-4D5C-AD9B-EB3314D5B8E2}" destId="{780A6D60-D483-4FB4-878D-2845761925AB}" srcOrd="1" destOrd="0" presId="urn:microsoft.com/office/officeart/2005/8/layout/process1"/>
    <dgm:cxn modelId="{2650C2CA-96B6-46F6-98E9-F06D511EC66D}" type="presParOf" srcId="{780A6D60-D483-4FB4-878D-2845761925AB}" destId="{8172D192-CCC3-4C94-8B29-C91D2AC79AC7}" srcOrd="0" destOrd="0" presId="urn:microsoft.com/office/officeart/2005/8/layout/process1"/>
    <dgm:cxn modelId="{4ED22BAB-5D58-467F-BA05-E655771CC0DB}" type="presParOf" srcId="{58A02B60-B1CB-4D5C-AD9B-EB3314D5B8E2}" destId="{BD0F0E9D-E747-4DB0-944A-8C7D1F06770B}" srcOrd="2" destOrd="0" presId="urn:microsoft.com/office/officeart/2005/8/layout/process1"/>
    <dgm:cxn modelId="{E5C8C692-3D4B-45E6-AE60-DDE4D9F6A54A}" type="presParOf" srcId="{58A02B60-B1CB-4D5C-AD9B-EB3314D5B8E2}" destId="{38C8C8B3-6D67-4777-A142-33625D08B54C}" srcOrd="3" destOrd="0" presId="urn:microsoft.com/office/officeart/2005/8/layout/process1"/>
    <dgm:cxn modelId="{AF6D5314-E067-462F-A007-9255415BF939}" type="presParOf" srcId="{38C8C8B3-6D67-4777-A142-33625D08B54C}" destId="{44272282-7890-4534-A927-F447EE26F567}" srcOrd="0" destOrd="0" presId="urn:microsoft.com/office/officeart/2005/8/layout/process1"/>
    <dgm:cxn modelId="{E106CB2C-1720-417F-A7CF-95D645CF21D9}" type="presParOf" srcId="{58A02B60-B1CB-4D5C-AD9B-EB3314D5B8E2}" destId="{4A67FA9A-0857-440C-8D66-6BD1D1A85671}" srcOrd="4" destOrd="0" presId="urn:microsoft.com/office/officeart/2005/8/layout/process1"/>
    <dgm:cxn modelId="{5DCC2EE9-C81D-44AF-9CED-F8CDA57CA394}" type="presParOf" srcId="{58A02B60-B1CB-4D5C-AD9B-EB3314D5B8E2}" destId="{0EBB4721-4C77-49D1-98FE-64AB257BF717}" srcOrd="5" destOrd="0" presId="urn:microsoft.com/office/officeart/2005/8/layout/process1"/>
    <dgm:cxn modelId="{A5345AD1-4D2F-40AD-8494-A7687B39505C}" type="presParOf" srcId="{0EBB4721-4C77-49D1-98FE-64AB257BF717}" destId="{DE61F73F-ED5E-4246-B7C5-98D145999D7F}" srcOrd="0" destOrd="0" presId="urn:microsoft.com/office/officeart/2005/8/layout/process1"/>
    <dgm:cxn modelId="{96100422-E12C-4970-B07F-175BDA928F35}" type="presParOf" srcId="{58A02B60-B1CB-4D5C-AD9B-EB3314D5B8E2}" destId="{1FE44AEB-33A1-4763-9049-C83D6F60AA50}" srcOrd="6" destOrd="0" presId="urn:microsoft.com/office/officeart/2005/8/layout/process1"/>
    <dgm:cxn modelId="{2EB73109-8566-4874-B2FE-1CC1B899DEFF}" type="presParOf" srcId="{58A02B60-B1CB-4D5C-AD9B-EB3314D5B8E2}" destId="{F6F65DB2-C3FA-4B28-B5E4-7467DA156C6D}" srcOrd="7" destOrd="0" presId="urn:microsoft.com/office/officeart/2005/8/layout/process1"/>
    <dgm:cxn modelId="{0BCF4A8E-6081-4773-8841-31228692F0D4}" type="presParOf" srcId="{F6F65DB2-C3FA-4B28-B5E4-7467DA156C6D}" destId="{AC6F192D-6DB8-4474-A126-F148A5E71F56}" srcOrd="0" destOrd="0" presId="urn:microsoft.com/office/officeart/2005/8/layout/process1"/>
    <dgm:cxn modelId="{72CDF0F7-BFE3-43E0-8F1C-055071C2E4A0}" type="presParOf" srcId="{58A02B60-B1CB-4D5C-AD9B-EB3314D5B8E2}" destId="{EFE0D648-8C7B-42B4-BA55-792B8B019758}" srcOrd="8" destOrd="0" presId="urn:microsoft.com/office/officeart/2005/8/layout/process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D4B8FB8-4D96-4DB2-8396-7A518DA952A5}"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s-MX"/>
        </a:p>
      </dgm:t>
    </dgm:pt>
    <dgm:pt modelId="{2FEABBC7-72BC-4C90-8329-2E452E508446}">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3</a:t>
          </a:r>
        </a:p>
        <a:p>
          <a:r>
            <a:rPr lang="es-MX" dirty="0">
              <a:latin typeface="Times New Roman" panose="02020603050405020304" pitchFamily="18" charset="0"/>
              <a:cs typeface="Times New Roman" panose="02020603050405020304" pitchFamily="18" charset="0"/>
            </a:rPr>
            <a:t>Selección de las técnicas de muestreo</a:t>
          </a:r>
        </a:p>
      </dgm:t>
    </dgm:pt>
    <dgm:pt modelId="{8EFC9DAF-2524-4A3A-9521-EC6816073CF7}" type="par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3A27EAE9-BE6F-4D19-8940-FFEDEC2DDB07}" type="sib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59C938ED-35F9-4788-9A28-FB1F1F407902}">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4</a:t>
          </a:r>
        </a:p>
        <a:p>
          <a:r>
            <a:rPr lang="es-MX" dirty="0">
              <a:latin typeface="Times New Roman" panose="02020603050405020304" pitchFamily="18" charset="0"/>
              <a:cs typeface="Times New Roman" panose="02020603050405020304" pitchFamily="18" charset="0"/>
            </a:rPr>
            <a:t>Determinación del tamaño de la muestra</a:t>
          </a:r>
        </a:p>
      </dgm:t>
    </dgm:pt>
    <dgm:pt modelId="{ACE7BD5D-E950-4E05-98D3-C79C604B7F56}" type="par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4129F329-28EC-4E89-A866-ECB552B767BB}" type="sib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C2E512C4-33B5-4718-902D-91932D03496F}">
      <dgm:prSet phldrT="[Texto]"/>
      <dgm:spPr/>
      <dgm:t>
        <a:bodyPr/>
        <a:lstStyle/>
        <a:p>
          <a:r>
            <a:rPr lang="es-MX" b="1" dirty="0">
              <a:latin typeface="Times New Roman" panose="02020603050405020304" pitchFamily="18" charset="0"/>
              <a:cs typeface="Times New Roman" panose="02020603050405020304" pitchFamily="18" charset="0"/>
            </a:rPr>
            <a:t>ETAPA 5</a:t>
          </a:r>
        </a:p>
        <a:p>
          <a:r>
            <a:rPr lang="es-MX" dirty="0">
              <a:latin typeface="Times New Roman" panose="02020603050405020304" pitchFamily="18" charset="0"/>
              <a:cs typeface="Times New Roman" panose="02020603050405020304" pitchFamily="18" charset="0"/>
            </a:rPr>
            <a:t>Ejecución del proceso de muestreo</a:t>
          </a:r>
        </a:p>
      </dgm:t>
    </dgm:pt>
    <dgm:pt modelId="{02DCD470-163C-4174-870A-A8B1219FDC4F}" type="par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A617AFE4-DB8C-40B5-B865-FDBA5FFA2A31}" type="sib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DF205024-46E5-4650-ADD2-EEE5DEF652ED}">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2</a:t>
          </a:r>
        </a:p>
        <a:p>
          <a:r>
            <a:rPr lang="es-MX" dirty="0">
              <a:latin typeface="Times New Roman" panose="02020603050405020304" pitchFamily="18" charset="0"/>
              <a:cs typeface="Times New Roman" panose="02020603050405020304" pitchFamily="18" charset="0"/>
            </a:rPr>
            <a:t>Delimitar a la población</a:t>
          </a:r>
        </a:p>
      </dgm:t>
    </dgm:pt>
    <dgm:pt modelId="{533C0090-30DA-4185-970C-9F37A6DDF891}" type="par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25DB5797-81F4-4847-9348-D17A2691323E}" type="sib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00717164-F10F-4470-9C20-8CF14B87E8A1}">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1</a:t>
          </a:r>
        </a:p>
        <a:p>
          <a:r>
            <a:rPr lang="es-MX" dirty="0">
              <a:latin typeface="Times New Roman" panose="02020603050405020304" pitchFamily="18" charset="0"/>
              <a:cs typeface="Times New Roman" panose="02020603050405020304" pitchFamily="18" charset="0"/>
            </a:rPr>
            <a:t>Definición de la población objetivo</a:t>
          </a:r>
        </a:p>
      </dgm:t>
    </dgm:pt>
    <dgm:pt modelId="{53F9A364-7E44-46FC-ADF8-336B49A2765C}" type="par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A955DE56-74A3-4BE1-B28A-3A16BBD27368}" type="sib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58A02B60-B1CB-4D5C-AD9B-EB3314D5B8E2}" type="pres">
      <dgm:prSet presAssocID="{8D4B8FB8-4D96-4DB2-8396-7A518DA952A5}" presName="Name0" presStyleCnt="0">
        <dgm:presLayoutVars>
          <dgm:dir/>
          <dgm:resizeHandles val="exact"/>
        </dgm:presLayoutVars>
      </dgm:prSet>
      <dgm:spPr/>
    </dgm:pt>
    <dgm:pt modelId="{45F11E4B-3DF5-4A6B-86E6-41F6FF193A51}" type="pres">
      <dgm:prSet presAssocID="{00717164-F10F-4470-9C20-8CF14B87E8A1}" presName="node" presStyleLbl="node1" presStyleIdx="0" presStyleCnt="5" custScaleY="212696">
        <dgm:presLayoutVars>
          <dgm:bulletEnabled val="1"/>
        </dgm:presLayoutVars>
      </dgm:prSet>
      <dgm:spPr/>
    </dgm:pt>
    <dgm:pt modelId="{780A6D60-D483-4FB4-878D-2845761925AB}" type="pres">
      <dgm:prSet presAssocID="{A955DE56-74A3-4BE1-B28A-3A16BBD27368}" presName="sibTrans" presStyleLbl="sibTrans2D1" presStyleIdx="0" presStyleCnt="4"/>
      <dgm:spPr/>
    </dgm:pt>
    <dgm:pt modelId="{8172D192-CCC3-4C94-8B29-C91D2AC79AC7}" type="pres">
      <dgm:prSet presAssocID="{A955DE56-74A3-4BE1-B28A-3A16BBD27368}" presName="connectorText" presStyleLbl="sibTrans2D1" presStyleIdx="0" presStyleCnt="4"/>
      <dgm:spPr/>
    </dgm:pt>
    <dgm:pt modelId="{BD0F0E9D-E747-4DB0-944A-8C7D1F06770B}" type="pres">
      <dgm:prSet presAssocID="{DF205024-46E5-4650-ADD2-EEE5DEF652ED}" presName="node" presStyleLbl="node1" presStyleIdx="1" presStyleCnt="5" custScaleY="212696">
        <dgm:presLayoutVars>
          <dgm:bulletEnabled val="1"/>
        </dgm:presLayoutVars>
      </dgm:prSet>
      <dgm:spPr/>
    </dgm:pt>
    <dgm:pt modelId="{38C8C8B3-6D67-4777-A142-33625D08B54C}" type="pres">
      <dgm:prSet presAssocID="{25DB5797-81F4-4847-9348-D17A2691323E}" presName="sibTrans" presStyleLbl="sibTrans2D1" presStyleIdx="1" presStyleCnt="4"/>
      <dgm:spPr/>
    </dgm:pt>
    <dgm:pt modelId="{44272282-7890-4534-A927-F447EE26F567}" type="pres">
      <dgm:prSet presAssocID="{25DB5797-81F4-4847-9348-D17A2691323E}" presName="connectorText" presStyleLbl="sibTrans2D1" presStyleIdx="1" presStyleCnt="4"/>
      <dgm:spPr/>
    </dgm:pt>
    <dgm:pt modelId="{4A67FA9A-0857-440C-8D66-6BD1D1A85671}" type="pres">
      <dgm:prSet presAssocID="{2FEABBC7-72BC-4C90-8329-2E452E508446}" presName="node" presStyleLbl="node1" presStyleIdx="2" presStyleCnt="5" custScaleY="212696">
        <dgm:presLayoutVars>
          <dgm:bulletEnabled val="1"/>
        </dgm:presLayoutVars>
      </dgm:prSet>
      <dgm:spPr/>
    </dgm:pt>
    <dgm:pt modelId="{0EBB4721-4C77-49D1-98FE-64AB257BF717}" type="pres">
      <dgm:prSet presAssocID="{3A27EAE9-BE6F-4D19-8940-FFEDEC2DDB07}" presName="sibTrans" presStyleLbl="sibTrans2D1" presStyleIdx="2" presStyleCnt="4"/>
      <dgm:spPr/>
    </dgm:pt>
    <dgm:pt modelId="{DE61F73F-ED5E-4246-B7C5-98D145999D7F}" type="pres">
      <dgm:prSet presAssocID="{3A27EAE9-BE6F-4D19-8940-FFEDEC2DDB07}" presName="connectorText" presStyleLbl="sibTrans2D1" presStyleIdx="2" presStyleCnt="4"/>
      <dgm:spPr/>
    </dgm:pt>
    <dgm:pt modelId="{1FE44AEB-33A1-4763-9049-C83D6F60AA50}" type="pres">
      <dgm:prSet presAssocID="{59C938ED-35F9-4788-9A28-FB1F1F407902}" presName="node" presStyleLbl="node1" presStyleIdx="3" presStyleCnt="5" custScaleY="212696">
        <dgm:presLayoutVars>
          <dgm:bulletEnabled val="1"/>
        </dgm:presLayoutVars>
      </dgm:prSet>
      <dgm:spPr/>
    </dgm:pt>
    <dgm:pt modelId="{F6F65DB2-C3FA-4B28-B5E4-7467DA156C6D}" type="pres">
      <dgm:prSet presAssocID="{4129F329-28EC-4E89-A866-ECB552B767BB}" presName="sibTrans" presStyleLbl="sibTrans2D1" presStyleIdx="3" presStyleCnt="4"/>
      <dgm:spPr/>
    </dgm:pt>
    <dgm:pt modelId="{AC6F192D-6DB8-4474-A126-F148A5E71F56}" type="pres">
      <dgm:prSet presAssocID="{4129F329-28EC-4E89-A866-ECB552B767BB}" presName="connectorText" presStyleLbl="sibTrans2D1" presStyleIdx="3" presStyleCnt="4"/>
      <dgm:spPr/>
    </dgm:pt>
    <dgm:pt modelId="{EFE0D648-8C7B-42B4-BA55-792B8B019758}" type="pres">
      <dgm:prSet presAssocID="{C2E512C4-33B5-4718-902D-91932D03496F}" presName="node" presStyleLbl="node1" presStyleIdx="4" presStyleCnt="5" custScaleY="212696">
        <dgm:presLayoutVars>
          <dgm:bulletEnabled val="1"/>
        </dgm:presLayoutVars>
      </dgm:prSet>
      <dgm:spPr/>
    </dgm:pt>
  </dgm:ptLst>
  <dgm:cxnLst>
    <dgm:cxn modelId="{BFA32903-08B9-49C9-90DE-E322137B589E}" srcId="{8D4B8FB8-4D96-4DB2-8396-7A518DA952A5}" destId="{00717164-F10F-4470-9C20-8CF14B87E8A1}" srcOrd="0" destOrd="0" parTransId="{53F9A364-7E44-46FC-ADF8-336B49A2765C}" sibTransId="{A955DE56-74A3-4BE1-B28A-3A16BBD27368}"/>
    <dgm:cxn modelId="{F7AEBD03-0B94-40B6-A4F6-76F2F373D142}" srcId="{8D4B8FB8-4D96-4DB2-8396-7A518DA952A5}" destId="{C2E512C4-33B5-4718-902D-91932D03496F}" srcOrd="4" destOrd="0" parTransId="{02DCD470-163C-4174-870A-A8B1219FDC4F}" sibTransId="{A617AFE4-DB8C-40B5-B865-FDBA5FFA2A31}"/>
    <dgm:cxn modelId="{84F90218-C9AF-47DF-A769-E31330B89475}" type="presOf" srcId="{59C938ED-35F9-4788-9A28-FB1F1F407902}" destId="{1FE44AEB-33A1-4763-9049-C83D6F60AA50}" srcOrd="0" destOrd="0" presId="urn:microsoft.com/office/officeart/2005/8/layout/process1"/>
    <dgm:cxn modelId="{0424491C-8A12-4649-A852-B14C4FE9C2C2}" type="presOf" srcId="{DF205024-46E5-4650-ADD2-EEE5DEF652ED}" destId="{BD0F0E9D-E747-4DB0-944A-8C7D1F06770B}" srcOrd="0" destOrd="0" presId="urn:microsoft.com/office/officeart/2005/8/layout/process1"/>
    <dgm:cxn modelId="{F00DAD27-609C-40BB-B596-BE3CD2E4264A}" type="presOf" srcId="{8D4B8FB8-4D96-4DB2-8396-7A518DA952A5}" destId="{58A02B60-B1CB-4D5C-AD9B-EB3314D5B8E2}" srcOrd="0" destOrd="0" presId="urn:microsoft.com/office/officeart/2005/8/layout/process1"/>
    <dgm:cxn modelId="{31A97662-1FD5-49F7-BB4F-9BE80127D2C5}" type="presOf" srcId="{25DB5797-81F4-4847-9348-D17A2691323E}" destId="{38C8C8B3-6D67-4777-A142-33625D08B54C}" srcOrd="0" destOrd="0" presId="urn:microsoft.com/office/officeart/2005/8/layout/process1"/>
    <dgm:cxn modelId="{CBD0404E-7673-4B82-AC2D-6EA8D979B1A3}" type="presOf" srcId="{4129F329-28EC-4E89-A866-ECB552B767BB}" destId="{AC6F192D-6DB8-4474-A126-F148A5E71F56}" srcOrd="1" destOrd="0" presId="urn:microsoft.com/office/officeart/2005/8/layout/process1"/>
    <dgm:cxn modelId="{598FF850-2AA6-4155-8D5E-A88FE7E40891}" type="presOf" srcId="{A955DE56-74A3-4BE1-B28A-3A16BBD27368}" destId="{8172D192-CCC3-4C94-8B29-C91D2AC79AC7}" srcOrd="1" destOrd="0" presId="urn:microsoft.com/office/officeart/2005/8/layout/process1"/>
    <dgm:cxn modelId="{BA4FFC71-4DB8-4EAE-B90D-F5627A62DBF3}" srcId="{8D4B8FB8-4D96-4DB2-8396-7A518DA952A5}" destId="{2FEABBC7-72BC-4C90-8329-2E452E508446}" srcOrd="2" destOrd="0" parTransId="{8EFC9DAF-2524-4A3A-9521-EC6816073CF7}" sibTransId="{3A27EAE9-BE6F-4D19-8940-FFEDEC2DDB07}"/>
    <dgm:cxn modelId="{4F711475-6796-4981-9DD7-1719E5F7249F}" type="presOf" srcId="{3A27EAE9-BE6F-4D19-8940-FFEDEC2DDB07}" destId="{0EBB4721-4C77-49D1-98FE-64AB257BF717}" srcOrd="0" destOrd="0" presId="urn:microsoft.com/office/officeart/2005/8/layout/process1"/>
    <dgm:cxn modelId="{38FE7D9D-DE4F-4A2F-A1E2-B654B32E58D6}" srcId="{8D4B8FB8-4D96-4DB2-8396-7A518DA952A5}" destId="{59C938ED-35F9-4788-9A28-FB1F1F407902}" srcOrd="3" destOrd="0" parTransId="{ACE7BD5D-E950-4E05-98D3-C79C604B7F56}" sibTransId="{4129F329-28EC-4E89-A866-ECB552B767BB}"/>
    <dgm:cxn modelId="{AF3431A6-4EE0-4BC2-A4FC-9105D09024DE}" type="presOf" srcId="{00717164-F10F-4470-9C20-8CF14B87E8A1}" destId="{45F11E4B-3DF5-4A6B-86E6-41F6FF193A51}" srcOrd="0" destOrd="0" presId="urn:microsoft.com/office/officeart/2005/8/layout/process1"/>
    <dgm:cxn modelId="{28875FAC-2561-4BC1-AEC4-D5349EBC904B}" type="presOf" srcId="{3A27EAE9-BE6F-4D19-8940-FFEDEC2DDB07}" destId="{DE61F73F-ED5E-4246-B7C5-98D145999D7F}" srcOrd="1" destOrd="0" presId="urn:microsoft.com/office/officeart/2005/8/layout/process1"/>
    <dgm:cxn modelId="{36F9C9B8-C601-41D7-A031-B5D41E770087}" type="presOf" srcId="{25DB5797-81F4-4847-9348-D17A2691323E}" destId="{44272282-7890-4534-A927-F447EE26F567}" srcOrd="1" destOrd="0" presId="urn:microsoft.com/office/officeart/2005/8/layout/process1"/>
    <dgm:cxn modelId="{CC7B96BE-F75C-49CF-8956-E90B2D274B46}" type="presOf" srcId="{2FEABBC7-72BC-4C90-8329-2E452E508446}" destId="{4A67FA9A-0857-440C-8D66-6BD1D1A85671}" srcOrd="0" destOrd="0" presId="urn:microsoft.com/office/officeart/2005/8/layout/process1"/>
    <dgm:cxn modelId="{C257EACF-9A64-4A31-907C-31DE762F04F1}" type="presOf" srcId="{4129F329-28EC-4E89-A866-ECB552B767BB}" destId="{F6F65DB2-C3FA-4B28-B5E4-7467DA156C6D}" srcOrd="0" destOrd="0" presId="urn:microsoft.com/office/officeart/2005/8/layout/process1"/>
    <dgm:cxn modelId="{06A908E2-8425-4EC9-80AD-F4280314086E}" type="presOf" srcId="{C2E512C4-33B5-4718-902D-91932D03496F}" destId="{EFE0D648-8C7B-42B4-BA55-792B8B019758}" srcOrd="0" destOrd="0" presId="urn:microsoft.com/office/officeart/2005/8/layout/process1"/>
    <dgm:cxn modelId="{6D5BF4E3-B859-4165-983C-C8941645F432}" srcId="{8D4B8FB8-4D96-4DB2-8396-7A518DA952A5}" destId="{DF205024-46E5-4650-ADD2-EEE5DEF652ED}" srcOrd="1" destOrd="0" parTransId="{533C0090-30DA-4185-970C-9F37A6DDF891}" sibTransId="{25DB5797-81F4-4847-9348-D17A2691323E}"/>
    <dgm:cxn modelId="{BD1D8AE7-8906-4C10-B944-52BAD0AC1FC6}" type="presOf" srcId="{A955DE56-74A3-4BE1-B28A-3A16BBD27368}" destId="{780A6D60-D483-4FB4-878D-2845761925AB}" srcOrd="0" destOrd="0" presId="urn:microsoft.com/office/officeart/2005/8/layout/process1"/>
    <dgm:cxn modelId="{A63F5B4A-1E6D-4391-9439-DB89A570B0EF}" type="presParOf" srcId="{58A02B60-B1CB-4D5C-AD9B-EB3314D5B8E2}" destId="{45F11E4B-3DF5-4A6B-86E6-41F6FF193A51}" srcOrd="0" destOrd="0" presId="urn:microsoft.com/office/officeart/2005/8/layout/process1"/>
    <dgm:cxn modelId="{4BA57D06-037D-4D4D-A37C-70802B2F5D1F}" type="presParOf" srcId="{58A02B60-B1CB-4D5C-AD9B-EB3314D5B8E2}" destId="{780A6D60-D483-4FB4-878D-2845761925AB}" srcOrd="1" destOrd="0" presId="urn:microsoft.com/office/officeart/2005/8/layout/process1"/>
    <dgm:cxn modelId="{2650C2CA-96B6-46F6-98E9-F06D511EC66D}" type="presParOf" srcId="{780A6D60-D483-4FB4-878D-2845761925AB}" destId="{8172D192-CCC3-4C94-8B29-C91D2AC79AC7}" srcOrd="0" destOrd="0" presId="urn:microsoft.com/office/officeart/2005/8/layout/process1"/>
    <dgm:cxn modelId="{4ED22BAB-5D58-467F-BA05-E655771CC0DB}" type="presParOf" srcId="{58A02B60-B1CB-4D5C-AD9B-EB3314D5B8E2}" destId="{BD0F0E9D-E747-4DB0-944A-8C7D1F06770B}" srcOrd="2" destOrd="0" presId="urn:microsoft.com/office/officeart/2005/8/layout/process1"/>
    <dgm:cxn modelId="{E5C8C692-3D4B-45E6-AE60-DDE4D9F6A54A}" type="presParOf" srcId="{58A02B60-B1CB-4D5C-AD9B-EB3314D5B8E2}" destId="{38C8C8B3-6D67-4777-A142-33625D08B54C}" srcOrd="3" destOrd="0" presId="urn:microsoft.com/office/officeart/2005/8/layout/process1"/>
    <dgm:cxn modelId="{AF6D5314-E067-462F-A007-9255415BF939}" type="presParOf" srcId="{38C8C8B3-6D67-4777-A142-33625D08B54C}" destId="{44272282-7890-4534-A927-F447EE26F567}" srcOrd="0" destOrd="0" presId="urn:microsoft.com/office/officeart/2005/8/layout/process1"/>
    <dgm:cxn modelId="{E106CB2C-1720-417F-A7CF-95D645CF21D9}" type="presParOf" srcId="{58A02B60-B1CB-4D5C-AD9B-EB3314D5B8E2}" destId="{4A67FA9A-0857-440C-8D66-6BD1D1A85671}" srcOrd="4" destOrd="0" presId="urn:microsoft.com/office/officeart/2005/8/layout/process1"/>
    <dgm:cxn modelId="{5DCC2EE9-C81D-44AF-9CED-F8CDA57CA394}" type="presParOf" srcId="{58A02B60-B1CB-4D5C-AD9B-EB3314D5B8E2}" destId="{0EBB4721-4C77-49D1-98FE-64AB257BF717}" srcOrd="5" destOrd="0" presId="urn:microsoft.com/office/officeart/2005/8/layout/process1"/>
    <dgm:cxn modelId="{A5345AD1-4D2F-40AD-8494-A7687B39505C}" type="presParOf" srcId="{0EBB4721-4C77-49D1-98FE-64AB257BF717}" destId="{DE61F73F-ED5E-4246-B7C5-98D145999D7F}" srcOrd="0" destOrd="0" presId="urn:microsoft.com/office/officeart/2005/8/layout/process1"/>
    <dgm:cxn modelId="{96100422-E12C-4970-B07F-175BDA928F35}" type="presParOf" srcId="{58A02B60-B1CB-4D5C-AD9B-EB3314D5B8E2}" destId="{1FE44AEB-33A1-4763-9049-C83D6F60AA50}" srcOrd="6" destOrd="0" presId="urn:microsoft.com/office/officeart/2005/8/layout/process1"/>
    <dgm:cxn modelId="{2EB73109-8566-4874-B2FE-1CC1B899DEFF}" type="presParOf" srcId="{58A02B60-B1CB-4D5C-AD9B-EB3314D5B8E2}" destId="{F6F65DB2-C3FA-4B28-B5E4-7467DA156C6D}" srcOrd="7" destOrd="0" presId="urn:microsoft.com/office/officeart/2005/8/layout/process1"/>
    <dgm:cxn modelId="{0BCF4A8E-6081-4773-8841-31228692F0D4}" type="presParOf" srcId="{F6F65DB2-C3FA-4B28-B5E4-7467DA156C6D}" destId="{AC6F192D-6DB8-4474-A126-F148A5E71F56}" srcOrd="0" destOrd="0" presId="urn:microsoft.com/office/officeart/2005/8/layout/process1"/>
    <dgm:cxn modelId="{72CDF0F7-BFE3-43E0-8F1C-055071C2E4A0}" type="presParOf" srcId="{58A02B60-B1CB-4D5C-AD9B-EB3314D5B8E2}" destId="{EFE0D648-8C7B-42B4-BA55-792B8B019758}" srcOrd="8" destOrd="0" presId="urn:microsoft.com/office/officeart/2005/8/layout/process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4B8FB8-4D96-4DB2-8396-7A518DA952A5}"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s-MX"/>
        </a:p>
      </dgm:t>
    </dgm:pt>
    <dgm:pt modelId="{2FEABBC7-72BC-4C90-8329-2E452E508446}">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3</a:t>
          </a:r>
        </a:p>
        <a:p>
          <a:r>
            <a:rPr lang="es-MX" dirty="0">
              <a:latin typeface="Times New Roman" panose="02020603050405020304" pitchFamily="18" charset="0"/>
              <a:cs typeface="Times New Roman" panose="02020603050405020304" pitchFamily="18" charset="0"/>
            </a:rPr>
            <a:t>Selección de las técnicas de muestreo</a:t>
          </a:r>
        </a:p>
      </dgm:t>
    </dgm:pt>
    <dgm:pt modelId="{8EFC9DAF-2524-4A3A-9521-EC6816073CF7}" type="par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3A27EAE9-BE6F-4D19-8940-FFEDEC2DDB07}" type="sib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59C938ED-35F9-4788-9A28-FB1F1F407902}">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4</a:t>
          </a:r>
        </a:p>
        <a:p>
          <a:r>
            <a:rPr lang="es-MX" dirty="0">
              <a:latin typeface="Times New Roman" panose="02020603050405020304" pitchFamily="18" charset="0"/>
              <a:cs typeface="Times New Roman" panose="02020603050405020304" pitchFamily="18" charset="0"/>
            </a:rPr>
            <a:t>Determinación del tamaño de la muestra</a:t>
          </a:r>
        </a:p>
      </dgm:t>
    </dgm:pt>
    <dgm:pt modelId="{ACE7BD5D-E950-4E05-98D3-C79C604B7F56}" type="par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4129F329-28EC-4E89-A866-ECB552B767BB}" type="sib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C2E512C4-33B5-4718-902D-91932D03496F}">
      <dgm:prSet phldrT="[Texto]"/>
      <dgm:spPr/>
      <dgm:t>
        <a:bodyPr/>
        <a:lstStyle/>
        <a:p>
          <a:r>
            <a:rPr lang="es-MX" b="1" dirty="0">
              <a:latin typeface="Times New Roman" panose="02020603050405020304" pitchFamily="18" charset="0"/>
              <a:cs typeface="Times New Roman" panose="02020603050405020304" pitchFamily="18" charset="0"/>
            </a:rPr>
            <a:t>ETAPA 5</a:t>
          </a:r>
        </a:p>
        <a:p>
          <a:r>
            <a:rPr lang="es-MX" dirty="0">
              <a:latin typeface="Times New Roman" panose="02020603050405020304" pitchFamily="18" charset="0"/>
              <a:cs typeface="Times New Roman" panose="02020603050405020304" pitchFamily="18" charset="0"/>
            </a:rPr>
            <a:t>Ejecución del proceso de muestreo</a:t>
          </a:r>
        </a:p>
      </dgm:t>
    </dgm:pt>
    <dgm:pt modelId="{02DCD470-163C-4174-870A-A8B1219FDC4F}" type="par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A617AFE4-DB8C-40B5-B865-FDBA5FFA2A31}" type="sib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DF205024-46E5-4650-ADD2-EEE5DEF652ED}">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2</a:t>
          </a:r>
        </a:p>
        <a:p>
          <a:r>
            <a:rPr lang="es-MX" dirty="0">
              <a:latin typeface="Times New Roman" panose="02020603050405020304" pitchFamily="18" charset="0"/>
              <a:cs typeface="Times New Roman" panose="02020603050405020304" pitchFamily="18" charset="0"/>
            </a:rPr>
            <a:t>Delimitar a la población</a:t>
          </a:r>
        </a:p>
      </dgm:t>
    </dgm:pt>
    <dgm:pt modelId="{533C0090-30DA-4185-970C-9F37A6DDF891}" type="par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25DB5797-81F4-4847-9348-D17A2691323E}" type="sib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00717164-F10F-4470-9C20-8CF14B87E8A1}">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1</a:t>
          </a:r>
        </a:p>
        <a:p>
          <a:r>
            <a:rPr lang="es-MX" dirty="0">
              <a:latin typeface="Times New Roman" panose="02020603050405020304" pitchFamily="18" charset="0"/>
              <a:cs typeface="Times New Roman" panose="02020603050405020304" pitchFamily="18" charset="0"/>
            </a:rPr>
            <a:t>Definición de la población objetivo</a:t>
          </a:r>
        </a:p>
      </dgm:t>
    </dgm:pt>
    <dgm:pt modelId="{53F9A364-7E44-46FC-ADF8-336B49A2765C}" type="par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A955DE56-74A3-4BE1-B28A-3A16BBD27368}" type="sib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58A02B60-B1CB-4D5C-AD9B-EB3314D5B8E2}" type="pres">
      <dgm:prSet presAssocID="{8D4B8FB8-4D96-4DB2-8396-7A518DA952A5}" presName="Name0" presStyleCnt="0">
        <dgm:presLayoutVars>
          <dgm:dir/>
          <dgm:resizeHandles val="exact"/>
        </dgm:presLayoutVars>
      </dgm:prSet>
      <dgm:spPr/>
    </dgm:pt>
    <dgm:pt modelId="{45F11E4B-3DF5-4A6B-86E6-41F6FF193A51}" type="pres">
      <dgm:prSet presAssocID="{00717164-F10F-4470-9C20-8CF14B87E8A1}" presName="node" presStyleLbl="node1" presStyleIdx="0" presStyleCnt="5" custScaleY="212696">
        <dgm:presLayoutVars>
          <dgm:bulletEnabled val="1"/>
        </dgm:presLayoutVars>
      </dgm:prSet>
      <dgm:spPr/>
    </dgm:pt>
    <dgm:pt modelId="{780A6D60-D483-4FB4-878D-2845761925AB}" type="pres">
      <dgm:prSet presAssocID="{A955DE56-74A3-4BE1-B28A-3A16BBD27368}" presName="sibTrans" presStyleLbl="sibTrans2D1" presStyleIdx="0" presStyleCnt="4"/>
      <dgm:spPr/>
    </dgm:pt>
    <dgm:pt modelId="{8172D192-CCC3-4C94-8B29-C91D2AC79AC7}" type="pres">
      <dgm:prSet presAssocID="{A955DE56-74A3-4BE1-B28A-3A16BBD27368}" presName="connectorText" presStyleLbl="sibTrans2D1" presStyleIdx="0" presStyleCnt="4"/>
      <dgm:spPr/>
    </dgm:pt>
    <dgm:pt modelId="{BD0F0E9D-E747-4DB0-944A-8C7D1F06770B}" type="pres">
      <dgm:prSet presAssocID="{DF205024-46E5-4650-ADD2-EEE5DEF652ED}" presName="node" presStyleLbl="node1" presStyleIdx="1" presStyleCnt="5" custScaleY="212696">
        <dgm:presLayoutVars>
          <dgm:bulletEnabled val="1"/>
        </dgm:presLayoutVars>
      </dgm:prSet>
      <dgm:spPr/>
    </dgm:pt>
    <dgm:pt modelId="{38C8C8B3-6D67-4777-A142-33625D08B54C}" type="pres">
      <dgm:prSet presAssocID="{25DB5797-81F4-4847-9348-D17A2691323E}" presName="sibTrans" presStyleLbl="sibTrans2D1" presStyleIdx="1" presStyleCnt="4"/>
      <dgm:spPr/>
    </dgm:pt>
    <dgm:pt modelId="{44272282-7890-4534-A927-F447EE26F567}" type="pres">
      <dgm:prSet presAssocID="{25DB5797-81F4-4847-9348-D17A2691323E}" presName="connectorText" presStyleLbl="sibTrans2D1" presStyleIdx="1" presStyleCnt="4"/>
      <dgm:spPr/>
    </dgm:pt>
    <dgm:pt modelId="{4A67FA9A-0857-440C-8D66-6BD1D1A85671}" type="pres">
      <dgm:prSet presAssocID="{2FEABBC7-72BC-4C90-8329-2E452E508446}" presName="node" presStyleLbl="node1" presStyleIdx="2" presStyleCnt="5" custScaleY="212696">
        <dgm:presLayoutVars>
          <dgm:bulletEnabled val="1"/>
        </dgm:presLayoutVars>
      </dgm:prSet>
      <dgm:spPr/>
    </dgm:pt>
    <dgm:pt modelId="{0EBB4721-4C77-49D1-98FE-64AB257BF717}" type="pres">
      <dgm:prSet presAssocID="{3A27EAE9-BE6F-4D19-8940-FFEDEC2DDB07}" presName="sibTrans" presStyleLbl="sibTrans2D1" presStyleIdx="2" presStyleCnt="4"/>
      <dgm:spPr/>
    </dgm:pt>
    <dgm:pt modelId="{DE61F73F-ED5E-4246-B7C5-98D145999D7F}" type="pres">
      <dgm:prSet presAssocID="{3A27EAE9-BE6F-4D19-8940-FFEDEC2DDB07}" presName="connectorText" presStyleLbl="sibTrans2D1" presStyleIdx="2" presStyleCnt="4"/>
      <dgm:spPr/>
    </dgm:pt>
    <dgm:pt modelId="{1FE44AEB-33A1-4763-9049-C83D6F60AA50}" type="pres">
      <dgm:prSet presAssocID="{59C938ED-35F9-4788-9A28-FB1F1F407902}" presName="node" presStyleLbl="node1" presStyleIdx="3" presStyleCnt="5" custScaleY="212696">
        <dgm:presLayoutVars>
          <dgm:bulletEnabled val="1"/>
        </dgm:presLayoutVars>
      </dgm:prSet>
      <dgm:spPr/>
    </dgm:pt>
    <dgm:pt modelId="{F6F65DB2-C3FA-4B28-B5E4-7467DA156C6D}" type="pres">
      <dgm:prSet presAssocID="{4129F329-28EC-4E89-A866-ECB552B767BB}" presName="sibTrans" presStyleLbl="sibTrans2D1" presStyleIdx="3" presStyleCnt="4"/>
      <dgm:spPr/>
    </dgm:pt>
    <dgm:pt modelId="{AC6F192D-6DB8-4474-A126-F148A5E71F56}" type="pres">
      <dgm:prSet presAssocID="{4129F329-28EC-4E89-A866-ECB552B767BB}" presName="connectorText" presStyleLbl="sibTrans2D1" presStyleIdx="3" presStyleCnt="4"/>
      <dgm:spPr/>
    </dgm:pt>
    <dgm:pt modelId="{EFE0D648-8C7B-42B4-BA55-792B8B019758}" type="pres">
      <dgm:prSet presAssocID="{C2E512C4-33B5-4718-902D-91932D03496F}" presName="node" presStyleLbl="node1" presStyleIdx="4" presStyleCnt="5" custScaleY="212696">
        <dgm:presLayoutVars>
          <dgm:bulletEnabled val="1"/>
        </dgm:presLayoutVars>
      </dgm:prSet>
      <dgm:spPr/>
    </dgm:pt>
  </dgm:ptLst>
  <dgm:cxnLst>
    <dgm:cxn modelId="{BFA32903-08B9-49C9-90DE-E322137B589E}" srcId="{8D4B8FB8-4D96-4DB2-8396-7A518DA952A5}" destId="{00717164-F10F-4470-9C20-8CF14B87E8A1}" srcOrd="0" destOrd="0" parTransId="{53F9A364-7E44-46FC-ADF8-336B49A2765C}" sibTransId="{A955DE56-74A3-4BE1-B28A-3A16BBD27368}"/>
    <dgm:cxn modelId="{F7AEBD03-0B94-40B6-A4F6-76F2F373D142}" srcId="{8D4B8FB8-4D96-4DB2-8396-7A518DA952A5}" destId="{C2E512C4-33B5-4718-902D-91932D03496F}" srcOrd="4" destOrd="0" parTransId="{02DCD470-163C-4174-870A-A8B1219FDC4F}" sibTransId="{A617AFE4-DB8C-40B5-B865-FDBA5FFA2A31}"/>
    <dgm:cxn modelId="{84F90218-C9AF-47DF-A769-E31330B89475}" type="presOf" srcId="{59C938ED-35F9-4788-9A28-FB1F1F407902}" destId="{1FE44AEB-33A1-4763-9049-C83D6F60AA50}" srcOrd="0" destOrd="0" presId="urn:microsoft.com/office/officeart/2005/8/layout/process1"/>
    <dgm:cxn modelId="{0424491C-8A12-4649-A852-B14C4FE9C2C2}" type="presOf" srcId="{DF205024-46E5-4650-ADD2-EEE5DEF652ED}" destId="{BD0F0E9D-E747-4DB0-944A-8C7D1F06770B}" srcOrd="0" destOrd="0" presId="urn:microsoft.com/office/officeart/2005/8/layout/process1"/>
    <dgm:cxn modelId="{F00DAD27-609C-40BB-B596-BE3CD2E4264A}" type="presOf" srcId="{8D4B8FB8-4D96-4DB2-8396-7A518DA952A5}" destId="{58A02B60-B1CB-4D5C-AD9B-EB3314D5B8E2}" srcOrd="0" destOrd="0" presId="urn:microsoft.com/office/officeart/2005/8/layout/process1"/>
    <dgm:cxn modelId="{31A97662-1FD5-49F7-BB4F-9BE80127D2C5}" type="presOf" srcId="{25DB5797-81F4-4847-9348-D17A2691323E}" destId="{38C8C8B3-6D67-4777-A142-33625D08B54C}" srcOrd="0" destOrd="0" presId="urn:microsoft.com/office/officeart/2005/8/layout/process1"/>
    <dgm:cxn modelId="{CBD0404E-7673-4B82-AC2D-6EA8D979B1A3}" type="presOf" srcId="{4129F329-28EC-4E89-A866-ECB552B767BB}" destId="{AC6F192D-6DB8-4474-A126-F148A5E71F56}" srcOrd="1" destOrd="0" presId="urn:microsoft.com/office/officeart/2005/8/layout/process1"/>
    <dgm:cxn modelId="{598FF850-2AA6-4155-8D5E-A88FE7E40891}" type="presOf" srcId="{A955DE56-74A3-4BE1-B28A-3A16BBD27368}" destId="{8172D192-CCC3-4C94-8B29-C91D2AC79AC7}" srcOrd="1" destOrd="0" presId="urn:microsoft.com/office/officeart/2005/8/layout/process1"/>
    <dgm:cxn modelId="{BA4FFC71-4DB8-4EAE-B90D-F5627A62DBF3}" srcId="{8D4B8FB8-4D96-4DB2-8396-7A518DA952A5}" destId="{2FEABBC7-72BC-4C90-8329-2E452E508446}" srcOrd="2" destOrd="0" parTransId="{8EFC9DAF-2524-4A3A-9521-EC6816073CF7}" sibTransId="{3A27EAE9-BE6F-4D19-8940-FFEDEC2DDB07}"/>
    <dgm:cxn modelId="{4F711475-6796-4981-9DD7-1719E5F7249F}" type="presOf" srcId="{3A27EAE9-BE6F-4D19-8940-FFEDEC2DDB07}" destId="{0EBB4721-4C77-49D1-98FE-64AB257BF717}" srcOrd="0" destOrd="0" presId="urn:microsoft.com/office/officeart/2005/8/layout/process1"/>
    <dgm:cxn modelId="{38FE7D9D-DE4F-4A2F-A1E2-B654B32E58D6}" srcId="{8D4B8FB8-4D96-4DB2-8396-7A518DA952A5}" destId="{59C938ED-35F9-4788-9A28-FB1F1F407902}" srcOrd="3" destOrd="0" parTransId="{ACE7BD5D-E950-4E05-98D3-C79C604B7F56}" sibTransId="{4129F329-28EC-4E89-A866-ECB552B767BB}"/>
    <dgm:cxn modelId="{AF3431A6-4EE0-4BC2-A4FC-9105D09024DE}" type="presOf" srcId="{00717164-F10F-4470-9C20-8CF14B87E8A1}" destId="{45F11E4B-3DF5-4A6B-86E6-41F6FF193A51}" srcOrd="0" destOrd="0" presId="urn:microsoft.com/office/officeart/2005/8/layout/process1"/>
    <dgm:cxn modelId="{28875FAC-2561-4BC1-AEC4-D5349EBC904B}" type="presOf" srcId="{3A27EAE9-BE6F-4D19-8940-FFEDEC2DDB07}" destId="{DE61F73F-ED5E-4246-B7C5-98D145999D7F}" srcOrd="1" destOrd="0" presId="urn:microsoft.com/office/officeart/2005/8/layout/process1"/>
    <dgm:cxn modelId="{36F9C9B8-C601-41D7-A031-B5D41E770087}" type="presOf" srcId="{25DB5797-81F4-4847-9348-D17A2691323E}" destId="{44272282-7890-4534-A927-F447EE26F567}" srcOrd="1" destOrd="0" presId="urn:microsoft.com/office/officeart/2005/8/layout/process1"/>
    <dgm:cxn modelId="{CC7B96BE-F75C-49CF-8956-E90B2D274B46}" type="presOf" srcId="{2FEABBC7-72BC-4C90-8329-2E452E508446}" destId="{4A67FA9A-0857-440C-8D66-6BD1D1A85671}" srcOrd="0" destOrd="0" presId="urn:microsoft.com/office/officeart/2005/8/layout/process1"/>
    <dgm:cxn modelId="{C257EACF-9A64-4A31-907C-31DE762F04F1}" type="presOf" srcId="{4129F329-28EC-4E89-A866-ECB552B767BB}" destId="{F6F65DB2-C3FA-4B28-B5E4-7467DA156C6D}" srcOrd="0" destOrd="0" presId="urn:microsoft.com/office/officeart/2005/8/layout/process1"/>
    <dgm:cxn modelId="{06A908E2-8425-4EC9-80AD-F4280314086E}" type="presOf" srcId="{C2E512C4-33B5-4718-902D-91932D03496F}" destId="{EFE0D648-8C7B-42B4-BA55-792B8B019758}" srcOrd="0" destOrd="0" presId="urn:microsoft.com/office/officeart/2005/8/layout/process1"/>
    <dgm:cxn modelId="{6D5BF4E3-B859-4165-983C-C8941645F432}" srcId="{8D4B8FB8-4D96-4DB2-8396-7A518DA952A5}" destId="{DF205024-46E5-4650-ADD2-EEE5DEF652ED}" srcOrd="1" destOrd="0" parTransId="{533C0090-30DA-4185-970C-9F37A6DDF891}" sibTransId="{25DB5797-81F4-4847-9348-D17A2691323E}"/>
    <dgm:cxn modelId="{BD1D8AE7-8906-4C10-B944-52BAD0AC1FC6}" type="presOf" srcId="{A955DE56-74A3-4BE1-B28A-3A16BBD27368}" destId="{780A6D60-D483-4FB4-878D-2845761925AB}" srcOrd="0" destOrd="0" presId="urn:microsoft.com/office/officeart/2005/8/layout/process1"/>
    <dgm:cxn modelId="{A63F5B4A-1E6D-4391-9439-DB89A570B0EF}" type="presParOf" srcId="{58A02B60-B1CB-4D5C-AD9B-EB3314D5B8E2}" destId="{45F11E4B-3DF5-4A6B-86E6-41F6FF193A51}" srcOrd="0" destOrd="0" presId="urn:microsoft.com/office/officeart/2005/8/layout/process1"/>
    <dgm:cxn modelId="{4BA57D06-037D-4D4D-A37C-70802B2F5D1F}" type="presParOf" srcId="{58A02B60-B1CB-4D5C-AD9B-EB3314D5B8E2}" destId="{780A6D60-D483-4FB4-878D-2845761925AB}" srcOrd="1" destOrd="0" presId="urn:microsoft.com/office/officeart/2005/8/layout/process1"/>
    <dgm:cxn modelId="{2650C2CA-96B6-46F6-98E9-F06D511EC66D}" type="presParOf" srcId="{780A6D60-D483-4FB4-878D-2845761925AB}" destId="{8172D192-CCC3-4C94-8B29-C91D2AC79AC7}" srcOrd="0" destOrd="0" presId="urn:microsoft.com/office/officeart/2005/8/layout/process1"/>
    <dgm:cxn modelId="{4ED22BAB-5D58-467F-BA05-E655771CC0DB}" type="presParOf" srcId="{58A02B60-B1CB-4D5C-AD9B-EB3314D5B8E2}" destId="{BD0F0E9D-E747-4DB0-944A-8C7D1F06770B}" srcOrd="2" destOrd="0" presId="urn:microsoft.com/office/officeart/2005/8/layout/process1"/>
    <dgm:cxn modelId="{E5C8C692-3D4B-45E6-AE60-DDE4D9F6A54A}" type="presParOf" srcId="{58A02B60-B1CB-4D5C-AD9B-EB3314D5B8E2}" destId="{38C8C8B3-6D67-4777-A142-33625D08B54C}" srcOrd="3" destOrd="0" presId="urn:microsoft.com/office/officeart/2005/8/layout/process1"/>
    <dgm:cxn modelId="{AF6D5314-E067-462F-A007-9255415BF939}" type="presParOf" srcId="{38C8C8B3-6D67-4777-A142-33625D08B54C}" destId="{44272282-7890-4534-A927-F447EE26F567}" srcOrd="0" destOrd="0" presId="urn:microsoft.com/office/officeart/2005/8/layout/process1"/>
    <dgm:cxn modelId="{E106CB2C-1720-417F-A7CF-95D645CF21D9}" type="presParOf" srcId="{58A02B60-B1CB-4D5C-AD9B-EB3314D5B8E2}" destId="{4A67FA9A-0857-440C-8D66-6BD1D1A85671}" srcOrd="4" destOrd="0" presId="urn:microsoft.com/office/officeart/2005/8/layout/process1"/>
    <dgm:cxn modelId="{5DCC2EE9-C81D-44AF-9CED-F8CDA57CA394}" type="presParOf" srcId="{58A02B60-B1CB-4D5C-AD9B-EB3314D5B8E2}" destId="{0EBB4721-4C77-49D1-98FE-64AB257BF717}" srcOrd="5" destOrd="0" presId="urn:microsoft.com/office/officeart/2005/8/layout/process1"/>
    <dgm:cxn modelId="{A5345AD1-4D2F-40AD-8494-A7687B39505C}" type="presParOf" srcId="{0EBB4721-4C77-49D1-98FE-64AB257BF717}" destId="{DE61F73F-ED5E-4246-B7C5-98D145999D7F}" srcOrd="0" destOrd="0" presId="urn:microsoft.com/office/officeart/2005/8/layout/process1"/>
    <dgm:cxn modelId="{96100422-E12C-4970-B07F-175BDA928F35}" type="presParOf" srcId="{58A02B60-B1CB-4D5C-AD9B-EB3314D5B8E2}" destId="{1FE44AEB-33A1-4763-9049-C83D6F60AA50}" srcOrd="6" destOrd="0" presId="urn:microsoft.com/office/officeart/2005/8/layout/process1"/>
    <dgm:cxn modelId="{2EB73109-8566-4874-B2FE-1CC1B899DEFF}" type="presParOf" srcId="{58A02B60-B1CB-4D5C-AD9B-EB3314D5B8E2}" destId="{F6F65DB2-C3FA-4B28-B5E4-7467DA156C6D}" srcOrd="7" destOrd="0" presId="urn:microsoft.com/office/officeart/2005/8/layout/process1"/>
    <dgm:cxn modelId="{0BCF4A8E-6081-4773-8841-31228692F0D4}" type="presParOf" srcId="{F6F65DB2-C3FA-4B28-B5E4-7467DA156C6D}" destId="{AC6F192D-6DB8-4474-A126-F148A5E71F56}" srcOrd="0" destOrd="0" presId="urn:microsoft.com/office/officeart/2005/8/layout/process1"/>
    <dgm:cxn modelId="{72CDF0F7-BFE3-43E0-8F1C-055071C2E4A0}" type="presParOf" srcId="{58A02B60-B1CB-4D5C-AD9B-EB3314D5B8E2}" destId="{EFE0D648-8C7B-42B4-BA55-792B8B019758}" srcOrd="8" destOrd="0" presId="urn:microsoft.com/office/officeart/2005/8/layout/process1"/>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4B8FB8-4D96-4DB2-8396-7A518DA952A5}"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s-MX"/>
        </a:p>
      </dgm:t>
    </dgm:pt>
    <dgm:pt modelId="{2FEABBC7-72BC-4C90-8329-2E452E508446}">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3</a:t>
          </a:r>
        </a:p>
        <a:p>
          <a:r>
            <a:rPr lang="es-MX" dirty="0">
              <a:latin typeface="Times New Roman" panose="02020603050405020304" pitchFamily="18" charset="0"/>
              <a:cs typeface="Times New Roman" panose="02020603050405020304" pitchFamily="18" charset="0"/>
            </a:rPr>
            <a:t>Selección de las técnicas de muestreo</a:t>
          </a:r>
        </a:p>
      </dgm:t>
    </dgm:pt>
    <dgm:pt modelId="{8EFC9DAF-2524-4A3A-9521-EC6816073CF7}" type="par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3A27EAE9-BE6F-4D19-8940-FFEDEC2DDB07}" type="sib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59C938ED-35F9-4788-9A28-FB1F1F407902}">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4</a:t>
          </a:r>
        </a:p>
        <a:p>
          <a:r>
            <a:rPr lang="es-MX" dirty="0">
              <a:latin typeface="Times New Roman" panose="02020603050405020304" pitchFamily="18" charset="0"/>
              <a:cs typeface="Times New Roman" panose="02020603050405020304" pitchFamily="18" charset="0"/>
            </a:rPr>
            <a:t>Determinación del tamaño de la muestra</a:t>
          </a:r>
        </a:p>
      </dgm:t>
    </dgm:pt>
    <dgm:pt modelId="{ACE7BD5D-E950-4E05-98D3-C79C604B7F56}" type="par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4129F329-28EC-4E89-A866-ECB552B767BB}" type="sib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C2E512C4-33B5-4718-902D-91932D03496F}">
      <dgm:prSet phldrT="[Texto]"/>
      <dgm:spPr/>
      <dgm:t>
        <a:bodyPr/>
        <a:lstStyle/>
        <a:p>
          <a:r>
            <a:rPr lang="es-MX" b="1" dirty="0">
              <a:latin typeface="Times New Roman" panose="02020603050405020304" pitchFamily="18" charset="0"/>
              <a:cs typeface="Times New Roman" panose="02020603050405020304" pitchFamily="18" charset="0"/>
            </a:rPr>
            <a:t>ETAPA 5</a:t>
          </a:r>
        </a:p>
        <a:p>
          <a:r>
            <a:rPr lang="es-MX" dirty="0">
              <a:latin typeface="Times New Roman" panose="02020603050405020304" pitchFamily="18" charset="0"/>
              <a:cs typeface="Times New Roman" panose="02020603050405020304" pitchFamily="18" charset="0"/>
            </a:rPr>
            <a:t>Ejecución del proceso de muestreo</a:t>
          </a:r>
        </a:p>
      </dgm:t>
    </dgm:pt>
    <dgm:pt modelId="{02DCD470-163C-4174-870A-A8B1219FDC4F}" type="par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A617AFE4-DB8C-40B5-B865-FDBA5FFA2A31}" type="sib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DF205024-46E5-4650-ADD2-EEE5DEF652ED}">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2</a:t>
          </a:r>
        </a:p>
        <a:p>
          <a:r>
            <a:rPr lang="es-MX" dirty="0">
              <a:latin typeface="Times New Roman" panose="02020603050405020304" pitchFamily="18" charset="0"/>
              <a:cs typeface="Times New Roman" panose="02020603050405020304" pitchFamily="18" charset="0"/>
            </a:rPr>
            <a:t>Delimitar a la población</a:t>
          </a:r>
        </a:p>
      </dgm:t>
    </dgm:pt>
    <dgm:pt modelId="{533C0090-30DA-4185-970C-9F37A6DDF891}" type="par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25DB5797-81F4-4847-9348-D17A2691323E}" type="sib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00717164-F10F-4470-9C20-8CF14B87E8A1}">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1</a:t>
          </a:r>
        </a:p>
        <a:p>
          <a:r>
            <a:rPr lang="es-MX" dirty="0">
              <a:latin typeface="Times New Roman" panose="02020603050405020304" pitchFamily="18" charset="0"/>
              <a:cs typeface="Times New Roman" panose="02020603050405020304" pitchFamily="18" charset="0"/>
            </a:rPr>
            <a:t>Definición de la población objetivo</a:t>
          </a:r>
        </a:p>
      </dgm:t>
    </dgm:pt>
    <dgm:pt modelId="{53F9A364-7E44-46FC-ADF8-336B49A2765C}" type="par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A955DE56-74A3-4BE1-B28A-3A16BBD27368}" type="sib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58A02B60-B1CB-4D5C-AD9B-EB3314D5B8E2}" type="pres">
      <dgm:prSet presAssocID="{8D4B8FB8-4D96-4DB2-8396-7A518DA952A5}" presName="Name0" presStyleCnt="0">
        <dgm:presLayoutVars>
          <dgm:dir/>
          <dgm:resizeHandles val="exact"/>
        </dgm:presLayoutVars>
      </dgm:prSet>
      <dgm:spPr/>
    </dgm:pt>
    <dgm:pt modelId="{45F11E4B-3DF5-4A6B-86E6-41F6FF193A51}" type="pres">
      <dgm:prSet presAssocID="{00717164-F10F-4470-9C20-8CF14B87E8A1}" presName="node" presStyleLbl="node1" presStyleIdx="0" presStyleCnt="5" custScaleY="212696">
        <dgm:presLayoutVars>
          <dgm:bulletEnabled val="1"/>
        </dgm:presLayoutVars>
      </dgm:prSet>
      <dgm:spPr/>
    </dgm:pt>
    <dgm:pt modelId="{780A6D60-D483-4FB4-878D-2845761925AB}" type="pres">
      <dgm:prSet presAssocID="{A955DE56-74A3-4BE1-B28A-3A16BBD27368}" presName="sibTrans" presStyleLbl="sibTrans2D1" presStyleIdx="0" presStyleCnt="4"/>
      <dgm:spPr/>
    </dgm:pt>
    <dgm:pt modelId="{8172D192-CCC3-4C94-8B29-C91D2AC79AC7}" type="pres">
      <dgm:prSet presAssocID="{A955DE56-74A3-4BE1-B28A-3A16BBD27368}" presName="connectorText" presStyleLbl="sibTrans2D1" presStyleIdx="0" presStyleCnt="4"/>
      <dgm:spPr/>
    </dgm:pt>
    <dgm:pt modelId="{BD0F0E9D-E747-4DB0-944A-8C7D1F06770B}" type="pres">
      <dgm:prSet presAssocID="{DF205024-46E5-4650-ADD2-EEE5DEF652ED}" presName="node" presStyleLbl="node1" presStyleIdx="1" presStyleCnt="5" custScaleY="212696">
        <dgm:presLayoutVars>
          <dgm:bulletEnabled val="1"/>
        </dgm:presLayoutVars>
      </dgm:prSet>
      <dgm:spPr/>
    </dgm:pt>
    <dgm:pt modelId="{38C8C8B3-6D67-4777-A142-33625D08B54C}" type="pres">
      <dgm:prSet presAssocID="{25DB5797-81F4-4847-9348-D17A2691323E}" presName="sibTrans" presStyleLbl="sibTrans2D1" presStyleIdx="1" presStyleCnt="4"/>
      <dgm:spPr/>
    </dgm:pt>
    <dgm:pt modelId="{44272282-7890-4534-A927-F447EE26F567}" type="pres">
      <dgm:prSet presAssocID="{25DB5797-81F4-4847-9348-D17A2691323E}" presName="connectorText" presStyleLbl="sibTrans2D1" presStyleIdx="1" presStyleCnt="4"/>
      <dgm:spPr/>
    </dgm:pt>
    <dgm:pt modelId="{4A67FA9A-0857-440C-8D66-6BD1D1A85671}" type="pres">
      <dgm:prSet presAssocID="{2FEABBC7-72BC-4C90-8329-2E452E508446}" presName="node" presStyleLbl="node1" presStyleIdx="2" presStyleCnt="5" custScaleY="212696">
        <dgm:presLayoutVars>
          <dgm:bulletEnabled val="1"/>
        </dgm:presLayoutVars>
      </dgm:prSet>
      <dgm:spPr/>
    </dgm:pt>
    <dgm:pt modelId="{0EBB4721-4C77-49D1-98FE-64AB257BF717}" type="pres">
      <dgm:prSet presAssocID="{3A27EAE9-BE6F-4D19-8940-FFEDEC2DDB07}" presName="sibTrans" presStyleLbl="sibTrans2D1" presStyleIdx="2" presStyleCnt="4"/>
      <dgm:spPr/>
    </dgm:pt>
    <dgm:pt modelId="{DE61F73F-ED5E-4246-B7C5-98D145999D7F}" type="pres">
      <dgm:prSet presAssocID="{3A27EAE9-BE6F-4D19-8940-FFEDEC2DDB07}" presName="connectorText" presStyleLbl="sibTrans2D1" presStyleIdx="2" presStyleCnt="4"/>
      <dgm:spPr/>
    </dgm:pt>
    <dgm:pt modelId="{1FE44AEB-33A1-4763-9049-C83D6F60AA50}" type="pres">
      <dgm:prSet presAssocID="{59C938ED-35F9-4788-9A28-FB1F1F407902}" presName="node" presStyleLbl="node1" presStyleIdx="3" presStyleCnt="5" custScaleY="212696">
        <dgm:presLayoutVars>
          <dgm:bulletEnabled val="1"/>
        </dgm:presLayoutVars>
      </dgm:prSet>
      <dgm:spPr/>
    </dgm:pt>
    <dgm:pt modelId="{F6F65DB2-C3FA-4B28-B5E4-7467DA156C6D}" type="pres">
      <dgm:prSet presAssocID="{4129F329-28EC-4E89-A866-ECB552B767BB}" presName="sibTrans" presStyleLbl="sibTrans2D1" presStyleIdx="3" presStyleCnt="4"/>
      <dgm:spPr/>
    </dgm:pt>
    <dgm:pt modelId="{AC6F192D-6DB8-4474-A126-F148A5E71F56}" type="pres">
      <dgm:prSet presAssocID="{4129F329-28EC-4E89-A866-ECB552B767BB}" presName="connectorText" presStyleLbl="sibTrans2D1" presStyleIdx="3" presStyleCnt="4"/>
      <dgm:spPr/>
    </dgm:pt>
    <dgm:pt modelId="{EFE0D648-8C7B-42B4-BA55-792B8B019758}" type="pres">
      <dgm:prSet presAssocID="{C2E512C4-33B5-4718-902D-91932D03496F}" presName="node" presStyleLbl="node1" presStyleIdx="4" presStyleCnt="5" custScaleY="212696">
        <dgm:presLayoutVars>
          <dgm:bulletEnabled val="1"/>
        </dgm:presLayoutVars>
      </dgm:prSet>
      <dgm:spPr/>
    </dgm:pt>
  </dgm:ptLst>
  <dgm:cxnLst>
    <dgm:cxn modelId="{BFA32903-08B9-49C9-90DE-E322137B589E}" srcId="{8D4B8FB8-4D96-4DB2-8396-7A518DA952A5}" destId="{00717164-F10F-4470-9C20-8CF14B87E8A1}" srcOrd="0" destOrd="0" parTransId="{53F9A364-7E44-46FC-ADF8-336B49A2765C}" sibTransId="{A955DE56-74A3-4BE1-B28A-3A16BBD27368}"/>
    <dgm:cxn modelId="{F7AEBD03-0B94-40B6-A4F6-76F2F373D142}" srcId="{8D4B8FB8-4D96-4DB2-8396-7A518DA952A5}" destId="{C2E512C4-33B5-4718-902D-91932D03496F}" srcOrd="4" destOrd="0" parTransId="{02DCD470-163C-4174-870A-A8B1219FDC4F}" sibTransId="{A617AFE4-DB8C-40B5-B865-FDBA5FFA2A31}"/>
    <dgm:cxn modelId="{84F90218-C9AF-47DF-A769-E31330B89475}" type="presOf" srcId="{59C938ED-35F9-4788-9A28-FB1F1F407902}" destId="{1FE44AEB-33A1-4763-9049-C83D6F60AA50}" srcOrd="0" destOrd="0" presId="urn:microsoft.com/office/officeart/2005/8/layout/process1"/>
    <dgm:cxn modelId="{0424491C-8A12-4649-A852-B14C4FE9C2C2}" type="presOf" srcId="{DF205024-46E5-4650-ADD2-EEE5DEF652ED}" destId="{BD0F0E9D-E747-4DB0-944A-8C7D1F06770B}" srcOrd="0" destOrd="0" presId="urn:microsoft.com/office/officeart/2005/8/layout/process1"/>
    <dgm:cxn modelId="{F00DAD27-609C-40BB-B596-BE3CD2E4264A}" type="presOf" srcId="{8D4B8FB8-4D96-4DB2-8396-7A518DA952A5}" destId="{58A02B60-B1CB-4D5C-AD9B-EB3314D5B8E2}" srcOrd="0" destOrd="0" presId="urn:microsoft.com/office/officeart/2005/8/layout/process1"/>
    <dgm:cxn modelId="{31A97662-1FD5-49F7-BB4F-9BE80127D2C5}" type="presOf" srcId="{25DB5797-81F4-4847-9348-D17A2691323E}" destId="{38C8C8B3-6D67-4777-A142-33625D08B54C}" srcOrd="0" destOrd="0" presId="urn:microsoft.com/office/officeart/2005/8/layout/process1"/>
    <dgm:cxn modelId="{CBD0404E-7673-4B82-AC2D-6EA8D979B1A3}" type="presOf" srcId="{4129F329-28EC-4E89-A866-ECB552B767BB}" destId="{AC6F192D-6DB8-4474-A126-F148A5E71F56}" srcOrd="1" destOrd="0" presId="urn:microsoft.com/office/officeart/2005/8/layout/process1"/>
    <dgm:cxn modelId="{598FF850-2AA6-4155-8D5E-A88FE7E40891}" type="presOf" srcId="{A955DE56-74A3-4BE1-B28A-3A16BBD27368}" destId="{8172D192-CCC3-4C94-8B29-C91D2AC79AC7}" srcOrd="1" destOrd="0" presId="urn:microsoft.com/office/officeart/2005/8/layout/process1"/>
    <dgm:cxn modelId="{BA4FFC71-4DB8-4EAE-B90D-F5627A62DBF3}" srcId="{8D4B8FB8-4D96-4DB2-8396-7A518DA952A5}" destId="{2FEABBC7-72BC-4C90-8329-2E452E508446}" srcOrd="2" destOrd="0" parTransId="{8EFC9DAF-2524-4A3A-9521-EC6816073CF7}" sibTransId="{3A27EAE9-BE6F-4D19-8940-FFEDEC2DDB07}"/>
    <dgm:cxn modelId="{4F711475-6796-4981-9DD7-1719E5F7249F}" type="presOf" srcId="{3A27EAE9-BE6F-4D19-8940-FFEDEC2DDB07}" destId="{0EBB4721-4C77-49D1-98FE-64AB257BF717}" srcOrd="0" destOrd="0" presId="urn:microsoft.com/office/officeart/2005/8/layout/process1"/>
    <dgm:cxn modelId="{38FE7D9D-DE4F-4A2F-A1E2-B654B32E58D6}" srcId="{8D4B8FB8-4D96-4DB2-8396-7A518DA952A5}" destId="{59C938ED-35F9-4788-9A28-FB1F1F407902}" srcOrd="3" destOrd="0" parTransId="{ACE7BD5D-E950-4E05-98D3-C79C604B7F56}" sibTransId="{4129F329-28EC-4E89-A866-ECB552B767BB}"/>
    <dgm:cxn modelId="{AF3431A6-4EE0-4BC2-A4FC-9105D09024DE}" type="presOf" srcId="{00717164-F10F-4470-9C20-8CF14B87E8A1}" destId="{45F11E4B-3DF5-4A6B-86E6-41F6FF193A51}" srcOrd="0" destOrd="0" presId="urn:microsoft.com/office/officeart/2005/8/layout/process1"/>
    <dgm:cxn modelId="{28875FAC-2561-4BC1-AEC4-D5349EBC904B}" type="presOf" srcId="{3A27EAE9-BE6F-4D19-8940-FFEDEC2DDB07}" destId="{DE61F73F-ED5E-4246-B7C5-98D145999D7F}" srcOrd="1" destOrd="0" presId="urn:microsoft.com/office/officeart/2005/8/layout/process1"/>
    <dgm:cxn modelId="{36F9C9B8-C601-41D7-A031-B5D41E770087}" type="presOf" srcId="{25DB5797-81F4-4847-9348-D17A2691323E}" destId="{44272282-7890-4534-A927-F447EE26F567}" srcOrd="1" destOrd="0" presId="urn:microsoft.com/office/officeart/2005/8/layout/process1"/>
    <dgm:cxn modelId="{CC7B96BE-F75C-49CF-8956-E90B2D274B46}" type="presOf" srcId="{2FEABBC7-72BC-4C90-8329-2E452E508446}" destId="{4A67FA9A-0857-440C-8D66-6BD1D1A85671}" srcOrd="0" destOrd="0" presId="urn:microsoft.com/office/officeart/2005/8/layout/process1"/>
    <dgm:cxn modelId="{C257EACF-9A64-4A31-907C-31DE762F04F1}" type="presOf" srcId="{4129F329-28EC-4E89-A866-ECB552B767BB}" destId="{F6F65DB2-C3FA-4B28-B5E4-7467DA156C6D}" srcOrd="0" destOrd="0" presId="urn:microsoft.com/office/officeart/2005/8/layout/process1"/>
    <dgm:cxn modelId="{06A908E2-8425-4EC9-80AD-F4280314086E}" type="presOf" srcId="{C2E512C4-33B5-4718-902D-91932D03496F}" destId="{EFE0D648-8C7B-42B4-BA55-792B8B019758}" srcOrd="0" destOrd="0" presId="urn:microsoft.com/office/officeart/2005/8/layout/process1"/>
    <dgm:cxn modelId="{6D5BF4E3-B859-4165-983C-C8941645F432}" srcId="{8D4B8FB8-4D96-4DB2-8396-7A518DA952A5}" destId="{DF205024-46E5-4650-ADD2-EEE5DEF652ED}" srcOrd="1" destOrd="0" parTransId="{533C0090-30DA-4185-970C-9F37A6DDF891}" sibTransId="{25DB5797-81F4-4847-9348-D17A2691323E}"/>
    <dgm:cxn modelId="{BD1D8AE7-8906-4C10-B944-52BAD0AC1FC6}" type="presOf" srcId="{A955DE56-74A3-4BE1-B28A-3A16BBD27368}" destId="{780A6D60-D483-4FB4-878D-2845761925AB}" srcOrd="0" destOrd="0" presId="urn:microsoft.com/office/officeart/2005/8/layout/process1"/>
    <dgm:cxn modelId="{A63F5B4A-1E6D-4391-9439-DB89A570B0EF}" type="presParOf" srcId="{58A02B60-B1CB-4D5C-AD9B-EB3314D5B8E2}" destId="{45F11E4B-3DF5-4A6B-86E6-41F6FF193A51}" srcOrd="0" destOrd="0" presId="urn:microsoft.com/office/officeart/2005/8/layout/process1"/>
    <dgm:cxn modelId="{4BA57D06-037D-4D4D-A37C-70802B2F5D1F}" type="presParOf" srcId="{58A02B60-B1CB-4D5C-AD9B-EB3314D5B8E2}" destId="{780A6D60-D483-4FB4-878D-2845761925AB}" srcOrd="1" destOrd="0" presId="urn:microsoft.com/office/officeart/2005/8/layout/process1"/>
    <dgm:cxn modelId="{2650C2CA-96B6-46F6-98E9-F06D511EC66D}" type="presParOf" srcId="{780A6D60-D483-4FB4-878D-2845761925AB}" destId="{8172D192-CCC3-4C94-8B29-C91D2AC79AC7}" srcOrd="0" destOrd="0" presId="urn:microsoft.com/office/officeart/2005/8/layout/process1"/>
    <dgm:cxn modelId="{4ED22BAB-5D58-467F-BA05-E655771CC0DB}" type="presParOf" srcId="{58A02B60-B1CB-4D5C-AD9B-EB3314D5B8E2}" destId="{BD0F0E9D-E747-4DB0-944A-8C7D1F06770B}" srcOrd="2" destOrd="0" presId="urn:microsoft.com/office/officeart/2005/8/layout/process1"/>
    <dgm:cxn modelId="{E5C8C692-3D4B-45E6-AE60-DDE4D9F6A54A}" type="presParOf" srcId="{58A02B60-B1CB-4D5C-AD9B-EB3314D5B8E2}" destId="{38C8C8B3-6D67-4777-A142-33625D08B54C}" srcOrd="3" destOrd="0" presId="urn:microsoft.com/office/officeart/2005/8/layout/process1"/>
    <dgm:cxn modelId="{AF6D5314-E067-462F-A007-9255415BF939}" type="presParOf" srcId="{38C8C8B3-6D67-4777-A142-33625D08B54C}" destId="{44272282-7890-4534-A927-F447EE26F567}" srcOrd="0" destOrd="0" presId="urn:microsoft.com/office/officeart/2005/8/layout/process1"/>
    <dgm:cxn modelId="{E106CB2C-1720-417F-A7CF-95D645CF21D9}" type="presParOf" srcId="{58A02B60-B1CB-4D5C-AD9B-EB3314D5B8E2}" destId="{4A67FA9A-0857-440C-8D66-6BD1D1A85671}" srcOrd="4" destOrd="0" presId="urn:microsoft.com/office/officeart/2005/8/layout/process1"/>
    <dgm:cxn modelId="{5DCC2EE9-C81D-44AF-9CED-F8CDA57CA394}" type="presParOf" srcId="{58A02B60-B1CB-4D5C-AD9B-EB3314D5B8E2}" destId="{0EBB4721-4C77-49D1-98FE-64AB257BF717}" srcOrd="5" destOrd="0" presId="urn:microsoft.com/office/officeart/2005/8/layout/process1"/>
    <dgm:cxn modelId="{A5345AD1-4D2F-40AD-8494-A7687B39505C}" type="presParOf" srcId="{0EBB4721-4C77-49D1-98FE-64AB257BF717}" destId="{DE61F73F-ED5E-4246-B7C5-98D145999D7F}" srcOrd="0" destOrd="0" presId="urn:microsoft.com/office/officeart/2005/8/layout/process1"/>
    <dgm:cxn modelId="{96100422-E12C-4970-B07F-175BDA928F35}" type="presParOf" srcId="{58A02B60-B1CB-4D5C-AD9B-EB3314D5B8E2}" destId="{1FE44AEB-33A1-4763-9049-C83D6F60AA50}" srcOrd="6" destOrd="0" presId="urn:microsoft.com/office/officeart/2005/8/layout/process1"/>
    <dgm:cxn modelId="{2EB73109-8566-4874-B2FE-1CC1B899DEFF}" type="presParOf" srcId="{58A02B60-B1CB-4D5C-AD9B-EB3314D5B8E2}" destId="{F6F65DB2-C3FA-4B28-B5E4-7467DA156C6D}" srcOrd="7" destOrd="0" presId="urn:microsoft.com/office/officeart/2005/8/layout/process1"/>
    <dgm:cxn modelId="{0BCF4A8E-6081-4773-8841-31228692F0D4}" type="presParOf" srcId="{F6F65DB2-C3FA-4B28-B5E4-7467DA156C6D}" destId="{AC6F192D-6DB8-4474-A126-F148A5E71F56}" srcOrd="0" destOrd="0" presId="urn:microsoft.com/office/officeart/2005/8/layout/process1"/>
    <dgm:cxn modelId="{72CDF0F7-BFE3-43E0-8F1C-055071C2E4A0}" type="presParOf" srcId="{58A02B60-B1CB-4D5C-AD9B-EB3314D5B8E2}" destId="{EFE0D648-8C7B-42B4-BA55-792B8B019758}" srcOrd="8" destOrd="0" presId="urn:microsoft.com/office/officeart/2005/8/layout/process1"/>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4B8FB8-4D96-4DB2-8396-7A518DA952A5}"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s-MX"/>
        </a:p>
      </dgm:t>
    </dgm:pt>
    <dgm:pt modelId="{2FEABBC7-72BC-4C90-8329-2E452E508446}">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3</a:t>
          </a:r>
        </a:p>
        <a:p>
          <a:r>
            <a:rPr lang="es-MX" dirty="0">
              <a:latin typeface="Times New Roman" panose="02020603050405020304" pitchFamily="18" charset="0"/>
              <a:cs typeface="Times New Roman" panose="02020603050405020304" pitchFamily="18" charset="0"/>
            </a:rPr>
            <a:t>Selección de las técnicas de muestreo</a:t>
          </a:r>
        </a:p>
      </dgm:t>
    </dgm:pt>
    <dgm:pt modelId="{8EFC9DAF-2524-4A3A-9521-EC6816073CF7}" type="par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3A27EAE9-BE6F-4D19-8940-FFEDEC2DDB07}" type="sib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59C938ED-35F9-4788-9A28-FB1F1F407902}">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4</a:t>
          </a:r>
        </a:p>
        <a:p>
          <a:r>
            <a:rPr lang="es-MX" dirty="0">
              <a:latin typeface="Times New Roman" panose="02020603050405020304" pitchFamily="18" charset="0"/>
              <a:cs typeface="Times New Roman" panose="02020603050405020304" pitchFamily="18" charset="0"/>
            </a:rPr>
            <a:t>Determinación del tamaño de la muestra</a:t>
          </a:r>
        </a:p>
      </dgm:t>
    </dgm:pt>
    <dgm:pt modelId="{ACE7BD5D-E950-4E05-98D3-C79C604B7F56}" type="par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4129F329-28EC-4E89-A866-ECB552B767BB}" type="sib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C2E512C4-33B5-4718-902D-91932D03496F}">
      <dgm:prSet phldrT="[Texto]"/>
      <dgm:spPr/>
      <dgm:t>
        <a:bodyPr/>
        <a:lstStyle/>
        <a:p>
          <a:r>
            <a:rPr lang="es-MX" b="1" dirty="0">
              <a:latin typeface="Times New Roman" panose="02020603050405020304" pitchFamily="18" charset="0"/>
              <a:cs typeface="Times New Roman" panose="02020603050405020304" pitchFamily="18" charset="0"/>
            </a:rPr>
            <a:t>ETAPA 5</a:t>
          </a:r>
        </a:p>
        <a:p>
          <a:r>
            <a:rPr lang="es-MX" dirty="0">
              <a:latin typeface="Times New Roman" panose="02020603050405020304" pitchFamily="18" charset="0"/>
              <a:cs typeface="Times New Roman" panose="02020603050405020304" pitchFamily="18" charset="0"/>
            </a:rPr>
            <a:t>Ejecución del proceso de muestreo</a:t>
          </a:r>
        </a:p>
      </dgm:t>
    </dgm:pt>
    <dgm:pt modelId="{02DCD470-163C-4174-870A-A8B1219FDC4F}" type="par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A617AFE4-DB8C-40B5-B865-FDBA5FFA2A31}" type="sib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DF205024-46E5-4650-ADD2-EEE5DEF652ED}">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2</a:t>
          </a:r>
        </a:p>
        <a:p>
          <a:r>
            <a:rPr lang="es-MX" dirty="0">
              <a:latin typeface="Times New Roman" panose="02020603050405020304" pitchFamily="18" charset="0"/>
              <a:cs typeface="Times New Roman" panose="02020603050405020304" pitchFamily="18" charset="0"/>
            </a:rPr>
            <a:t>Delimitar a la población</a:t>
          </a:r>
        </a:p>
      </dgm:t>
    </dgm:pt>
    <dgm:pt modelId="{533C0090-30DA-4185-970C-9F37A6DDF891}" type="par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25DB5797-81F4-4847-9348-D17A2691323E}" type="sib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00717164-F10F-4470-9C20-8CF14B87E8A1}">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1</a:t>
          </a:r>
        </a:p>
        <a:p>
          <a:r>
            <a:rPr lang="es-MX" dirty="0">
              <a:latin typeface="Times New Roman" panose="02020603050405020304" pitchFamily="18" charset="0"/>
              <a:cs typeface="Times New Roman" panose="02020603050405020304" pitchFamily="18" charset="0"/>
            </a:rPr>
            <a:t>Definición de la población objetivo</a:t>
          </a:r>
        </a:p>
      </dgm:t>
    </dgm:pt>
    <dgm:pt modelId="{53F9A364-7E44-46FC-ADF8-336B49A2765C}" type="par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A955DE56-74A3-4BE1-B28A-3A16BBD27368}" type="sib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58A02B60-B1CB-4D5C-AD9B-EB3314D5B8E2}" type="pres">
      <dgm:prSet presAssocID="{8D4B8FB8-4D96-4DB2-8396-7A518DA952A5}" presName="Name0" presStyleCnt="0">
        <dgm:presLayoutVars>
          <dgm:dir/>
          <dgm:resizeHandles val="exact"/>
        </dgm:presLayoutVars>
      </dgm:prSet>
      <dgm:spPr/>
    </dgm:pt>
    <dgm:pt modelId="{45F11E4B-3DF5-4A6B-86E6-41F6FF193A51}" type="pres">
      <dgm:prSet presAssocID="{00717164-F10F-4470-9C20-8CF14B87E8A1}" presName="node" presStyleLbl="node1" presStyleIdx="0" presStyleCnt="5" custScaleY="212696">
        <dgm:presLayoutVars>
          <dgm:bulletEnabled val="1"/>
        </dgm:presLayoutVars>
      </dgm:prSet>
      <dgm:spPr/>
    </dgm:pt>
    <dgm:pt modelId="{780A6D60-D483-4FB4-878D-2845761925AB}" type="pres">
      <dgm:prSet presAssocID="{A955DE56-74A3-4BE1-B28A-3A16BBD27368}" presName="sibTrans" presStyleLbl="sibTrans2D1" presStyleIdx="0" presStyleCnt="4"/>
      <dgm:spPr/>
    </dgm:pt>
    <dgm:pt modelId="{8172D192-CCC3-4C94-8B29-C91D2AC79AC7}" type="pres">
      <dgm:prSet presAssocID="{A955DE56-74A3-4BE1-B28A-3A16BBD27368}" presName="connectorText" presStyleLbl="sibTrans2D1" presStyleIdx="0" presStyleCnt="4"/>
      <dgm:spPr/>
    </dgm:pt>
    <dgm:pt modelId="{BD0F0E9D-E747-4DB0-944A-8C7D1F06770B}" type="pres">
      <dgm:prSet presAssocID="{DF205024-46E5-4650-ADD2-EEE5DEF652ED}" presName="node" presStyleLbl="node1" presStyleIdx="1" presStyleCnt="5" custScaleY="212696">
        <dgm:presLayoutVars>
          <dgm:bulletEnabled val="1"/>
        </dgm:presLayoutVars>
      </dgm:prSet>
      <dgm:spPr/>
    </dgm:pt>
    <dgm:pt modelId="{38C8C8B3-6D67-4777-A142-33625D08B54C}" type="pres">
      <dgm:prSet presAssocID="{25DB5797-81F4-4847-9348-D17A2691323E}" presName="sibTrans" presStyleLbl="sibTrans2D1" presStyleIdx="1" presStyleCnt="4"/>
      <dgm:spPr/>
    </dgm:pt>
    <dgm:pt modelId="{44272282-7890-4534-A927-F447EE26F567}" type="pres">
      <dgm:prSet presAssocID="{25DB5797-81F4-4847-9348-D17A2691323E}" presName="connectorText" presStyleLbl="sibTrans2D1" presStyleIdx="1" presStyleCnt="4"/>
      <dgm:spPr/>
    </dgm:pt>
    <dgm:pt modelId="{4A67FA9A-0857-440C-8D66-6BD1D1A85671}" type="pres">
      <dgm:prSet presAssocID="{2FEABBC7-72BC-4C90-8329-2E452E508446}" presName="node" presStyleLbl="node1" presStyleIdx="2" presStyleCnt="5" custScaleY="212696">
        <dgm:presLayoutVars>
          <dgm:bulletEnabled val="1"/>
        </dgm:presLayoutVars>
      </dgm:prSet>
      <dgm:spPr/>
    </dgm:pt>
    <dgm:pt modelId="{0EBB4721-4C77-49D1-98FE-64AB257BF717}" type="pres">
      <dgm:prSet presAssocID="{3A27EAE9-BE6F-4D19-8940-FFEDEC2DDB07}" presName="sibTrans" presStyleLbl="sibTrans2D1" presStyleIdx="2" presStyleCnt="4"/>
      <dgm:spPr/>
    </dgm:pt>
    <dgm:pt modelId="{DE61F73F-ED5E-4246-B7C5-98D145999D7F}" type="pres">
      <dgm:prSet presAssocID="{3A27EAE9-BE6F-4D19-8940-FFEDEC2DDB07}" presName="connectorText" presStyleLbl="sibTrans2D1" presStyleIdx="2" presStyleCnt="4"/>
      <dgm:spPr/>
    </dgm:pt>
    <dgm:pt modelId="{1FE44AEB-33A1-4763-9049-C83D6F60AA50}" type="pres">
      <dgm:prSet presAssocID="{59C938ED-35F9-4788-9A28-FB1F1F407902}" presName="node" presStyleLbl="node1" presStyleIdx="3" presStyleCnt="5" custScaleY="212696">
        <dgm:presLayoutVars>
          <dgm:bulletEnabled val="1"/>
        </dgm:presLayoutVars>
      </dgm:prSet>
      <dgm:spPr/>
    </dgm:pt>
    <dgm:pt modelId="{F6F65DB2-C3FA-4B28-B5E4-7467DA156C6D}" type="pres">
      <dgm:prSet presAssocID="{4129F329-28EC-4E89-A866-ECB552B767BB}" presName="sibTrans" presStyleLbl="sibTrans2D1" presStyleIdx="3" presStyleCnt="4"/>
      <dgm:spPr/>
    </dgm:pt>
    <dgm:pt modelId="{AC6F192D-6DB8-4474-A126-F148A5E71F56}" type="pres">
      <dgm:prSet presAssocID="{4129F329-28EC-4E89-A866-ECB552B767BB}" presName="connectorText" presStyleLbl="sibTrans2D1" presStyleIdx="3" presStyleCnt="4"/>
      <dgm:spPr/>
    </dgm:pt>
    <dgm:pt modelId="{EFE0D648-8C7B-42B4-BA55-792B8B019758}" type="pres">
      <dgm:prSet presAssocID="{C2E512C4-33B5-4718-902D-91932D03496F}" presName="node" presStyleLbl="node1" presStyleIdx="4" presStyleCnt="5" custScaleY="212696">
        <dgm:presLayoutVars>
          <dgm:bulletEnabled val="1"/>
        </dgm:presLayoutVars>
      </dgm:prSet>
      <dgm:spPr/>
    </dgm:pt>
  </dgm:ptLst>
  <dgm:cxnLst>
    <dgm:cxn modelId="{BFA32903-08B9-49C9-90DE-E322137B589E}" srcId="{8D4B8FB8-4D96-4DB2-8396-7A518DA952A5}" destId="{00717164-F10F-4470-9C20-8CF14B87E8A1}" srcOrd="0" destOrd="0" parTransId="{53F9A364-7E44-46FC-ADF8-336B49A2765C}" sibTransId="{A955DE56-74A3-4BE1-B28A-3A16BBD27368}"/>
    <dgm:cxn modelId="{F7AEBD03-0B94-40B6-A4F6-76F2F373D142}" srcId="{8D4B8FB8-4D96-4DB2-8396-7A518DA952A5}" destId="{C2E512C4-33B5-4718-902D-91932D03496F}" srcOrd="4" destOrd="0" parTransId="{02DCD470-163C-4174-870A-A8B1219FDC4F}" sibTransId="{A617AFE4-DB8C-40B5-B865-FDBA5FFA2A31}"/>
    <dgm:cxn modelId="{84F90218-C9AF-47DF-A769-E31330B89475}" type="presOf" srcId="{59C938ED-35F9-4788-9A28-FB1F1F407902}" destId="{1FE44AEB-33A1-4763-9049-C83D6F60AA50}" srcOrd="0" destOrd="0" presId="urn:microsoft.com/office/officeart/2005/8/layout/process1"/>
    <dgm:cxn modelId="{0424491C-8A12-4649-A852-B14C4FE9C2C2}" type="presOf" srcId="{DF205024-46E5-4650-ADD2-EEE5DEF652ED}" destId="{BD0F0E9D-E747-4DB0-944A-8C7D1F06770B}" srcOrd="0" destOrd="0" presId="urn:microsoft.com/office/officeart/2005/8/layout/process1"/>
    <dgm:cxn modelId="{F00DAD27-609C-40BB-B596-BE3CD2E4264A}" type="presOf" srcId="{8D4B8FB8-4D96-4DB2-8396-7A518DA952A5}" destId="{58A02B60-B1CB-4D5C-AD9B-EB3314D5B8E2}" srcOrd="0" destOrd="0" presId="urn:microsoft.com/office/officeart/2005/8/layout/process1"/>
    <dgm:cxn modelId="{31A97662-1FD5-49F7-BB4F-9BE80127D2C5}" type="presOf" srcId="{25DB5797-81F4-4847-9348-D17A2691323E}" destId="{38C8C8B3-6D67-4777-A142-33625D08B54C}" srcOrd="0" destOrd="0" presId="urn:microsoft.com/office/officeart/2005/8/layout/process1"/>
    <dgm:cxn modelId="{CBD0404E-7673-4B82-AC2D-6EA8D979B1A3}" type="presOf" srcId="{4129F329-28EC-4E89-A866-ECB552B767BB}" destId="{AC6F192D-6DB8-4474-A126-F148A5E71F56}" srcOrd="1" destOrd="0" presId="urn:microsoft.com/office/officeart/2005/8/layout/process1"/>
    <dgm:cxn modelId="{598FF850-2AA6-4155-8D5E-A88FE7E40891}" type="presOf" srcId="{A955DE56-74A3-4BE1-B28A-3A16BBD27368}" destId="{8172D192-CCC3-4C94-8B29-C91D2AC79AC7}" srcOrd="1" destOrd="0" presId="urn:microsoft.com/office/officeart/2005/8/layout/process1"/>
    <dgm:cxn modelId="{BA4FFC71-4DB8-4EAE-B90D-F5627A62DBF3}" srcId="{8D4B8FB8-4D96-4DB2-8396-7A518DA952A5}" destId="{2FEABBC7-72BC-4C90-8329-2E452E508446}" srcOrd="2" destOrd="0" parTransId="{8EFC9DAF-2524-4A3A-9521-EC6816073CF7}" sibTransId="{3A27EAE9-BE6F-4D19-8940-FFEDEC2DDB07}"/>
    <dgm:cxn modelId="{4F711475-6796-4981-9DD7-1719E5F7249F}" type="presOf" srcId="{3A27EAE9-BE6F-4D19-8940-FFEDEC2DDB07}" destId="{0EBB4721-4C77-49D1-98FE-64AB257BF717}" srcOrd="0" destOrd="0" presId="urn:microsoft.com/office/officeart/2005/8/layout/process1"/>
    <dgm:cxn modelId="{38FE7D9D-DE4F-4A2F-A1E2-B654B32E58D6}" srcId="{8D4B8FB8-4D96-4DB2-8396-7A518DA952A5}" destId="{59C938ED-35F9-4788-9A28-FB1F1F407902}" srcOrd="3" destOrd="0" parTransId="{ACE7BD5D-E950-4E05-98D3-C79C604B7F56}" sibTransId="{4129F329-28EC-4E89-A866-ECB552B767BB}"/>
    <dgm:cxn modelId="{AF3431A6-4EE0-4BC2-A4FC-9105D09024DE}" type="presOf" srcId="{00717164-F10F-4470-9C20-8CF14B87E8A1}" destId="{45F11E4B-3DF5-4A6B-86E6-41F6FF193A51}" srcOrd="0" destOrd="0" presId="urn:microsoft.com/office/officeart/2005/8/layout/process1"/>
    <dgm:cxn modelId="{28875FAC-2561-4BC1-AEC4-D5349EBC904B}" type="presOf" srcId="{3A27EAE9-BE6F-4D19-8940-FFEDEC2DDB07}" destId="{DE61F73F-ED5E-4246-B7C5-98D145999D7F}" srcOrd="1" destOrd="0" presId="urn:microsoft.com/office/officeart/2005/8/layout/process1"/>
    <dgm:cxn modelId="{36F9C9B8-C601-41D7-A031-B5D41E770087}" type="presOf" srcId="{25DB5797-81F4-4847-9348-D17A2691323E}" destId="{44272282-7890-4534-A927-F447EE26F567}" srcOrd="1" destOrd="0" presId="urn:microsoft.com/office/officeart/2005/8/layout/process1"/>
    <dgm:cxn modelId="{CC7B96BE-F75C-49CF-8956-E90B2D274B46}" type="presOf" srcId="{2FEABBC7-72BC-4C90-8329-2E452E508446}" destId="{4A67FA9A-0857-440C-8D66-6BD1D1A85671}" srcOrd="0" destOrd="0" presId="urn:microsoft.com/office/officeart/2005/8/layout/process1"/>
    <dgm:cxn modelId="{C257EACF-9A64-4A31-907C-31DE762F04F1}" type="presOf" srcId="{4129F329-28EC-4E89-A866-ECB552B767BB}" destId="{F6F65DB2-C3FA-4B28-B5E4-7467DA156C6D}" srcOrd="0" destOrd="0" presId="urn:microsoft.com/office/officeart/2005/8/layout/process1"/>
    <dgm:cxn modelId="{06A908E2-8425-4EC9-80AD-F4280314086E}" type="presOf" srcId="{C2E512C4-33B5-4718-902D-91932D03496F}" destId="{EFE0D648-8C7B-42B4-BA55-792B8B019758}" srcOrd="0" destOrd="0" presId="urn:microsoft.com/office/officeart/2005/8/layout/process1"/>
    <dgm:cxn modelId="{6D5BF4E3-B859-4165-983C-C8941645F432}" srcId="{8D4B8FB8-4D96-4DB2-8396-7A518DA952A5}" destId="{DF205024-46E5-4650-ADD2-EEE5DEF652ED}" srcOrd="1" destOrd="0" parTransId="{533C0090-30DA-4185-970C-9F37A6DDF891}" sibTransId="{25DB5797-81F4-4847-9348-D17A2691323E}"/>
    <dgm:cxn modelId="{BD1D8AE7-8906-4C10-B944-52BAD0AC1FC6}" type="presOf" srcId="{A955DE56-74A3-4BE1-B28A-3A16BBD27368}" destId="{780A6D60-D483-4FB4-878D-2845761925AB}" srcOrd="0" destOrd="0" presId="urn:microsoft.com/office/officeart/2005/8/layout/process1"/>
    <dgm:cxn modelId="{A63F5B4A-1E6D-4391-9439-DB89A570B0EF}" type="presParOf" srcId="{58A02B60-B1CB-4D5C-AD9B-EB3314D5B8E2}" destId="{45F11E4B-3DF5-4A6B-86E6-41F6FF193A51}" srcOrd="0" destOrd="0" presId="urn:microsoft.com/office/officeart/2005/8/layout/process1"/>
    <dgm:cxn modelId="{4BA57D06-037D-4D4D-A37C-70802B2F5D1F}" type="presParOf" srcId="{58A02B60-B1CB-4D5C-AD9B-EB3314D5B8E2}" destId="{780A6D60-D483-4FB4-878D-2845761925AB}" srcOrd="1" destOrd="0" presId="urn:microsoft.com/office/officeart/2005/8/layout/process1"/>
    <dgm:cxn modelId="{2650C2CA-96B6-46F6-98E9-F06D511EC66D}" type="presParOf" srcId="{780A6D60-D483-4FB4-878D-2845761925AB}" destId="{8172D192-CCC3-4C94-8B29-C91D2AC79AC7}" srcOrd="0" destOrd="0" presId="urn:microsoft.com/office/officeart/2005/8/layout/process1"/>
    <dgm:cxn modelId="{4ED22BAB-5D58-467F-BA05-E655771CC0DB}" type="presParOf" srcId="{58A02B60-B1CB-4D5C-AD9B-EB3314D5B8E2}" destId="{BD0F0E9D-E747-4DB0-944A-8C7D1F06770B}" srcOrd="2" destOrd="0" presId="urn:microsoft.com/office/officeart/2005/8/layout/process1"/>
    <dgm:cxn modelId="{E5C8C692-3D4B-45E6-AE60-DDE4D9F6A54A}" type="presParOf" srcId="{58A02B60-B1CB-4D5C-AD9B-EB3314D5B8E2}" destId="{38C8C8B3-6D67-4777-A142-33625D08B54C}" srcOrd="3" destOrd="0" presId="urn:microsoft.com/office/officeart/2005/8/layout/process1"/>
    <dgm:cxn modelId="{AF6D5314-E067-462F-A007-9255415BF939}" type="presParOf" srcId="{38C8C8B3-6D67-4777-A142-33625D08B54C}" destId="{44272282-7890-4534-A927-F447EE26F567}" srcOrd="0" destOrd="0" presId="urn:microsoft.com/office/officeart/2005/8/layout/process1"/>
    <dgm:cxn modelId="{E106CB2C-1720-417F-A7CF-95D645CF21D9}" type="presParOf" srcId="{58A02B60-B1CB-4D5C-AD9B-EB3314D5B8E2}" destId="{4A67FA9A-0857-440C-8D66-6BD1D1A85671}" srcOrd="4" destOrd="0" presId="urn:microsoft.com/office/officeart/2005/8/layout/process1"/>
    <dgm:cxn modelId="{5DCC2EE9-C81D-44AF-9CED-F8CDA57CA394}" type="presParOf" srcId="{58A02B60-B1CB-4D5C-AD9B-EB3314D5B8E2}" destId="{0EBB4721-4C77-49D1-98FE-64AB257BF717}" srcOrd="5" destOrd="0" presId="urn:microsoft.com/office/officeart/2005/8/layout/process1"/>
    <dgm:cxn modelId="{A5345AD1-4D2F-40AD-8494-A7687B39505C}" type="presParOf" srcId="{0EBB4721-4C77-49D1-98FE-64AB257BF717}" destId="{DE61F73F-ED5E-4246-B7C5-98D145999D7F}" srcOrd="0" destOrd="0" presId="urn:microsoft.com/office/officeart/2005/8/layout/process1"/>
    <dgm:cxn modelId="{96100422-E12C-4970-B07F-175BDA928F35}" type="presParOf" srcId="{58A02B60-B1CB-4D5C-AD9B-EB3314D5B8E2}" destId="{1FE44AEB-33A1-4763-9049-C83D6F60AA50}" srcOrd="6" destOrd="0" presId="urn:microsoft.com/office/officeart/2005/8/layout/process1"/>
    <dgm:cxn modelId="{2EB73109-8566-4874-B2FE-1CC1B899DEFF}" type="presParOf" srcId="{58A02B60-B1CB-4D5C-AD9B-EB3314D5B8E2}" destId="{F6F65DB2-C3FA-4B28-B5E4-7467DA156C6D}" srcOrd="7" destOrd="0" presId="urn:microsoft.com/office/officeart/2005/8/layout/process1"/>
    <dgm:cxn modelId="{0BCF4A8E-6081-4773-8841-31228692F0D4}" type="presParOf" srcId="{F6F65DB2-C3FA-4B28-B5E4-7467DA156C6D}" destId="{AC6F192D-6DB8-4474-A126-F148A5E71F56}" srcOrd="0" destOrd="0" presId="urn:microsoft.com/office/officeart/2005/8/layout/process1"/>
    <dgm:cxn modelId="{72CDF0F7-BFE3-43E0-8F1C-055071C2E4A0}" type="presParOf" srcId="{58A02B60-B1CB-4D5C-AD9B-EB3314D5B8E2}" destId="{EFE0D648-8C7B-42B4-BA55-792B8B019758}" srcOrd="8" destOrd="0" presId="urn:microsoft.com/office/officeart/2005/8/layout/process1"/>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D4B8FB8-4D96-4DB2-8396-7A518DA952A5}"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s-MX"/>
        </a:p>
      </dgm:t>
    </dgm:pt>
    <dgm:pt modelId="{2FEABBC7-72BC-4C90-8329-2E452E508446}">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3</a:t>
          </a:r>
        </a:p>
        <a:p>
          <a:r>
            <a:rPr lang="es-MX" dirty="0">
              <a:latin typeface="Times New Roman" panose="02020603050405020304" pitchFamily="18" charset="0"/>
              <a:cs typeface="Times New Roman" panose="02020603050405020304" pitchFamily="18" charset="0"/>
            </a:rPr>
            <a:t>Selección de las técnicas de muestreo</a:t>
          </a:r>
        </a:p>
      </dgm:t>
    </dgm:pt>
    <dgm:pt modelId="{8EFC9DAF-2524-4A3A-9521-EC6816073CF7}" type="par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3A27EAE9-BE6F-4D19-8940-FFEDEC2DDB07}" type="sib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59C938ED-35F9-4788-9A28-FB1F1F407902}">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4</a:t>
          </a:r>
        </a:p>
        <a:p>
          <a:r>
            <a:rPr lang="es-MX" dirty="0">
              <a:latin typeface="Times New Roman" panose="02020603050405020304" pitchFamily="18" charset="0"/>
              <a:cs typeface="Times New Roman" panose="02020603050405020304" pitchFamily="18" charset="0"/>
            </a:rPr>
            <a:t>Determinación del tamaño de la muestra</a:t>
          </a:r>
        </a:p>
      </dgm:t>
    </dgm:pt>
    <dgm:pt modelId="{ACE7BD5D-E950-4E05-98D3-C79C604B7F56}" type="par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4129F329-28EC-4E89-A866-ECB552B767BB}" type="sib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C2E512C4-33B5-4718-902D-91932D03496F}">
      <dgm:prSet phldrT="[Texto]"/>
      <dgm:spPr/>
      <dgm:t>
        <a:bodyPr/>
        <a:lstStyle/>
        <a:p>
          <a:r>
            <a:rPr lang="es-MX" b="1" dirty="0">
              <a:latin typeface="Times New Roman" panose="02020603050405020304" pitchFamily="18" charset="0"/>
              <a:cs typeface="Times New Roman" panose="02020603050405020304" pitchFamily="18" charset="0"/>
            </a:rPr>
            <a:t>ETAPA 5</a:t>
          </a:r>
        </a:p>
        <a:p>
          <a:r>
            <a:rPr lang="es-MX" dirty="0">
              <a:latin typeface="Times New Roman" panose="02020603050405020304" pitchFamily="18" charset="0"/>
              <a:cs typeface="Times New Roman" panose="02020603050405020304" pitchFamily="18" charset="0"/>
            </a:rPr>
            <a:t>Ejecución del proceso de muestreo</a:t>
          </a:r>
        </a:p>
      </dgm:t>
    </dgm:pt>
    <dgm:pt modelId="{02DCD470-163C-4174-870A-A8B1219FDC4F}" type="par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A617AFE4-DB8C-40B5-B865-FDBA5FFA2A31}" type="sib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DF205024-46E5-4650-ADD2-EEE5DEF652ED}">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2</a:t>
          </a:r>
        </a:p>
        <a:p>
          <a:r>
            <a:rPr lang="es-MX" dirty="0">
              <a:latin typeface="Times New Roman" panose="02020603050405020304" pitchFamily="18" charset="0"/>
              <a:cs typeface="Times New Roman" panose="02020603050405020304" pitchFamily="18" charset="0"/>
            </a:rPr>
            <a:t>Delimitar a la población</a:t>
          </a:r>
        </a:p>
      </dgm:t>
    </dgm:pt>
    <dgm:pt modelId="{533C0090-30DA-4185-970C-9F37A6DDF891}" type="par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25DB5797-81F4-4847-9348-D17A2691323E}" type="sib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00717164-F10F-4470-9C20-8CF14B87E8A1}">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1</a:t>
          </a:r>
        </a:p>
        <a:p>
          <a:r>
            <a:rPr lang="es-MX" dirty="0">
              <a:latin typeface="Times New Roman" panose="02020603050405020304" pitchFamily="18" charset="0"/>
              <a:cs typeface="Times New Roman" panose="02020603050405020304" pitchFamily="18" charset="0"/>
            </a:rPr>
            <a:t>Definición de la población objetivo</a:t>
          </a:r>
        </a:p>
      </dgm:t>
    </dgm:pt>
    <dgm:pt modelId="{53F9A364-7E44-46FC-ADF8-336B49A2765C}" type="par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A955DE56-74A3-4BE1-B28A-3A16BBD27368}" type="sib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58A02B60-B1CB-4D5C-AD9B-EB3314D5B8E2}" type="pres">
      <dgm:prSet presAssocID="{8D4B8FB8-4D96-4DB2-8396-7A518DA952A5}" presName="Name0" presStyleCnt="0">
        <dgm:presLayoutVars>
          <dgm:dir/>
          <dgm:resizeHandles val="exact"/>
        </dgm:presLayoutVars>
      </dgm:prSet>
      <dgm:spPr/>
    </dgm:pt>
    <dgm:pt modelId="{45F11E4B-3DF5-4A6B-86E6-41F6FF193A51}" type="pres">
      <dgm:prSet presAssocID="{00717164-F10F-4470-9C20-8CF14B87E8A1}" presName="node" presStyleLbl="node1" presStyleIdx="0" presStyleCnt="5" custScaleY="212696">
        <dgm:presLayoutVars>
          <dgm:bulletEnabled val="1"/>
        </dgm:presLayoutVars>
      </dgm:prSet>
      <dgm:spPr/>
    </dgm:pt>
    <dgm:pt modelId="{780A6D60-D483-4FB4-878D-2845761925AB}" type="pres">
      <dgm:prSet presAssocID="{A955DE56-74A3-4BE1-B28A-3A16BBD27368}" presName="sibTrans" presStyleLbl="sibTrans2D1" presStyleIdx="0" presStyleCnt="4"/>
      <dgm:spPr/>
    </dgm:pt>
    <dgm:pt modelId="{8172D192-CCC3-4C94-8B29-C91D2AC79AC7}" type="pres">
      <dgm:prSet presAssocID="{A955DE56-74A3-4BE1-B28A-3A16BBD27368}" presName="connectorText" presStyleLbl="sibTrans2D1" presStyleIdx="0" presStyleCnt="4"/>
      <dgm:spPr/>
    </dgm:pt>
    <dgm:pt modelId="{BD0F0E9D-E747-4DB0-944A-8C7D1F06770B}" type="pres">
      <dgm:prSet presAssocID="{DF205024-46E5-4650-ADD2-EEE5DEF652ED}" presName="node" presStyleLbl="node1" presStyleIdx="1" presStyleCnt="5" custScaleY="212696">
        <dgm:presLayoutVars>
          <dgm:bulletEnabled val="1"/>
        </dgm:presLayoutVars>
      </dgm:prSet>
      <dgm:spPr/>
    </dgm:pt>
    <dgm:pt modelId="{38C8C8B3-6D67-4777-A142-33625D08B54C}" type="pres">
      <dgm:prSet presAssocID="{25DB5797-81F4-4847-9348-D17A2691323E}" presName="sibTrans" presStyleLbl="sibTrans2D1" presStyleIdx="1" presStyleCnt="4"/>
      <dgm:spPr/>
    </dgm:pt>
    <dgm:pt modelId="{44272282-7890-4534-A927-F447EE26F567}" type="pres">
      <dgm:prSet presAssocID="{25DB5797-81F4-4847-9348-D17A2691323E}" presName="connectorText" presStyleLbl="sibTrans2D1" presStyleIdx="1" presStyleCnt="4"/>
      <dgm:spPr/>
    </dgm:pt>
    <dgm:pt modelId="{4A67FA9A-0857-440C-8D66-6BD1D1A85671}" type="pres">
      <dgm:prSet presAssocID="{2FEABBC7-72BC-4C90-8329-2E452E508446}" presName="node" presStyleLbl="node1" presStyleIdx="2" presStyleCnt="5" custScaleY="212696">
        <dgm:presLayoutVars>
          <dgm:bulletEnabled val="1"/>
        </dgm:presLayoutVars>
      </dgm:prSet>
      <dgm:spPr/>
    </dgm:pt>
    <dgm:pt modelId="{0EBB4721-4C77-49D1-98FE-64AB257BF717}" type="pres">
      <dgm:prSet presAssocID="{3A27EAE9-BE6F-4D19-8940-FFEDEC2DDB07}" presName="sibTrans" presStyleLbl="sibTrans2D1" presStyleIdx="2" presStyleCnt="4"/>
      <dgm:spPr/>
    </dgm:pt>
    <dgm:pt modelId="{DE61F73F-ED5E-4246-B7C5-98D145999D7F}" type="pres">
      <dgm:prSet presAssocID="{3A27EAE9-BE6F-4D19-8940-FFEDEC2DDB07}" presName="connectorText" presStyleLbl="sibTrans2D1" presStyleIdx="2" presStyleCnt="4"/>
      <dgm:spPr/>
    </dgm:pt>
    <dgm:pt modelId="{1FE44AEB-33A1-4763-9049-C83D6F60AA50}" type="pres">
      <dgm:prSet presAssocID="{59C938ED-35F9-4788-9A28-FB1F1F407902}" presName="node" presStyleLbl="node1" presStyleIdx="3" presStyleCnt="5" custScaleY="212696">
        <dgm:presLayoutVars>
          <dgm:bulletEnabled val="1"/>
        </dgm:presLayoutVars>
      </dgm:prSet>
      <dgm:spPr/>
    </dgm:pt>
    <dgm:pt modelId="{F6F65DB2-C3FA-4B28-B5E4-7467DA156C6D}" type="pres">
      <dgm:prSet presAssocID="{4129F329-28EC-4E89-A866-ECB552B767BB}" presName="sibTrans" presStyleLbl="sibTrans2D1" presStyleIdx="3" presStyleCnt="4"/>
      <dgm:spPr/>
    </dgm:pt>
    <dgm:pt modelId="{AC6F192D-6DB8-4474-A126-F148A5E71F56}" type="pres">
      <dgm:prSet presAssocID="{4129F329-28EC-4E89-A866-ECB552B767BB}" presName="connectorText" presStyleLbl="sibTrans2D1" presStyleIdx="3" presStyleCnt="4"/>
      <dgm:spPr/>
    </dgm:pt>
    <dgm:pt modelId="{EFE0D648-8C7B-42B4-BA55-792B8B019758}" type="pres">
      <dgm:prSet presAssocID="{C2E512C4-33B5-4718-902D-91932D03496F}" presName="node" presStyleLbl="node1" presStyleIdx="4" presStyleCnt="5" custScaleY="212696">
        <dgm:presLayoutVars>
          <dgm:bulletEnabled val="1"/>
        </dgm:presLayoutVars>
      </dgm:prSet>
      <dgm:spPr/>
    </dgm:pt>
  </dgm:ptLst>
  <dgm:cxnLst>
    <dgm:cxn modelId="{BFA32903-08B9-49C9-90DE-E322137B589E}" srcId="{8D4B8FB8-4D96-4DB2-8396-7A518DA952A5}" destId="{00717164-F10F-4470-9C20-8CF14B87E8A1}" srcOrd="0" destOrd="0" parTransId="{53F9A364-7E44-46FC-ADF8-336B49A2765C}" sibTransId="{A955DE56-74A3-4BE1-B28A-3A16BBD27368}"/>
    <dgm:cxn modelId="{F7AEBD03-0B94-40B6-A4F6-76F2F373D142}" srcId="{8D4B8FB8-4D96-4DB2-8396-7A518DA952A5}" destId="{C2E512C4-33B5-4718-902D-91932D03496F}" srcOrd="4" destOrd="0" parTransId="{02DCD470-163C-4174-870A-A8B1219FDC4F}" sibTransId="{A617AFE4-DB8C-40B5-B865-FDBA5FFA2A31}"/>
    <dgm:cxn modelId="{84F90218-C9AF-47DF-A769-E31330B89475}" type="presOf" srcId="{59C938ED-35F9-4788-9A28-FB1F1F407902}" destId="{1FE44AEB-33A1-4763-9049-C83D6F60AA50}" srcOrd="0" destOrd="0" presId="urn:microsoft.com/office/officeart/2005/8/layout/process1"/>
    <dgm:cxn modelId="{0424491C-8A12-4649-A852-B14C4FE9C2C2}" type="presOf" srcId="{DF205024-46E5-4650-ADD2-EEE5DEF652ED}" destId="{BD0F0E9D-E747-4DB0-944A-8C7D1F06770B}" srcOrd="0" destOrd="0" presId="urn:microsoft.com/office/officeart/2005/8/layout/process1"/>
    <dgm:cxn modelId="{F00DAD27-609C-40BB-B596-BE3CD2E4264A}" type="presOf" srcId="{8D4B8FB8-4D96-4DB2-8396-7A518DA952A5}" destId="{58A02B60-B1CB-4D5C-AD9B-EB3314D5B8E2}" srcOrd="0" destOrd="0" presId="urn:microsoft.com/office/officeart/2005/8/layout/process1"/>
    <dgm:cxn modelId="{31A97662-1FD5-49F7-BB4F-9BE80127D2C5}" type="presOf" srcId="{25DB5797-81F4-4847-9348-D17A2691323E}" destId="{38C8C8B3-6D67-4777-A142-33625D08B54C}" srcOrd="0" destOrd="0" presId="urn:microsoft.com/office/officeart/2005/8/layout/process1"/>
    <dgm:cxn modelId="{CBD0404E-7673-4B82-AC2D-6EA8D979B1A3}" type="presOf" srcId="{4129F329-28EC-4E89-A866-ECB552B767BB}" destId="{AC6F192D-6DB8-4474-A126-F148A5E71F56}" srcOrd="1" destOrd="0" presId="urn:microsoft.com/office/officeart/2005/8/layout/process1"/>
    <dgm:cxn modelId="{598FF850-2AA6-4155-8D5E-A88FE7E40891}" type="presOf" srcId="{A955DE56-74A3-4BE1-B28A-3A16BBD27368}" destId="{8172D192-CCC3-4C94-8B29-C91D2AC79AC7}" srcOrd="1" destOrd="0" presId="urn:microsoft.com/office/officeart/2005/8/layout/process1"/>
    <dgm:cxn modelId="{BA4FFC71-4DB8-4EAE-B90D-F5627A62DBF3}" srcId="{8D4B8FB8-4D96-4DB2-8396-7A518DA952A5}" destId="{2FEABBC7-72BC-4C90-8329-2E452E508446}" srcOrd="2" destOrd="0" parTransId="{8EFC9DAF-2524-4A3A-9521-EC6816073CF7}" sibTransId="{3A27EAE9-BE6F-4D19-8940-FFEDEC2DDB07}"/>
    <dgm:cxn modelId="{4F711475-6796-4981-9DD7-1719E5F7249F}" type="presOf" srcId="{3A27EAE9-BE6F-4D19-8940-FFEDEC2DDB07}" destId="{0EBB4721-4C77-49D1-98FE-64AB257BF717}" srcOrd="0" destOrd="0" presId="urn:microsoft.com/office/officeart/2005/8/layout/process1"/>
    <dgm:cxn modelId="{38FE7D9D-DE4F-4A2F-A1E2-B654B32E58D6}" srcId="{8D4B8FB8-4D96-4DB2-8396-7A518DA952A5}" destId="{59C938ED-35F9-4788-9A28-FB1F1F407902}" srcOrd="3" destOrd="0" parTransId="{ACE7BD5D-E950-4E05-98D3-C79C604B7F56}" sibTransId="{4129F329-28EC-4E89-A866-ECB552B767BB}"/>
    <dgm:cxn modelId="{AF3431A6-4EE0-4BC2-A4FC-9105D09024DE}" type="presOf" srcId="{00717164-F10F-4470-9C20-8CF14B87E8A1}" destId="{45F11E4B-3DF5-4A6B-86E6-41F6FF193A51}" srcOrd="0" destOrd="0" presId="urn:microsoft.com/office/officeart/2005/8/layout/process1"/>
    <dgm:cxn modelId="{28875FAC-2561-4BC1-AEC4-D5349EBC904B}" type="presOf" srcId="{3A27EAE9-BE6F-4D19-8940-FFEDEC2DDB07}" destId="{DE61F73F-ED5E-4246-B7C5-98D145999D7F}" srcOrd="1" destOrd="0" presId="urn:microsoft.com/office/officeart/2005/8/layout/process1"/>
    <dgm:cxn modelId="{36F9C9B8-C601-41D7-A031-B5D41E770087}" type="presOf" srcId="{25DB5797-81F4-4847-9348-D17A2691323E}" destId="{44272282-7890-4534-A927-F447EE26F567}" srcOrd="1" destOrd="0" presId="urn:microsoft.com/office/officeart/2005/8/layout/process1"/>
    <dgm:cxn modelId="{CC7B96BE-F75C-49CF-8956-E90B2D274B46}" type="presOf" srcId="{2FEABBC7-72BC-4C90-8329-2E452E508446}" destId="{4A67FA9A-0857-440C-8D66-6BD1D1A85671}" srcOrd="0" destOrd="0" presId="urn:microsoft.com/office/officeart/2005/8/layout/process1"/>
    <dgm:cxn modelId="{C257EACF-9A64-4A31-907C-31DE762F04F1}" type="presOf" srcId="{4129F329-28EC-4E89-A866-ECB552B767BB}" destId="{F6F65DB2-C3FA-4B28-B5E4-7467DA156C6D}" srcOrd="0" destOrd="0" presId="urn:microsoft.com/office/officeart/2005/8/layout/process1"/>
    <dgm:cxn modelId="{06A908E2-8425-4EC9-80AD-F4280314086E}" type="presOf" srcId="{C2E512C4-33B5-4718-902D-91932D03496F}" destId="{EFE0D648-8C7B-42B4-BA55-792B8B019758}" srcOrd="0" destOrd="0" presId="urn:microsoft.com/office/officeart/2005/8/layout/process1"/>
    <dgm:cxn modelId="{6D5BF4E3-B859-4165-983C-C8941645F432}" srcId="{8D4B8FB8-4D96-4DB2-8396-7A518DA952A5}" destId="{DF205024-46E5-4650-ADD2-EEE5DEF652ED}" srcOrd="1" destOrd="0" parTransId="{533C0090-30DA-4185-970C-9F37A6DDF891}" sibTransId="{25DB5797-81F4-4847-9348-D17A2691323E}"/>
    <dgm:cxn modelId="{BD1D8AE7-8906-4C10-B944-52BAD0AC1FC6}" type="presOf" srcId="{A955DE56-74A3-4BE1-B28A-3A16BBD27368}" destId="{780A6D60-D483-4FB4-878D-2845761925AB}" srcOrd="0" destOrd="0" presId="urn:microsoft.com/office/officeart/2005/8/layout/process1"/>
    <dgm:cxn modelId="{A63F5B4A-1E6D-4391-9439-DB89A570B0EF}" type="presParOf" srcId="{58A02B60-B1CB-4D5C-AD9B-EB3314D5B8E2}" destId="{45F11E4B-3DF5-4A6B-86E6-41F6FF193A51}" srcOrd="0" destOrd="0" presId="urn:microsoft.com/office/officeart/2005/8/layout/process1"/>
    <dgm:cxn modelId="{4BA57D06-037D-4D4D-A37C-70802B2F5D1F}" type="presParOf" srcId="{58A02B60-B1CB-4D5C-AD9B-EB3314D5B8E2}" destId="{780A6D60-D483-4FB4-878D-2845761925AB}" srcOrd="1" destOrd="0" presId="urn:microsoft.com/office/officeart/2005/8/layout/process1"/>
    <dgm:cxn modelId="{2650C2CA-96B6-46F6-98E9-F06D511EC66D}" type="presParOf" srcId="{780A6D60-D483-4FB4-878D-2845761925AB}" destId="{8172D192-CCC3-4C94-8B29-C91D2AC79AC7}" srcOrd="0" destOrd="0" presId="urn:microsoft.com/office/officeart/2005/8/layout/process1"/>
    <dgm:cxn modelId="{4ED22BAB-5D58-467F-BA05-E655771CC0DB}" type="presParOf" srcId="{58A02B60-B1CB-4D5C-AD9B-EB3314D5B8E2}" destId="{BD0F0E9D-E747-4DB0-944A-8C7D1F06770B}" srcOrd="2" destOrd="0" presId="urn:microsoft.com/office/officeart/2005/8/layout/process1"/>
    <dgm:cxn modelId="{E5C8C692-3D4B-45E6-AE60-DDE4D9F6A54A}" type="presParOf" srcId="{58A02B60-B1CB-4D5C-AD9B-EB3314D5B8E2}" destId="{38C8C8B3-6D67-4777-A142-33625D08B54C}" srcOrd="3" destOrd="0" presId="urn:microsoft.com/office/officeart/2005/8/layout/process1"/>
    <dgm:cxn modelId="{AF6D5314-E067-462F-A007-9255415BF939}" type="presParOf" srcId="{38C8C8B3-6D67-4777-A142-33625D08B54C}" destId="{44272282-7890-4534-A927-F447EE26F567}" srcOrd="0" destOrd="0" presId="urn:microsoft.com/office/officeart/2005/8/layout/process1"/>
    <dgm:cxn modelId="{E106CB2C-1720-417F-A7CF-95D645CF21D9}" type="presParOf" srcId="{58A02B60-B1CB-4D5C-AD9B-EB3314D5B8E2}" destId="{4A67FA9A-0857-440C-8D66-6BD1D1A85671}" srcOrd="4" destOrd="0" presId="urn:microsoft.com/office/officeart/2005/8/layout/process1"/>
    <dgm:cxn modelId="{5DCC2EE9-C81D-44AF-9CED-F8CDA57CA394}" type="presParOf" srcId="{58A02B60-B1CB-4D5C-AD9B-EB3314D5B8E2}" destId="{0EBB4721-4C77-49D1-98FE-64AB257BF717}" srcOrd="5" destOrd="0" presId="urn:microsoft.com/office/officeart/2005/8/layout/process1"/>
    <dgm:cxn modelId="{A5345AD1-4D2F-40AD-8494-A7687B39505C}" type="presParOf" srcId="{0EBB4721-4C77-49D1-98FE-64AB257BF717}" destId="{DE61F73F-ED5E-4246-B7C5-98D145999D7F}" srcOrd="0" destOrd="0" presId="urn:microsoft.com/office/officeart/2005/8/layout/process1"/>
    <dgm:cxn modelId="{96100422-E12C-4970-B07F-175BDA928F35}" type="presParOf" srcId="{58A02B60-B1CB-4D5C-AD9B-EB3314D5B8E2}" destId="{1FE44AEB-33A1-4763-9049-C83D6F60AA50}" srcOrd="6" destOrd="0" presId="urn:microsoft.com/office/officeart/2005/8/layout/process1"/>
    <dgm:cxn modelId="{2EB73109-8566-4874-B2FE-1CC1B899DEFF}" type="presParOf" srcId="{58A02B60-B1CB-4D5C-AD9B-EB3314D5B8E2}" destId="{F6F65DB2-C3FA-4B28-B5E4-7467DA156C6D}" srcOrd="7" destOrd="0" presId="urn:microsoft.com/office/officeart/2005/8/layout/process1"/>
    <dgm:cxn modelId="{0BCF4A8E-6081-4773-8841-31228692F0D4}" type="presParOf" srcId="{F6F65DB2-C3FA-4B28-B5E4-7467DA156C6D}" destId="{AC6F192D-6DB8-4474-A126-F148A5E71F56}" srcOrd="0" destOrd="0" presId="urn:microsoft.com/office/officeart/2005/8/layout/process1"/>
    <dgm:cxn modelId="{72CDF0F7-BFE3-43E0-8F1C-055071C2E4A0}" type="presParOf" srcId="{58A02B60-B1CB-4D5C-AD9B-EB3314D5B8E2}" destId="{EFE0D648-8C7B-42B4-BA55-792B8B019758}" srcOrd="8" destOrd="0" presId="urn:microsoft.com/office/officeart/2005/8/layout/process1"/>
  </dgm:cxnLst>
  <dgm:bg>
    <a:noFill/>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D4B8FB8-4D96-4DB2-8396-7A518DA952A5}"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s-MX"/>
        </a:p>
      </dgm:t>
    </dgm:pt>
    <dgm:pt modelId="{2FEABBC7-72BC-4C90-8329-2E452E508446}">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3</a:t>
          </a:r>
        </a:p>
        <a:p>
          <a:r>
            <a:rPr lang="es-MX" dirty="0">
              <a:latin typeface="Times New Roman" panose="02020603050405020304" pitchFamily="18" charset="0"/>
              <a:cs typeface="Times New Roman" panose="02020603050405020304" pitchFamily="18" charset="0"/>
            </a:rPr>
            <a:t>Selección de las técnicas de muestreo</a:t>
          </a:r>
        </a:p>
      </dgm:t>
    </dgm:pt>
    <dgm:pt modelId="{8EFC9DAF-2524-4A3A-9521-EC6816073CF7}" type="par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3A27EAE9-BE6F-4D19-8940-FFEDEC2DDB07}" type="sib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59C938ED-35F9-4788-9A28-FB1F1F407902}">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4</a:t>
          </a:r>
        </a:p>
        <a:p>
          <a:r>
            <a:rPr lang="es-MX" dirty="0">
              <a:latin typeface="Times New Roman" panose="02020603050405020304" pitchFamily="18" charset="0"/>
              <a:cs typeface="Times New Roman" panose="02020603050405020304" pitchFamily="18" charset="0"/>
            </a:rPr>
            <a:t>Determinación del tamaño de la muestra</a:t>
          </a:r>
        </a:p>
      </dgm:t>
    </dgm:pt>
    <dgm:pt modelId="{ACE7BD5D-E950-4E05-98D3-C79C604B7F56}" type="par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4129F329-28EC-4E89-A866-ECB552B767BB}" type="sib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C2E512C4-33B5-4718-902D-91932D03496F}">
      <dgm:prSet phldrT="[Texto]"/>
      <dgm:spPr/>
      <dgm:t>
        <a:bodyPr/>
        <a:lstStyle/>
        <a:p>
          <a:r>
            <a:rPr lang="es-MX" b="1" dirty="0">
              <a:latin typeface="Times New Roman" panose="02020603050405020304" pitchFamily="18" charset="0"/>
              <a:cs typeface="Times New Roman" panose="02020603050405020304" pitchFamily="18" charset="0"/>
            </a:rPr>
            <a:t>ETAPA 5</a:t>
          </a:r>
        </a:p>
        <a:p>
          <a:r>
            <a:rPr lang="es-MX" dirty="0">
              <a:latin typeface="Times New Roman" panose="02020603050405020304" pitchFamily="18" charset="0"/>
              <a:cs typeface="Times New Roman" panose="02020603050405020304" pitchFamily="18" charset="0"/>
            </a:rPr>
            <a:t>Ejecución del proceso de muestreo</a:t>
          </a:r>
        </a:p>
      </dgm:t>
    </dgm:pt>
    <dgm:pt modelId="{02DCD470-163C-4174-870A-A8B1219FDC4F}" type="par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A617AFE4-DB8C-40B5-B865-FDBA5FFA2A31}" type="sib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DF205024-46E5-4650-ADD2-EEE5DEF652ED}">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2</a:t>
          </a:r>
        </a:p>
        <a:p>
          <a:r>
            <a:rPr lang="es-MX" dirty="0">
              <a:latin typeface="Times New Roman" panose="02020603050405020304" pitchFamily="18" charset="0"/>
              <a:cs typeface="Times New Roman" panose="02020603050405020304" pitchFamily="18" charset="0"/>
            </a:rPr>
            <a:t>Delimitar a la población</a:t>
          </a:r>
        </a:p>
      </dgm:t>
    </dgm:pt>
    <dgm:pt modelId="{533C0090-30DA-4185-970C-9F37A6DDF891}" type="par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25DB5797-81F4-4847-9348-D17A2691323E}" type="sib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00717164-F10F-4470-9C20-8CF14B87E8A1}">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1</a:t>
          </a:r>
        </a:p>
        <a:p>
          <a:r>
            <a:rPr lang="es-MX" dirty="0">
              <a:latin typeface="Times New Roman" panose="02020603050405020304" pitchFamily="18" charset="0"/>
              <a:cs typeface="Times New Roman" panose="02020603050405020304" pitchFamily="18" charset="0"/>
            </a:rPr>
            <a:t>Definición de la población objetivo</a:t>
          </a:r>
        </a:p>
      </dgm:t>
    </dgm:pt>
    <dgm:pt modelId="{53F9A364-7E44-46FC-ADF8-336B49A2765C}" type="par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A955DE56-74A3-4BE1-B28A-3A16BBD27368}" type="sib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58A02B60-B1CB-4D5C-AD9B-EB3314D5B8E2}" type="pres">
      <dgm:prSet presAssocID="{8D4B8FB8-4D96-4DB2-8396-7A518DA952A5}" presName="Name0" presStyleCnt="0">
        <dgm:presLayoutVars>
          <dgm:dir/>
          <dgm:resizeHandles val="exact"/>
        </dgm:presLayoutVars>
      </dgm:prSet>
      <dgm:spPr/>
    </dgm:pt>
    <dgm:pt modelId="{45F11E4B-3DF5-4A6B-86E6-41F6FF193A51}" type="pres">
      <dgm:prSet presAssocID="{00717164-F10F-4470-9C20-8CF14B87E8A1}" presName="node" presStyleLbl="node1" presStyleIdx="0" presStyleCnt="5" custScaleY="212696">
        <dgm:presLayoutVars>
          <dgm:bulletEnabled val="1"/>
        </dgm:presLayoutVars>
      </dgm:prSet>
      <dgm:spPr/>
    </dgm:pt>
    <dgm:pt modelId="{780A6D60-D483-4FB4-878D-2845761925AB}" type="pres">
      <dgm:prSet presAssocID="{A955DE56-74A3-4BE1-B28A-3A16BBD27368}" presName="sibTrans" presStyleLbl="sibTrans2D1" presStyleIdx="0" presStyleCnt="4"/>
      <dgm:spPr/>
    </dgm:pt>
    <dgm:pt modelId="{8172D192-CCC3-4C94-8B29-C91D2AC79AC7}" type="pres">
      <dgm:prSet presAssocID="{A955DE56-74A3-4BE1-B28A-3A16BBD27368}" presName="connectorText" presStyleLbl="sibTrans2D1" presStyleIdx="0" presStyleCnt="4"/>
      <dgm:spPr/>
    </dgm:pt>
    <dgm:pt modelId="{BD0F0E9D-E747-4DB0-944A-8C7D1F06770B}" type="pres">
      <dgm:prSet presAssocID="{DF205024-46E5-4650-ADD2-EEE5DEF652ED}" presName="node" presStyleLbl="node1" presStyleIdx="1" presStyleCnt="5" custScaleY="212696">
        <dgm:presLayoutVars>
          <dgm:bulletEnabled val="1"/>
        </dgm:presLayoutVars>
      </dgm:prSet>
      <dgm:spPr/>
    </dgm:pt>
    <dgm:pt modelId="{38C8C8B3-6D67-4777-A142-33625D08B54C}" type="pres">
      <dgm:prSet presAssocID="{25DB5797-81F4-4847-9348-D17A2691323E}" presName="sibTrans" presStyleLbl="sibTrans2D1" presStyleIdx="1" presStyleCnt="4"/>
      <dgm:spPr/>
    </dgm:pt>
    <dgm:pt modelId="{44272282-7890-4534-A927-F447EE26F567}" type="pres">
      <dgm:prSet presAssocID="{25DB5797-81F4-4847-9348-D17A2691323E}" presName="connectorText" presStyleLbl="sibTrans2D1" presStyleIdx="1" presStyleCnt="4"/>
      <dgm:spPr/>
    </dgm:pt>
    <dgm:pt modelId="{4A67FA9A-0857-440C-8D66-6BD1D1A85671}" type="pres">
      <dgm:prSet presAssocID="{2FEABBC7-72BC-4C90-8329-2E452E508446}" presName="node" presStyleLbl="node1" presStyleIdx="2" presStyleCnt="5" custScaleY="212696">
        <dgm:presLayoutVars>
          <dgm:bulletEnabled val="1"/>
        </dgm:presLayoutVars>
      </dgm:prSet>
      <dgm:spPr/>
    </dgm:pt>
    <dgm:pt modelId="{0EBB4721-4C77-49D1-98FE-64AB257BF717}" type="pres">
      <dgm:prSet presAssocID="{3A27EAE9-BE6F-4D19-8940-FFEDEC2DDB07}" presName="sibTrans" presStyleLbl="sibTrans2D1" presStyleIdx="2" presStyleCnt="4"/>
      <dgm:spPr/>
    </dgm:pt>
    <dgm:pt modelId="{DE61F73F-ED5E-4246-B7C5-98D145999D7F}" type="pres">
      <dgm:prSet presAssocID="{3A27EAE9-BE6F-4D19-8940-FFEDEC2DDB07}" presName="connectorText" presStyleLbl="sibTrans2D1" presStyleIdx="2" presStyleCnt="4"/>
      <dgm:spPr/>
    </dgm:pt>
    <dgm:pt modelId="{1FE44AEB-33A1-4763-9049-C83D6F60AA50}" type="pres">
      <dgm:prSet presAssocID="{59C938ED-35F9-4788-9A28-FB1F1F407902}" presName="node" presStyleLbl="node1" presStyleIdx="3" presStyleCnt="5" custScaleY="212696">
        <dgm:presLayoutVars>
          <dgm:bulletEnabled val="1"/>
        </dgm:presLayoutVars>
      </dgm:prSet>
      <dgm:spPr/>
    </dgm:pt>
    <dgm:pt modelId="{F6F65DB2-C3FA-4B28-B5E4-7467DA156C6D}" type="pres">
      <dgm:prSet presAssocID="{4129F329-28EC-4E89-A866-ECB552B767BB}" presName="sibTrans" presStyleLbl="sibTrans2D1" presStyleIdx="3" presStyleCnt="4"/>
      <dgm:spPr/>
    </dgm:pt>
    <dgm:pt modelId="{AC6F192D-6DB8-4474-A126-F148A5E71F56}" type="pres">
      <dgm:prSet presAssocID="{4129F329-28EC-4E89-A866-ECB552B767BB}" presName="connectorText" presStyleLbl="sibTrans2D1" presStyleIdx="3" presStyleCnt="4"/>
      <dgm:spPr/>
    </dgm:pt>
    <dgm:pt modelId="{EFE0D648-8C7B-42B4-BA55-792B8B019758}" type="pres">
      <dgm:prSet presAssocID="{C2E512C4-33B5-4718-902D-91932D03496F}" presName="node" presStyleLbl="node1" presStyleIdx="4" presStyleCnt="5" custScaleY="212696">
        <dgm:presLayoutVars>
          <dgm:bulletEnabled val="1"/>
        </dgm:presLayoutVars>
      </dgm:prSet>
      <dgm:spPr/>
    </dgm:pt>
  </dgm:ptLst>
  <dgm:cxnLst>
    <dgm:cxn modelId="{BFA32903-08B9-49C9-90DE-E322137B589E}" srcId="{8D4B8FB8-4D96-4DB2-8396-7A518DA952A5}" destId="{00717164-F10F-4470-9C20-8CF14B87E8A1}" srcOrd="0" destOrd="0" parTransId="{53F9A364-7E44-46FC-ADF8-336B49A2765C}" sibTransId="{A955DE56-74A3-4BE1-B28A-3A16BBD27368}"/>
    <dgm:cxn modelId="{F7AEBD03-0B94-40B6-A4F6-76F2F373D142}" srcId="{8D4B8FB8-4D96-4DB2-8396-7A518DA952A5}" destId="{C2E512C4-33B5-4718-902D-91932D03496F}" srcOrd="4" destOrd="0" parTransId="{02DCD470-163C-4174-870A-A8B1219FDC4F}" sibTransId="{A617AFE4-DB8C-40B5-B865-FDBA5FFA2A31}"/>
    <dgm:cxn modelId="{84F90218-C9AF-47DF-A769-E31330B89475}" type="presOf" srcId="{59C938ED-35F9-4788-9A28-FB1F1F407902}" destId="{1FE44AEB-33A1-4763-9049-C83D6F60AA50}" srcOrd="0" destOrd="0" presId="urn:microsoft.com/office/officeart/2005/8/layout/process1"/>
    <dgm:cxn modelId="{0424491C-8A12-4649-A852-B14C4FE9C2C2}" type="presOf" srcId="{DF205024-46E5-4650-ADD2-EEE5DEF652ED}" destId="{BD0F0E9D-E747-4DB0-944A-8C7D1F06770B}" srcOrd="0" destOrd="0" presId="urn:microsoft.com/office/officeart/2005/8/layout/process1"/>
    <dgm:cxn modelId="{F00DAD27-609C-40BB-B596-BE3CD2E4264A}" type="presOf" srcId="{8D4B8FB8-4D96-4DB2-8396-7A518DA952A5}" destId="{58A02B60-B1CB-4D5C-AD9B-EB3314D5B8E2}" srcOrd="0" destOrd="0" presId="urn:microsoft.com/office/officeart/2005/8/layout/process1"/>
    <dgm:cxn modelId="{31A97662-1FD5-49F7-BB4F-9BE80127D2C5}" type="presOf" srcId="{25DB5797-81F4-4847-9348-D17A2691323E}" destId="{38C8C8B3-6D67-4777-A142-33625D08B54C}" srcOrd="0" destOrd="0" presId="urn:microsoft.com/office/officeart/2005/8/layout/process1"/>
    <dgm:cxn modelId="{CBD0404E-7673-4B82-AC2D-6EA8D979B1A3}" type="presOf" srcId="{4129F329-28EC-4E89-A866-ECB552B767BB}" destId="{AC6F192D-6DB8-4474-A126-F148A5E71F56}" srcOrd="1" destOrd="0" presId="urn:microsoft.com/office/officeart/2005/8/layout/process1"/>
    <dgm:cxn modelId="{598FF850-2AA6-4155-8D5E-A88FE7E40891}" type="presOf" srcId="{A955DE56-74A3-4BE1-B28A-3A16BBD27368}" destId="{8172D192-CCC3-4C94-8B29-C91D2AC79AC7}" srcOrd="1" destOrd="0" presId="urn:microsoft.com/office/officeart/2005/8/layout/process1"/>
    <dgm:cxn modelId="{BA4FFC71-4DB8-4EAE-B90D-F5627A62DBF3}" srcId="{8D4B8FB8-4D96-4DB2-8396-7A518DA952A5}" destId="{2FEABBC7-72BC-4C90-8329-2E452E508446}" srcOrd="2" destOrd="0" parTransId="{8EFC9DAF-2524-4A3A-9521-EC6816073CF7}" sibTransId="{3A27EAE9-BE6F-4D19-8940-FFEDEC2DDB07}"/>
    <dgm:cxn modelId="{4F711475-6796-4981-9DD7-1719E5F7249F}" type="presOf" srcId="{3A27EAE9-BE6F-4D19-8940-FFEDEC2DDB07}" destId="{0EBB4721-4C77-49D1-98FE-64AB257BF717}" srcOrd="0" destOrd="0" presId="urn:microsoft.com/office/officeart/2005/8/layout/process1"/>
    <dgm:cxn modelId="{38FE7D9D-DE4F-4A2F-A1E2-B654B32E58D6}" srcId="{8D4B8FB8-4D96-4DB2-8396-7A518DA952A5}" destId="{59C938ED-35F9-4788-9A28-FB1F1F407902}" srcOrd="3" destOrd="0" parTransId="{ACE7BD5D-E950-4E05-98D3-C79C604B7F56}" sibTransId="{4129F329-28EC-4E89-A866-ECB552B767BB}"/>
    <dgm:cxn modelId="{AF3431A6-4EE0-4BC2-A4FC-9105D09024DE}" type="presOf" srcId="{00717164-F10F-4470-9C20-8CF14B87E8A1}" destId="{45F11E4B-3DF5-4A6B-86E6-41F6FF193A51}" srcOrd="0" destOrd="0" presId="urn:microsoft.com/office/officeart/2005/8/layout/process1"/>
    <dgm:cxn modelId="{28875FAC-2561-4BC1-AEC4-D5349EBC904B}" type="presOf" srcId="{3A27EAE9-BE6F-4D19-8940-FFEDEC2DDB07}" destId="{DE61F73F-ED5E-4246-B7C5-98D145999D7F}" srcOrd="1" destOrd="0" presId="urn:microsoft.com/office/officeart/2005/8/layout/process1"/>
    <dgm:cxn modelId="{36F9C9B8-C601-41D7-A031-B5D41E770087}" type="presOf" srcId="{25DB5797-81F4-4847-9348-D17A2691323E}" destId="{44272282-7890-4534-A927-F447EE26F567}" srcOrd="1" destOrd="0" presId="urn:microsoft.com/office/officeart/2005/8/layout/process1"/>
    <dgm:cxn modelId="{CC7B96BE-F75C-49CF-8956-E90B2D274B46}" type="presOf" srcId="{2FEABBC7-72BC-4C90-8329-2E452E508446}" destId="{4A67FA9A-0857-440C-8D66-6BD1D1A85671}" srcOrd="0" destOrd="0" presId="urn:microsoft.com/office/officeart/2005/8/layout/process1"/>
    <dgm:cxn modelId="{C257EACF-9A64-4A31-907C-31DE762F04F1}" type="presOf" srcId="{4129F329-28EC-4E89-A866-ECB552B767BB}" destId="{F6F65DB2-C3FA-4B28-B5E4-7467DA156C6D}" srcOrd="0" destOrd="0" presId="urn:microsoft.com/office/officeart/2005/8/layout/process1"/>
    <dgm:cxn modelId="{06A908E2-8425-4EC9-80AD-F4280314086E}" type="presOf" srcId="{C2E512C4-33B5-4718-902D-91932D03496F}" destId="{EFE0D648-8C7B-42B4-BA55-792B8B019758}" srcOrd="0" destOrd="0" presId="urn:microsoft.com/office/officeart/2005/8/layout/process1"/>
    <dgm:cxn modelId="{6D5BF4E3-B859-4165-983C-C8941645F432}" srcId="{8D4B8FB8-4D96-4DB2-8396-7A518DA952A5}" destId="{DF205024-46E5-4650-ADD2-EEE5DEF652ED}" srcOrd="1" destOrd="0" parTransId="{533C0090-30DA-4185-970C-9F37A6DDF891}" sibTransId="{25DB5797-81F4-4847-9348-D17A2691323E}"/>
    <dgm:cxn modelId="{BD1D8AE7-8906-4C10-B944-52BAD0AC1FC6}" type="presOf" srcId="{A955DE56-74A3-4BE1-B28A-3A16BBD27368}" destId="{780A6D60-D483-4FB4-878D-2845761925AB}" srcOrd="0" destOrd="0" presId="urn:microsoft.com/office/officeart/2005/8/layout/process1"/>
    <dgm:cxn modelId="{A63F5B4A-1E6D-4391-9439-DB89A570B0EF}" type="presParOf" srcId="{58A02B60-B1CB-4D5C-AD9B-EB3314D5B8E2}" destId="{45F11E4B-3DF5-4A6B-86E6-41F6FF193A51}" srcOrd="0" destOrd="0" presId="urn:microsoft.com/office/officeart/2005/8/layout/process1"/>
    <dgm:cxn modelId="{4BA57D06-037D-4D4D-A37C-70802B2F5D1F}" type="presParOf" srcId="{58A02B60-B1CB-4D5C-AD9B-EB3314D5B8E2}" destId="{780A6D60-D483-4FB4-878D-2845761925AB}" srcOrd="1" destOrd="0" presId="urn:microsoft.com/office/officeart/2005/8/layout/process1"/>
    <dgm:cxn modelId="{2650C2CA-96B6-46F6-98E9-F06D511EC66D}" type="presParOf" srcId="{780A6D60-D483-4FB4-878D-2845761925AB}" destId="{8172D192-CCC3-4C94-8B29-C91D2AC79AC7}" srcOrd="0" destOrd="0" presId="urn:microsoft.com/office/officeart/2005/8/layout/process1"/>
    <dgm:cxn modelId="{4ED22BAB-5D58-467F-BA05-E655771CC0DB}" type="presParOf" srcId="{58A02B60-B1CB-4D5C-AD9B-EB3314D5B8E2}" destId="{BD0F0E9D-E747-4DB0-944A-8C7D1F06770B}" srcOrd="2" destOrd="0" presId="urn:microsoft.com/office/officeart/2005/8/layout/process1"/>
    <dgm:cxn modelId="{E5C8C692-3D4B-45E6-AE60-DDE4D9F6A54A}" type="presParOf" srcId="{58A02B60-B1CB-4D5C-AD9B-EB3314D5B8E2}" destId="{38C8C8B3-6D67-4777-A142-33625D08B54C}" srcOrd="3" destOrd="0" presId="urn:microsoft.com/office/officeart/2005/8/layout/process1"/>
    <dgm:cxn modelId="{AF6D5314-E067-462F-A007-9255415BF939}" type="presParOf" srcId="{38C8C8B3-6D67-4777-A142-33625D08B54C}" destId="{44272282-7890-4534-A927-F447EE26F567}" srcOrd="0" destOrd="0" presId="urn:microsoft.com/office/officeart/2005/8/layout/process1"/>
    <dgm:cxn modelId="{E106CB2C-1720-417F-A7CF-95D645CF21D9}" type="presParOf" srcId="{58A02B60-B1CB-4D5C-AD9B-EB3314D5B8E2}" destId="{4A67FA9A-0857-440C-8D66-6BD1D1A85671}" srcOrd="4" destOrd="0" presId="urn:microsoft.com/office/officeart/2005/8/layout/process1"/>
    <dgm:cxn modelId="{5DCC2EE9-C81D-44AF-9CED-F8CDA57CA394}" type="presParOf" srcId="{58A02B60-B1CB-4D5C-AD9B-EB3314D5B8E2}" destId="{0EBB4721-4C77-49D1-98FE-64AB257BF717}" srcOrd="5" destOrd="0" presId="urn:microsoft.com/office/officeart/2005/8/layout/process1"/>
    <dgm:cxn modelId="{A5345AD1-4D2F-40AD-8494-A7687B39505C}" type="presParOf" srcId="{0EBB4721-4C77-49D1-98FE-64AB257BF717}" destId="{DE61F73F-ED5E-4246-B7C5-98D145999D7F}" srcOrd="0" destOrd="0" presId="urn:microsoft.com/office/officeart/2005/8/layout/process1"/>
    <dgm:cxn modelId="{96100422-E12C-4970-B07F-175BDA928F35}" type="presParOf" srcId="{58A02B60-B1CB-4D5C-AD9B-EB3314D5B8E2}" destId="{1FE44AEB-33A1-4763-9049-C83D6F60AA50}" srcOrd="6" destOrd="0" presId="urn:microsoft.com/office/officeart/2005/8/layout/process1"/>
    <dgm:cxn modelId="{2EB73109-8566-4874-B2FE-1CC1B899DEFF}" type="presParOf" srcId="{58A02B60-B1CB-4D5C-AD9B-EB3314D5B8E2}" destId="{F6F65DB2-C3FA-4B28-B5E4-7467DA156C6D}" srcOrd="7" destOrd="0" presId="urn:microsoft.com/office/officeart/2005/8/layout/process1"/>
    <dgm:cxn modelId="{0BCF4A8E-6081-4773-8841-31228692F0D4}" type="presParOf" srcId="{F6F65DB2-C3FA-4B28-B5E4-7467DA156C6D}" destId="{AC6F192D-6DB8-4474-A126-F148A5E71F56}" srcOrd="0" destOrd="0" presId="urn:microsoft.com/office/officeart/2005/8/layout/process1"/>
    <dgm:cxn modelId="{72CDF0F7-BFE3-43E0-8F1C-055071C2E4A0}" type="presParOf" srcId="{58A02B60-B1CB-4D5C-AD9B-EB3314D5B8E2}" destId="{EFE0D648-8C7B-42B4-BA55-792B8B019758}" srcOrd="8" destOrd="0" presId="urn:microsoft.com/office/officeart/2005/8/layout/process1"/>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D4B8FB8-4D96-4DB2-8396-7A518DA952A5}"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s-MX"/>
        </a:p>
      </dgm:t>
    </dgm:pt>
    <dgm:pt modelId="{2FEABBC7-72BC-4C90-8329-2E452E508446}">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3</a:t>
          </a:r>
        </a:p>
        <a:p>
          <a:r>
            <a:rPr lang="es-MX" dirty="0">
              <a:latin typeface="Times New Roman" panose="02020603050405020304" pitchFamily="18" charset="0"/>
              <a:cs typeface="Times New Roman" panose="02020603050405020304" pitchFamily="18" charset="0"/>
            </a:rPr>
            <a:t>Selección de las técnicas de muestreo</a:t>
          </a:r>
        </a:p>
      </dgm:t>
    </dgm:pt>
    <dgm:pt modelId="{8EFC9DAF-2524-4A3A-9521-EC6816073CF7}" type="par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3A27EAE9-BE6F-4D19-8940-FFEDEC2DDB07}" type="sib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59C938ED-35F9-4788-9A28-FB1F1F407902}">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4</a:t>
          </a:r>
        </a:p>
        <a:p>
          <a:r>
            <a:rPr lang="es-MX" dirty="0">
              <a:latin typeface="Times New Roman" panose="02020603050405020304" pitchFamily="18" charset="0"/>
              <a:cs typeface="Times New Roman" panose="02020603050405020304" pitchFamily="18" charset="0"/>
            </a:rPr>
            <a:t>Determinación del tamaño de la muestra</a:t>
          </a:r>
        </a:p>
      </dgm:t>
    </dgm:pt>
    <dgm:pt modelId="{ACE7BD5D-E950-4E05-98D3-C79C604B7F56}" type="par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4129F329-28EC-4E89-A866-ECB552B767BB}" type="sib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C2E512C4-33B5-4718-902D-91932D03496F}">
      <dgm:prSet phldrT="[Texto]"/>
      <dgm:spPr/>
      <dgm:t>
        <a:bodyPr/>
        <a:lstStyle/>
        <a:p>
          <a:r>
            <a:rPr lang="es-MX" b="1" dirty="0">
              <a:latin typeface="Times New Roman" panose="02020603050405020304" pitchFamily="18" charset="0"/>
              <a:cs typeface="Times New Roman" panose="02020603050405020304" pitchFamily="18" charset="0"/>
            </a:rPr>
            <a:t>ETAPA 5</a:t>
          </a:r>
        </a:p>
        <a:p>
          <a:r>
            <a:rPr lang="es-MX" dirty="0">
              <a:latin typeface="Times New Roman" panose="02020603050405020304" pitchFamily="18" charset="0"/>
              <a:cs typeface="Times New Roman" panose="02020603050405020304" pitchFamily="18" charset="0"/>
            </a:rPr>
            <a:t>Ejecución del proceso de muestreo</a:t>
          </a:r>
        </a:p>
      </dgm:t>
    </dgm:pt>
    <dgm:pt modelId="{02DCD470-163C-4174-870A-A8B1219FDC4F}" type="par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A617AFE4-DB8C-40B5-B865-FDBA5FFA2A31}" type="sib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DF205024-46E5-4650-ADD2-EEE5DEF652ED}">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2</a:t>
          </a:r>
        </a:p>
        <a:p>
          <a:r>
            <a:rPr lang="es-MX" dirty="0">
              <a:latin typeface="Times New Roman" panose="02020603050405020304" pitchFamily="18" charset="0"/>
              <a:cs typeface="Times New Roman" panose="02020603050405020304" pitchFamily="18" charset="0"/>
            </a:rPr>
            <a:t>Delimitar a la población</a:t>
          </a:r>
        </a:p>
      </dgm:t>
    </dgm:pt>
    <dgm:pt modelId="{533C0090-30DA-4185-970C-9F37A6DDF891}" type="par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25DB5797-81F4-4847-9348-D17A2691323E}" type="sib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00717164-F10F-4470-9C20-8CF14B87E8A1}">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1</a:t>
          </a:r>
        </a:p>
        <a:p>
          <a:r>
            <a:rPr lang="es-MX" dirty="0">
              <a:latin typeface="Times New Roman" panose="02020603050405020304" pitchFamily="18" charset="0"/>
              <a:cs typeface="Times New Roman" panose="02020603050405020304" pitchFamily="18" charset="0"/>
            </a:rPr>
            <a:t>Definición de la población objetivo</a:t>
          </a:r>
        </a:p>
      </dgm:t>
    </dgm:pt>
    <dgm:pt modelId="{53F9A364-7E44-46FC-ADF8-336B49A2765C}" type="par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A955DE56-74A3-4BE1-B28A-3A16BBD27368}" type="sib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58A02B60-B1CB-4D5C-AD9B-EB3314D5B8E2}" type="pres">
      <dgm:prSet presAssocID="{8D4B8FB8-4D96-4DB2-8396-7A518DA952A5}" presName="Name0" presStyleCnt="0">
        <dgm:presLayoutVars>
          <dgm:dir/>
          <dgm:resizeHandles val="exact"/>
        </dgm:presLayoutVars>
      </dgm:prSet>
      <dgm:spPr/>
    </dgm:pt>
    <dgm:pt modelId="{45F11E4B-3DF5-4A6B-86E6-41F6FF193A51}" type="pres">
      <dgm:prSet presAssocID="{00717164-F10F-4470-9C20-8CF14B87E8A1}" presName="node" presStyleLbl="node1" presStyleIdx="0" presStyleCnt="5" custScaleY="212696">
        <dgm:presLayoutVars>
          <dgm:bulletEnabled val="1"/>
        </dgm:presLayoutVars>
      </dgm:prSet>
      <dgm:spPr/>
    </dgm:pt>
    <dgm:pt modelId="{780A6D60-D483-4FB4-878D-2845761925AB}" type="pres">
      <dgm:prSet presAssocID="{A955DE56-74A3-4BE1-B28A-3A16BBD27368}" presName="sibTrans" presStyleLbl="sibTrans2D1" presStyleIdx="0" presStyleCnt="4"/>
      <dgm:spPr/>
    </dgm:pt>
    <dgm:pt modelId="{8172D192-CCC3-4C94-8B29-C91D2AC79AC7}" type="pres">
      <dgm:prSet presAssocID="{A955DE56-74A3-4BE1-B28A-3A16BBD27368}" presName="connectorText" presStyleLbl="sibTrans2D1" presStyleIdx="0" presStyleCnt="4"/>
      <dgm:spPr/>
    </dgm:pt>
    <dgm:pt modelId="{BD0F0E9D-E747-4DB0-944A-8C7D1F06770B}" type="pres">
      <dgm:prSet presAssocID="{DF205024-46E5-4650-ADD2-EEE5DEF652ED}" presName="node" presStyleLbl="node1" presStyleIdx="1" presStyleCnt="5" custScaleY="212696">
        <dgm:presLayoutVars>
          <dgm:bulletEnabled val="1"/>
        </dgm:presLayoutVars>
      </dgm:prSet>
      <dgm:spPr/>
    </dgm:pt>
    <dgm:pt modelId="{38C8C8B3-6D67-4777-A142-33625D08B54C}" type="pres">
      <dgm:prSet presAssocID="{25DB5797-81F4-4847-9348-D17A2691323E}" presName="sibTrans" presStyleLbl="sibTrans2D1" presStyleIdx="1" presStyleCnt="4"/>
      <dgm:spPr/>
    </dgm:pt>
    <dgm:pt modelId="{44272282-7890-4534-A927-F447EE26F567}" type="pres">
      <dgm:prSet presAssocID="{25DB5797-81F4-4847-9348-D17A2691323E}" presName="connectorText" presStyleLbl="sibTrans2D1" presStyleIdx="1" presStyleCnt="4"/>
      <dgm:spPr/>
    </dgm:pt>
    <dgm:pt modelId="{4A67FA9A-0857-440C-8D66-6BD1D1A85671}" type="pres">
      <dgm:prSet presAssocID="{2FEABBC7-72BC-4C90-8329-2E452E508446}" presName="node" presStyleLbl="node1" presStyleIdx="2" presStyleCnt="5" custScaleY="212696">
        <dgm:presLayoutVars>
          <dgm:bulletEnabled val="1"/>
        </dgm:presLayoutVars>
      </dgm:prSet>
      <dgm:spPr/>
    </dgm:pt>
    <dgm:pt modelId="{0EBB4721-4C77-49D1-98FE-64AB257BF717}" type="pres">
      <dgm:prSet presAssocID="{3A27EAE9-BE6F-4D19-8940-FFEDEC2DDB07}" presName="sibTrans" presStyleLbl="sibTrans2D1" presStyleIdx="2" presStyleCnt="4"/>
      <dgm:spPr/>
    </dgm:pt>
    <dgm:pt modelId="{DE61F73F-ED5E-4246-B7C5-98D145999D7F}" type="pres">
      <dgm:prSet presAssocID="{3A27EAE9-BE6F-4D19-8940-FFEDEC2DDB07}" presName="connectorText" presStyleLbl="sibTrans2D1" presStyleIdx="2" presStyleCnt="4"/>
      <dgm:spPr/>
    </dgm:pt>
    <dgm:pt modelId="{1FE44AEB-33A1-4763-9049-C83D6F60AA50}" type="pres">
      <dgm:prSet presAssocID="{59C938ED-35F9-4788-9A28-FB1F1F407902}" presName="node" presStyleLbl="node1" presStyleIdx="3" presStyleCnt="5" custScaleY="212696">
        <dgm:presLayoutVars>
          <dgm:bulletEnabled val="1"/>
        </dgm:presLayoutVars>
      </dgm:prSet>
      <dgm:spPr/>
    </dgm:pt>
    <dgm:pt modelId="{F6F65DB2-C3FA-4B28-B5E4-7467DA156C6D}" type="pres">
      <dgm:prSet presAssocID="{4129F329-28EC-4E89-A866-ECB552B767BB}" presName="sibTrans" presStyleLbl="sibTrans2D1" presStyleIdx="3" presStyleCnt="4"/>
      <dgm:spPr/>
    </dgm:pt>
    <dgm:pt modelId="{AC6F192D-6DB8-4474-A126-F148A5E71F56}" type="pres">
      <dgm:prSet presAssocID="{4129F329-28EC-4E89-A866-ECB552B767BB}" presName="connectorText" presStyleLbl="sibTrans2D1" presStyleIdx="3" presStyleCnt="4"/>
      <dgm:spPr/>
    </dgm:pt>
    <dgm:pt modelId="{EFE0D648-8C7B-42B4-BA55-792B8B019758}" type="pres">
      <dgm:prSet presAssocID="{C2E512C4-33B5-4718-902D-91932D03496F}" presName="node" presStyleLbl="node1" presStyleIdx="4" presStyleCnt="5" custScaleY="212696">
        <dgm:presLayoutVars>
          <dgm:bulletEnabled val="1"/>
        </dgm:presLayoutVars>
      </dgm:prSet>
      <dgm:spPr/>
    </dgm:pt>
  </dgm:ptLst>
  <dgm:cxnLst>
    <dgm:cxn modelId="{BFA32903-08B9-49C9-90DE-E322137B589E}" srcId="{8D4B8FB8-4D96-4DB2-8396-7A518DA952A5}" destId="{00717164-F10F-4470-9C20-8CF14B87E8A1}" srcOrd="0" destOrd="0" parTransId="{53F9A364-7E44-46FC-ADF8-336B49A2765C}" sibTransId="{A955DE56-74A3-4BE1-B28A-3A16BBD27368}"/>
    <dgm:cxn modelId="{F7AEBD03-0B94-40B6-A4F6-76F2F373D142}" srcId="{8D4B8FB8-4D96-4DB2-8396-7A518DA952A5}" destId="{C2E512C4-33B5-4718-902D-91932D03496F}" srcOrd="4" destOrd="0" parTransId="{02DCD470-163C-4174-870A-A8B1219FDC4F}" sibTransId="{A617AFE4-DB8C-40B5-B865-FDBA5FFA2A31}"/>
    <dgm:cxn modelId="{84F90218-C9AF-47DF-A769-E31330B89475}" type="presOf" srcId="{59C938ED-35F9-4788-9A28-FB1F1F407902}" destId="{1FE44AEB-33A1-4763-9049-C83D6F60AA50}" srcOrd="0" destOrd="0" presId="urn:microsoft.com/office/officeart/2005/8/layout/process1"/>
    <dgm:cxn modelId="{0424491C-8A12-4649-A852-B14C4FE9C2C2}" type="presOf" srcId="{DF205024-46E5-4650-ADD2-EEE5DEF652ED}" destId="{BD0F0E9D-E747-4DB0-944A-8C7D1F06770B}" srcOrd="0" destOrd="0" presId="urn:microsoft.com/office/officeart/2005/8/layout/process1"/>
    <dgm:cxn modelId="{F00DAD27-609C-40BB-B596-BE3CD2E4264A}" type="presOf" srcId="{8D4B8FB8-4D96-4DB2-8396-7A518DA952A5}" destId="{58A02B60-B1CB-4D5C-AD9B-EB3314D5B8E2}" srcOrd="0" destOrd="0" presId="urn:microsoft.com/office/officeart/2005/8/layout/process1"/>
    <dgm:cxn modelId="{31A97662-1FD5-49F7-BB4F-9BE80127D2C5}" type="presOf" srcId="{25DB5797-81F4-4847-9348-D17A2691323E}" destId="{38C8C8B3-6D67-4777-A142-33625D08B54C}" srcOrd="0" destOrd="0" presId="urn:microsoft.com/office/officeart/2005/8/layout/process1"/>
    <dgm:cxn modelId="{CBD0404E-7673-4B82-AC2D-6EA8D979B1A3}" type="presOf" srcId="{4129F329-28EC-4E89-A866-ECB552B767BB}" destId="{AC6F192D-6DB8-4474-A126-F148A5E71F56}" srcOrd="1" destOrd="0" presId="urn:microsoft.com/office/officeart/2005/8/layout/process1"/>
    <dgm:cxn modelId="{598FF850-2AA6-4155-8D5E-A88FE7E40891}" type="presOf" srcId="{A955DE56-74A3-4BE1-B28A-3A16BBD27368}" destId="{8172D192-CCC3-4C94-8B29-C91D2AC79AC7}" srcOrd="1" destOrd="0" presId="urn:microsoft.com/office/officeart/2005/8/layout/process1"/>
    <dgm:cxn modelId="{BA4FFC71-4DB8-4EAE-B90D-F5627A62DBF3}" srcId="{8D4B8FB8-4D96-4DB2-8396-7A518DA952A5}" destId="{2FEABBC7-72BC-4C90-8329-2E452E508446}" srcOrd="2" destOrd="0" parTransId="{8EFC9DAF-2524-4A3A-9521-EC6816073CF7}" sibTransId="{3A27EAE9-BE6F-4D19-8940-FFEDEC2DDB07}"/>
    <dgm:cxn modelId="{4F711475-6796-4981-9DD7-1719E5F7249F}" type="presOf" srcId="{3A27EAE9-BE6F-4D19-8940-FFEDEC2DDB07}" destId="{0EBB4721-4C77-49D1-98FE-64AB257BF717}" srcOrd="0" destOrd="0" presId="urn:microsoft.com/office/officeart/2005/8/layout/process1"/>
    <dgm:cxn modelId="{38FE7D9D-DE4F-4A2F-A1E2-B654B32E58D6}" srcId="{8D4B8FB8-4D96-4DB2-8396-7A518DA952A5}" destId="{59C938ED-35F9-4788-9A28-FB1F1F407902}" srcOrd="3" destOrd="0" parTransId="{ACE7BD5D-E950-4E05-98D3-C79C604B7F56}" sibTransId="{4129F329-28EC-4E89-A866-ECB552B767BB}"/>
    <dgm:cxn modelId="{AF3431A6-4EE0-4BC2-A4FC-9105D09024DE}" type="presOf" srcId="{00717164-F10F-4470-9C20-8CF14B87E8A1}" destId="{45F11E4B-3DF5-4A6B-86E6-41F6FF193A51}" srcOrd="0" destOrd="0" presId="urn:microsoft.com/office/officeart/2005/8/layout/process1"/>
    <dgm:cxn modelId="{28875FAC-2561-4BC1-AEC4-D5349EBC904B}" type="presOf" srcId="{3A27EAE9-BE6F-4D19-8940-FFEDEC2DDB07}" destId="{DE61F73F-ED5E-4246-B7C5-98D145999D7F}" srcOrd="1" destOrd="0" presId="urn:microsoft.com/office/officeart/2005/8/layout/process1"/>
    <dgm:cxn modelId="{36F9C9B8-C601-41D7-A031-B5D41E770087}" type="presOf" srcId="{25DB5797-81F4-4847-9348-D17A2691323E}" destId="{44272282-7890-4534-A927-F447EE26F567}" srcOrd="1" destOrd="0" presId="urn:microsoft.com/office/officeart/2005/8/layout/process1"/>
    <dgm:cxn modelId="{CC7B96BE-F75C-49CF-8956-E90B2D274B46}" type="presOf" srcId="{2FEABBC7-72BC-4C90-8329-2E452E508446}" destId="{4A67FA9A-0857-440C-8D66-6BD1D1A85671}" srcOrd="0" destOrd="0" presId="urn:microsoft.com/office/officeart/2005/8/layout/process1"/>
    <dgm:cxn modelId="{C257EACF-9A64-4A31-907C-31DE762F04F1}" type="presOf" srcId="{4129F329-28EC-4E89-A866-ECB552B767BB}" destId="{F6F65DB2-C3FA-4B28-B5E4-7467DA156C6D}" srcOrd="0" destOrd="0" presId="urn:microsoft.com/office/officeart/2005/8/layout/process1"/>
    <dgm:cxn modelId="{06A908E2-8425-4EC9-80AD-F4280314086E}" type="presOf" srcId="{C2E512C4-33B5-4718-902D-91932D03496F}" destId="{EFE0D648-8C7B-42B4-BA55-792B8B019758}" srcOrd="0" destOrd="0" presId="urn:microsoft.com/office/officeart/2005/8/layout/process1"/>
    <dgm:cxn modelId="{6D5BF4E3-B859-4165-983C-C8941645F432}" srcId="{8D4B8FB8-4D96-4DB2-8396-7A518DA952A5}" destId="{DF205024-46E5-4650-ADD2-EEE5DEF652ED}" srcOrd="1" destOrd="0" parTransId="{533C0090-30DA-4185-970C-9F37A6DDF891}" sibTransId="{25DB5797-81F4-4847-9348-D17A2691323E}"/>
    <dgm:cxn modelId="{BD1D8AE7-8906-4C10-B944-52BAD0AC1FC6}" type="presOf" srcId="{A955DE56-74A3-4BE1-B28A-3A16BBD27368}" destId="{780A6D60-D483-4FB4-878D-2845761925AB}" srcOrd="0" destOrd="0" presId="urn:microsoft.com/office/officeart/2005/8/layout/process1"/>
    <dgm:cxn modelId="{A63F5B4A-1E6D-4391-9439-DB89A570B0EF}" type="presParOf" srcId="{58A02B60-B1CB-4D5C-AD9B-EB3314D5B8E2}" destId="{45F11E4B-3DF5-4A6B-86E6-41F6FF193A51}" srcOrd="0" destOrd="0" presId="urn:microsoft.com/office/officeart/2005/8/layout/process1"/>
    <dgm:cxn modelId="{4BA57D06-037D-4D4D-A37C-70802B2F5D1F}" type="presParOf" srcId="{58A02B60-B1CB-4D5C-AD9B-EB3314D5B8E2}" destId="{780A6D60-D483-4FB4-878D-2845761925AB}" srcOrd="1" destOrd="0" presId="urn:microsoft.com/office/officeart/2005/8/layout/process1"/>
    <dgm:cxn modelId="{2650C2CA-96B6-46F6-98E9-F06D511EC66D}" type="presParOf" srcId="{780A6D60-D483-4FB4-878D-2845761925AB}" destId="{8172D192-CCC3-4C94-8B29-C91D2AC79AC7}" srcOrd="0" destOrd="0" presId="urn:microsoft.com/office/officeart/2005/8/layout/process1"/>
    <dgm:cxn modelId="{4ED22BAB-5D58-467F-BA05-E655771CC0DB}" type="presParOf" srcId="{58A02B60-B1CB-4D5C-AD9B-EB3314D5B8E2}" destId="{BD0F0E9D-E747-4DB0-944A-8C7D1F06770B}" srcOrd="2" destOrd="0" presId="urn:microsoft.com/office/officeart/2005/8/layout/process1"/>
    <dgm:cxn modelId="{E5C8C692-3D4B-45E6-AE60-DDE4D9F6A54A}" type="presParOf" srcId="{58A02B60-B1CB-4D5C-AD9B-EB3314D5B8E2}" destId="{38C8C8B3-6D67-4777-A142-33625D08B54C}" srcOrd="3" destOrd="0" presId="urn:microsoft.com/office/officeart/2005/8/layout/process1"/>
    <dgm:cxn modelId="{AF6D5314-E067-462F-A007-9255415BF939}" type="presParOf" srcId="{38C8C8B3-6D67-4777-A142-33625D08B54C}" destId="{44272282-7890-4534-A927-F447EE26F567}" srcOrd="0" destOrd="0" presId="urn:microsoft.com/office/officeart/2005/8/layout/process1"/>
    <dgm:cxn modelId="{E106CB2C-1720-417F-A7CF-95D645CF21D9}" type="presParOf" srcId="{58A02B60-B1CB-4D5C-AD9B-EB3314D5B8E2}" destId="{4A67FA9A-0857-440C-8D66-6BD1D1A85671}" srcOrd="4" destOrd="0" presId="urn:microsoft.com/office/officeart/2005/8/layout/process1"/>
    <dgm:cxn modelId="{5DCC2EE9-C81D-44AF-9CED-F8CDA57CA394}" type="presParOf" srcId="{58A02B60-B1CB-4D5C-AD9B-EB3314D5B8E2}" destId="{0EBB4721-4C77-49D1-98FE-64AB257BF717}" srcOrd="5" destOrd="0" presId="urn:microsoft.com/office/officeart/2005/8/layout/process1"/>
    <dgm:cxn modelId="{A5345AD1-4D2F-40AD-8494-A7687B39505C}" type="presParOf" srcId="{0EBB4721-4C77-49D1-98FE-64AB257BF717}" destId="{DE61F73F-ED5E-4246-B7C5-98D145999D7F}" srcOrd="0" destOrd="0" presId="urn:microsoft.com/office/officeart/2005/8/layout/process1"/>
    <dgm:cxn modelId="{96100422-E12C-4970-B07F-175BDA928F35}" type="presParOf" srcId="{58A02B60-B1CB-4D5C-AD9B-EB3314D5B8E2}" destId="{1FE44AEB-33A1-4763-9049-C83D6F60AA50}" srcOrd="6" destOrd="0" presId="urn:microsoft.com/office/officeart/2005/8/layout/process1"/>
    <dgm:cxn modelId="{2EB73109-8566-4874-B2FE-1CC1B899DEFF}" type="presParOf" srcId="{58A02B60-B1CB-4D5C-AD9B-EB3314D5B8E2}" destId="{F6F65DB2-C3FA-4B28-B5E4-7467DA156C6D}" srcOrd="7" destOrd="0" presId="urn:microsoft.com/office/officeart/2005/8/layout/process1"/>
    <dgm:cxn modelId="{0BCF4A8E-6081-4773-8841-31228692F0D4}" type="presParOf" srcId="{F6F65DB2-C3FA-4B28-B5E4-7467DA156C6D}" destId="{AC6F192D-6DB8-4474-A126-F148A5E71F56}" srcOrd="0" destOrd="0" presId="urn:microsoft.com/office/officeart/2005/8/layout/process1"/>
    <dgm:cxn modelId="{72CDF0F7-BFE3-43E0-8F1C-055071C2E4A0}" type="presParOf" srcId="{58A02B60-B1CB-4D5C-AD9B-EB3314D5B8E2}" destId="{EFE0D648-8C7B-42B4-BA55-792B8B019758}" srcOrd="8" destOrd="0" presId="urn:microsoft.com/office/officeart/2005/8/layout/process1"/>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D4B8FB8-4D96-4DB2-8396-7A518DA952A5}"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s-MX"/>
        </a:p>
      </dgm:t>
    </dgm:pt>
    <dgm:pt modelId="{2FEABBC7-72BC-4C90-8329-2E452E508446}">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3</a:t>
          </a:r>
        </a:p>
        <a:p>
          <a:r>
            <a:rPr lang="es-MX" dirty="0">
              <a:latin typeface="Times New Roman" panose="02020603050405020304" pitchFamily="18" charset="0"/>
              <a:cs typeface="Times New Roman" panose="02020603050405020304" pitchFamily="18" charset="0"/>
            </a:rPr>
            <a:t>Selección de las técnicas de muestreo</a:t>
          </a:r>
        </a:p>
      </dgm:t>
    </dgm:pt>
    <dgm:pt modelId="{8EFC9DAF-2524-4A3A-9521-EC6816073CF7}" type="par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3A27EAE9-BE6F-4D19-8940-FFEDEC2DDB07}" type="sib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59C938ED-35F9-4788-9A28-FB1F1F407902}">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4</a:t>
          </a:r>
        </a:p>
        <a:p>
          <a:r>
            <a:rPr lang="es-MX" dirty="0">
              <a:latin typeface="Times New Roman" panose="02020603050405020304" pitchFamily="18" charset="0"/>
              <a:cs typeface="Times New Roman" panose="02020603050405020304" pitchFamily="18" charset="0"/>
            </a:rPr>
            <a:t>Determinación del tamaño de la muestra</a:t>
          </a:r>
        </a:p>
      </dgm:t>
    </dgm:pt>
    <dgm:pt modelId="{ACE7BD5D-E950-4E05-98D3-C79C604B7F56}" type="par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4129F329-28EC-4E89-A866-ECB552B767BB}" type="sib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C2E512C4-33B5-4718-902D-91932D03496F}">
      <dgm:prSet phldrT="[Texto]"/>
      <dgm:spPr/>
      <dgm:t>
        <a:bodyPr/>
        <a:lstStyle/>
        <a:p>
          <a:r>
            <a:rPr lang="es-MX" b="1" dirty="0">
              <a:latin typeface="Times New Roman" panose="02020603050405020304" pitchFamily="18" charset="0"/>
              <a:cs typeface="Times New Roman" panose="02020603050405020304" pitchFamily="18" charset="0"/>
            </a:rPr>
            <a:t>ETAPA 5</a:t>
          </a:r>
        </a:p>
        <a:p>
          <a:r>
            <a:rPr lang="es-MX" dirty="0">
              <a:latin typeface="Times New Roman" panose="02020603050405020304" pitchFamily="18" charset="0"/>
              <a:cs typeface="Times New Roman" panose="02020603050405020304" pitchFamily="18" charset="0"/>
            </a:rPr>
            <a:t>Ejecución del proceso de muestreo</a:t>
          </a:r>
        </a:p>
      </dgm:t>
    </dgm:pt>
    <dgm:pt modelId="{02DCD470-163C-4174-870A-A8B1219FDC4F}" type="par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A617AFE4-DB8C-40B5-B865-FDBA5FFA2A31}" type="sib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DF205024-46E5-4650-ADD2-EEE5DEF652ED}">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2</a:t>
          </a:r>
        </a:p>
        <a:p>
          <a:r>
            <a:rPr lang="es-MX" dirty="0">
              <a:latin typeface="Times New Roman" panose="02020603050405020304" pitchFamily="18" charset="0"/>
              <a:cs typeface="Times New Roman" panose="02020603050405020304" pitchFamily="18" charset="0"/>
            </a:rPr>
            <a:t>Delimitar a la población</a:t>
          </a:r>
        </a:p>
      </dgm:t>
    </dgm:pt>
    <dgm:pt modelId="{533C0090-30DA-4185-970C-9F37A6DDF891}" type="par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25DB5797-81F4-4847-9348-D17A2691323E}" type="sib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00717164-F10F-4470-9C20-8CF14B87E8A1}">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1</a:t>
          </a:r>
        </a:p>
        <a:p>
          <a:r>
            <a:rPr lang="es-MX" dirty="0">
              <a:latin typeface="Times New Roman" panose="02020603050405020304" pitchFamily="18" charset="0"/>
              <a:cs typeface="Times New Roman" panose="02020603050405020304" pitchFamily="18" charset="0"/>
            </a:rPr>
            <a:t>Definición de la población objetivo</a:t>
          </a:r>
        </a:p>
      </dgm:t>
    </dgm:pt>
    <dgm:pt modelId="{53F9A364-7E44-46FC-ADF8-336B49A2765C}" type="par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A955DE56-74A3-4BE1-B28A-3A16BBD27368}" type="sib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58A02B60-B1CB-4D5C-AD9B-EB3314D5B8E2}" type="pres">
      <dgm:prSet presAssocID="{8D4B8FB8-4D96-4DB2-8396-7A518DA952A5}" presName="Name0" presStyleCnt="0">
        <dgm:presLayoutVars>
          <dgm:dir/>
          <dgm:resizeHandles val="exact"/>
        </dgm:presLayoutVars>
      </dgm:prSet>
      <dgm:spPr/>
    </dgm:pt>
    <dgm:pt modelId="{45F11E4B-3DF5-4A6B-86E6-41F6FF193A51}" type="pres">
      <dgm:prSet presAssocID="{00717164-F10F-4470-9C20-8CF14B87E8A1}" presName="node" presStyleLbl="node1" presStyleIdx="0" presStyleCnt="5" custScaleY="212696">
        <dgm:presLayoutVars>
          <dgm:bulletEnabled val="1"/>
        </dgm:presLayoutVars>
      </dgm:prSet>
      <dgm:spPr/>
    </dgm:pt>
    <dgm:pt modelId="{780A6D60-D483-4FB4-878D-2845761925AB}" type="pres">
      <dgm:prSet presAssocID="{A955DE56-74A3-4BE1-B28A-3A16BBD27368}" presName="sibTrans" presStyleLbl="sibTrans2D1" presStyleIdx="0" presStyleCnt="4"/>
      <dgm:spPr/>
    </dgm:pt>
    <dgm:pt modelId="{8172D192-CCC3-4C94-8B29-C91D2AC79AC7}" type="pres">
      <dgm:prSet presAssocID="{A955DE56-74A3-4BE1-B28A-3A16BBD27368}" presName="connectorText" presStyleLbl="sibTrans2D1" presStyleIdx="0" presStyleCnt="4"/>
      <dgm:spPr/>
    </dgm:pt>
    <dgm:pt modelId="{BD0F0E9D-E747-4DB0-944A-8C7D1F06770B}" type="pres">
      <dgm:prSet presAssocID="{DF205024-46E5-4650-ADD2-EEE5DEF652ED}" presName="node" presStyleLbl="node1" presStyleIdx="1" presStyleCnt="5" custScaleY="212696">
        <dgm:presLayoutVars>
          <dgm:bulletEnabled val="1"/>
        </dgm:presLayoutVars>
      </dgm:prSet>
      <dgm:spPr/>
    </dgm:pt>
    <dgm:pt modelId="{38C8C8B3-6D67-4777-A142-33625D08B54C}" type="pres">
      <dgm:prSet presAssocID="{25DB5797-81F4-4847-9348-D17A2691323E}" presName="sibTrans" presStyleLbl="sibTrans2D1" presStyleIdx="1" presStyleCnt="4"/>
      <dgm:spPr/>
    </dgm:pt>
    <dgm:pt modelId="{44272282-7890-4534-A927-F447EE26F567}" type="pres">
      <dgm:prSet presAssocID="{25DB5797-81F4-4847-9348-D17A2691323E}" presName="connectorText" presStyleLbl="sibTrans2D1" presStyleIdx="1" presStyleCnt="4"/>
      <dgm:spPr/>
    </dgm:pt>
    <dgm:pt modelId="{4A67FA9A-0857-440C-8D66-6BD1D1A85671}" type="pres">
      <dgm:prSet presAssocID="{2FEABBC7-72BC-4C90-8329-2E452E508446}" presName="node" presStyleLbl="node1" presStyleIdx="2" presStyleCnt="5" custScaleY="212696">
        <dgm:presLayoutVars>
          <dgm:bulletEnabled val="1"/>
        </dgm:presLayoutVars>
      </dgm:prSet>
      <dgm:spPr/>
    </dgm:pt>
    <dgm:pt modelId="{0EBB4721-4C77-49D1-98FE-64AB257BF717}" type="pres">
      <dgm:prSet presAssocID="{3A27EAE9-BE6F-4D19-8940-FFEDEC2DDB07}" presName="sibTrans" presStyleLbl="sibTrans2D1" presStyleIdx="2" presStyleCnt="4"/>
      <dgm:spPr/>
    </dgm:pt>
    <dgm:pt modelId="{DE61F73F-ED5E-4246-B7C5-98D145999D7F}" type="pres">
      <dgm:prSet presAssocID="{3A27EAE9-BE6F-4D19-8940-FFEDEC2DDB07}" presName="connectorText" presStyleLbl="sibTrans2D1" presStyleIdx="2" presStyleCnt="4"/>
      <dgm:spPr/>
    </dgm:pt>
    <dgm:pt modelId="{1FE44AEB-33A1-4763-9049-C83D6F60AA50}" type="pres">
      <dgm:prSet presAssocID="{59C938ED-35F9-4788-9A28-FB1F1F407902}" presName="node" presStyleLbl="node1" presStyleIdx="3" presStyleCnt="5" custScaleY="212696">
        <dgm:presLayoutVars>
          <dgm:bulletEnabled val="1"/>
        </dgm:presLayoutVars>
      </dgm:prSet>
      <dgm:spPr/>
    </dgm:pt>
    <dgm:pt modelId="{F6F65DB2-C3FA-4B28-B5E4-7467DA156C6D}" type="pres">
      <dgm:prSet presAssocID="{4129F329-28EC-4E89-A866-ECB552B767BB}" presName="sibTrans" presStyleLbl="sibTrans2D1" presStyleIdx="3" presStyleCnt="4"/>
      <dgm:spPr/>
    </dgm:pt>
    <dgm:pt modelId="{AC6F192D-6DB8-4474-A126-F148A5E71F56}" type="pres">
      <dgm:prSet presAssocID="{4129F329-28EC-4E89-A866-ECB552B767BB}" presName="connectorText" presStyleLbl="sibTrans2D1" presStyleIdx="3" presStyleCnt="4"/>
      <dgm:spPr/>
    </dgm:pt>
    <dgm:pt modelId="{EFE0D648-8C7B-42B4-BA55-792B8B019758}" type="pres">
      <dgm:prSet presAssocID="{C2E512C4-33B5-4718-902D-91932D03496F}" presName="node" presStyleLbl="node1" presStyleIdx="4" presStyleCnt="5" custScaleY="212696">
        <dgm:presLayoutVars>
          <dgm:bulletEnabled val="1"/>
        </dgm:presLayoutVars>
      </dgm:prSet>
      <dgm:spPr/>
    </dgm:pt>
  </dgm:ptLst>
  <dgm:cxnLst>
    <dgm:cxn modelId="{BFA32903-08B9-49C9-90DE-E322137B589E}" srcId="{8D4B8FB8-4D96-4DB2-8396-7A518DA952A5}" destId="{00717164-F10F-4470-9C20-8CF14B87E8A1}" srcOrd="0" destOrd="0" parTransId="{53F9A364-7E44-46FC-ADF8-336B49A2765C}" sibTransId="{A955DE56-74A3-4BE1-B28A-3A16BBD27368}"/>
    <dgm:cxn modelId="{F7AEBD03-0B94-40B6-A4F6-76F2F373D142}" srcId="{8D4B8FB8-4D96-4DB2-8396-7A518DA952A5}" destId="{C2E512C4-33B5-4718-902D-91932D03496F}" srcOrd="4" destOrd="0" parTransId="{02DCD470-163C-4174-870A-A8B1219FDC4F}" sibTransId="{A617AFE4-DB8C-40B5-B865-FDBA5FFA2A31}"/>
    <dgm:cxn modelId="{84F90218-C9AF-47DF-A769-E31330B89475}" type="presOf" srcId="{59C938ED-35F9-4788-9A28-FB1F1F407902}" destId="{1FE44AEB-33A1-4763-9049-C83D6F60AA50}" srcOrd="0" destOrd="0" presId="urn:microsoft.com/office/officeart/2005/8/layout/process1"/>
    <dgm:cxn modelId="{0424491C-8A12-4649-A852-B14C4FE9C2C2}" type="presOf" srcId="{DF205024-46E5-4650-ADD2-EEE5DEF652ED}" destId="{BD0F0E9D-E747-4DB0-944A-8C7D1F06770B}" srcOrd="0" destOrd="0" presId="urn:microsoft.com/office/officeart/2005/8/layout/process1"/>
    <dgm:cxn modelId="{F00DAD27-609C-40BB-B596-BE3CD2E4264A}" type="presOf" srcId="{8D4B8FB8-4D96-4DB2-8396-7A518DA952A5}" destId="{58A02B60-B1CB-4D5C-AD9B-EB3314D5B8E2}" srcOrd="0" destOrd="0" presId="urn:microsoft.com/office/officeart/2005/8/layout/process1"/>
    <dgm:cxn modelId="{31A97662-1FD5-49F7-BB4F-9BE80127D2C5}" type="presOf" srcId="{25DB5797-81F4-4847-9348-D17A2691323E}" destId="{38C8C8B3-6D67-4777-A142-33625D08B54C}" srcOrd="0" destOrd="0" presId="urn:microsoft.com/office/officeart/2005/8/layout/process1"/>
    <dgm:cxn modelId="{CBD0404E-7673-4B82-AC2D-6EA8D979B1A3}" type="presOf" srcId="{4129F329-28EC-4E89-A866-ECB552B767BB}" destId="{AC6F192D-6DB8-4474-A126-F148A5E71F56}" srcOrd="1" destOrd="0" presId="urn:microsoft.com/office/officeart/2005/8/layout/process1"/>
    <dgm:cxn modelId="{598FF850-2AA6-4155-8D5E-A88FE7E40891}" type="presOf" srcId="{A955DE56-74A3-4BE1-B28A-3A16BBD27368}" destId="{8172D192-CCC3-4C94-8B29-C91D2AC79AC7}" srcOrd="1" destOrd="0" presId="urn:microsoft.com/office/officeart/2005/8/layout/process1"/>
    <dgm:cxn modelId="{BA4FFC71-4DB8-4EAE-B90D-F5627A62DBF3}" srcId="{8D4B8FB8-4D96-4DB2-8396-7A518DA952A5}" destId="{2FEABBC7-72BC-4C90-8329-2E452E508446}" srcOrd="2" destOrd="0" parTransId="{8EFC9DAF-2524-4A3A-9521-EC6816073CF7}" sibTransId="{3A27EAE9-BE6F-4D19-8940-FFEDEC2DDB07}"/>
    <dgm:cxn modelId="{4F711475-6796-4981-9DD7-1719E5F7249F}" type="presOf" srcId="{3A27EAE9-BE6F-4D19-8940-FFEDEC2DDB07}" destId="{0EBB4721-4C77-49D1-98FE-64AB257BF717}" srcOrd="0" destOrd="0" presId="urn:microsoft.com/office/officeart/2005/8/layout/process1"/>
    <dgm:cxn modelId="{38FE7D9D-DE4F-4A2F-A1E2-B654B32E58D6}" srcId="{8D4B8FB8-4D96-4DB2-8396-7A518DA952A5}" destId="{59C938ED-35F9-4788-9A28-FB1F1F407902}" srcOrd="3" destOrd="0" parTransId="{ACE7BD5D-E950-4E05-98D3-C79C604B7F56}" sibTransId="{4129F329-28EC-4E89-A866-ECB552B767BB}"/>
    <dgm:cxn modelId="{AF3431A6-4EE0-4BC2-A4FC-9105D09024DE}" type="presOf" srcId="{00717164-F10F-4470-9C20-8CF14B87E8A1}" destId="{45F11E4B-3DF5-4A6B-86E6-41F6FF193A51}" srcOrd="0" destOrd="0" presId="urn:microsoft.com/office/officeart/2005/8/layout/process1"/>
    <dgm:cxn modelId="{28875FAC-2561-4BC1-AEC4-D5349EBC904B}" type="presOf" srcId="{3A27EAE9-BE6F-4D19-8940-FFEDEC2DDB07}" destId="{DE61F73F-ED5E-4246-B7C5-98D145999D7F}" srcOrd="1" destOrd="0" presId="urn:microsoft.com/office/officeart/2005/8/layout/process1"/>
    <dgm:cxn modelId="{36F9C9B8-C601-41D7-A031-B5D41E770087}" type="presOf" srcId="{25DB5797-81F4-4847-9348-D17A2691323E}" destId="{44272282-7890-4534-A927-F447EE26F567}" srcOrd="1" destOrd="0" presId="urn:microsoft.com/office/officeart/2005/8/layout/process1"/>
    <dgm:cxn modelId="{CC7B96BE-F75C-49CF-8956-E90B2D274B46}" type="presOf" srcId="{2FEABBC7-72BC-4C90-8329-2E452E508446}" destId="{4A67FA9A-0857-440C-8D66-6BD1D1A85671}" srcOrd="0" destOrd="0" presId="urn:microsoft.com/office/officeart/2005/8/layout/process1"/>
    <dgm:cxn modelId="{C257EACF-9A64-4A31-907C-31DE762F04F1}" type="presOf" srcId="{4129F329-28EC-4E89-A866-ECB552B767BB}" destId="{F6F65DB2-C3FA-4B28-B5E4-7467DA156C6D}" srcOrd="0" destOrd="0" presId="urn:microsoft.com/office/officeart/2005/8/layout/process1"/>
    <dgm:cxn modelId="{06A908E2-8425-4EC9-80AD-F4280314086E}" type="presOf" srcId="{C2E512C4-33B5-4718-902D-91932D03496F}" destId="{EFE0D648-8C7B-42B4-BA55-792B8B019758}" srcOrd="0" destOrd="0" presId="urn:microsoft.com/office/officeart/2005/8/layout/process1"/>
    <dgm:cxn modelId="{6D5BF4E3-B859-4165-983C-C8941645F432}" srcId="{8D4B8FB8-4D96-4DB2-8396-7A518DA952A5}" destId="{DF205024-46E5-4650-ADD2-EEE5DEF652ED}" srcOrd="1" destOrd="0" parTransId="{533C0090-30DA-4185-970C-9F37A6DDF891}" sibTransId="{25DB5797-81F4-4847-9348-D17A2691323E}"/>
    <dgm:cxn modelId="{BD1D8AE7-8906-4C10-B944-52BAD0AC1FC6}" type="presOf" srcId="{A955DE56-74A3-4BE1-B28A-3A16BBD27368}" destId="{780A6D60-D483-4FB4-878D-2845761925AB}" srcOrd="0" destOrd="0" presId="urn:microsoft.com/office/officeart/2005/8/layout/process1"/>
    <dgm:cxn modelId="{A63F5B4A-1E6D-4391-9439-DB89A570B0EF}" type="presParOf" srcId="{58A02B60-B1CB-4D5C-AD9B-EB3314D5B8E2}" destId="{45F11E4B-3DF5-4A6B-86E6-41F6FF193A51}" srcOrd="0" destOrd="0" presId="urn:microsoft.com/office/officeart/2005/8/layout/process1"/>
    <dgm:cxn modelId="{4BA57D06-037D-4D4D-A37C-70802B2F5D1F}" type="presParOf" srcId="{58A02B60-B1CB-4D5C-AD9B-EB3314D5B8E2}" destId="{780A6D60-D483-4FB4-878D-2845761925AB}" srcOrd="1" destOrd="0" presId="urn:microsoft.com/office/officeart/2005/8/layout/process1"/>
    <dgm:cxn modelId="{2650C2CA-96B6-46F6-98E9-F06D511EC66D}" type="presParOf" srcId="{780A6D60-D483-4FB4-878D-2845761925AB}" destId="{8172D192-CCC3-4C94-8B29-C91D2AC79AC7}" srcOrd="0" destOrd="0" presId="urn:microsoft.com/office/officeart/2005/8/layout/process1"/>
    <dgm:cxn modelId="{4ED22BAB-5D58-467F-BA05-E655771CC0DB}" type="presParOf" srcId="{58A02B60-B1CB-4D5C-AD9B-EB3314D5B8E2}" destId="{BD0F0E9D-E747-4DB0-944A-8C7D1F06770B}" srcOrd="2" destOrd="0" presId="urn:microsoft.com/office/officeart/2005/8/layout/process1"/>
    <dgm:cxn modelId="{E5C8C692-3D4B-45E6-AE60-DDE4D9F6A54A}" type="presParOf" srcId="{58A02B60-B1CB-4D5C-AD9B-EB3314D5B8E2}" destId="{38C8C8B3-6D67-4777-A142-33625D08B54C}" srcOrd="3" destOrd="0" presId="urn:microsoft.com/office/officeart/2005/8/layout/process1"/>
    <dgm:cxn modelId="{AF6D5314-E067-462F-A007-9255415BF939}" type="presParOf" srcId="{38C8C8B3-6D67-4777-A142-33625D08B54C}" destId="{44272282-7890-4534-A927-F447EE26F567}" srcOrd="0" destOrd="0" presId="urn:microsoft.com/office/officeart/2005/8/layout/process1"/>
    <dgm:cxn modelId="{E106CB2C-1720-417F-A7CF-95D645CF21D9}" type="presParOf" srcId="{58A02B60-B1CB-4D5C-AD9B-EB3314D5B8E2}" destId="{4A67FA9A-0857-440C-8D66-6BD1D1A85671}" srcOrd="4" destOrd="0" presId="urn:microsoft.com/office/officeart/2005/8/layout/process1"/>
    <dgm:cxn modelId="{5DCC2EE9-C81D-44AF-9CED-F8CDA57CA394}" type="presParOf" srcId="{58A02B60-B1CB-4D5C-AD9B-EB3314D5B8E2}" destId="{0EBB4721-4C77-49D1-98FE-64AB257BF717}" srcOrd="5" destOrd="0" presId="urn:microsoft.com/office/officeart/2005/8/layout/process1"/>
    <dgm:cxn modelId="{A5345AD1-4D2F-40AD-8494-A7687B39505C}" type="presParOf" srcId="{0EBB4721-4C77-49D1-98FE-64AB257BF717}" destId="{DE61F73F-ED5E-4246-B7C5-98D145999D7F}" srcOrd="0" destOrd="0" presId="urn:microsoft.com/office/officeart/2005/8/layout/process1"/>
    <dgm:cxn modelId="{96100422-E12C-4970-B07F-175BDA928F35}" type="presParOf" srcId="{58A02B60-B1CB-4D5C-AD9B-EB3314D5B8E2}" destId="{1FE44AEB-33A1-4763-9049-C83D6F60AA50}" srcOrd="6" destOrd="0" presId="urn:microsoft.com/office/officeart/2005/8/layout/process1"/>
    <dgm:cxn modelId="{2EB73109-8566-4874-B2FE-1CC1B899DEFF}" type="presParOf" srcId="{58A02B60-B1CB-4D5C-AD9B-EB3314D5B8E2}" destId="{F6F65DB2-C3FA-4B28-B5E4-7467DA156C6D}" srcOrd="7" destOrd="0" presId="urn:microsoft.com/office/officeart/2005/8/layout/process1"/>
    <dgm:cxn modelId="{0BCF4A8E-6081-4773-8841-31228692F0D4}" type="presParOf" srcId="{F6F65DB2-C3FA-4B28-B5E4-7467DA156C6D}" destId="{AC6F192D-6DB8-4474-A126-F148A5E71F56}" srcOrd="0" destOrd="0" presId="urn:microsoft.com/office/officeart/2005/8/layout/process1"/>
    <dgm:cxn modelId="{72CDF0F7-BFE3-43E0-8F1C-055071C2E4A0}" type="presParOf" srcId="{58A02B60-B1CB-4D5C-AD9B-EB3314D5B8E2}" destId="{EFE0D648-8C7B-42B4-BA55-792B8B019758}" srcOrd="8" destOrd="0" presId="urn:microsoft.com/office/officeart/2005/8/layout/process1"/>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D4B8FB8-4D96-4DB2-8396-7A518DA952A5}"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s-MX"/>
        </a:p>
      </dgm:t>
    </dgm:pt>
    <dgm:pt modelId="{2FEABBC7-72BC-4C90-8329-2E452E508446}">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3</a:t>
          </a:r>
        </a:p>
        <a:p>
          <a:r>
            <a:rPr lang="es-MX" dirty="0">
              <a:latin typeface="Times New Roman" panose="02020603050405020304" pitchFamily="18" charset="0"/>
              <a:cs typeface="Times New Roman" panose="02020603050405020304" pitchFamily="18" charset="0"/>
            </a:rPr>
            <a:t>Selección de las técnicas de muestreo</a:t>
          </a:r>
        </a:p>
      </dgm:t>
    </dgm:pt>
    <dgm:pt modelId="{8EFC9DAF-2524-4A3A-9521-EC6816073CF7}" type="par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3A27EAE9-BE6F-4D19-8940-FFEDEC2DDB07}" type="sib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59C938ED-35F9-4788-9A28-FB1F1F407902}">
      <dgm:prSet phldrT="[Texto]"/>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4</a:t>
          </a:r>
        </a:p>
        <a:p>
          <a:r>
            <a:rPr lang="es-MX" dirty="0">
              <a:latin typeface="Times New Roman" panose="02020603050405020304" pitchFamily="18" charset="0"/>
              <a:cs typeface="Times New Roman" panose="02020603050405020304" pitchFamily="18" charset="0"/>
            </a:rPr>
            <a:t>Determinación del tamaño de la muestra</a:t>
          </a:r>
        </a:p>
      </dgm:t>
    </dgm:pt>
    <dgm:pt modelId="{ACE7BD5D-E950-4E05-98D3-C79C604B7F56}" type="par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4129F329-28EC-4E89-A866-ECB552B767BB}" type="sib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C2E512C4-33B5-4718-902D-91932D03496F}">
      <dgm:prSet phldrT="[Texto]"/>
      <dgm:spPr/>
      <dgm:t>
        <a:bodyPr/>
        <a:lstStyle/>
        <a:p>
          <a:r>
            <a:rPr lang="es-MX" b="1" dirty="0">
              <a:latin typeface="Times New Roman" panose="02020603050405020304" pitchFamily="18" charset="0"/>
              <a:cs typeface="Times New Roman" panose="02020603050405020304" pitchFamily="18" charset="0"/>
            </a:rPr>
            <a:t>ETAPA 5</a:t>
          </a:r>
        </a:p>
        <a:p>
          <a:r>
            <a:rPr lang="es-MX" dirty="0">
              <a:latin typeface="Times New Roman" panose="02020603050405020304" pitchFamily="18" charset="0"/>
              <a:cs typeface="Times New Roman" panose="02020603050405020304" pitchFamily="18" charset="0"/>
            </a:rPr>
            <a:t>Ejecución del proceso de muestreo</a:t>
          </a:r>
        </a:p>
      </dgm:t>
    </dgm:pt>
    <dgm:pt modelId="{02DCD470-163C-4174-870A-A8B1219FDC4F}" type="par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A617AFE4-DB8C-40B5-B865-FDBA5FFA2A31}" type="sib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DF205024-46E5-4650-ADD2-EEE5DEF652ED}">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2</a:t>
          </a:r>
        </a:p>
        <a:p>
          <a:r>
            <a:rPr lang="es-MX" dirty="0">
              <a:latin typeface="Times New Roman" panose="02020603050405020304" pitchFamily="18" charset="0"/>
              <a:cs typeface="Times New Roman" panose="02020603050405020304" pitchFamily="18" charset="0"/>
            </a:rPr>
            <a:t>Delimitar a la población</a:t>
          </a:r>
        </a:p>
      </dgm:t>
    </dgm:pt>
    <dgm:pt modelId="{533C0090-30DA-4185-970C-9F37A6DDF891}" type="par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25DB5797-81F4-4847-9348-D17A2691323E}" type="sib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00717164-F10F-4470-9C20-8CF14B87E8A1}">
      <dgm:prSet/>
      <dgm:spPr>
        <a:solidFill>
          <a:srgbClr val="FFC000"/>
        </a:solidFill>
      </dgm:spPr>
      <dgm:t>
        <a:bodyPr/>
        <a:lstStyle/>
        <a:p>
          <a:r>
            <a:rPr lang="es-MX" b="1" dirty="0">
              <a:latin typeface="Times New Roman" panose="02020603050405020304" pitchFamily="18" charset="0"/>
              <a:cs typeface="Times New Roman" panose="02020603050405020304" pitchFamily="18" charset="0"/>
            </a:rPr>
            <a:t>ETAPA 1</a:t>
          </a:r>
        </a:p>
        <a:p>
          <a:r>
            <a:rPr lang="es-MX" dirty="0">
              <a:latin typeface="Times New Roman" panose="02020603050405020304" pitchFamily="18" charset="0"/>
              <a:cs typeface="Times New Roman" panose="02020603050405020304" pitchFamily="18" charset="0"/>
            </a:rPr>
            <a:t>Definición de la población objetivo</a:t>
          </a:r>
        </a:p>
      </dgm:t>
    </dgm:pt>
    <dgm:pt modelId="{53F9A364-7E44-46FC-ADF8-336B49A2765C}" type="par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A955DE56-74A3-4BE1-B28A-3A16BBD27368}" type="sib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58A02B60-B1CB-4D5C-AD9B-EB3314D5B8E2}" type="pres">
      <dgm:prSet presAssocID="{8D4B8FB8-4D96-4DB2-8396-7A518DA952A5}" presName="Name0" presStyleCnt="0">
        <dgm:presLayoutVars>
          <dgm:dir/>
          <dgm:resizeHandles val="exact"/>
        </dgm:presLayoutVars>
      </dgm:prSet>
      <dgm:spPr/>
    </dgm:pt>
    <dgm:pt modelId="{45F11E4B-3DF5-4A6B-86E6-41F6FF193A51}" type="pres">
      <dgm:prSet presAssocID="{00717164-F10F-4470-9C20-8CF14B87E8A1}" presName="node" presStyleLbl="node1" presStyleIdx="0" presStyleCnt="5" custScaleY="212696">
        <dgm:presLayoutVars>
          <dgm:bulletEnabled val="1"/>
        </dgm:presLayoutVars>
      </dgm:prSet>
      <dgm:spPr/>
    </dgm:pt>
    <dgm:pt modelId="{780A6D60-D483-4FB4-878D-2845761925AB}" type="pres">
      <dgm:prSet presAssocID="{A955DE56-74A3-4BE1-B28A-3A16BBD27368}" presName="sibTrans" presStyleLbl="sibTrans2D1" presStyleIdx="0" presStyleCnt="4"/>
      <dgm:spPr/>
    </dgm:pt>
    <dgm:pt modelId="{8172D192-CCC3-4C94-8B29-C91D2AC79AC7}" type="pres">
      <dgm:prSet presAssocID="{A955DE56-74A3-4BE1-B28A-3A16BBD27368}" presName="connectorText" presStyleLbl="sibTrans2D1" presStyleIdx="0" presStyleCnt="4"/>
      <dgm:spPr/>
    </dgm:pt>
    <dgm:pt modelId="{BD0F0E9D-E747-4DB0-944A-8C7D1F06770B}" type="pres">
      <dgm:prSet presAssocID="{DF205024-46E5-4650-ADD2-EEE5DEF652ED}" presName="node" presStyleLbl="node1" presStyleIdx="1" presStyleCnt="5" custScaleY="212696">
        <dgm:presLayoutVars>
          <dgm:bulletEnabled val="1"/>
        </dgm:presLayoutVars>
      </dgm:prSet>
      <dgm:spPr/>
    </dgm:pt>
    <dgm:pt modelId="{38C8C8B3-6D67-4777-A142-33625D08B54C}" type="pres">
      <dgm:prSet presAssocID="{25DB5797-81F4-4847-9348-D17A2691323E}" presName="sibTrans" presStyleLbl="sibTrans2D1" presStyleIdx="1" presStyleCnt="4"/>
      <dgm:spPr/>
    </dgm:pt>
    <dgm:pt modelId="{44272282-7890-4534-A927-F447EE26F567}" type="pres">
      <dgm:prSet presAssocID="{25DB5797-81F4-4847-9348-D17A2691323E}" presName="connectorText" presStyleLbl="sibTrans2D1" presStyleIdx="1" presStyleCnt="4"/>
      <dgm:spPr/>
    </dgm:pt>
    <dgm:pt modelId="{4A67FA9A-0857-440C-8D66-6BD1D1A85671}" type="pres">
      <dgm:prSet presAssocID="{2FEABBC7-72BC-4C90-8329-2E452E508446}" presName="node" presStyleLbl="node1" presStyleIdx="2" presStyleCnt="5" custScaleY="212696">
        <dgm:presLayoutVars>
          <dgm:bulletEnabled val="1"/>
        </dgm:presLayoutVars>
      </dgm:prSet>
      <dgm:spPr/>
    </dgm:pt>
    <dgm:pt modelId="{0EBB4721-4C77-49D1-98FE-64AB257BF717}" type="pres">
      <dgm:prSet presAssocID="{3A27EAE9-BE6F-4D19-8940-FFEDEC2DDB07}" presName="sibTrans" presStyleLbl="sibTrans2D1" presStyleIdx="2" presStyleCnt="4"/>
      <dgm:spPr/>
    </dgm:pt>
    <dgm:pt modelId="{DE61F73F-ED5E-4246-B7C5-98D145999D7F}" type="pres">
      <dgm:prSet presAssocID="{3A27EAE9-BE6F-4D19-8940-FFEDEC2DDB07}" presName="connectorText" presStyleLbl="sibTrans2D1" presStyleIdx="2" presStyleCnt="4"/>
      <dgm:spPr/>
    </dgm:pt>
    <dgm:pt modelId="{1FE44AEB-33A1-4763-9049-C83D6F60AA50}" type="pres">
      <dgm:prSet presAssocID="{59C938ED-35F9-4788-9A28-FB1F1F407902}" presName="node" presStyleLbl="node1" presStyleIdx="3" presStyleCnt="5" custScaleY="212696">
        <dgm:presLayoutVars>
          <dgm:bulletEnabled val="1"/>
        </dgm:presLayoutVars>
      </dgm:prSet>
      <dgm:spPr/>
    </dgm:pt>
    <dgm:pt modelId="{F6F65DB2-C3FA-4B28-B5E4-7467DA156C6D}" type="pres">
      <dgm:prSet presAssocID="{4129F329-28EC-4E89-A866-ECB552B767BB}" presName="sibTrans" presStyleLbl="sibTrans2D1" presStyleIdx="3" presStyleCnt="4"/>
      <dgm:spPr/>
    </dgm:pt>
    <dgm:pt modelId="{AC6F192D-6DB8-4474-A126-F148A5E71F56}" type="pres">
      <dgm:prSet presAssocID="{4129F329-28EC-4E89-A866-ECB552B767BB}" presName="connectorText" presStyleLbl="sibTrans2D1" presStyleIdx="3" presStyleCnt="4"/>
      <dgm:spPr/>
    </dgm:pt>
    <dgm:pt modelId="{EFE0D648-8C7B-42B4-BA55-792B8B019758}" type="pres">
      <dgm:prSet presAssocID="{C2E512C4-33B5-4718-902D-91932D03496F}" presName="node" presStyleLbl="node1" presStyleIdx="4" presStyleCnt="5" custScaleY="212696">
        <dgm:presLayoutVars>
          <dgm:bulletEnabled val="1"/>
        </dgm:presLayoutVars>
      </dgm:prSet>
      <dgm:spPr/>
    </dgm:pt>
  </dgm:ptLst>
  <dgm:cxnLst>
    <dgm:cxn modelId="{BFA32903-08B9-49C9-90DE-E322137B589E}" srcId="{8D4B8FB8-4D96-4DB2-8396-7A518DA952A5}" destId="{00717164-F10F-4470-9C20-8CF14B87E8A1}" srcOrd="0" destOrd="0" parTransId="{53F9A364-7E44-46FC-ADF8-336B49A2765C}" sibTransId="{A955DE56-74A3-4BE1-B28A-3A16BBD27368}"/>
    <dgm:cxn modelId="{F7AEBD03-0B94-40B6-A4F6-76F2F373D142}" srcId="{8D4B8FB8-4D96-4DB2-8396-7A518DA952A5}" destId="{C2E512C4-33B5-4718-902D-91932D03496F}" srcOrd="4" destOrd="0" parTransId="{02DCD470-163C-4174-870A-A8B1219FDC4F}" sibTransId="{A617AFE4-DB8C-40B5-B865-FDBA5FFA2A31}"/>
    <dgm:cxn modelId="{84F90218-C9AF-47DF-A769-E31330B89475}" type="presOf" srcId="{59C938ED-35F9-4788-9A28-FB1F1F407902}" destId="{1FE44AEB-33A1-4763-9049-C83D6F60AA50}" srcOrd="0" destOrd="0" presId="urn:microsoft.com/office/officeart/2005/8/layout/process1"/>
    <dgm:cxn modelId="{0424491C-8A12-4649-A852-B14C4FE9C2C2}" type="presOf" srcId="{DF205024-46E5-4650-ADD2-EEE5DEF652ED}" destId="{BD0F0E9D-E747-4DB0-944A-8C7D1F06770B}" srcOrd="0" destOrd="0" presId="urn:microsoft.com/office/officeart/2005/8/layout/process1"/>
    <dgm:cxn modelId="{F00DAD27-609C-40BB-B596-BE3CD2E4264A}" type="presOf" srcId="{8D4B8FB8-4D96-4DB2-8396-7A518DA952A5}" destId="{58A02B60-B1CB-4D5C-AD9B-EB3314D5B8E2}" srcOrd="0" destOrd="0" presId="urn:microsoft.com/office/officeart/2005/8/layout/process1"/>
    <dgm:cxn modelId="{31A97662-1FD5-49F7-BB4F-9BE80127D2C5}" type="presOf" srcId="{25DB5797-81F4-4847-9348-D17A2691323E}" destId="{38C8C8B3-6D67-4777-A142-33625D08B54C}" srcOrd="0" destOrd="0" presId="urn:microsoft.com/office/officeart/2005/8/layout/process1"/>
    <dgm:cxn modelId="{CBD0404E-7673-4B82-AC2D-6EA8D979B1A3}" type="presOf" srcId="{4129F329-28EC-4E89-A866-ECB552B767BB}" destId="{AC6F192D-6DB8-4474-A126-F148A5E71F56}" srcOrd="1" destOrd="0" presId="urn:microsoft.com/office/officeart/2005/8/layout/process1"/>
    <dgm:cxn modelId="{598FF850-2AA6-4155-8D5E-A88FE7E40891}" type="presOf" srcId="{A955DE56-74A3-4BE1-B28A-3A16BBD27368}" destId="{8172D192-CCC3-4C94-8B29-C91D2AC79AC7}" srcOrd="1" destOrd="0" presId="urn:microsoft.com/office/officeart/2005/8/layout/process1"/>
    <dgm:cxn modelId="{BA4FFC71-4DB8-4EAE-B90D-F5627A62DBF3}" srcId="{8D4B8FB8-4D96-4DB2-8396-7A518DA952A5}" destId="{2FEABBC7-72BC-4C90-8329-2E452E508446}" srcOrd="2" destOrd="0" parTransId="{8EFC9DAF-2524-4A3A-9521-EC6816073CF7}" sibTransId="{3A27EAE9-BE6F-4D19-8940-FFEDEC2DDB07}"/>
    <dgm:cxn modelId="{4F711475-6796-4981-9DD7-1719E5F7249F}" type="presOf" srcId="{3A27EAE9-BE6F-4D19-8940-FFEDEC2DDB07}" destId="{0EBB4721-4C77-49D1-98FE-64AB257BF717}" srcOrd="0" destOrd="0" presId="urn:microsoft.com/office/officeart/2005/8/layout/process1"/>
    <dgm:cxn modelId="{38FE7D9D-DE4F-4A2F-A1E2-B654B32E58D6}" srcId="{8D4B8FB8-4D96-4DB2-8396-7A518DA952A5}" destId="{59C938ED-35F9-4788-9A28-FB1F1F407902}" srcOrd="3" destOrd="0" parTransId="{ACE7BD5D-E950-4E05-98D3-C79C604B7F56}" sibTransId="{4129F329-28EC-4E89-A866-ECB552B767BB}"/>
    <dgm:cxn modelId="{AF3431A6-4EE0-4BC2-A4FC-9105D09024DE}" type="presOf" srcId="{00717164-F10F-4470-9C20-8CF14B87E8A1}" destId="{45F11E4B-3DF5-4A6B-86E6-41F6FF193A51}" srcOrd="0" destOrd="0" presId="urn:microsoft.com/office/officeart/2005/8/layout/process1"/>
    <dgm:cxn modelId="{28875FAC-2561-4BC1-AEC4-D5349EBC904B}" type="presOf" srcId="{3A27EAE9-BE6F-4D19-8940-FFEDEC2DDB07}" destId="{DE61F73F-ED5E-4246-B7C5-98D145999D7F}" srcOrd="1" destOrd="0" presId="urn:microsoft.com/office/officeart/2005/8/layout/process1"/>
    <dgm:cxn modelId="{36F9C9B8-C601-41D7-A031-B5D41E770087}" type="presOf" srcId="{25DB5797-81F4-4847-9348-D17A2691323E}" destId="{44272282-7890-4534-A927-F447EE26F567}" srcOrd="1" destOrd="0" presId="urn:microsoft.com/office/officeart/2005/8/layout/process1"/>
    <dgm:cxn modelId="{CC7B96BE-F75C-49CF-8956-E90B2D274B46}" type="presOf" srcId="{2FEABBC7-72BC-4C90-8329-2E452E508446}" destId="{4A67FA9A-0857-440C-8D66-6BD1D1A85671}" srcOrd="0" destOrd="0" presId="urn:microsoft.com/office/officeart/2005/8/layout/process1"/>
    <dgm:cxn modelId="{C257EACF-9A64-4A31-907C-31DE762F04F1}" type="presOf" srcId="{4129F329-28EC-4E89-A866-ECB552B767BB}" destId="{F6F65DB2-C3FA-4B28-B5E4-7467DA156C6D}" srcOrd="0" destOrd="0" presId="urn:microsoft.com/office/officeart/2005/8/layout/process1"/>
    <dgm:cxn modelId="{06A908E2-8425-4EC9-80AD-F4280314086E}" type="presOf" srcId="{C2E512C4-33B5-4718-902D-91932D03496F}" destId="{EFE0D648-8C7B-42B4-BA55-792B8B019758}" srcOrd="0" destOrd="0" presId="urn:microsoft.com/office/officeart/2005/8/layout/process1"/>
    <dgm:cxn modelId="{6D5BF4E3-B859-4165-983C-C8941645F432}" srcId="{8D4B8FB8-4D96-4DB2-8396-7A518DA952A5}" destId="{DF205024-46E5-4650-ADD2-EEE5DEF652ED}" srcOrd="1" destOrd="0" parTransId="{533C0090-30DA-4185-970C-9F37A6DDF891}" sibTransId="{25DB5797-81F4-4847-9348-D17A2691323E}"/>
    <dgm:cxn modelId="{BD1D8AE7-8906-4C10-B944-52BAD0AC1FC6}" type="presOf" srcId="{A955DE56-74A3-4BE1-B28A-3A16BBD27368}" destId="{780A6D60-D483-4FB4-878D-2845761925AB}" srcOrd="0" destOrd="0" presId="urn:microsoft.com/office/officeart/2005/8/layout/process1"/>
    <dgm:cxn modelId="{A63F5B4A-1E6D-4391-9439-DB89A570B0EF}" type="presParOf" srcId="{58A02B60-B1CB-4D5C-AD9B-EB3314D5B8E2}" destId="{45F11E4B-3DF5-4A6B-86E6-41F6FF193A51}" srcOrd="0" destOrd="0" presId="urn:microsoft.com/office/officeart/2005/8/layout/process1"/>
    <dgm:cxn modelId="{4BA57D06-037D-4D4D-A37C-70802B2F5D1F}" type="presParOf" srcId="{58A02B60-B1CB-4D5C-AD9B-EB3314D5B8E2}" destId="{780A6D60-D483-4FB4-878D-2845761925AB}" srcOrd="1" destOrd="0" presId="urn:microsoft.com/office/officeart/2005/8/layout/process1"/>
    <dgm:cxn modelId="{2650C2CA-96B6-46F6-98E9-F06D511EC66D}" type="presParOf" srcId="{780A6D60-D483-4FB4-878D-2845761925AB}" destId="{8172D192-CCC3-4C94-8B29-C91D2AC79AC7}" srcOrd="0" destOrd="0" presId="urn:microsoft.com/office/officeart/2005/8/layout/process1"/>
    <dgm:cxn modelId="{4ED22BAB-5D58-467F-BA05-E655771CC0DB}" type="presParOf" srcId="{58A02B60-B1CB-4D5C-AD9B-EB3314D5B8E2}" destId="{BD0F0E9D-E747-4DB0-944A-8C7D1F06770B}" srcOrd="2" destOrd="0" presId="urn:microsoft.com/office/officeart/2005/8/layout/process1"/>
    <dgm:cxn modelId="{E5C8C692-3D4B-45E6-AE60-DDE4D9F6A54A}" type="presParOf" srcId="{58A02B60-B1CB-4D5C-AD9B-EB3314D5B8E2}" destId="{38C8C8B3-6D67-4777-A142-33625D08B54C}" srcOrd="3" destOrd="0" presId="urn:microsoft.com/office/officeart/2005/8/layout/process1"/>
    <dgm:cxn modelId="{AF6D5314-E067-462F-A007-9255415BF939}" type="presParOf" srcId="{38C8C8B3-6D67-4777-A142-33625D08B54C}" destId="{44272282-7890-4534-A927-F447EE26F567}" srcOrd="0" destOrd="0" presId="urn:microsoft.com/office/officeart/2005/8/layout/process1"/>
    <dgm:cxn modelId="{E106CB2C-1720-417F-A7CF-95D645CF21D9}" type="presParOf" srcId="{58A02B60-B1CB-4D5C-AD9B-EB3314D5B8E2}" destId="{4A67FA9A-0857-440C-8D66-6BD1D1A85671}" srcOrd="4" destOrd="0" presId="urn:microsoft.com/office/officeart/2005/8/layout/process1"/>
    <dgm:cxn modelId="{5DCC2EE9-C81D-44AF-9CED-F8CDA57CA394}" type="presParOf" srcId="{58A02B60-B1CB-4D5C-AD9B-EB3314D5B8E2}" destId="{0EBB4721-4C77-49D1-98FE-64AB257BF717}" srcOrd="5" destOrd="0" presId="urn:microsoft.com/office/officeart/2005/8/layout/process1"/>
    <dgm:cxn modelId="{A5345AD1-4D2F-40AD-8494-A7687B39505C}" type="presParOf" srcId="{0EBB4721-4C77-49D1-98FE-64AB257BF717}" destId="{DE61F73F-ED5E-4246-B7C5-98D145999D7F}" srcOrd="0" destOrd="0" presId="urn:microsoft.com/office/officeart/2005/8/layout/process1"/>
    <dgm:cxn modelId="{96100422-E12C-4970-B07F-175BDA928F35}" type="presParOf" srcId="{58A02B60-B1CB-4D5C-AD9B-EB3314D5B8E2}" destId="{1FE44AEB-33A1-4763-9049-C83D6F60AA50}" srcOrd="6" destOrd="0" presId="urn:microsoft.com/office/officeart/2005/8/layout/process1"/>
    <dgm:cxn modelId="{2EB73109-8566-4874-B2FE-1CC1B899DEFF}" type="presParOf" srcId="{58A02B60-B1CB-4D5C-AD9B-EB3314D5B8E2}" destId="{F6F65DB2-C3FA-4B28-B5E4-7467DA156C6D}" srcOrd="7" destOrd="0" presId="urn:microsoft.com/office/officeart/2005/8/layout/process1"/>
    <dgm:cxn modelId="{0BCF4A8E-6081-4773-8841-31228692F0D4}" type="presParOf" srcId="{F6F65DB2-C3FA-4B28-B5E4-7467DA156C6D}" destId="{AC6F192D-6DB8-4474-A126-F148A5E71F56}" srcOrd="0" destOrd="0" presId="urn:microsoft.com/office/officeart/2005/8/layout/process1"/>
    <dgm:cxn modelId="{72CDF0F7-BFE3-43E0-8F1C-055071C2E4A0}" type="presParOf" srcId="{58A02B60-B1CB-4D5C-AD9B-EB3314D5B8E2}" destId="{EFE0D648-8C7B-42B4-BA55-792B8B019758}" srcOrd="8" destOrd="0" presId="urn:microsoft.com/office/officeart/2005/8/layout/process1"/>
  </dgm:cxnLst>
  <dgm:bg>
    <a:noFill/>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11E4B-3DF5-4A6B-86E6-41F6FF193A51}">
      <dsp:nvSpPr>
        <dsp:cNvPr id="0" name=""/>
        <dsp:cNvSpPr/>
      </dsp:nvSpPr>
      <dsp:spPr>
        <a:xfrm>
          <a:off x="5539"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1</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Definición de la población objetivo</a:t>
          </a:r>
        </a:p>
      </dsp:txBody>
      <dsp:txXfrm>
        <a:off x="25535" y="19996"/>
        <a:ext cx="1677395" cy="642738"/>
      </dsp:txXfrm>
    </dsp:sp>
    <dsp:sp modelId="{780A6D60-D483-4FB4-878D-2845761925AB}">
      <dsp:nvSpPr>
        <dsp:cNvPr id="0" name=""/>
        <dsp:cNvSpPr/>
      </dsp:nvSpPr>
      <dsp:spPr>
        <a:xfrm>
          <a:off x="1894666"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1894666" y="213590"/>
        <a:ext cx="254860" cy="255548"/>
      </dsp:txXfrm>
    </dsp:sp>
    <dsp:sp modelId="{BD0F0E9D-E747-4DB0-944A-8C7D1F06770B}">
      <dsp:nvSpPr>
        <dsp:cNvPr id="0" name=""/>
        <dsp:cNvSpPr/>
      </dsp:nvSpPr>
      <dsp:spPr>
        <a:xfrm>
          <a:off x="2409882"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2</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Delimitar a la población</a:t>
          </a:r>
        </a:p>
      </dsp:txBody>
      <dsp:txXfrm>
        <a:off x="2429878" y="19996"/>
        <a:ext cx="1677395" cy="642738"/>
      </dsp:txXfrm>
    </dsp:sp>
    <dsp:sp modelId="{38C8C8B3-6D67-4777-A142-33625D08B54C}">
      <dsp:nvSpPr>
        <dsp:cNvPr id="0" name=""/>
        <dsp:cNvSpPr/>
      </dsp:nvSpPr>
      <dsp:spPr>
        <a:xfrm>
          <a:off x="4299009"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4299009" y="213590"/>
        <a:ext cx="254860" cy="255548"/>
      </dsp:txXfrm>
    </dsp:sp>
    <dsp:sp modelId="{4A67FA9A-0857-440C-8D66-6BD1D1A85671}">
      <dsp:nvSpPr>
        <dsp:cNvPr id="0" name=""/>
        <dsp:cNvSpPr/>
      </dsp:nvSpPr>
      <dsp:spPr>
        <a:xfrm>
          <a:off x="4814225"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3</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Selección de las técnicas de muestreo</a:t>
          </a:r>
        </a:p>
      </dsp:txBody>
      <dsp:txXfrm>
        <a:off x="4834221" y="19996"/>
        <a:ext cx="1677395" cy="642738"/>
      </dsp:txXfrm>
    </dsp:sp>
    <dsp:sp modelId="{0EBB4721-4C77-49D1-98FE-64AB257BF717}">
      <dsp:nvSpPr>
        <dsp:cNvPr id="0" name=""/>
        <dsp:cNvSpPr/>
      </dsp:nvSpPr>
      <dsp:spPr>
        <a:xfrm>
          <a:off x="6703352"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6703352" y="213590"/>
        <a:ext cx="254860" cy="255548"/>
      </dsp:txXfrm>
    </dsp:sp>
    <dsp:sp modelId="{1FE44AEB-33A1-4763-9049-C83D6F60AA50}">
      <dsp:nvSpPr>
        <dsp:cNvPr id="0" name=""/>
        <dsp:cNvSpPr/>
      </dsp:nvSpPr>
      <dsp:spPr>
        <a:xfrm>
          <a:off x="7218568"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4</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Determinación del tamaño de la muestra</a:t>
          </a:r>
        </a:p>
      </dsp:txBody>
      <dsp:txXfrm>
        <a:off x="7238564" y="19996"/>
        <a:ext cx="1677395" cy="642738"/>
      </dsp:txXfrm>
    </dsp:sp>
    <dsp:sp modelId="{F6F65DB2-C3FA-4B28-B5E4-7467DA156C6D}">
      <dsp:nvSpPr>
        <dsp:cNvPr id="0" name=""/>
        <dsp:cNvSpPr/>
      </dsp:nvSpPr>
      <dsp:spPr>
        <a:xfrm>
          <a:off x="9107694"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9107694" y="213590"/>
        <a:ext cx="254860" cy="255548"/>
      </dsp:txXfrm>
    </dsp:sp>
    <dsp:sp modelId="{EFE0D648-8C7B-42B4-BA55-792B8B019758}">
      <dsp:nvSpPr>
        <dsp:cNvPr id="0" name=""/>
        <dsp:cNvSpPr/>
      </dsp:nvSpPr>
      <dsp:spPr>
        <a:xfrm>
          <a:off x="9622911"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5</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Ejecución del proceso de muestreo</a:t>
          </a:r>
        </a:p>
      </dsp:txBody>
      <dsp:txXfrm>
        <a:off x="9642907" y="19996"/>
        <a:ext cx="1677395" cy="64273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11E4B-3DF5-4A6B-86E6-41F6FF193A51}">
      <dsp:nvSpPr>
        <dsp:cNvPr id="0" name=""/>
        <dsp:cNvSpPr/>
      </dsp:nvSpPr>
      <dsp:spPr>
        <a:xfrm>
          <a:off x="3040" y="0"/>
          <a:ext cx="942704" cy="610863"/>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MX" sz="800" b="1" kern="1200" dirty="0">
              <a:latin typeface="Times New Roman" panose="02020603050405020304" pitchFamily="18" charset="0"/>
              <a:cs typeface="Times New Roman" panose="02020603050405020304" pitchFamily="18" charset="0"/>
            </a:rPr>
            <a:t>ETAPA 1</a:t>
          </a:r>
        </a:p>
        <a:p>
          <a:pPr marL="0" lvl="0" indent="0" algn="ctr" defTabSz="355600">
            <a:lnSpc>
              <a:spcPct val="90000"/>
            </a:lnSpc>
            <a:spcBef>
              <a:spcPct val="0"/>
            </a:spcBef>
            <a:spcAft>
              <a:spcPct val="35000"/>
            </a:spcAft>
            <a:buNone/>
          </a:pPr>
          <a:r>
            <a:rPr lang="es-MX" sz="800" kern="1200" dirty="0">
              <a:latin typeface="Times New Roman" panose="02020603050405020304" pitchFamily="18" charset="0"/>
              <a:cs typeface="Times New Roman" panose="02020603050405020304" pitchFamily="18" charset="0"/>
            </a:rPr>
            <a:t>Definición de la población objetivo</a:t>
          </a:r>
        </a:p>
      </dsp:txBody>
      <dsp:txXfrm>
        <a:off x="20932" y="17892"/>
        <a:ext cx="906920" cy="575079"/>
      </dsp:txXfrm>
    </dsp:sp>
    <dsp:sp modelId="{780A6D60-D483-4FB4-878D-2845761925AB}">
      <dsp:nvSpPr>
        <dsp:cNvPr id="0" name=""/>
        <dsp:cNvSpPr/>
      </dsp:nvSpPr>
      <dsp:spPr>
        <a:xfrm>
          <a:off x="1040015" y="188536"/>
          <a:ext cx="199853" cy="2337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s-MX" sz="700" kern="1200">
            <a:latin typeface="Times New Roman" panose="02020603050405020304" pitchFamily="18" charset="0"/>
            <a:cs typeface="Times New Roman" panose="02020603050405020304" pitchFamily="18" charset="0"/>
          </a:endParaRPr>
        </a:p>
      </dsp:txBody>
      <dsp:txXfrm>
        <a:off x="1040015" y="235294"/>
        <a:ext cx="139897" cy="140274"/>
      </dsp:txXfrm>
    </dsp:sp>
    <dsp:sp modelId="{BD0F0E9D-E747-4DB0-944A-8C7D1F06770B}">
      <dsp:nvSpPr>
        <dsp:cNvPr id="0" name=""/>
        <dsp:cNvSpPr/>
      </dsp:nvSpPr>
      <dsp:spPr>
        <a:xfrm>
          <a:off x="1322826" y="0"/>
          <a:ext cx="942704" cy="610863"/>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MX" sz="800" b="1" kern="1200" dirty="0">
              <a:latin typeface="Times New Roman" panose="02020603050405020304" pitchFamily="18" charset="0"/>
              <a:cs typeface="Times New Roman" panose="02020603050405020304" pitchFamily="18" charset="0"/>
            </a:rPr>
            <a:t>ETAPA 2</a:t>
          </a:r>
        </a:p>
        <a:p>
          <a:pPr marL="0" lvl="0" indent="0" algn="ctr" defTabSz="355600">
            <a:lnSpc>
              <a:spcPct val="90000"/>
            </a:lnSpc>
            <a:spcBef>
              <a:spcPct val="0"/>
            </a:spcBef>
            <a:spcAft>
              <a:spcPct val="35000"/>
            </a:spcAft>
            <a:buNone/>
          </a:pPr>
          <a:r>
            <a:rPr lang="es-MX" sz="800" kern="1200" dirty="0">
              <a:latin typeface="Times New Roman" panose="02020603050405020304" pitchFamily="18" charset="0"/>
              <a:cs typeface="Times New Roman" panose="02020603050405020304" pitchFamily="18" charset="0"/>
            </a:rPr>
            <a:t>Delimitar a la población</a:t>
          </a:r>
        </a:p>
      </dsp:txBody>
      <dsp:txXfrm>
        <a:off x="1340718" y="17892"/>
        <a:ext cx="906920" cy="575079"/>
      </dsp:txXfrm>
    </dsp:sp>
    <dsp:sp modelId="{38C8C8B3-6D67-4777-A142-33625D08B54C}">
      <dsp:nvSpPr>
        <dsp:cNvPr id="0" name=""/>
        <dsp:cNvSpPr/>
      </dsp:nvSpPr>
      <dsp:spPr>
        <a:xfrm>
          <a:off x="2359801" y="188536"/>
          <a:ext cx="199853" cy="2337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s-MX" sz="700" kern="1200">
            <a:latin typeface="Times New Roman" panose="02020603050405020304" pitchFamily="18" charset="0"/>
            <a:cs typeface="Times New Roman" panose="02020603050405020304" pitchFamily="18" charset="0"/>
          </a:endParaRPr>
        </a:p>
      </dsp:txBody>
      <dsp:txXfrm>
        <a:off x="2359801" y="235294"/>
        <a:ext cx="139897" cy="140274"/>
      </dsp:txXfrm>
    </dsp:sp>
    <dsp:sp modelId="{4A67FA9A-0857-440C-8D66-6BD1D1A85671}">
      <dsp:nvSpPr>
        <dsp:cNvPr id="0" name=""/>
        <dsp:cNvSpPr/>
      </dsp:nvSpPr>
      <dsp:spPr>
        <a:xfrm>
          <a:off x="2642612" y="0"/>
          <a:ext cx="942704" cy="610863"/>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MX" sz="800" b="1" kern="1200" dirty="0">
              <a:latin typeface="Times New Roman" panose="02020603050405020304" pitchFamily="18" charset="0"/>
              <a:cs typeface="Times New Roman" panose="02020603050405020304" pitchFamily="18" charset="0"/>
            </a:rPr>
            <a:t>ETAPA 3</a:t>
          </a:r>
        </a:p>
        <a:p>
          <a:pPr marL="0" lvl="0" indent="0" algn="ctr" defTabSz="355600">
            <a:lnSpc>
              <a:spcPct val="90000"/>
            </a:lnSpc>
            <a:spcBef>
              <a:spcPct val="0"/>
            </a:spcBef>
            <a:spcAft>
              <a:spcPct val="35000"/>
            </a:spcAft>
            <a:buNone/>
          </a:pPr>
          <a:r>
            <a:rPr lang="es-MX" sz="800" kern="1200" dirty="0">
              <a:latin typeface="Times New Roman" panose="02020603050405020304" pitchFamily="18" charset="0"/>
              <a:cs typeface="Times New Roman" panose="02020603050405020304" pitchFamily="18" charset="0"/>
            </a:rPr>
            <a:t>Selección de las técnicas de muestreo</a:t>
          </a:r>
        </a:p>
      </dsp:txBody>
      <dsp:txXfrm>
        <a:off x="2660504" y="17892"/>
        <a:ext cx="906920" cy="575079"/>
      </dsp:txXfrm>
    </dsp:sp>
    <dsp:sp modelId="{0EBB4721-4C77-49D1-98FE-64AB257BF717}">
      <dsp:nvSpPr>
        <dsp:cNvPr id="0" name=""/>
        <dsp:cNvSpPr/>
      </dsp:nvSpPr>
      <dsp:spPr>
        <a:xfrm>
          <a:off x="3679586" y="188536"/>
          <a:ext cx="199853" cy="2337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s-MX" sz="700" kern="1200">
            <a:latin typeface="Times New Roman" panose="02020603050405020304" pitchFamily="18" charset="0"/>
            <a:cs typeface="Times New Roman" panose="02020603050405020304" pitchFamily="18" charset="0"/>
          </a:endParaRPr>
        </a:p>
      </dsp:txBody>
      <dsp:txXfrm>
        <a:off x="3679586" y="235294"/>
        <a:ext cx="139897" cy="140274"/>
      </dsp:txXfrm>
    </dsp:sp>
    <dsp:sp modelId="{1FE44AEB-33A1-4763-9049-C83D6F60AA50}">
      <dsp:nvSpPr>
        <dsp:cNvPr id="0" name=""/>
        <dsp:cNvSpPr/>
      </dsp:nvSpPr>
      <dsp:spPr>
        <a:xfrm>
          <a:off x="3962398" y="0"/>
          <a:ext cx="942704" cy="610863"/>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MX" sz="800" b="1" kern="1200" dirty="0">
              <a:latin typeface="Times New Roman" panose="02020603050405020304" pitchFamily="18" charset="0"/>
              <a:cs typeface="Times New Roman" panose="02020603050405020304" pitchFamily="18" charset="0"/>
            </a:rPr>
            <a:t>ETAPA 4</a:t>
          </a:r>
        </a:p>
        <a:p>
          <a:pPr marL="0" lvl="0" indent="0" algn="ctr" defTabSz="355600">
            <a:lnSpc>
              <a:spcPct val="90000"/>
            </a:lnSpc>
            <a:spcBef>
              <a:spcPct val="0"/>
            </a:spcBef>
            <a:spcAft>
              <a:spcPct val="35000"/>
            </a:spcAft>
            <a:buNone/>
          </a:pPr>
          <a:r>
            <a:rPr lang="es-MX" sz="800" kern="1200" dirty="0">
              <a:latin typeface="Times New Roman" panose="02020603050405020304" pitchFamily="18" charset="0"/>
              <a:cs typeface="Times New Roman" panose="02020603050405020304" pitchFamily="18" charset="0"/>
            </a:rPr>
            <a:t>Determinación del tamaño de la muestra</a:t>
          </a:r>
        </a:p>
      </dsp:txBody>
      <dsp:txXfrm>
        <a:off x="3980290" y="17892"/>
        <a:ext cx="906920" cy="575079"/>
      </dsp:txXfrm>
    </dsp:sp>
    <dsp:sp modelId="{F6F65DB2-C3FA-4B28-B5E4-7467DA156C6D}">
      <dsp:nvSpPr>
        <dsp:cNvPr id="0" name=""/>
        <dsp:cNvSpPr/>
      </dsp:nvSpPr>
      <dsp:spPr>
        <a:xfrm>
          <a:off x="4999372" y="188536"/>
          <a:ext cx="199853" cy="2337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s-MX" sz="700" kern="1200">
            <a:latin typeface="Times New Roman" panose="02020603050405020304" pitchFamily="18" charset="0"/>
            <a:cs typeface="Times New Roman" panose="02020603050405020304" pitchFamily="18" charset="0"/>
          </a:endParaRPr>
        </a:p>
      </dsp:txBody>
      <dsp:txXfrm>
        <a:off x="4999372" y="235294"/>
        <a:ext cx="139897" cy="140274"/>
      </dsp:txXfrm>
    </dsp:sp>
    <dsp:sp modelId="{EFE0D648-8C7B-42B4-BA55-792B8B019758}">
      <dsp:nvSpPr>
        <dsp:cNvPr id="0" name=""/>
        <dsp:cNvSpPr/>
      </dsp:nvSpPr>
      <dsp:spPr>
        <a:xfrm>
          <a:off x="5282183" y="0"/>
          <a:ext cx="942704" cy="610863"/>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MX" sz="800" b="1" kern="1200" dirty="0">
              <a:latin typeface="Times New Roman" panose="02020603050405020304" pitchFamily="18" charset="0"/>
              <a:cs typeface="Times New Roman" panose="02020603050405020304" pitchFamily="18" charset="0"/>
            </a:rPr>
            <a:t>ETAPA 5</a:t>
          </a:r>
        </a:p>
        <a:p>
          <a:pPr marL="0" lvl="0" indent="0" algn="ctr" defTabSz="355600">
            <a:lnSpc>
              <a:spcPct val="90000"/>
            </a:lnSpc>
            <a:spcBef>
              <a:spcPct val="0"/>
            </a:spcBef>
            <a:spcAft>
              <a:spcPct val="35000"/>
            </a:spcAft>
            <a:buNone/>
          </a:pPr>
          <a:r>
            <a:rPr lang="es-MX" sz="800" kern="1200" dirty="0">
              <a:latin typeface="Times New Roman" panose="02020603050405020304" pitchFamily="18" charset="0"/>
              <a:cs typeface="Times New Roman" panose="02020603050405020304" pitchFamily="18" charset="0"/>
            </a:rPr>
            <a:t>Ejecución del proceso de muestreo</a:t>
          </a:r>
        </a:p>
      </dsp:txBody>
      <dsp:txXfrm>
        <a:off x="5300075" y="17892"/>
        <a:ext cx="906920" cy="57507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11E4B-3DF5-4A6B-86E6-41F6FF193A51}">
      <dsp:nvSpPr>
        <dsp:cNvPr id="0" name=""/>
        <dsp:cNvSpPr/>
      </dsp:nvSpPr>
      <dsp:spPr>
        <a:xfrm>
          <a:off x="5539"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1</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Definición de la población objetivo</a:t>
          </a:r>
        </a:p>
      </dsp:txBody>
      <dsp:txXfrm>
        <a:off x="25535" y="19996"/>
        <a:ext cx="1677395" cy="642738"/>
      </dsp:txXfrm>
    </dsp:sp>
    <dsp:sp modelId="{780A6D60-D483-4FB4-878D-2845761925AB}">
      <dsp:nvSpPr>
        <dsp:cNvPr id="0" name=""/>
        <dsp:cNvSpPr/>
      </dsp:nvSpPr>
      <dsp:spPr>
        <a:xfrm>
          <a:off x="1894666"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1894666" y="213590"/>
        <a:ext cx="254860" cy="255548"/>
      </dsp:txXfrm>
    </dsp:sp>
    <dsp:sp modelId="{BD0F0E9D-E747-4DB0-944A-8C7D1F06770B}">
      <dsp:nvSpPr>
        <dsp:cNvPr id="0" name=""/>
        <dsp:cNvSpPr/>
      </dsp:nvSpPr>
      <dsp:spPr>
        <a:xfrm>
          <a:off x="2409882"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2</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Delimitar a la población</a:t>
          </a:r>
        </a:p>
      </dsp:txBody>
      <dsp:txXfrm>
        <a:off x="2429878" y="19996"/>
        <a:ext cx="1677395" cy="642738"/>
      </dsp:txXfrm>
    </dsp:sp>
    <dsp:sp modelId="{38C8C8B3-6D67-4777-A142-33625D08B54C}">
      <dsp:nvSpPr>
        <dsp:cNvPr id="0" name=""/>
        <dsp:cNvSpPr/>
      </dsp:nvSpPr>
      <dsp:spPr>
        <a:xfrm>
          <a:off x="4299009"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4299009" y="213590"/>
        <a:ext cx="254860" cy="255548"/>
      </dsp:txXfrm>
    </dsp:sp>
    <dsp:sp modelId="{4A67FA9A-0857-440C-8D66-6BD1D1A85671}">
      <dsp:nvSpPr>
        <dsp:cNvPr id="0" name=""/>
        <dsp:cNvSpPr/>
      </dsp:nvSpPr>
      <dsp:spPr>
        <a:xfrm>
          <a:off x="4814225"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3</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Selección de las técnicas de muestreo</a:t>
          </a:r>
        </a:p>
      </dsp:txBody>
      <dsp:txXfrm>
        <a:off x="4834221" y="19996"/>
        <a:ext cx="1677395" cy="642738"/>
      </dsp:txXfrm>
    </dsp:sp>
    <dsp:sp modelId="{0EBB4721-4C77-49D1-98FE-64AB257BF717}">
      <dsp:nvSpPr>
        <dsp:cNvPr id="0" name=""/>
        <dsp:cNvSpPr/>
      </dsp:nvSpPr>
      <dsp:spPr>
        <a:xfrm>
          <a:off x="6703352"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6703352" y="213590"/>
        <a:ext cx="254860" cy="255548"/>
      </dsp:txXfrm>
    </dsp:sp>
    <dsp:sp modelId="{1FE44AEB-33A1-4763-9049-C83D6F60AA50}">
      <dsp:nvSpPr>
        <dsp:cNvPr id="0" name=""/>
        <dsp:cNvSpPr/>
      </dsp:nvSpPr>
      <dsp:spPr>
        <a:xfrm>
          <a:off x="7218568"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4</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Determinación del tamaño de la muestra</a:t>
          </a:r>
        </a:p>
      </dsp:txBody>
      <dsp:txXfrm>
        <a:off x="7238564" y="19996"/>
        <a:ext cx="1677395" cy="642738"/>
      </dsp:txXfrm>
    </dsp:sp>
    <dsp:sp modelId="{F6F65DB2-C3FA-4B28-B5E4-7467DA156C6D}">
      <dsp:nvSpPr>
        <dsp:cNvPr id="0" name=""/>
        <dsp:cNvSpPr/>
      </dsp:nvSpPr>
      <dsp:spPr>
        <a:xfrm>
          <a:off x="9107694"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9107694" y="213590"/>
        <a:ext cx="254860" cy="255548"/>
      </dsp:txXfrm>
    </dsp:sp>
    <dsp:sp modelId="{EFE0D648-8C7B-42B4-BA55-792B8B019758}">
      <dsp:nvSpPr>
        <dsp:cNvPr id="0" name=""/>
        <dsp:cNvSpPr/>
      </dsp:nvSpPr>
      <dsp:spPr>
        <a:xfrm>
          <a:off x="9622911"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5</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Ejecución del proceso de muestreo</a:t>
          </a:r>
        </a:p>
      </dsp:txBody>
      <dsp:txXfrm>
        <a:off x="9642907" y="19996"/>
        <a:ext cx="1677395" cy="64273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11E4B-3DF5-4A6B-86E6-41F6FF193A51}">
      <dsp:nvSpPr>
        <dsp:cNvPr id="0" name=""/>
        <dsp:cNvSpPr/>
      </dsp:nvSpPr>
      <dsp:spPr>
        <a:xfrm>
          <a:off x="5539"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1</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Definición de la población objetivo</a:t>
          </a:r>
        </a:p>
      </dsp:txBody>
      <dsp:txXfrm>
        <a:off x="25535" y="19996"/>
        <a:ext cx="1677395" cy="642738"/>
      </dsp:txXfrm>
    </dsp:sp>
    <dsp:sp modelId="{780A6D60-D483-4FB4-878D-2845761925AB}">
      <dsp:nvSpPr>
        <dsp:cNvPr id="0" name=""/>
        <dsp:cNvSpPr/>
      </dsp:nvSpPr>
      <dsp:spPr>
        <a:xfrm>
          <a:off x="1894666"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1894666" y="213590"/>
        <a:ext cx="254860" cy="255548"/>
      </dsp:txXfrm>
    </dsp:sp>
    <dsp:sp modelId="{BD0F0E9D-E747-4DB0-944A-8C7D1F06770B}">
      <dsp:nvSpPr>
        <dsp:cNvPr id="0" name=""/>
        <dsp:cNvSpPr/>
      </dsp:nvSpPr>
      <dsp:spPr>
        <a:xfrm>
          <a:off x="2409882"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2</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Delimitar a la población</a:t>
          </a:r>
        </a:p>
      </dsp:txBody>
      <dsp:txXfrm>
        <a:off x="2429878" y="19996"/>
        <a:ext cx="1677395" cy="642738"/>
      </dsp:txXfrm>
    </dsp:sp>
    <dsp:sp modelId="{38C8C8B3-6D67-4777-A142-33625D08B54C}">
      <dsp:nvSpPr>
        <dsp:cNvPr id="0" name=""/>
        <dsp:cNvSpPr/>
      </dsp:nvSpPr>
      <dsp:spPr>
        <a:xfrm>
          <a:off x="4299009"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4299009" y="213590"/>
        <a:ext cx="254860" cy="255548"/>
      </dsp:txXfrm>
    </dsp:sp>
    <dsp:sp modelId="{4A67FA9A-0857-440C-8D66-6BD1D1A85671}">
      <dsp:nvSpPr>
        <dsp:cNvPr id="0" name=""/>
        <dsp:cNvSpPr/>
      </dsp:nvSpPr>
      <dsp:spPr>
        <a:xfrm>
          <a:off x="4814225"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3</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Selección de las técnicas de muestreo</a:t>
          </a:r>
        </a:p>
      </dsp:txBody>
      <dsp:txXfrm>
        <a:off x="4834221" y="19996"/>
        <a:ext cx="1677395" cy="642738"/>
      </dsp:txXfrm>
    </dsp:sp>
    <dsp:sp modelId="{0EBB4721-4C77-49D1-98FE-64AB257BF717}">
      <dsp:nvSpPr>
        <dsp:cNvPr id="0" name=""/>
        <dsp:cNvSpPr/>
      </dsp:nvSpPr>
      <dsp:spPr>
        <a:xfrm>
          <a:off x="6703352"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6703352" y="213590"/>
        <a:ext cx="254860" cy="255548"/>
      </dsp:txXfrm>
    </dsp:sp>
    <dsp:sp modelId="{1FE44AEB-33A1-4763-9049-C83D6F60AA50}">
      <dsp:nvSpPr>
        <dsp:cNvPr id="0" name=""/>
        <dsp:cNvSpPr/>
      </dsp:nvSpPr>
      <dsp:spPr>
        <a:xfrm>
          <a:off x="7218568"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4</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Determinación del tamaño de la muestra</a:t>
          </a:r>
        </a:p>
      </dsp:txBody>
      <dsp:txXfrm>
        <a:off x="7238564" y="19996"/>
        <a:ext cx="1677395" cy="642738"/>
      </dsp:txXfrm>
    </dsp:sp>
    <dsp:sp modelId="{F6F65DB2-C3FA-4B28-B5E4-7467DA156C6D}">
      <dsp:nvSpPr>
        <dsp:cNvPr id="0" name=""/>
        <dsp:cNvSpPr/>
      </dsp:nvSpPr>
      <dsp:spPr>
        <a:xfrm>
          <a:off x="9107694"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9107694" y="213590"/>
        <a:ext cx="254860" cy="255548"/>
      </dsp:txXfrm>
    </dsp:sp>
    <dsp:sp modelId="{EFE0D648-8C7B-42B4-BA55-792B8B019758}">
      <dsp:nvSpPr>
        <dsp:cNvPr id="0" name=""/>
        <dsp:cNvSpPr/>
      </dsp:nvSpPr>
      <dsp:spPr>
        <a:xfrm>
          <a:off x="9622911"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5</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Ejecución del proceso de muestreo</a:t>
          </a:r>
        </a:p>
      </dsp:txBody>
      <dsp:txXfrm>
        <a:off x="9642907" y="19996"/>
        <a:ext cx="1677395" cy="64273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11E4B-3DF5-4A6B-86E6-41F6FF193A51}">
      <dsp:nvSpPr>
        <dsp:cNvPr id="0" name=""/>
        <dsp:cNvSpPr/>
      </dsp:nvSpPr>
      <dsp:spPr>
        <a:xfrm>
          <a:off x="5539"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1</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Definición de la población objetivo</a:t>
          </a:r>
        </a:p>
      </dsp:txBody>
      <dsp:txXfrm>
        <a:off x="25535" y="19996"/>
        <a:ext cx="1677395" cy="642738"/>
      </dsp:txXfrm>
    </dsp:sp>
    <dsp:sp modelId="{780A6D60-D483-4FB4-878D-2845761925AB}">
      <dsp:nvSpPr>
        <dsp:cNvPr id="0" name=""/>
        <dsp:cNvSpPr/>
      </dsp:nvSpPr>
      <dsp:spPr>
        <a:xfrm>
          <a:off x="1894666"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1894666" y="213590"/>
        <a:ext cx="254860" cy="255548"/>
      </dsp:txXfrm>
    </dsp:sp>
    <dsp:sp modelId="{BD0F0E9D-E747-4DB0-944A-8C7D1F06770B}">
      <dsp:nvSpPr>
        <dsp:cNvPr id="0" name=""/>
        <dsp:cNvSpPr/>
      </dsp:nvSpPr>
      <dsp:spPr>
        <a:xfrm>
          <a:off x="2409882"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2</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Delimitar a la población</a:t>
          </a:r>
        </a:p>
      </dsp:txBody>
      <dsp:txXfrm>
        <a:off x="2429878" y="19996"/>
        <a:ext cx="1677395" cy="642738"/>
      </dsp:txXfrm>
    </dsp:sp>
    <dsp:sp modelId="{38C8C8B3-6D67-4777-A142-33625D08B54C}">
      <dsp:nvSpPr>
        <dsp:cNvPr id="0" name=""/>
        <dsp:cNvSpPr/>
      </dsp:nvSpPr>
      <dsp:spPr>
        <a:xfrm>
          <a:off x="4299009"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4299009" y="213590"/>
        <a:ext cx="254860" cy="255548"/>
      </dsp:txXfrm>
    </dsp:sp>
    <dsp:sp modelId="{4A67FA9A-0857-440C-8D66-6BD1D1A85671}">
      <dsp:nvSpPr>
        <dsp:cNvPr id="0" name=""/>
        <dsp:cNvSpPr/>
      </dsp:nvSpPr>
      <dsp:spPr>
        <a:xfrm>
          <a:off x="4814225"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3</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Selección de las técnicas de muestreo</a:t>
          </a:r>
        </a:p>
      </dsp:txBody>
      <dsp:txXfrm>
        <a:off x="4834221" y="19996"/>
        <a:ext cx="1677395" cy="642738"/>
      </dsp:txXfrm>
    </dsp:sp>
    <dsp:sp modelId="{0EBB4721-4C77-49D1-98FE-64AB257BF717}">
      <dsp:nvSpPr>
        <dsp:cNvPr id="0" name=""/>
        <dsp:cNvSpPr/>
      </dsp:nvSpPr>
      <dsp:spPr>
        <a:xfrm>
          <a:off x="6703352"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6703352" y="213590"/>
        <a:ext cx="254860" cy="255548"/>
      </dsp:txXfrm>
    </dsp:sp>
    <dsp:sp modelId="{1FE44AEB-33A1-4763-9049-C83D6F60AA50}">
      <dsp:nvSpPr>
        <dsp:cNvPr id="0" name=""/>
        <dsp:cNvSpPr/>
      </dsp:nvSpPr>
      <dsp:spPr>
        <a:xfrm>
          <a:off x="7218568"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4</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Determinación del tamaño de la muestra</a:t>
          </a:r>
        </a:p>
      </dsp:txBody>
      <dsp:txXfrm>
        <a:off x="7238564" y="19996"/>
        <a:ext cx="1677395" cy="642738"/>
      </dsp:txXfrm>
    </dsp:sp>
    <dsp:sp modelId="{F6F65DB2-C3FA-4B28-B5E4-7467DA156C6D}">
      <dsp:nvSpPr>
        <dsp:cNvPr id="0" name=""/>
        <dsp:cNvSpPr/>
      </dsp:nvSpPr>
      <dsp:spPr>
        <a:xfrm>
          <a:off x="9107694"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9107694" y="213590"/>
        <a:ext cx="254860" cy="255548"/>
      </dsp:txXfrm>
    </dsp:sp>
    <dsp:sp modelId="{EFE0D648-8C7B-42B4-BA55-792B8B019758}">
      <dsp:nvSpPr>
        <dsp:cNvPr id="0" name=""/>
        <dsp:cNvSpPr/>
      </dsp:nvSpPr>
      <dsp:spPr>
        <a:xfrm>
          <a:off x="9622911"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5</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Ejecución del proceso de muestreo</a:t>
          </a:r>
        </a:p>
      </dsp:txBody>
      <dsp:txXfrm>
        <a:off x="9642907" y="19996"/>
        <a:ext cx="1677395" cy="64273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11E4B-3DF5-4A6B-86E6-41F6FF193A51}">
      <dsp:nvSpPr>
        <dsp:cNvPr id="0" name=""/>
        <dsp:cNvSpPr/>
      </dsp:nvSpPr>
      <dsp:spPr>
        <a:xfrm>
          <a:off x="5539"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1</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Definición de la población objetivo</a:t>
          </a:r>
        </a:p>
      </dsp:txBody>
      <dsp:txXfrm>
        <a:off x="25535" y="19996"/>
        <a:ext cx="1677395" cy="642738"/>
      </dsp:txXfrm>
    </dsp:sp>
    <dsp:sp modelId="{780A6D60-D483-4FB4-878D-2845761925AB}">
      <dsp:nvSpPr>
        <dsp:cNvPr id="0" name=""/>
        <dsp:cNvSpPr/>
      </dsp:nvSpPr>
      <dsp:spPr>
        <a:xfrm>
          <a:off x="1894666"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1894666" y="213590"/>
        <a:ext cx="254860" cy="255548"/>
      </dsp:txXfrm>
    </dsp:sp>
    <dsp:sp modelId="{BD0F0E9D-E747-4DB0-944A-8C7D1F06770B}">
      <dsp:nvSpPr>
        <dsp:cNvPr id="0" name=""/>
        <dsp:cNvSpPr/>
      </dsp:nvSpPr>
      <dsp:spPr>
        <a:xfrm>
          <a:off x="2409882"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2</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Delimitar a la población</a:t>
          </a:r>
        </a:p>
      </dsp:txBody>
      <dsp:txXfrm>
        <a:off x="2429878" y="19996"/>
        <a:ext cx="1677395" cy="642738"/>
      </dsp:txXfrm>
    </dsp:sp>
    <dsp:sp modelId="{38C8C8B3-6D67-4777-A142-33625D08B54C}">
      <dsp:nvSpPr>
        <dsp:cNvPr id="0" name=""/>
        <dsp:cNvSpPr/>
      </dsp:nvSpPr>
      <dsp:spPr>
        <a:xfrm>
          <a:off x="4299009"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4299009" y="213590"/>
        <a:ext cx="254860" cy="255548"/>
      </dsp:txXfrm>
    </dsp:sp>
    <dsp:sp modelId="{4A67FA9A-0857-440C-8D66-6BD1D1A85671}">
      <dsp:nvSpPr>
        <dsp:cNvPr id="0" name=""/>
        <dsp:cNvSpPr/>
      </dsp:nvSpPr>
      <dsp:spPr>
        <a:xfrm>
          <a:off x="4814225"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3</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Selección de las técnicas de muestreo</a:t>
          </a:r>
        </a:p>
      </dsp:txBody>
      <dsp:txXfrm>
        <a:off x="4834221" y="19996"/>
        <a:ext cx="1677395" cy="642738"/>
      </dsp:txXfrm>
    </dsp:sp>
    <dsp:sp modelId="{0EBB4721-4C77-49D1-98FE-64AB257BF717}">
      <dsp:nvSpPr>
        <dsp:cNvPr id="0" name=""/>
        <dsp:cNvSpPr/>
      </dsp:nvSpPr>
      <dsp:spPr>
        <a:xfrm>
          <a:off x="6703352"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6703352" y="213590"/>
        <a:ext cx="254860" cy="255548"/>
      </dsp:txXfrm>
    </dsp:sp>
    <dsp:sp modelId="{1FE44AEB-33A1-4763-9049-C83D6F60AA50}">
      <dsp:nvSpPr>
        <dsp:cNvPr id="0" name=""/>
        <dsp:cNvSpPr/>
      </dsp:nvSpPr>
      <dsp:spPr>
        <a:xfrm>
          <a:off x="7218568"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4</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Determinación del tamaño de la muestra</a:t>
          </a:r>
        </a:p>
      </dsp:txBody>
      <dsp:txXfrm>
        <a:off x="7238564" y="19996"/>
        <a:ext cx="1677395" cy="642738"/>
      </dsp:txXfrm>
    </dsp:sp>
    <dsp:sp modelId="{F6F65DB2-C3FA-4B28-B5E4-7467DA156C6D}">
      <dsp:nvSpPr>
        <dsp:cNvPr id="0" name=""/>
        <dsp:cNvSpPr/>
      </dsp:nvSpPr>
      <dsp:spPr>
        <a:xfrm>
          <a:off x="9107694"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9107694" y="213590"/>
        <a:ext cx="254860" cy="255548"/>
      </dsp:txXfrm>
    </dsp:sp>
    <dsp:sp modelId="{EFE0D648-8C7B-42B4-BA55-792B8B019758}">
      <dsp:nvSpPr>
        <dsp:cNvPr id="0" name=""/>
        <dsp:cNvSpPr/>
      </dsp:nvSpPr>
      <dsp:spPr>
        <a:xfrm>
          <a:off x="9622911"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5</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Ejecución del proceso de muestreo</a:t>
          </a:r>
        </a:p>
      </dsp:txBody>
      <dsp:txXfrm>
        <a:off x="9642907" y="19996"/>
        <a:ext cx="1677395" cy="64273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11E4B-3DF5-4A6B-86E6-41F6FF193A51}">
      <dsp:nvSpPr>
        <dsp:cNvPr id="0" name=""/>
        <dsp:cNvSpPr/>
      </dsp:nvSpPr>
      <dsp:spPr>
        <a:xfrm>
          <a:off x="5539"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1</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Definición de la población objetivo</a:t>
          </a:r>
        </a:p>
      </dsp:txBody>
      <dsp:txXfrm>
        <a:off x="25535" y="19996"/>
        <a:ext cx="1677395" cy="642738"/>
      </dsp:txXfrm>
    </dsp:sp>
    <dsp:sp modelId="{780A6D60-D483-4FB4-878D-2845761925AB}">
      <dsp:nvSpPr>
        <dsp:cNvPr id="0" name=""/>
        <dsp:cNvSpPr/>
      </dsp:nvSpPr>
      <dsp:spPr>
        <a:xfrm>
          <a:off x="1894666"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1894666" y="213590"/>
        <a:ext cx="254860" cy="255548"/>
      </dsp:txXfrm>
    </dsp:sp>
    <dsp:sp modelId="{BD0F0E9D-E747-4DB0-944A-8C7D1F06770B}">
      <dsp:nvSpPr>
        <dsp:cNvPr id="0" name=""/>
        <dsp:cNvSpPr/>
      </dsp:nvSpPr>
      <dsp:spPr>
        <a:xfrm>
          <a:off x="2409882"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2</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Delimitar a la población</a:t>
          </a:r>
        </a:p>
      </dsp:txBody>
      <dsp:txXfrm>
        <a:off x="2429878" y="19996"/>
        <a:ext cx="1677395" cy="642738"/>
      </dsp:txXfrm>
    </dsp:sp>
    <dsp:sp modelId="{38C8C8B3-6D67-4777-A142-33625D08B54C}">
      <dsp:nvSpPr>
        <dsp:cNvPr id="0" name=""/>
        <dsp:cNvSpPr/>
      </dsp:nvSpPr>
      <dsp:spPr>
        <a:xfrm>
          <a:off x="4299009"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4299009" y="213590"/>
        <a:ext cx="254860" cy="255548"/>
      </dsp:txXfrm>
    </dsp:sp>
    <dsp:sp modelId="{4A67FA9A-0857-440C-8D66-6BD1D1A85671}">
      <dsp:nvSpPr>
        <dsp:cNvPr id="0" name=""/>
        <dsp:cNvSpPr/>
      </dsp:nvSpPr>
      <dsp:spPr>
        <a:xfrm>
          <a:off x="4814225"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3</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Selección de las técnicas de muestreo</a:t>
          </a:r>
        </a:p>
      </dsp:txBody>
      <dsp:txXfrm>
        <a:off x="4834221" y="19996"/>
        <a:ext cx="1677395" cy="642738"/>
      </dsp:txXfrm>
    </dsp:sp>
    <dsp:sp modelId="{0EBB4721-4C77-49D1-98FE-64AB257BF717}">
      <dsp:nvSpPr>
        <dsp:cNvPr id="0" name=""/>
        <dsp:cNvSpPr/>
      </dsp:nvSpPr>
      <dsp:spPr>
        <a:xfrm>
          <a:off x="6703352"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6703352" y="213590"/>
        <a:ext cx="254860" cy="255548"/>
      </dsp:txXfrm>
    </dsp:sp>
    <dsp:sp modelId="{1FE44AEB-33A1-4763-9049-C83D6F60AA50}">
      <dsp:nvSpPr>
        <dsp:cNvPr id="0" name=""/>
        <dsp:cNvSpPr/>
      </dsp:nvSpPr>
      <dsp:spPr>
        <a:xfrm>
          <a:off x="7218568"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4</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Determinación del tamaño de la muestra</a:t>
          </a:r>
        </a:p>
      </dsp:txBody>
      <dsp:txXfrm>
        <a:off x="7238564" y="19996"/>
        <a:ext cx="1677395" cy="642738"/>
      </dsp:txXfrm>
    </dsp:sp>
    <dsp:sp modelId="{F6F65DB2-C3FA-4B28-B5E4-7467DA156C6D}">
      <dsp:nvSpPr>
        <dsp:cNvPr id="0" name=""/>
        <dsp:cNvSpPr/>
      </dsp:nvSpPr>
      <dsp:spPr>
        <a:xfrm>
          <a:off x="9107694"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9107694" y="213590"/>
        <a:ext cx="254860" cy="255548"/>
      </dsp:txXfrm>
    </dsp:sp>
    <dsp:sp modelId="{EFE0D648-8C7B-42B4-BA55-792B8B019758}">
      <dsp:nvSpPr>
        <dsp:cNvPr id="0" name=""/>
        <dsp:cNvSpPr/>
      </dsp:nvSpPr>
      <dsp:spPr>
        <a:xfrm>
          <a:off x="9622911"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5</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Ejecución del proceso de muestreo</a:t>
          </a:r>
        </a:p>
      </dsp:txBody>
      <dsp:txXfrm>
        <a:off x="9642907" y="19996"/>
        <a:ext cx="1677395" cy="64273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11E4B-3DF5-4A6B-86E6-41F6FF193A51}">
      <dsp:nvSpPr>
        <dsp:cNvPr id="0" name=""/>
        <dsp:cNvSpPr/>
      </dsp:nvSpPr>
      <dsp:spPr>
        <a:xfrm>
          <a:off x="5539"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1</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Definición de la población objetivo</a:t>
          </a:r>
        </a:p>
      </dsp:txBody>
      <dsp:txXfrm>
        <a:off x="25535" y="19996"/>
        <a:ext cx="1677395" cy="642738"/>
      </dsp:txXfrm>
    </dsp:sp>
    <dsp:sp modelId="{780A6D60-D483-4FB4-878D-2845761925AB}">
      <dsp:nvSpPr>
        <dsp:cNvPr id="0" name=""/>
        <dsp:cNvSpPr/>
      </dsp:nvSpPr>
      <dsp:spPr>
        <a:xfrm>
          <a:off x="1894666"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1894666" y="213590"/>
        <a:ext cx="254860" cy="255548"/>
      </dsp:txXfrm>
    </dsp:sp>
    <dsp:sp modelId="{BD0F0E9D-E747-4DB0-944A-8C7D1F06770B}">
      <dsp:nvSpPr>
        <dsp:cNvPr id="0" name=""/>
        <dsp:cNvSpPr/>
      </dsp:nvSpPr>
      <dsp:spPr>
        <a:xfrm>
          <a:off x="2409882"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2</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Delimitar a la población</a:t>
          </a:r>
        </a:p>
      </dsp:txBody>
      <dsp:txXfrm>
        <a:off x="2429878" y="19996"/>
        <a:ext cx="1677395" cy="642738"/>
      </dsp:txXfrm>
    </dsp:sp>
    <dsp:sp modelId="{38C8C8B3-6D67-4777-A142-33625D08B54C}">
      <dsp:nvSpPr>
        <dsp:cNvPr id="0" name=""/>
        <dsp:cNvSpPr/>
      </dsp:nvSpPr>
      <dsp:spPr>
        <a:xfrm>
          <a:off x="4299009"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4299009" y="213590"/>
        <a:ext cx="254860" cy="255548"/>
      </dsp:txXfrm>
    </dsp:sp>
    <dsp:sp modelId="{4A67FA9A-0857-440C-8D66-6BD1D1A85671}">
      <dsp:nvSpPr>
        <dsp:cNvPr id="0" name=""/>
        <dsp:cNvSpPr/>
      </dsp:nvSpPr>
      <dsp:spPr>
        <a:xfrm>
          <a:off x="4814225"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3</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Selección de las técnicas de muestreo</a:t>
          </a:r>
        </a:p>
      </dsp:txBody>
      <dsp:txXfrm>
        <a:off x="4834221" y="19996"/>
        <a:ext cx="1677395" cy="642738"/>
      </dsp:txXfrm>
    </dsp:sp>
    <dsp:sp modelId="{0EBB4721-4C77-49D1-98FE-64AB257BF717}">
      <dsp:nvSpPr>
        <dsp:cNvPr id="0" name=""/>
        <dsp:cNvSpPr/>
      </dsp:nvSpPr>
      <dsp:spPr>
        <a:xfrm>
          <a:off x="6703352"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6703352" y="213590"/>
        <a:ext cx="254860" cy="255548"/>
      </dsp:txXfrm>
    </dsp:sp>
    <dsp:sp modelId="{1FE44AEB-33A1-4763-9049-C83D6F60AA50}">
      <dsp:nvSpPr>
        <dsp:cNvPr id="0" name=""/>
        <dsp:cNvSpPr/>
      </dsp:nvSpPr>
      <dsp:spPr>
        <a:xfrm>
          <a:off x="7218568"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4</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Determinación del tamaño de la muestra</a:t>
          </a:r>
        </a:p>
      </dsp:txBody>
      <dsp:txXfrm>
        <a:off x="7238564" y="19996"/>
        <a:ext cx="1677395" cy="642738"/>
      </dsp:txXfrm>
    </dsp:sp>
    <dsp:sp modelId="{F6F65DB2-C3FA-4B28-B5E4-7467DA156C6D}">
      <dsp:nvSpPr>
        <dsp:cNvPr id="0" name=""/>
        <dsp:cNvSpPr/>
      </dsp:nvSpPr>
      <dsp:spPr>
        <a:xfrm>
          <a:off x="9107694"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9107694" y="213590"/>
        <a:ext cx="254860" cy="255548"/>
      </dsp:txXfrm>
    </dsp:sp>
    <dsp:sp modelId="{EFE0D648-8C7B-42B4-BA55-792B8B019758}">
      <dsp:nvSpPr>
        <dsp:cNvPr id="0" name=""/>
        <dsp:cNvSpPr/>
      </dsp:nvSpPr>
      <dsp:spPr>
        <a:xfrm>
          <a:off x="9622911"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5</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Ejecución del proceso de muestreo</a:t>
          </a:r>
        </a:p>
      </dsp:txBody>
      <dsp:txXfrm>
        <a:off x="9642907" y="19996"/>
        <a:ext cx="1677395" cy="6427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11E4B-3DF5-4A6B-86E6-41F6FF193A51}">
      <dsp:nvSpPr>
        <dsp:cNvPr id="0" name=""/>
        <dsp:cNvSpPr/>
      </dsp:nvSpPr>
      <dsp:spPr>
        <a:xfrm>
          <a:off x="5539"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1</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Definición de la población objetivo</a:t>
          </a:r>
        </a:p>
      </dsp:txBody>
      <dsp:txXfrm>
        <a:off x="25535" y="19996"/>
        <a:ext cx="1677395" cy="642738"/>
      </dsp:txXfrm>
    </dsp:sp>
    <dsp:sp modelId="{780A6D60-D483-4FB4-878D-2845761925AB}">
      <dsp:nvSpPr>
        <dsp:cNvPr id="0" name=""/>
        <dsp:cNvSpPr/>
      </dsp:nvSpPr>
      <dsp:spPr>
        <a:xfrm>
          <a:off x="1894666"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1894666" y="213590"/>
        <a:ext cx="254860" cy="255548"/>
      </dsp:txXfrm>
    </dsp:sp>
    <dsp:sp modelId="{BD0F0E9D-E747-4DB0-944A-8C7D1F06770B}">
      <dsp:nvSpPr>
        <dsp:cNvPr id="0" name=""/>
        <dsp:cNvSpPr/>
      </dsp:nvSpPr>
      <dsp:spPr>
        <a:xfrm>
          <a:off x="2409882"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2</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Delimitar a la población</a:t>
          </a:r>
        </a:p>
      </dsp:txBody>
      <dsp:txXfrm>
        <a:off x="2429878" y="19996"/>
        <a:ext cx="1677395" cy="642738"/>
      </dsp:txXfrm>
    </dsp:sp>
    <dsp:sp modelId="{38C8C8B3-6D67-4777-A142-33625D08B54C}">
      <dsp:nvSpPr>
        <dsp:cNvPr id="0" name=""/>
        <dsp:cNvSpPr/>
      </dsp:nvSpPr>
      <dsp:spPr>
        <a:xfrm>
          <a:off x="4299009"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4299009" y="213590"/>
        <a:ext cx="254860" cy="255548"/>
      </dsp:txXfrm>
    </dsp:sp>
    <dsp:sp modelId="{4A67FA9A-0857-440C-8D66-6BD1D1A85671}">
      <dsp:nvSpPr>
        <dsp:cNvPr id="0" name=""/>
        <dsp:cNvSpPr/>
      </dsp:nvSpPr>
      <dsp:spPr>
        <a:xfrm>
          <a:off x="4814225"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3</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Selección de las técnicas de muestreo</a:t>
          </a:r>
        </a:p>
      </dsp:txBody>
      <dsp:txXfrm>
        <a:off x="4834221" y="19996"/>
        <a:ext cx="1677395" cy="642738"/>
      </dsp:txXfrm>
    </dsp:sp>
    <dsp:sp modelId="{0EBB4721-4C77-49D1-98FE-64AB257BF717}">
      <dsp:nvSpPr>
        <dsp:cNvPr id="0" name=""/>
        <dsp:cNvSpPr/>
      </dsp:nvSpPr>
      <dsp:spPr>
        <a:xfrm>
          <a:off x="6703352"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6703352" y="213590"/>
        <a:ext cx="254860" cy="255548"/>
      </dsp:txXfrm>
    </dsp:sp>
    <dsp:sp modelId="{1FE44AEB-33A1-4763-9049-C83D6F60AA50}">
      <dsp:nvSpPr>
        <dsp:cNvPr id="0" name=""/>
        <dsp:cNvSpPr/>
      </dsp:nvSpPr>
      <dsp:spPr>
        <a:xfrm>
          <a:off x="7218568"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4</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Determinación del tamaño de la muestra</a:t>
          </a:r>
        </a:p>
      </dsp:txBody>
      <dsp:txXfrm>
        <a:off x="7238564" y="19996"/>
        <a:ext cx="1677395" cy="642738"/>
      </dsp:txXfrm>
    </dsp:sp>
    <dsp:sp modelId="{F6F65DB2-C3FA-4B28-B5E4-7467DA156C6D}">
      <dsp:nvSpPr>
        <dsp:cNvPr id="0" name=""/>
        <dsp:cNvSpPr/>
      </dsp:nvSpPr>
      <dsp:spPr>
        <a:xfrm>
          <a:off x="9107694"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9107694" y="213590"/>
        <a:ext cx="254860" cy="255548"/>
      </dsp:txXfrm>
    </dsp:sp>
    <dsp:sp modelId="{EFE0D648-8C7B-42B4-BA55-792B8B019758}">
      <dsp:nvSpPr>
        <dsp:cNvPr id="0" name=""/>
        <dsp:cNvSpPr/>
      </dsp:nvSpPr>
      <dsp:spPr>
        <a:xfrm>
          <a:off x="9622911"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5</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Ejecución del proceso de muestreo</a:t>
          </a:r>
        </a:p>
      </dsp:txBody>
      <dsp:txXfrm>
        <a:off x="9642907" y="19996"/>
        <a:ext cx="1677395" cy="6427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11E4B-3DF5-4A6B-86E6-41F6FF193A51}">
      <dsp:nvSpPr>
        <dsp:cNvPr id="0" name=""/>
        <dsp:cNvSpPr/>
      </dsp:nvSpPr>
      <dsp:spPr>
        <a:xfrm>
          <a:off x="5539"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1</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Definición de la población objetivo</a:t>
          </a:r>
        </a:p>
      </dsp:txBody>
      <dsp:txXfrm>
        <a:off x="25535" y="19996"/>
        <a:ext cx="1677395" cy="642738"/>
      </dsp:txXfrm>
    </dsp:sp>
    <dsp:sp modelId="{780A6D60-D483-4FB4-878D-2845761925AB}">
      <dsp:nvSpPr>
        <dsp:cNvPr id="0" name=""/>
        <dsp:cNvSpPr/>
      </dsp:nvSpPr>
      <dsp:spPr>
        <a:xfrm>
          <a:off x="1894666"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1894666" y="213590"/>
        <a:ext cx="254860" cy="255548"/>
      </dsp:txXfrm>
    </dsp:sp>
    <dsp:sp modelId="{BD0F0E9D-E747-4DB0-944A-8C7D1F06770B}">
      <dsp:nvSpPr>
        <dsp:cNvPr id="0" name=""/>
        <dsp:cNvSpPr/>
      </dsp:nvSpPr>
      <dsp:spPr>
        <a:xfrm>
          <a:off x="2409882"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2</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Delimitar a la población</a:t>
          </a:r>
        </a:p>
      </dsp:txBody>
      <dsp:txXfrm>
        <a:off x="2429878" y="19996"/>
        <a:ext cx="1677395" cy="642738"/>
      </dsp:txXfrm>
    </dsp:sp>
    <dsp:sp modelId="{38C8C8B3-6D67-4777-A142-33625D08B54C}">
      <dsp:nvSpPr>
        <dsp:cNvPr id="0" name=""/>
        <dsp:cNvSpPr/>
      </dsp:nvSpPr>
      <dsp:spPr>
        <a:xfrm>
          <a:off x="4299009"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4299009" y="213590"/>
        <a:ext cx="254860" cy="255548"/>
      </dsp:txXfrm>
    </dsp:sp>
    <dsp:sp modelId="{4A67FA9A-0857-440C-8D66-6BD1D1A85671}">
      <dsp:nvSpPr>
        <dsp:cNvPr id="0" name=""/>
        <dsp:cNvSpPr/>
      </dsp:nvSpPr>
      <dsp:spPr>
        <a:xfrm>
          <a:off x="4814225"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3</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Selección de las técnicas de muestreo</a:t>
          </a:r>
        </a:p>
      </dsp:txBody>
      <dsp:txXfrm>
        <a:off x="4834221" y="19996"/>
        <a:ext cx="1677395" cy="642738"/>
      </dsp:txXfrm>
    </dsp:sp>
    <dsp:sp modelId="{0EBB4721-4C77-49D1-98FE-64AB257BF717}">
      <dsp:nvSpPr>
        <dsp:cNvPr id="0" name=""/>
        <dsp:cNvSpPr/>
      </dsp:nvSpPr>
      <dsp:spPr>
        <a:xfrm>
          <a:off x="6703352"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6703352" y="213590"/>
        <a:ext cx="254860" cy="255548"/>
      </dsp:txXfrm>
    </dsp:sp>
    <dsp:sp modelId="{1FE44AEB-33A1-4763-9049-C83D6F60AA50}">
      <dsp:nvSpPr>
        <dsp:cNvPr id="0" name=""/>
        <dsp:cNvSpPr/>
      </dsp:nvSpPr>
      <dsp:spPr>
        <a:xfrm>
          <a:off x="7218568"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4</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Determinación del tamaño de la muestra</a:t>
          </a:r>
        </a:p>
      </dsp:txBody>
      <dsp:txXfrm>
        <a:off x="7238564" y="19996"/>
        <a:ext cx="1677395" cy="642738"/>
      </dsp:txXfrm>
    </dsp:sp>
    <dsp:sp modelId="{F6F65DB2-C3FA-4B28-B5E4-7467DA156C6D}">
      <dsp:nvSpPr>
        <dsp:cNvPr id="0" name=""/>
        <dsp:cNvSpPr/>
      </dsp:nvSpPr>
      <dsp:spPr>
        <a:xfrm>
          <a:off x="9107694"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9107694" y="213590"/>
        <a:ext cx="254860" cy="255548"/>
      </dsp:txXfrm>
    </dsp:sp>
    <dsp:sp modelId="{EFE0D648-8C7B-42B4-BA55-792B8B019758}">
      <dsp:nvSpPr>
        <dsp:cNvPr id="0" name=""/>
        <dsp:cNvSpPr/>
      </dsp:nvSpPr>
      <dsp:spPr>
        <a:xfrm>
          <a:off x="9622911"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5</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Ejecución del proceso de muestreo</a:t>
          </a:r>
        </a:p>
      </dsp:txBody>
      <dsp:txXfrm>
        <a:off x="9642907" y="19996"/>
        <a:ext cx="1677395" cy="6427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11E4B-3DF5-4A6B-86E6-41F6FF193A51}">
      <dsp:nvSpPr>
        <dsp:cNvPr id="0" name=""/>
        <dsp:cNvSpPr/>
      </dsp:nvSpPr>
      <dsp:spPr>
        <a:xfrm>
          <a:off x="5539"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1</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Definición de la población objetivo</a:t>
          </a:r>
        </a:p>
      </dsp:txBody>
      <dsp:txXfrm>
        <a:off x="25535" y="19996"/>
        <a:ext cx="1677395" cy="642738"/>
      </dsp:txXfrm>
    </dsp:sp>
    <dsp:sp modelId="{780A6D60-D483-4FB4-878D-2845761925AB}">
      <dsp:nvSpPr>
        <dsp:cNvPr id="0" name=""/>
        <dsp:cNvSpPr/>
      </dsp:nvSpPr>
      <dsp:spPr>
        <a:xfrm>
          <a:off x="1894666"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1894666" y="213590"/>
        <a:ext cx="254860" cy="255548"/>
      </dsp:txXfrm>
    </dsp:sp>
    <dsp:sp modelId="{BD0F0E9D-E747-4DB0-944A-8C7D1F06770B}">
      <dsp:nvSpPr>
        <dsp:cNvPr id="0" name=""/>
        <dsp:cNvSpPr/>
      </dsp:nvSpPr>
      <dsp:spPr>
        <a:xfrm>
          <a:off x="2409882"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2</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Delimitar a la población</a:t>
          </a:r>
        </a:p>
      </dsp:txBody>
      <dsp:txXfrm>
        <a:off x="2429878" y="19996"/>
        <a:ext cx="1677395" cy="642738"/>
      </dsp:txXfrm>
    </dsp:sp>
    <dsp:sp modelId="{38C8C8B3-6D67-4777-A142-33625D08B54C}">
      <dsp:nvSpPr>
        <dsp:cNvPr id="0" name=""/>
        <dsp:cNvSpPr/>
      </dsp:nvSpPr>
      <dsp:spPr>
        <a:xfrm>
          <a:off x="4299009"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4299009" y="213590"/>
        <a:ext cx="254860" cy="255548"/>
      </dsp:txXfrm>
    </dsp:sp>
    <dsp:sp modelId="{4A67FA9A-0857-440C-8D66-6BD1D1A85671}">
      <dsp:nvSpPr>
        <dsp:cNvPr id="0" name=""/>
        <dsp:cNvSpPr/>
      </dsp:nvSpPr>
      <dsp:spPr>
        <a:xfrm>
          <a:off x="4814225"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3</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Selección de las técnicas de muestreo</a:t>
          </a:r>
        </a:p>
      </dsp:txBody>
      <dsp:txXfrm>
        <a:off x="4834221" y="19996"/>
        <a:ext cx="1677395" cy="642738"/>
      </dsp:txXfrm>
    </dsp:sp>
    <dsp:sp modelId="{0EBB4721-4C77-49D1-98FE-64AB257BF717}">
      <dsp:nvSpPr>
        <dsp:cNvPr id="0" name=""/>
        <dsp:cNvSpPr/>
      </dsp:nvSpPr>
      <dsp:spPr>
        <a:xfrm>
          <a:off x="6703352"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6703352" y="213590"/>
        <a:ext cx="254860" cy="255548"/>
      </dsp:txXfrm>
    </dsp:sp>
    <dsp:sp modelId="{1FE44AEB-33A1-4763-9049-C83D6F60AA50}">
      <dsp:nvSpPr>
        <dsp:cNvPr id="0" name=""/>
        <dsp:cNvSpPr/>
      </dsp:nvSpPr>
      <dsp:spPr>
        <a:xfrm>
          <a:off x="7218568"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4</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Determinación del tamaño de la muestra</a:t>
          </a:r>
        </a:p>
      </dsp:txBody>
      <dsp:txXfrm>
        <a:off x="7238564" y="19996"/>
        <a:ext cx="1677395" cy="642738"/>
      </dsp:txXfrm>
    </dsp:sp>
    <dsp:sp modelId="{F6F65DB2-C3FA-4B28-B5E4-7467DA156C6D}">
      <dsp:nvSpPr>
        <dsp:cNvPr id="0" name=""/>
        <dsp:cNvSpPr/>
      </dsp:nvSpPr>
      <dsp:spPr>
        <a:xfrm>
          <a:off x="9107694"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9107694" y="213590"/>
        <a:ext cx="254860" cy="255548"/>
      </dsp:txXfrm>
    </dsp:sp>
    <dsp:sp modelId="{EFE0D648-8C7B-42B4-BA55-792B8B019758}">
      <dsp:nvSpPr>
        <dsp:cNvPr id="0" name=""/>
        <dsp:cNvSpPr/>
      </dsp:nvSpPr>
      <dsp:spPr>
        <a:xfrm>
          <a:off x="9622911"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5</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Ejecución del proceso de muestreo</a:t>
          </a:r>
        </a:p>
      </dsp:txBody>
      <dsp:txXfrm>
        <a:off x="9642907" y="19996"/>
        <a:ext cx="1677395" cy="6427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11E4B-3DF5-4A6B-86E6-41F6FF193A51}">
      <dsp:nvSpPr>
        <dsp:cNvPr id="0" name=""/>
        <dsp:cNvSpPr/>
      </dsp:nvSpPr>
      <dsp:spPr>
        <a:xfrm>
          <a:off x="5539"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1</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Definición de la población objetivo</a:t>
          </a:r>
        </a:p>
      </dsp:txBody>
      <dsp:txXfrm>
        <a:off x="25535" y="19996"/>
        <a:ext cx="1677395" cy="642738"/>
      </dsp:txXfrm>
    </dsp:sp>
    <dsp:sp modelId="{780A6D60-D483-4FB4-878D-2845761925AB}">
      <dsp:nvSpPr>
        <dsp:cNvPr id="0" name=""/>
        <dsp:cNvSpPr/>
      </dsp:nvSpPr>
      <dsp:spPr>
        <a:xfrm>
          <a:off x="1894666"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1894666" y="213590"/>
        <a:ext cx="254860" cy="255548"/>
      </dsp:txXfrm>
    </dsp:sp>
    <dsp:sp modelId="{BD0F0E9D-E747-4DB0-944A-8C7D1F06770B}">
      <dsp:nvSpPr>
        <dsp:cNvPr id="0" name=""/>
        <dsp:cNvSpPr/>
      </dsp:nvSpPr>
      <dsp:spPr>
        <a:xfrm>
          <a:off x="2409882"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2</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Delimitar a la población</a:t>
          </a:r>
        </a:p>
      </dsp:txBody>
      <dsp:txXfrm>
        <a:off x="2429878" y="19996"/>
        <a:ext cx="1677395" cy="642738"/>
      </dsp:txXfrm>
    </dsp:sp>
    <dsp:sp modelId="{38C8C8B3-6D67-4777-A142-33625D08B54C}">
      <dsp:nvSpPr>
        <dsp:cNvPr id="0" name=""/>
        <dsp:cNvSpPr/>
      </dsp:nvSpPr>
      <dsp:spPr>
        <a:xfrm>
          <a:off x="4299009"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4299009" y="213590"/>
        <a:ext cx="254860" cy="255548"/>
      </dsp:txXfrm>
    </dsp:sp>
    <dsp:sp modelId="{4A67FA9A-0857-440C-8D66-6BD1D1A85671}">
      <dsp:nvSpPr>
        <dsp:cNvPr id="0" name=""/>
        <dsp:cNvSpPr/>
      </dsp:nvSpPr>
      <dsp:spPr>
        <a:xfrm>
          <a:off x="4814225"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3</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Selección de las técnicas de muestreo</a:t>
          </a:r>
        </a:p>
      </dsp:txBody>
      <dsp:txXfrm>
        <a:off x="4834221" y="19996"/>
        <a:ext cx="1677395" cy="642738"/>
      </dsp:txXfrm>
    </dsp:sp>
    <dsp:sp modelId="{0EBB4721-4C77-49D1-98FE-64AB257BF717}">
      <dsp:nvSpPr>
        <dsp:cNvPr id="0" name=""/>
        <dsp:cNvSpPr/>
      </dsp:nvSpPr>
      <dsp:spPr>
        <a:xfrm>
          <a:off x="6703352"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6703352" y="213590"/>
        <a:ext cx="254860" cy="255548"/>
      </dsp:txXfrm>
    </dsp:sp>
    <dsp:sp modelId="{1FE44AEB-33A1-4763-9049-C83D6F60AA50}">
      <dsp:nvSpPr>
        <dsp:cNvPr id="0" name=""/>
        <dsp:cNvSpPr/>
      </dsp:nvSpPr>
      <dsp:spPr>
        <a:xfrm>
          <a:off x="7218568"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4</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Determinación del tamaño de la muestra</a:t>
          </a:r>
        </a:p>
      </dsp:txBody>
      <dsp:txXfrm>
        <a:off x="7238564" y="19996"/>
        <a:ext cx="1677395" cy="642738"/>
      </dsp:txXfrm>
    </dsp:sp>
    <dsp:sp modelId="{F6F65DB2-C3FA-4B28-B5E4-7467DA156C6D}">
      <dsp:nvSpPr>
        <dsp:cNvPr id="0" name=""/>
        <dsp:cNvSpPr/>
      </dsp:nvSpPr>
      <dsp:spPr>
        <a:xfrm>
          <a:off x="9107694"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9107694" y="213590"/>
        <a:ext cx="254860" cy="255548"/>
      </dsp:txXfrm>
    </dsp:sp>
    <dsp:sp modelId="{EFE0D648-8C7B-42B4-BA55-792B8B019758}">
      <dsp:nvSpPr>
        <dsp:cNvPr id="0" name=""/>
        <dsp:cNvSpPr/>
      </dsp:nvSpPr>
      <dsp:spPr>
        <a:xfrm>
          <a:off x="9622911"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5</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Ejecución del proceso de muestreo</a:t>
          </a:r>
        </a:p>
      </dsp:txBody>
      <dsp:txXfrm>
        <a:off x="9642907" y="19996"/>
        <a:ext cx="1677395" cy="6427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11E4B-3DF5-4A6B-86E6-41F6FF193A51}">
      <dsp:nvSpPr>
        <dsp:cNvPr id="0" name=""/>
        <dsp:cNvSpPr/>
      </dsp:nvSpPr>
      <dsp:spPr>
        <a:xfrm>
          <a:off x="5539"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1</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Definición de la población objetivo</a:t>
          </a:r>
        </a:p>
      </dsp:txBody>
      <dsp:txXfrm>
        <a:off x="25535" y="19996"/>
        <a:ext cx="1677395" cy="642738"/>
      </dsp:txXfrm>
    </dsp:sp>
    <dsp:sp modelId="{780A6D60-D483-4FB4-878D-2845761925AB}">
      <dsp:nvSpPr>
        <dsp:cNvPr id="0" name=""/>
        <dsp:cNvSpPr/>
      </dsp:nvSpPr>
      <dsp:spPr>
        <a:xfrm>
          <a:off x="1894666"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1894666" y="213590"/>
        <a:ext cx="254860" cy="255548"/>
      </dsp:txXfrm>
    </dsp:sp>
    <dsp:sp modelId="{BD0F0E9D-E747-4DB0-944A-8C7D1F06770B}">
      <dsp:nvSpPr>
        <dsp:cNvPr id="0" name=""/>
        <dsp:cNvSpPr/>
      </dsp:nvSpPr>
      <dsp:spPr>
        <a:xfrm>
          <a:off x="2409882"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2</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Delimitar a la población</a:t>
          </a:r>
        </a:p>
      </dsp:txBody>
      <dsp:txXfrm>
        <a:off x="2429878" y="19996"/>
        <a:ext cx="1677395" cy="642738"/>
      </dsp:txXfrm>
    </dsp:sp>
    <dsp:sp modelId="{38C8C8B3-6D67-4777-A142-33625D08B54C}">
      <dsp:nvSpPr>
        <dsp:cNvPr id="0" name=""/>
        <dsp:cNvSpPr/>
      </dsp:nvSpPr>
      <dsp:spPr>
        <a:xfrm>
          <a:off x="4299009"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4299009" y="213590"/>
        <a:ext cx="254860" cy="255548"/>
      </dsp:txXfrm>
    </dsp:sp>
    <dsp:sp modelId="{4A67FA9A-0857-440C-8D66-6BD1D1A85671}">
      <dsp:nvSpPr>
        <dsp:cNvPr id="0" name=""/>
        <dsp:cNvSpPr/>
      </dsp:nvSpPr>
      <dsp:spPr>
        <a:xfrm>
          <a:off x="4814225"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3</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Selección de las técnicas de muestreo</a:t>
          </a:r>
        </a:p>
      </dsp:txBody>
      <dsp:txXfrm>
        <a:off x="4834221" y="19996"/>
        <a:ext cx="1677395" cy="642738"/>
      </dsp:txXfrm>
    </dsp:sp>
    <dsp:sp modelId="{0EBB4721-4C77-49D1-98FE-64AB257BF717}">
      <dsp:nvSpPr>
        <dsp:cNvPr id="0" name=""/>
        <dsp:cNvSpPr/>
      </dsp:nvSpPr>
      <dsp:spPr>
        <a:xfrm>
          <a:off x="6703352"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6703352" y="213590"/>
        <a:ext cx="254860" cy="255548"/>
      </dsp:txXfrm>
    </dsp:sp>
    <dsp:sp modelId="{1FE44AEB-33A1-4763-9049-C83D6F60AA50}">
      <dsp:nvSpPr>
        <dsp:cNvPr id="0" name=""/>
        <dsp:cNvSpPr/>
      </dsp:nvSpPr>
      <dsp:spPr>
        <a:xfrm>
          <a:off x="7218568"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4</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Determinación del tamaño de la muestra</a:t>
          </a:r>
        </a:p>
      </dsp:txBody>
      <dsp:txXfrm>
        <a:off x="7238564" y="19996"/>
        <a:ext cx="1677395" cy="642738"/>
      </dsp:txXfrm>
    </dsp:sp>
    <dsp:sp modelId="{F6F65DB2-C3FA-4B28-B5E4-7467DA156C6D}">
      <dsp:nvSpPr>
        <dsp:cNvPr id="0" name=""/>
        <dsp:cNvSpPr/>
      </dsp:nvSpPr>
      <dsp:spPr>
        <a:xfrm>
          <a:off x="9107694"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9107694" y="213590"/>
        <a:ext cx="254860" cy="255548"/>
      </dsp:txXfrm>
    </dsp:sp>
    <dsp:sp modelId="{EFE0D648-8C7B-42B4-BA55-792B8B019758}">
      <dsp:nvSpPr>
        <dsp:cNvPr id="0" name=""/>
        <dsp:cNvSpPr/>
      </dsp:nvSpPr>
      <dsp:spPr>
        <a:xfrm>
          <a:off x="9622911"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5</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Ejecución del proceso de muestreo</a:t>
          </a:r>
        </a:p>
      </dsp:txBody>
      <dsp:txXfrm>
        <a:off x="9642907" y="19996"/>
        <a:ext cx="1677395" cy="6427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11E4B-3DF5-4A6B-86E6-41F6FF193A51}">
      <dsp:nvSpPr>
        <dsp:cNvPr id="0" name=""/>
        <dsp:cNvSpPr/>
      </dsp:nvSpPr>
      <dsp:spPr>
        <a:xfrm>
          <a:off x="5539"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1</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Definición de la población objetivo</a:t>
          </a:r>
        </a:p>
      </dsp:txBody>
      <dsp:txXfrm>
        <a:off x="25535" y="19996"/>
        <a:ext cx="1677395" cy="642738"/>
      </dsp:txXfrm>
    </dsp:sp>
    <dsp:sp modelId="{780A6D60-D483-4FB4-878D-2845761925AB}">
      <dsp:nvSpPr>
        <dsp:cNvPr id="0" name=""/>
        <dsp:cNvSpPr/>
      </dsp:nvSpPr>
      <dsp:spPr>
        <a:xfrm>
          <a:off x="1894666"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1894666" y="213590"/>
        <a:ext cx="254860" cy="255548"/>
      </dsp:txXfrm>
    </dsp:sp>
    <dsp:sp modelId="{BD0F0E9D-E747-4DB0-944A-8C7D1F06770B}">
      <dsp:nvSpPr>
        <dsp:cNvPr id="0" name=""/>
        <dsp:cNvSpPr/>
      </dsp:nvSpPr>
      <dsp:spPr>
        <a:xfrm>
          <a:off x="2409882"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2</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Delimitar a la población</a:t>
          </a:r>
        </a:p>
      </dsp:txBody>
      <dsp:txXfrm>
        <a:off x="2429878" y="19996"/>
        <a:ext cx="1677395" cy="642738"/>
      </dsp:txXfrm>
    </dsp:sp>
    <dsp:sp modelId="{38C8C8B3-6D67-4777-A142-33625D08B54C}">
      <dsp:nvSpPr>
        <dsp:cNvPr id="0" name=""/>
        <dsp:cNvSpPr/>
      </dsp:nvSpPr>
      <dsp:spPr>
        <a:xfrm>
          <a:off x="4299009"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4299009" y="213590"/>
        <a:ext cx="254860" cy="255548"/>
      </dsp:txXfrm>
    </dsp:sp>
    <dsp:sp modelId="{4A67FA9A-0857-440C-8D66-6BD1D1A85671}">
      <dsp:nvSpPr>
        <dsp:cNvPr id="0" name=""/>
        <dsp:cNvSpPr/>
      </dsp:nvSpPr>
      <dsp:spPr>
        <a:xfrm>
          <a:off x="4814225"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3</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Selección de las técnicas de muestreo</a:t>
          </a:r>
        </a:p>
      </dsp:txBody>
      <dsp:txXfrm>
        <a:off x="4834221" y="19996"/>
        <a:ext cx="1677395" cy="642738"/>
      </dsp:txXfrm>
    </dsp:sp>
    <dsp:sp modelId="{0EBB4721-4C77-49D1-98FE-64AB257BF717}">
      <dsp:nvSpPr>
        <dsp:cNvPr id="0" name=""/>
        <dsp:cNvSpPr/>
      </dsp:nvSpPr>
      <dsp:spPr>
        <a:xfrm>
          <a:off x="6703352"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6703352" y="213590"/>
        <a:ext cx="254860" cy="255548"/>
      </dsp:txXfrm>
    </dsp:sp>
    <dsp:sp modelId="{1FE44AEB-33A1-4763-9049-C83D6F60AA50}">
      <dsp:nvSpPr>
        <dsp:cNvPr id="0" name=""/>
        <dsp:cNvSpPr/>
      </dsp:nvSpPr>
      <dsp:spPr>
        <a:xfrm>
          <a:off x="7218568"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4</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Determinación del tamaño de la muestra</a:t>
          </a:r>
        </a:p>
      </dsp:txBody>
      <dsp:txXfrm>
        <a:off x="7238564" y="19996"/>
        <a:ext cx="1677395" cy="642738"/>
      </dsp:txXfrm>
    </dsp:sp>
    <dsp:sp modelId="{F6F65DB2-C3FA-4B28-B5E4-7467DA156C6D}">
      <dsp:nvSpPr>
        <dsp:cNvPr id="0" name=""/>
        <dsp:cNvSpPr/>
      </dsp:nvSpPr>
      <dsp:spPr>
        <a:xfrm>
          <a:off x="9107694"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9107694" y="213590"/>
        <a:ext cx="254860" cy="255548"/>
      </dsp:txXfrm>
    </dsp:sp>
    <dsp:sp modelId="{EFE0D648-8C7B-42B4-BA55-792B8B019758}">
      <dsp:nvSpPr>
        <dsp:cNvPr id="0" name=""/>
        <dsp:cNvSpPr/>
      </dsp:nvSpPr>
      <dsp:spPr>
        <a:xfrm>
          <a:off x="9622911"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5</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Ejecución del proceso de muestreo</a:t>
          </a:r>
        </a:p>
      </dsp:txBody>
      <dsp:txXfrm>
        <a:off x="9642907" y="19996"/>
        <a:ext cx="1677395" cy="64273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11E4B-3DF5-4A6B-86E6-41F6FF193A51}">
      <dsp:nvSpPr>
        <dsp:cNvPr id="0" name=""/>
        <dsp:cNvSpPr/>
      </dsp:nvSpPr>
      <dsp:spPr>
        <a:xfrm>
          <a:off x="5539"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1</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Definición de la población objetivo</a:t>
          </a:r>
        </a:p>
      </dsp:txBody>
      <dsp:txXfrm>
        <a:off x="25535" y="19996"/>
        <a:ext cx="1677395" cy="642738"/>
      </dsp:txXfrm>
    </dsp:sp>
    <dsp:sp modelId="{780A6D60-D483-4FB4-878D-2845761925AB}">
      <dsp:nvSpPr>
        <dsp:cNvPr id="0" name=""/>
        <dsp:cNvSpPr/>
      </dsp:nvSpPr>
      <dsp:spPr>
        <a:xfrm>
          <a:off x="1894666"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1894666" y="213590"/>
        <a:ext cx="254860" cy="255548"/>
      </dsp:txXfrm>
    </dsp:sp>
    <dsp:sp modelId="{BD0F0E9D-E747-4DB0-944A-8C7D1F06770B}">
      <dsp:nvSpPr>
        <dsp:cNvPr id="0" name=""/>
        <dsp:cNvSpPr/>
      </dsp:nvSpPr>
      <dsp:spPr>
        <a:xfrm>
          <a:off x="2409882"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2</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Delimitar a la población</a:t>
          </a:r>
        </a:p>
      </dsp:txBody>
      <dsp:txXfrm>
        <a:off x="2429878" y="19996"/>
        <a:ext cx="1677395" cy="642738"/>
      </dsp:txXfrm>
    </dsp:sp>
    <dsp:sp modelId="{38C8C8B3-6D67-4777-A142-33625D08B54C}">
      <dsp:nvSpPr>
        <dsp:cNvPr id="0" name=""/>
        <dsp:cNvSpPr/>
      </dsp:nvSpPr>
      <dsp:spPr>
        <a:xfrm>
          <a:off x="4299009"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4299009" y="213590"/>
        <a:ext cx="254860" cy="255548"/>
      </dsp:txXfrm>
    </dsp:sp>
    <dsp:sp modelId="{4A67FA9A-0857-440C-8D66-6BD1D1A85671}">
      <dsp:nvSpPr>
        <dsp:cNvPr id="0" name=""/>
        <dsp:cNvSpPr/>
      </dsp:nvSpPr>
      <dsp:spPr>
        <a:xfrm>
          <a:off x="4814225"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3</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Selección de las técnicas de muestreo</a:t>
          </a:r>
        </a:p>
      </dsp:txBody>
      <dsp:txXfrm>
        <a:off x="4834221" y="19996"/>
        <a:ext cx="1677395" cy="642738"/>
      </dsp:txXfrm>
    </dsp:sp>
    <dsp:sp modelId="{0EBB4721-4C77-49D1-98FE-64AB257BF717}">
      <dsp:nvSpPr>
        <dsp:cNvPr id="0" name=""/>
        <dsp:cNvSpPr/>
      </dsp:nvSpPr>
      <dsp:spPr>
        <a:xfrm>
          <a:off x="6703352"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6703352" y="213590"/>
        <a:ext cx="254860" cy="255548"/>
      </dsp:txXfrm>
    </dsp:sp>
    <dsp:sp modelId="{1FE44AEB-33A1-4763-9049-C83D6F60AA50}">
      <dsp:nvSpPr>
        <dsp:cNvPr id="0" name=""/>
        <dsp:cNvSpPr/>
      </dsp:nvSpPr>
      <dsp:spPr>
        <a:xfrm>
          <a:off x="7218568"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4</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Determinación del tamaño de la muestra</a:t>
          </a:r>
        </a:p>
      </dsp:txBody>
      <dsp:txXfrm>
        <a:off x="7238564" y="19996"/>
        <a:ext cx="1677395" cy="642738"/>
      </dsp:txXfrm>
    </dsp:sp>
    <dsp:sp modelId="{F6F65DB2-C3FA-4B28-B5E4-7467DA156C6D}">
      <dsp:nvSpPr>
        <dsp:cNvPr id="0" name=""/>
        <dsp:cNvSpPr/>
      </dsp:nvSpPr>
      <dsp:spPr>
        <a:xfrm>
          <a:off x="9107694"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9107694" y="213590"/>
        <a:ext cx="254860" cy="255548"/>
      </dsp:txXfrm>
    </dsp:sp>
    <dsp:sp modelId="{EFE0D648-8C7B-42B4-BA55-792B8B019758}">
      <dsp:nvSpPr>
        <dsp:cNvPr id="0" name=""/>
        <dsp:cNvSpPr/>
      </dsp:nvSpPr>
      <dsp:spPr>
        <a:xfrm>
          <a:off x="9622911"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5</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Ejecución del proceso de muestreo</a:t>
          </a:r>
        </a:p>
      </dsp:txBody>
      <dsp:txXfrm>
        <a:off x="9642907" y="19996"/>
        <a:ext cx="1677395" cy="64273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11E4B-3DF5-4A6B-86E6-41F6FF193A51}">
      <dsp:nvSpPr>
        <dsp:cNvPr id="0" name=""/>
        <dsp:cNvSpPr/>
      </dsp:nvSpPr>
      <dsp:spPr>
        <a:xfrm>
          <a:off x="5539"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1</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Definición de la población objetivo</a:t>
          </a:r>
        </a:p>
      </dsp:txBody>
      <dsp:txXfrm>
        <a:off x="25535" y="19996"/>
        <a:ext cx="1677395" cy="642738"/>
      </dsp:txXfrm>
    </dsp:sp>
    <dsp:sp modelId="{780A6D60-D483-4FB4-878D-2845761925AB}">
      <dsp:nvSpPr>
        <dsp:cNvPr id="0" name=""/>
        <dsp:cNvSpPr/>
      </dsp:nvSpPr>
      <dsp:spPr>
        <a:xfrm>
          <a:off x="1894666"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1894666" y="213590"/>
        <a:ext cx="254860" cy="255548"/>
      </dsp:txXfrm>
    </dsp:sp>
    <dsp:sp modelId="{BD0F0E9D-E747-4DB0-944A-8C7D1F06770B}">
      <dsp:nvSpPr>
        <dsp:cNvPr id="0" name=""/>
        <dsp:cNvSpPr/>
      </dsp:nvSpPr>
      <dsp:spPr>
        <a:xfrm>
          <a:off x="2409882"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2</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Delimitar a la población</a:t>
          </a:r>
        </a:p>
      </dsp:txBody>
      <dsp:txXfrm>
        <a:off x="2429878" y="19996"/>
        <a:ext cx="1677395" cy="642738"/>
      </dsp:txXfrm>
    </dsp:sp>
    <dsp:sp modelId="{38C8C8B3-6D67-4777-A142-33625D08B54C}">
      <dsp:nvSpPr>
        <dsp:cNvPr id="0" name=""/>
        <dsp:cNvSpPr/>
      </dsp:nvSpPr>
      <dsp:spPr>
        <a:xfrm>
          <a:off x="4299009"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4299009" y="213590"/>
        <a:ext cx="254860" cy="255548"/>
      </dsp:txXfrm>
    </dsp:sp>
    <dsp:sp modelId="{4A67FA9A-0857-440C-8D66-6BD1D1A85671}">
      <dsp:nvSpPr>
        <dsp:cNvPr id="0" name=""/>
        <dsp:cNvSpPr/>
      </dsp:nvSpPr>
      <dsp:spPr>
        <a:xfrm>
          <a:off x="4814225"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3</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Selección de las técnicas de muestreo</a:t>
          </a:r>
        </a:p>
      </dsp:txBody>
      <dsp:txXfrm>
        <a:off x="4834221" y="19996"/>
        <a:ext cx="1677395" cy="642738"/>
      </dsp:txXfrm>
    </dsp:sp>
    <dsp:sp modelId="{0EBB4721-4C77-49D1-98FE-64AB257BF717}">
      <dsp:nvSpPr>
        <dsp:cNvPr id="0" name=""/>
        <dsp:cNvSpPr/>
      </dsp:nvSpPr>
      <dsp:spPr>
        <a:xfrm>
          <a:off x="6703352"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6703352" y="213590"/>
        <a:ext cx="254860" cy="255548"/>
      </dsp:txXfrm>
    </dsp:sp>
    <dsp:sp modelId="{1FE44AEB-33A1-4763-9049-C83D6F60AA50}">
      <dsp:nvSpPr>
        <dsp:cNvPr id="0" name=""/>
        <dsp:cNvSpPr/>
      </dsp:nvSpPr>
      <dsp:spPr>
        <a:xfrm>
          <a:off x="7218568" y="0"/>
          <a:ext cx="1717387" cy="682730"/>
        </a:xfrm>
        <a:prstGeom prst="roundRect">
          <a:avLst>
            <a:gd name="adj" fmla="val 10000"/>
          </a:avLst>
        </a:prstGeom>
        <a:solidFill>
          <a:srgbClr val="FFC0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4</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Determinación del tamaño de la muestra</a:t>
          </a:r>
        </a:p>
      </dsp:txBody>
      <dsp:txXfrm>
        <a:off x="7238564" y="19996"/>
        <a:ext cx="1677395" cy="642738"/>
      </dsp:txXfrm>
    </dsp:sp>
    <dsp:sp modelId="{F6F65DB2-C3FA-4B28-B5E4-7467DA156C6D}">
      <dsp:nvSpPr>
        <dsp:cNvPr id="0" name=""/>
        <dsp:cNvSpPr/>
      </dsp:nvSpPr>
      <dsp:spPr>
        <a:xfrm>
          <a:off x="9107694"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9107694" y="213590"/>
        <a:ext cx="254860" cy="255548"/>
      </dsp:txXfrm>
    </dsp:sp>
    <dsp:sp modelId="{EFE0D648-8C7B-42B4-BA55-792B8B019758}">
      <dsp:nvSpPr>
        <dsp:cNvPr id="0" name=""/>
        <dsp:cNvSpPr/>
      </dsp:nvSpPr>
      <dsp:spPr>
        <a:xfrm>
          <a:off x="9622911"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5</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Ejecución del proceso de muestreo</a:t>
          </a:r>
        </a:p>
      </dsp:txBody>
      <dsp:txXfrm>
        <a:off x="9642907" y="19996"/>
        <a:ext cx="1677395" cy="64273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3FB9-0BDF-4860-8EFE-17ACE08387A8}" type="datetimeFigureOut">
              <a:rPr lang="es-MX" smtClean="0"/>
              <a:t>21/01/2025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F4A5DF-7BBF-406E-A1D1-B9345931399D}" type="slidenum">
              <a:rPr lang="es-MX" smtClean="0"/>
              <a:t>‹Nº›</a:t>
            </a:fld>
            <a:endParaRPr lang="es-MX"/>
          </a:p>
        </p:txBody>
      </p:sp>
    </p:spTree>
    <p:extLst>
      <p:ext uri="{BB962C8B-B14F-4D97-AF65-F5344CB8AC3E}">
        <p14:creationId xmlns:p14="http://schemas.microsoft.com/office/powerpoint/2010/main" val="3015372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7707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7644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0635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6684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9377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4898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621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5390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9548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0347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7906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9441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548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6247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8922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5614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4433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8238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s-ES" noProof="0"/>
              <a:t>Haga clic para modificar el estilo de título del patrón</a:t>
            </a:r>
            <a:endParaRPr lang="es-ES" noProof="0" dirty="0"/>
          </a:p>
        </p:txBody>
      </p:sp>
      <p:grpSp>
        <p:nvGrpSpPr>
          <p:cNvPr id="9" name="Grupo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grpSp>
      <p:sp>
        <p:nvSpPr>
          <p:cNvPr id="18" name="Marcador de texto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13" name="Conector recto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64536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upo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orma libre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21" name="Forma libre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22" name="Forma libre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Marcador de texto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5" name="Marcador de texto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7" name="Marcador de contenido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8" name="Marcador de posición de contenido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cxnSp>
        <p:nvCxnSpPr>
          <p:cNvPr id="15" name="Conector recto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Marcador de fecha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fld id="{7F69136C-C4B2-45F2-BCFC-515A0853BD43}" type="datetime4">
              <a:rPr kumimoji="0" lang="es-ES" sz="11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 de enero de 2025</a:t>
            </a:fld>
            <a:endParaRPr kumimoji="0" lang="es-ES" sz="1100" b="0" i="0" u="none" strike="noStrike" kern="1200" cap="none" spc="0" normalizeH="0" baseline="0" noProof="0" dirty="0">
              <a:ln>
                <a:noFill/>
              </a:ln>
              <a:solidFill>
                <a:prstClr val="black"/>
              </a:solidFill>
              <a:effectLst/>
              <a:uLnTx/>
              <a:uFillTx/>
              <a:latin typeface="Franklin Gothic Book"/>
              <a:ea typeface="+mn-ea"/>
              <a:cs typeface="+mn-cs"/>
            </a:endParaRPr>
          </a:p>
        </p:txBody>
      </p:sp>
      <p:sp>
        <p:nvSpPr>
          <p:cNvPr id="3" name="Marcador de pie de página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a:ln>
                  <a:noFill/>
                </a:ln>
                <a:solidFill>
                  <a:prstClr val="black"/>
                </a:solidFill>
                <a:effectLst/>
                <a:uLnTx/>
                <a:uFillTx/>
                <a:latin typeface="Franklin Gothic Demi"/>
                <a:ea typeface="+mn-ea"/>
                <a:cs typeface="+mn-cs"/>
              </a:rPr>
              <a:t>Revisión anual</a:t>
            </a:r>
          </a:p>
        </p:txBody>
      </p:sp>
      <p:sp>
        <p:nvSpPr>
          <p:cNvPr id="4" name="Marcador de número de diapositiva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s-ES" sz="11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‹Nº›</a:t>
            </a:fld>
            <a:endParaRPr kumimoji="0" lang="es-ES" sz="11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194221092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upo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orma libre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39" name="Forma libre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40" name="Forma libre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Marcador de texto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7" name="Marcador de contenido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0" name="Marcador de texto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1" name="Marcador de contenido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2" name="Marcador de texto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4" name="Marcador de posición de contenido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cxnSp>
        <p:nvCxnSpPr>
          <p:cNvPr id="26" name="Conector recto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Marcador de fecha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fld id="{846AC6E8-C089-4970-88B6-A9DF4F2A5ECC}" type="datetime4">
              <a:rPr kumimoji="0" lang="es-ES" sz="11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 de enero de 2025</a:t>
            </a:fld>
            <a:endParaRPr kumimoji="0" lang="es-ES" sz="1100" b="0" i="0" u="none" strike="noStrike" kern="1200" cap="none" spc="0" normalizeH="0" baseline="0" noProof="0" dirty="0">
              <a:ln>
                <a:noFill/>
              </a:ln>
              <a:solidFill>
                <a:prstClr val="black"/>
              </a:solidFill>
              <a:effectLst/>
              <a:uLnTx/>
              <a:uFillTx/>
              <a:latin typeface="Franklin Gothic Book"/>
              <a:ea typeface="+mn-ea"/>
              <a:cs typeface="+mn-cs"/>
            </a:endParaRPr>
          </a:p>
        </p:txBody>
      </p:sp>
      <p:sp>
        <p:nvSpPr>
          <p:cNvPr id="3" name="Marcador de pie de página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a:ln>
                  <a:noFill/>
                </a:ln>
                <a:solidFill>
                  <a:prstClr val="black"/>
                </a:solidFill>
                <a:effectLst/>
                <a:uLnTx/>
                <a:uFillTx/>
                <a:latin typeface="Franklin Gothic Demi"/>
                <a:ea typeface="+mn-ea"/>
                <a:cs typeface="+mn-cs"/>
              </a:rPr>
              <a:t>Revisión anual</a:t>
            </a:r>
          </a:p>
        </p:txBody>
      </p:sp>
      <p:sp>
        <p:nvSpPr>
          <p:cNvPr id="4" name="Marcador de número de diapositiva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s-ES" sz="11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‹Nº›</a:t>
            </a:fld>
            <a:endParaRPr kumimoji="0" lang="es-ES" sz="11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231877924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p15:clr>
            <a:srgbClr val="FBAE40"/>
          </p15:clr>
        </p15:guide>
        <p15:guide id="11" pos="2880">
          <p15:clr>
            <a:srgbClr val="FBAE40"/>
          </p15:clr>
        </p15:guide>
        <p15:guide id="12" orient="horz" pos="17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umen ">
    <p:bg>
      <p:bgPr>
        <a:solidFill>
          <a:schemeClr val="tx1"/>
        </a:solidFill>
        <a:effectLst/>
      </p:bgPr>
    </p:bg>
    <p:spTree>
      <p:nvGrpSpPr>
        <p:cNvPr id="1" name=""/>
        <p:cNvGrpSpPr/>
        <p:nvPr/>
      </p:nvGrpSpPr>
      <p:grpSpPr>
        <a:xfrm>
          <a:off x="0" y="0"/>
          <a:ext cx="0" cy="0"/>
          <a:chOff x="0" y="0"/>
          <a:chExt cx="0" cy="0"/>
        </a:xfrm>
      </p:grpSpPr>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Marcador de texto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grpSp>
        <p:nvGrpSpPr>
          <p:cNvPr id="15" name="Grupo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orma libre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17" name="Forma libre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18" name="Forma libre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grpSp>
      <p:sp>
        <p:nvSpPr>
          <p:cNvPr id="4" name="Marcador de texto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1" name="Marcador de texto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2" name="Marcador de texto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3" name="Marcador de texto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4" name="Marcador de texto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5" name="Marcador de texto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6" name="Marcador de texto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7" name="Marcador de texto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8" name="Marcador de texto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fld id="{49053CBC-2B39-42EE-A9ED-10AB05B9208E}" type="datetime4">
              <a:rPr kumimoji="0" lang="es-ES" sz="11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 de enero de 2025</a:t>
            </a:fld>
            <a:endParaRPr kumimoji="0" lang="es-ES" sz="1100" b="0" i="0" u="none" strike="noStrike" kern="1200" cap="none" spc="0" normalizeH="0" baseline="0" noProof="0" dirty="0">
              <a:ln>
                <a:noFill/>
              </a:ln>
              <a:solidFill>
                <a:prstClr val="black"/>
              </a:solidFill>
              <a:effectLst/>
              <a:uLnTx/>
              <a:uFillTx/>
              <a:latin typeface="Franklin Gothic Book"/>
              <a:ea typeface="+mn-ea"/>
              <a:cs typeface="+mn-cs"/>
            </a:endParaRPr>
          </a:p>
        </p:txBody>
      </p:sp>
      <p:sp>
        <p:nvSpPr>
          <p:cNvPr id="5" name="Marcador de pie de página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a:ln>
                  <a:noFill/>
                </a:ln>
                <a:solidFill>
                  <a:prstClr val="black"/>
                </a:solidFill>
                <a:effectLst/>
                <a:uLnTx/>
                <a:uFillTx/>
                <a:latin typeface="Franklin Gothic Demi"/>
                <a:ea typeface="+mn-ea"/>
                <a:cs typeface="+mn-cs"/>
              </a:rPr>
              <a:t>Revisión anual</a:t>
            </a:r>
          </a:p>
        </p:txBody>
      </p:sp>
      <p:sp>
        <p:nvSpPr>
          <p:cNvPr id="6" name="Marcador de número de diapositiva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s-ES" sz="11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‹Nº›</a:t>
            </a:fld>
            <a:endParaRPr kumimoji="0" lang="es-ES" sz="11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26134235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cias">
    <p:bg>
      <p:bgPr>
        <a:solidFill>
          <a:schemeClr val="tx1"/>
        </a:solidFill>
        <a:effectLst/>
      </p:bgPr>
    </p:bg>
    <p:spTree>
      <p:nvGrpSpPr>
        <p:cNvPr id="1" name=""/>
        <p:cNvGrpSpPr/>
        <p:nvPr/>
      </p:nvGrpSpPr>
      <p:grpSpPr>
        <a:xfrm>
          <a:off x="0" y="0"/>
          <a:ext cx="0" cy="0"/>
          <a:chOff x="0" y="0"/>
          <a:chExt cx="0" cy="0"/>
        </a:xfrm>
      </p:grpSpPr>
      <p:sp>
        <p:nvSpPr>
          <p:cNvPr id="16" name="Marcador de texto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7" name="Subtítulo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26" name="Título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27" name="Conector recto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Marcador de posición de imagen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s-ES" noProof="0"/>
              <a:t>Haga clic en el icono para agregar una imagen</a:t>
            </a:r>
            <a:endParaRPr lang="es-ES" noProof="0" dirty="0"/>
          </a:p>
        </p:txBody>
      </p:sp>
      <p:grpSp>
        <p:nvGrpSpPr>
          <p:cNvPr id="30" name="Grupo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orma libre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32" name="Forma libre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33" name="Forma libre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grpSp>
    </p:spTree>
    <p:extLst>
      <p:ext uri="{BB962C8B-B14F-4D97-AF65-F5344CB8AC3E}">
        <p14:creationId xmlns:p14="http://schemas.microsoft.com/office/powerpoint/2010/main" val="2129189394"/>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8" name="Forma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9" name="Forma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10" name="Forma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11" name="Forma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grpSp>
      <p:sp>
        <p:nvSpPr>
          <p:cNvPr id="12" name="Título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s-ES" noProof="0"/>
              <a:t>Haga clic para modificar el estilo de título del patrón</a:t>
            </a:r>
            <a:endParaRPr lang="es-ES" noProof="0" dirty="0"/>
          </a:p>
        </p:txBody>
      </p:sp>
      <p:cxnSp>
        <p:nvCxnSpPr>
          <p:cNvPr id="13" name="Conector recto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Marcador de texto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5" name="Marcador de texto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16" name="Conector recto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Marcador de texto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8" name="Marcador de texto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0" name="Conector recto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Marcador de texto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2" name="Marcador de texto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3" name="Conector recto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Marcador de texto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5" name="Marcador de texto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6" name="Conector recto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Marcador de texto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8" name="Marcador de texto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fld id="{0CFFE12A-8763-4EB7-9CEB-5B78076C5C21}" type="datetime4">
              <a:rPr kumimoji="0" lang="es-ES" sz="11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 de enero de 2025</a:t>
            </a:fld>
            <a:endParaRPr kumimoji="0" lang="es-ES" sz="1100" b="0" i="0" u="none" strike="noStrike" kern="1200" cap="none" spc="0" normalizeH="0" baseline="0" noProof="0" dirty="0">
              <a:ln>
                <a:noFill/>
              </a:ln>
              <a:solidFill>
                <a:prstClr val="black"/>
              </a:solidFill>
              <a:effectLst/>
              <a:uLnTx/>
              <a:uFillTx/>
              <a:latin typeface="Franklin Gothic Book"/>
              <a:ea typeface="+mn-ea"/>
              <a:cs typeface="+mn-cs"/>
            </a:endParaRPr>
          </a:p>
        </p:txBody>
      </p:sp>
      <p:sp>
        <p:nvSpPr>
          <p:cNvPr id="3" name="Marcador de pie de página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a:ln>
                  <a:noFill/>
                </a:ln>
                <a:solidFill>
                  <a:prstClr val="black"/>
                </a:solidFill>
                <a:effectLst/>
                <a:uLnTx/>
                <a:uFillTx/>
                <a:latin typeface="Franklin Gothic Demi"/>
                <a:ea typeface="+mn-ea"/>
                <a:cs typeface="+mn-cs"/>
              </a:rPr>
              <a:t>Revisión anual</a:t>
            </a:r>
          </a:p>
        </p:txBody>
      </p:sp>
      <p:sp>
        <p:nvSpPr>
          <p:cNvPr id="4" name="Marcador de número de diapositiva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s-ES" sz="11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‹Nº›</a:t>
            </a:fld>
            <a:endParaRPr kumimoji="0" lang="es-ES" sz="11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10717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orma libre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16" name="Forma libre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19" name="Forma libre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grpSp>
      <p:sp>
        <p:nvSpPr>
          <p:cNvPr id="14" name="Marcador de posición de imagen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s-ES" noProof="0"/>
              <a:t>Haga clic en el icono para agregar una imagen</a:t>
            </a:r>
            <a:endParaRPr lang="es-ES" noProof="0" dirty="0"/>
          </a:p>
        </p:txBody>
      </p:sp>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17" name="Conector recto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Marcador de texto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fld id="{845086BA-4771-4251-A1A0-95AEDDEBD7A7}" type="datetime4">
              <a:rPr kumimoji="0" lang="es-ES" sz="11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 de enero de 2025</a:t>
            </a:fld>
            <a:endParaRPr kumimoji="0" lang="es-ES" sz="1100" b="0" i="0" u="none" strike="noStrike" kern="1200" cap="none" spc="0" normalizeH="0" baseline="0" noProof="0" dirty="0">
              <a:ln>
                <a:noFill/>
              </a:ln>
              <a:solidFill>
                <a:prstClr val="black"/>
              </a:solidFill>
              <a:effectLst/>
              <a:uLnTx/>
              <a:uFillTx/>
              <a:latin typeface="Franklin Gothic Book"/>
              <a:ea typeface="+mn-ea"/>
              <a:cs typeface="+mn-cs"/>
            </a:endParaRPr>
          </a:p>
        </p:txBody>
      </p:sp>
      <p:sp>
        <p:nvSpPr>
          <p:cNvPr id="3" name="Marcador de pie de página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a:ln>
                  <a:noFill/>
                </a:ln>
                <a:solidFill>
                  <a:prstClr val="black"/>
                </a:solidFill>
                <a:effectLst/>
                <a:uLnTx/>
                <a:uFillTx/>
                <a:latin typeface="Franklin Gothic Demi"/>
                <a:ea typeface="+mn-ea"/>
                <a:cs typeface="+mn-cs"/>
              </a:rPr>
              <a:t>Revisión anual</a:t>
            </a:r>
          </a:p>
        </p:txBody>
      </p:sp>
      <p:sp>
        <p:nvSpPr>
          <p:cNvPr id="4" name="Marcador de número de diapositiva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s-ES" sz="11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‹Nº›</a:t>
            </a:fld>
            <a:endParaRPr kumimoji="0" lang="es-ES" sz="11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3496269081"/>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anso">
    <p:bg>
      <p:bgPr>
        <a:solidFill>
          <a:schemeClr val="tx1"/>
        </a:solidFill>
        <a:effectLst/>
      </p:bgPr>
    </p:bg>
    <p:spTree>
      <p:nvGrpSpPr>
        <p:cNvPr id="1" name=""/>
        <p:cNvGrpSpPr/>
        <p:nvPr/>
      </p:nvGrpSpPr>
      <p:grpSpPr>
        <a:xfrm>
          <a:off x="0" y="0"/>
          <a:ext cx="0" cy="0"/>
          <a:chOff x="0" y="0"/>
          <a:chExt cx="0" cy="0"/>
        </a:xfrm>
      </p:grpSpPr>
      <p:sp>
        <p:nvSpPr>
          <p:cNvPr id="21" name="Marcador de posición de imagen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s-ES" noProof="0"/>
              <a:t>Haga clic en el icono para agregar una imagen</a:t>
            </a:r>
            <a:endParaRPr lang="es-ES" noProof="0" dirty="0"/>
          </a:p>
        </p:txBody>
      </p:sp>
      <p:sp>
        <p:nvSpPr>
          <p:cNvPr id="18" name="Título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s-ES" noProof="0"/>
              <a:t>Haga clic para modificar el estilo de título del patrón</a:t>
            </a:r>
            <a:endParaRPr lang="es-ES" noProof="0" dirty="0"/>
          </a:p>
        </p:txBody>
      </p:sp>
      <p:cxnSp>
        <p:nvCxnSpPr>
          <p:cNvPr id="20" name="Conector recto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upo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orma libre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24" name="Forma libre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25" name="Forma libre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grpSp>
    </p:spTree>
    <p:extLst>
      <p:ext uri="{BB962C8B-B14F-4D97-AF65-F5344CB8AC3E}">
        <p14:creationId xmlns:p14="http://schemas.microsoft.com/office/powerpoint/2010/main" val="2238201656"/>
      </p:ext>
    </p:extLst>
  </p:cSld>
  <p:clrMapOvr>
    <a:masterClrMapping/>
  </p:clrMapOvr>
  <p:extLst>
    <p:ext uri="{DCECCB84-F9BA-43D5-87BE-67443E8EF086}">
      <p15:sldGuideLst xmlns:p15="http://schemas.microsoft.com/office/powerpoint/2012/main">
        <p15:guide id="2" pos="7104">
          <p15:clr>
            <a:srgbClr val="FBAE40"/>
          </p15:clr>
        </p15:guide>
        <p15:guide id="3" pos="4344">
          <p15:clr>
            <a:srgbClr val="FBAE40"/>
          </p15:clr>
        </p15:guide>
        <p15:guide id="4" pos="4560">
          <p15:clr>
            <a:srgbClr val="FBAE40"/>
          </p15:clr>
        </p15:guide>
        <p15:guide id="8" orient="horz" pos="18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áfico">
    <p:bg>
      <p:bgPr>
        <a:solidFill>
          <a:schemeClr val="tx1"/>
        </a:solidFill>
        <a:effectLst/>
      </p:bgPr>
    </p:bg>
    <p:spTree>
      <p:nvGrpSpPr>
        <p:cNvPr id="1" name=""/>
        <p:cNvGrpSpPr/>
        <p:nvPr/>
      </p:nvGrpSpPr>
      <p:grpSpPr>
        <a:xfrm>
          <a:off x="0" y="0"/>
          <a:ext cx="0" cy="0"/>
          <a:chOff x="0" y="0"/>
          <a:chExt cx="0" cy="0"/>
        </a:xfrm>
      </p:grpSpPr>
      <p:sp>
        <p:nvSpPr>
          <p:cNvPr id="6" name="Marcador de posición de gráfico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s-ES" noProof="0"/>
              <a:t>Haga clic en el icono para agregar un gráfico</a:t>
            </a:r>
          </a:p>
        </p:txBody>
      </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2" name="Marcador de fecha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fld id="{6A99CD11-04C6-421F-AE19-E5D29CCF776B}" type="datetime4">
              <a:rPr kumimoji="0" lang="es-ES" sz="11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 de enero de 2025</a:t>
            </a:fld>
            <a:endParaRPr kumimoji="0" lang="es-ES" sz="1100" b="0" i="0" u="none" strike="noStrike" kern="1200" cap="none" spc="0" normalizeH="0" baseline="0" noProof="0">
              <a:ln>
                <a:noFill/>
              </a:ln>
              <a:solidFill>
                <a:prstClr val="black"/>
              </a:solidFill>
              <a:effectLst/>
              <a:uLnTx/>
              <a:uFillTx/>
              <a:latin typeface="Franklin Gothic Book"/>
              <a:ea typeface="+mn-ea"/>
              <a:cs typeface="+mn-cs"/>
            </a:endParaRPr>
          </a:p>
        </p:txBody>
      </p:sp>
      <p:sp>
        <p:nvSpPr>
          <p:cNvPr id="3" name="Marcador de pie de página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a:ln>
                  <a:noFill/>
                </a:ln>
                <a:solidFill>
                  <a:prstClr val="black"/>
                </a:solidFill>
                <a:effectLst/>
                <a:uLnTx/>
                <a:uFillTx/>
                <a:latin typeface="Franklin Gothic Demi"/>
                <a:ea typeface="+mn-ea"/>
                <a:cs typeface="+mn-cs"/>
              </a:rPr>
              <a:t>Revisión anual</a:t>
            </a:r>
          </a:p>
        </p:txBody>
      </p:sp>
      <p:sp>
        <p:nvSpPr>
          <p:cNvPr id="4" name="Marcador de número de diapositiva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s-ES" sz="11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‹Nº›</a:t>
            </a:fld>
            <a:endParaRPr kumimoji="0" lang="es-ES" sz="1100" b="0" i="0" u="none" strike="noStrike" kern="1200" cap="none" spc="0" normalizeH="0" baseline="0" noProof="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110312516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a">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9" name="Marcador de título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s-ES" noProof="0"/>
              <a:t>Haga clic en el icono para agregar una tabla</a:t>
            </a:r>
          </a:p>
        </p:txBody>
      </p:sp>
      <p:sp>
        <p:nvSpPr>
          <p:cNvPr id="2" name="Marcador de fecha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fld id="{68820299-DC87-4039-A7B5-9AC50CF7A216}" type="datetime4">
              <a:rPr kumimoji="0" lang="es-ES" sz="11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 de enero de 2025</a:t>
            </a:fld>
            <a:endParaRPr kumimoji="0" lang="es-ES" sz="1100" b="0" i="0" u="none" strike="noStrike" kern="1200" cap="none" spc="0" normalizeH="0" baseline="0" noProof="0">
              <a:ln>
                <a:noFill/>
              </a:ln>
              <a:solidFill>
                <a:prstClr val="black"/>
              </a:solidFill>
              <a:effectLst/>
              <a:uLnTx/>
              <a:uFillTx/>
              <a:latin typeface="Franklin Gothic Book"/>
              <a:ea typeface="+mn-ea"/>
              <a:cs typeface="+mn-cs"/>
            </a:endParaRPr>
          </a:p>
        </p:txBody>
      </p:sp>
      <p:sp>
        <p:nvSpPr>
          <p:cNvPr id="3" name="Marcador de pie de página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a:ln>
                  <a:noFill/>
                </a:ln>
                <a:solidFill>
                  <a:prstClr val="black"/>
                </a:solidFill>
                <a:effectLst/>
                <a:uLnTx/>
                <a:uFillTx/>
                <a:latin typeface="Franklin Gothic Demi"/>
                <a:ea typeface="+mn-ea"/>
                <a:cs typeface="+mn-cs"/>
              </a:rPr>
              <a:t>Revisión anual</a:t>
            </a:r>
          </a:p>
        </p:txBody>
      </p:sp>
      <p:sp>
        <p:nvSpPr>
          <p:cNvPr id="4" name="Marcador de número de diapositiva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s-ES" sz="11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‹Nº›</a:t>
            </a:fld>
            <a:endParaRPr kumimoji="0" lang="es-ES" sz="1100" b="0" i="0" u="none" strike="noStrike" kern="1200" cap="none" spc="0" normalizeH="0" baseline="0" noProof="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809968590"/>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bg>
      <p:bgPr>
        <a:solidFill>
          <a:schemeClr val="tx1"/>
        </a:solidFill>
        <a:effectLst/>
      </p:bgPr>
    </p:bg>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s-ES" noProof="0"/>
              <a:t>Haga clic para modificar el estilo de título del patrón</a:t>
            </a:r>
            <a:endParaRPr lang="es-ES" noProof="0" dirty="0"/>
          </a:p>
        </p:txBody>
      </p:sp>
      <p:sp>
        <p:nvSpPr>
          <p:cNvPr id="10" name="Cuadro de texto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0000" b="1" i="0" u="none" strike="noStrike" kern="1200" cap="none" spc="0" normalizeH="0" baseline="0" noProof="0" dirty="0">
                <a:ln>
                  <a:noFill/>
                </a:ln>
                <a:solidFill>
                  <a:prstClr val="black"/>
                </a:solidFill>
                <a:effectLst/>
                <a:uLnTx/>
                <a:uFillTx/>
                <a:latin typeface="Franklin Gothic Book"/>
                <a:ea typeface="+mn-ea"/>
                <a:cs typeface="+mn-cs"/>
              </a:rPr>
              <a:t>“</a:t>
            </a:r>
          </a:p>
        </p:txBody>
      </p:sp>
      <p:grpSp>
        <p:nvGrpSpPr>
          <p:cNvPr id="18" name="Grupo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forma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20" name="Forma libre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21" name="Forma libre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22" name="Forma libre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23" name="Forma libre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grpSp>
      <p:grpSp>
        <p:nvGrpSpPr>
          <p:cNvPr id="24" name="Grupo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orma libre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26" name="Forma libre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27" name="Forma libre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grpSp>
    </p:spTree>
    <p:extLst>
      <p:ext uri="{BB962C8B-B14F-4D97-AF65-F5344CB8AC3E}">
        <p14:creationId xmlns:p14="http://schemas.microsoft.com/office/powerpoint/2010/main" val="398205563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bg>
      <p:bgPr>
        <a:solidFill>
          <a:schemeClr val="tx1"/>
        </a:solidFill>
        <a:effectLst/>
      </p:bgPr>
    </p:bg>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orma libre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27" name="Forma libre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36" name="Forma libre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grpSp>
      <p:sp>
        <p:nvSpPr>
          <p:cNvPr id="38" name="Marcador de posición de imagen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61" name="Título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modificar el estilo de título del patrón</a:t>
            </a:r>
            <a:endParaRPr lang="es-ES" noProof="0" dirty="0"/>
          </a:p>
        </p:txBody>
      </p:sp>
      <p:cxnSp>
        <p:nvCxnSpPr>
          <p:cNvPr id="62" name="Conector recto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Marcador de posición de imagen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72" name="Marcador de texto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3" name="Marcador de texto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4" name="Marcador de texto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5" name="Marcador de texto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6" name="Marcador de texto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7" name="Marcador de texto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8" name="Marcador de texto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9" name="Marcador de texto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grpSp>
        <p:nvGrpSpPr>
          <p:cNvPr id="23" name="Grupo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forma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29" name="Forma libre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30" name="Forma libre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31" name="Forma libre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sp>
          <p:nvSpPr>
            <p:cNvPr id="32" name="Forma libre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Franklin Gothic Book"/>
                <a:ea typeface="+mn-ea"/>
                <a:cs typeface="+mn-cs"/>
              </a:endParaRPr>
            </a:p>
          </p:txBody>
        </p:sp>
      </p:grpSp>
      <p:sp>
        <p:nvSpPr>
          <p:cNvPr id="66" name="Marcador de posición de imagen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69" name="Marcador de posición de imagen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2" name="Marcador de fecha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fld id="{7BEA095D-F9AB-465B-A2BC-526B797F4865}" type="datetime4">
              <a:rPr kumimoji="0" lang="es-ES" sz="11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 de enero de 2025</a:t>
            </a:fld>
            <a:endParaRPr kumimoji="0" lang="es-ES" sz="1100" b="0" i="0" u="none" strike="noStrike" kern="1200" cap="none" spc="0" normalizeH="0" baseline="0" noProof="0" dirty="0">
              <a:ln>
                <a:noFill/>
              </a:ln>
              <a:solidFill>
                <a:prstClr val="black"/>
              </a:solidFill>
              <a:effectLst/>
              <a:uLnTx/>
              <a:uFillTx/>
              <a:latin typeface="Franklin Gothic Book"/>
              <a:ea typeface="+mn-ea"/>
              <a:cs typeface="+mn-cs"/>
            </a:endParaRPr>
          </a:p>
        </p:txBody>
      </p:sp>
      <p:sp>
        <p:nvSpPr>
          <p:cNvPr id="3" name="Marcador de pie de página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a:ln>
                  <a:noFill/>
                </a:ln>
                <a:solidFill>
                  <a:prstClr val="black"/>
                </a:solidFill>
                <a:effectLst/>
                <a:uLnTx/>
                <a:uFillTx/>
                <a:latin typeface="Franklin Gothic Demi"/>
                <a:ea typeface="+mn-ea"/>
                <a:cs typeface="+mn-cs"/>
              </a:rPr>
              <a:t>Revisión anual</a:t>
            </a:r>
          </a:p>
        </p:txBody>
      </p:sp>
      <p:sp>
        <p:nvSpPr>
          <p:cNvPr id="4" name="Marcador de número de diapositiva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s-ES" sz="11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‹Nº›</a:t>
            </a:fld>
            <a:endParaRPr kumimoji="0" lang="es-ES" sz="1100" b="0" i="0" u="none" strike="noStrike" kern="1200" cap="none" spc="0" normalizeH="0" baseline="0" noProof="0" dirty="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31062376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scala de tiempo ">
    <p:bg>
      <p:bgPr>
        <a:solidFill>
          <a:schemeClr val="tx1"/>
        </a:solidFill>
        <a:effectLst/>
      </p:bgPr>
    </p:bg>
    <p:spTree>
      <p:nvGrpSpPr>
        <p:cNvPr id="1" name=""/>
        <p:cNvGrpSpPr/>
        <p:nvPr/>
      </p:nvGrpSpPr>
      <p:grpSpPr>
        <a:xfrm>
          <a:off x="0" y="0"/>
          <a:ext cx="0" cy="0"/>
          <a:chOff x="0" y="0"/>
          <a:chExt cx="0" cy="0"/>
        </a:xfrm>
      </p:grpSpPr>
      <p:cxnSp>
        <p:nvCxnSpPr>
          <p:cNvPr id="21" name="Conector recto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ítulo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96" name="Marcador de texto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97" name="Marcador de texto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editar </a:t>
            </a:r>
          </a:p>
        </p:txBody>
      </p:sp>
      <p:sp>
        <p:nvSpPr>
          <p:cNvPr id="102" name="Marcador de texto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3" name="Marcador de texto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s-ES" noProof="0"/>
              <a:t>Haga clic para editar </a:t>
            </a:r>
          </a:p>
        </p:txBody>
      </p:sp>
      <p:sp>
        <p:nvSpPr>
          <p:cNvPr id="106" name="Marcador de texto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7" name="Marcador de texto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s-ES" noProof="0"/>
              <a:t>Haga clic para editar </a:t>
            </a:r>
          </a:p>
        </p:txBody>
      </p:sp>
      <p:sp>
        <p:nvSpPr>
          <p:cNvPr id="108" name="Marcador de texto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9" name="Marcador de texto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editar </a:t>
            </a:r>
          </a:p>
        </p:txBody>
      </p:sp>
      <p:cxnSp>
        <p:nvCxnSpPr>
          <p:cNvPr id="8" name="Conector recto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ángulo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Franklin Gothic Book"/>
              <a:ea typeface="+mn-ea"/>
              <a:cs typeface="+mn-cs"/>
            </a:endParaRPr>
          </a:p>
        </p:txBody>
      </p:sp>
      <p:sp>
        <p:nvSpPr>
          <p:cNvPr id="47" name="Rectángulo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Franklin Gothic Book"/>
              <a:ea typeface="+mn-ea"/>
              <a:cs typeface="+mn-cs"/>
            </a:endParaRPr>
          </a:p>
        </p:txBody>
      </p:sp>
      <p:sp>
        <p:nvSpPr>
          <p:cNvPr id="27" name="Rectángulo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Franklin Gothic Book"/>
              <a:ea typeface="+mn-ea"/>
              <a:cs typeface="+mn-cs"/>
            </a:endParaRPr>
          </a:p>
        </p:txBody>
      </p:sp>
      <p:sp>
        <p:nvSpPr>
          <p:cNvPr id="29" name="Rectángulo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Franklin Gothic Book"/>
              <a:ea typeface="+mn-ea"/>
              <a:cs typeface="+mn-cs"/>
            </a:endParaRPr>
          </a:p>
        </p:txBody>
      </p:sp>
      <p:sp>
        <p:nvSpPr>
          <p:cNvPr id="2" name="Marcador de fecha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fld id="{F99D83C0-D2D5-496F-A305-9D3513BEF95B}" type="datetime4">
              <a:rPr kumimoji="0" lang="es-ES" sz="11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 de enero de 2025</a:t>
            </a:fld>
            <a:endParaRPr kumimoji="0" lang="es-ES" sz="1100" b="0" i="0" u="none" strike="noStrike" kern="1200" cap="none" spc="0" normalizeH="0" baseline="0" noProof="0">
              <a:ln>
                <a:noFill/>
              </a:ln>
              <a:solidFill>
                <a:prstClr val="black"/>
              </a:solidFill>
              <a:effectLst/>
              <a:uLnTx/>
              <a:uFillTx/>
              <a:latin typeface="Franklin Gothic Book"/>
              <a:ea typeface="+mn-ea"/>
              <a:cs typeface="+mn-cs"/>
            </a:endParaRPr>
          </a:p>
        </p:txBody>
      </p:sp>
      <p:sp>
        <p:nvSpPr>
          <p:cNvPr id="3" name="Marcador de pie de página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a:ln>
                  <a:noFill/>
                </a:ln>
                <a:solidFill>
                  <a:prstClr val="black"/>
                </a:solidFill>
                <a:effectLst/>
                <a:uLnTx/>
                <a:uFillTx/>
                <a:latin typeface="Franklin Gothic Demi"/>
                <a:ea typeface="+mn-ea"/>
                <a:cs typeface="+mn-cs"/>
              </a:rPr>
              <a:t>Revisión anual</a:t>
            </a:r>
          </a:p>
        </p:txBody>
      </p:sp>
      <p:sp>
        <p:nvSpPr>
          <p:cNvPr id="4" name="Marcador de número de diapositiva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s-ES" sz="11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‹Nº›</a:t>
            </a:fld>
            <a:endParaRPr kumimoji="0" lang="es-ES" sz="1100" b="0" i="0" u="none" strike="noStrike" kern="1200" cap="none" spc="0" normalizeH="0" baseline="0" noProof="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186877416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2" name="Marcador de título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0" name="Marcador de fecha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BF5E43A-1348-4597-A2F5-11856AA9D9CF}" type="datetime4">
              <a:rPr kumimoji="0" lang="es-ES" sz="11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 de enero de 2025</a:t>
            </a:fld>
            <a:endParaRPr kumimoji="0" lang="es-ES" sz="1100" b="0" i="0" u="none" strike="noStrike" kern="1200" cap="none" spc="0" normalizeH="0" baseline="0" noProof="0">
              <a:ln>
                <a:noFill/>
              </a:ln>
              <a:solidFill>
                <a:prstClr val="black"/>
              </a:solidFill>
              <a:effectLst/>
              <a:uLnTx/>
              <a:uFillTx/>
              <a:latin typeface="Franklin Gothic Book"/>
              <a:ea typeface="+mn-ea"/>
              <a:cs typeface="+mn-cs"/>
            </a:endParaRPr>
          </a:p>
        </p:txBody>
      </p:sp>
      <p:sp>
        <p:nvSpPr>
          <p:cNvPr id="31" name="Marcador de pie de página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a:ln>
                  <a:noFill/>
                </a:ln>
                <a:solidFill>
                  <a:prstClr val="black"/>
                </a:solidFill>
                <a:effectLst/>
                <a:uLnTx/>
                <a:uFillTx/>
                <a:latin typeface="Franklin Gothic Demi"/>
                <a:ea typeface="+mn-ea"/>
                <a:cs typeface="+mn-cs"/>
              </a:rPr>
              <a:t>Revisión anual</a:t>
            </a:r>
          </a:p>
        </p:txBody>
      </p:sp>
      <p:sp>
        <p:nvSpPr>
          <p:cNvPr id="32" name="Marcador de posición de número de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s-ES" sz="1100" b="0" i="0" u="none" strike="noStrike" kern="1200" cap="none" spc="0" normalizeH="0" baseline="0" noProof="0" smtClean="0">
                <a:ln>
                  <a:noFill/>
                </a:ln>
                <a:solidFill>
                  <a:prstClr val="black"/>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‹Nº›</a:t>
            </a:fld>
            <a:endParaRPr kumimoji="0" lang="es-ES" sz="1100" b="0" i="0" u="none" strike="noStrike" kern="1200" cap="none" spc="0" normalizeH="0" baseline="0" noProof="0">
              <a:ln>
                <a:noFill/>
              </a:ln>
              <a:solidFill>
                <a:prstClr val="black"/>
              </a:solidFill>
              <a:effectLst/>
              <a:uLnTx/>
              <a:uFillTx/>
              <a:latin typeface="Franklin Gothic Book"/>
              <a:ea typeface="+mn-ea"/>
              <a:cs typeface="+mn-cs"/>
            </a:endParaRPr>
          </a:p>
        </p:txBody>
      </p:sp>
    </p:spTree>
    <p:extLst>
      <p:ext uri="{BB962C8B-B14F-4D97-AF65-F5344CB8AC3E}">
        <p14:creationId xmlns:p14="http://schemas.microsoft.com/office/powerpoint/2010/main" val="10389112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8.xml"/><Relationship Id="rId3" Type="http://schemas.openxmlformats.org/officeDocument/2006/relationships/image" Target="../media/image220.png"/><Relationship Id="rId7" Type="http://schemas.openxmlformats.org/officeDocument/2006/relationships/diagramLayout" Target="../diagrams/layout8.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Data" Target="../diagrams/data8.xml"/><Relationship Id="rId5" Type="http://schemas.microsoft.com/office/2007/relationships/hdphoto" Target="../media/hdphoto2.wdp"/><Relationship Id="rId10" Type="http://schemas.microsoft.com/office/2007/relationships/diagramDrawing" Target="../diagrams/drawing8.xml"/><Relationship Id="rId4" Type="http://schemas.openxmlformats.org/officeDocument/2006/relationships/image" Target="../media/image24.png"/><Relationship Id="rId9" Type="http://schemas.openxmlformats.org/officeDocument/2006/relationships/diagramColors" Target="../diagrams/colors8.xml"/></Relationships>
</file>

<file path=ppt/slides/_rels/slide11.xml.rels><?xml version="1.0" encoding="UTF-8" standalone="yes"?>
<Relationships xmlns="http://schemas.openxmlformats.org/package/2006/relationships"><Relationship Id="rId8" Type="http://schemas.openxmlformats.org/officeDocument/2006/relationships/image" Target="../media/image240.png"/><Relationship Id="rId13" Type="http://schemas.microsoft.com/office/2007/relationships/diagramDrawing" Target="../diagrams/drawing9.xml"/><Relationship Id="rId3" Type="http://schemas.openxmlformats.org/officeDocument/2006/relationships/image" Target="../media/image25.png"/><Relationship Id="rId7" Type="http://schemas.openxmlformats.org/officeDocument/2006/relationships/image" Target="../media/image230.png"/><Relationship Id="rId12" Type="http://schemas.openxmlformats.org/officeDocument/2006/relationships/diagramColors" Target="../diagrams/colors9.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81.png"/><Relationship Id="rId11" Type="http://schemas.openxmlformats.org/officeDocument/2006/relationships/diagramQuickStyle" Target="../diagrams/quickStyle9.xml"/><Relationship Id="rId5" Type="http://schemas.openxmlformats.org/officeDocument/2006/relationships/image" Target="../media/image210.png"/><Relationship Id="rId10" Type="http://schemas.openxmlformats.org/officeDocument/2006/relationships/diagramLayout" Target="../diagrams/layout9.xml"/><Relationship Id="rId4" Type="http://schemas.microsoft.com/office/2007/relationships/hdphoto" Target="../media/hdphoto2.wdp"/><Relationship Id="rId9" Type="http://schemas.openxmlformats.org/officeDocument/2006/relationships/diagramData" Target="../diagrams/data9.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image" Target="../media/image70.png"/><Relationship Id="rId7" Type="http://schemas.openxmlformats.org/officeDocument/2006/relationships/image" Target="../media/image27.png"/><Relationship Id="rId12"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microsoft.com/office/2007/relationships/hdphoto" Target="../media/hdphoto3.wdp"/><Relationship Id="rId11" Type="http://schemas.openxmlformats.org/officeDocument/2006/relationships/diagramColors" Target="../diagrams/colors10.xml"/><Relationship Id="rId5" Type="http://schemas.openxmlformats.org/officeDocument/2006/relationships/image" Target="../media/image26.png"/><Relationship Id="rId10" Type="http://schemas.openxmlformats.org/officeDocument/2006/relationships/diagramQuickStyle" Target="../diagrams/quickStyle10.xml"/><Relationship Id="rId4" Type="http://schemas.openxmlformats.org/officeDocument/2006/relationships/image" Target="../media/image80.png"/><Relationship Id="rId9" Type="http://schemas.openxmlformats.org/officeDocument/2006/relationships/diagramLayout" Target="../diagrams/layout10.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11.xml"/><Relationship Id="rId3" Type="http://schemas.openxmlformats.org/officeDocument/2006/relationships/image" Target="../media/image1000.png"/><Relationship Id="rId7" Type="http://schemas.openxmlformats.org/officeDocument/2006/relationships/diagramLayout" Target="../diagrams/layout11.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Data" Target="../diagrams/data11.xml"/><Relationship Id="rId5" Type="http://schemas.microsoft.com/office/2007/relationships/hdphoto" Target="../media/hdphoto4.wdp"/><Relationship Id="rId10" Type="http://schemas.microsoft.com/office/2007/relationships/diagramDrawing" Target="../diagrams/drawing11.xml"/><Relationship Id="rId4" Type="http://schemas.openxmlformats.org/officeDocument/2006/relationships/image" Target="../media/image28.png"/><Relationship Id="rId9" Type="http://schemas.openxmlformats.org/officeDocument/2006/relationships/diagramColors" Target="../diagrams/colors11.xml"/></Relationships>
</file>

<file path=ppt/slides/_rels/slide14.xml.rels><?xml version="1.0" encoding="UTF-8" standalone="yes"?>
<Relationships xmlns="http://schemas.openxmlformats.org/package/2006/relationships"><Relationship Id="rId8" Type="http://schemas.microsoft.com/office/2007/relationships/diagramDrawing" Target="../diagrams/drawing12.xml"/><Relationship Id="rId13"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diagramColors" Target="../diagrams/colors12.xml"/><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14.xml"/><Relationship Id="rId16" Type="http://schemas.openxmlformats.org/officeDocument/2006/relationships/image" Target="../media/image37.png"/><Relationship Id="rId1" Type="http://schemas.openxmlformats.org/officeDocument/2006/relationships/slideLayout" Target="../slideLayouts/slideLayout12.xml"/><Relationship Id="rId6" Type="http://schemas.openxmlformats.org/officeDocument/2006/relationships/diagramQuickStyle" Target="../diagrams/quickStyle12.xml"/><Relationship Id="rId11" Type="http://schemas.openxmlformats.org/officeDocument/2006/relationships/image" Target="../media/image32.png"/><Relationship Id="rId5" Type="http://schemas.openxmlformats.org/officeDocument/2006/relationships/diagramLayout" Target="../diagrams/layout12.xml"/><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diagramData" Target="../diagrams/data12.xml"/><Relationship Id="rId9" Type="http://schemas.openxmlformats.org/officeDocument/2006/relationships/image" Target="../media/image30.png"/><Relationship Id="rId14" Type="http://schemas.openxmlformats.org/officeDocument/2006/relationships/image" Target="../media/image35.png"/></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13.xml"/><Relationship Id="rId3" Type="http://schemas.openxmlformats.org/officeDocument/2006/relationships/image" Target="../media/image120.png"/><Relationship Id="rId7" Type="http://schemas.openxmlformats.org/officeDocument/2006/relationships/diagramLayout" Target="../diagrams/layout13.xml"/><Relationship Id="rId12"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Data" Target="../diagrams/data13.xml"/><Relationship Id="rId11" Type="http://schemas.openxmlformats.org/officeDocument/2006/relationships/image" Target="../media/image39.png"/><Relationship Id="rId5" Type="http://schemas.openxmlformats.org/officeDocument/2006/relationships/image" Target="../media/image150.png"/><Relationship Id="rId10" Type="http://schemas.microsoft.com/office/2007/relationships/diagramDrawing" Target="../diagrams/drawing13.xml"/><Relationship Id="rId4" Type="http://schemas.openxmlformats.org/officeDocument/2006/relationships/image" Target="../media/image1300.png"/><Relationship Id="rId9" Type="http://schemas.openxmlformats.org/officeDocument/2006/relationships/diagramColors" Target="../diagrams/colors13.xml"/></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image" Target="../media/image1600.png"/><Relationship Id="rId7" Type="http://schemas.openxmlformats.org/officeDocument/2006/relationships/diagramQuickStyle" Target="../diagrams/quickStyle14.xm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diagramLayout" Target="../diagrams/layout14.xml"/><Relationship Id="rId5" Type="http://schemas.openxmlformats.org/officeDocument/2006/relationships/diagramData" Target="../diagrams/data14.xml"/><Relationship Id="rId4" Type="http://schemas.openxmlformats.org/officeDocument/2006/relationships/image" Target="../media/image170.png"/><Relationship Id="rId9" Type="http://schemas.microsoft.com/office/2007/relationships/diagramDrawing" Target="../diagrams/drawing1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Layout" Target="../diagrams/layout1.xml"/><Relationship Id="rId5" Type="http://schemas.openxmlformats.org/officeDocument/2006/relationships/diagramData" Target="../diagrams/data1.xml"/><Relationship Id="rId4" Type="http://schemas.microsoft.com/office/2007/relationships/hdphoto" Target="../media/hdphoto1.wdp"/><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82.png"/><Relationship Id="rId7" Type="http://schemas.openxmlformats.org/officeDocument/2006/relationships/diagramLayout" Target="../diagrams/layout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Data" Target="../diagrams/data2.xml"/><Relationship Id="rId5" Type="http://schemas.openxmlformats.org/officeDocument/2006/relationships/image" Target="../media/image2.png"/><Relationship Id="rId10" Type="http://schemas.microsoft.com/office/2007/relationships/diagramDrawing" Target="../diagrams/drawing2.xml"/><Relationship Id="rId4" Type="http://schemas.openxmlformats.org/officeDocument/2006/relationships/image" Target="../media/image90.png"/><Relationship Id="rId9" Type="http://schemas.openxmlformats.org/officeDocument/2006/relationships/diagramColors" Target="../diagrams/colors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6.png"/><Relationship Id="rId7" Type="http://schemas.openxmlformats.org/officeDocument/2006/relationships/diagramQuickStyle" Target="../diagrams/quickStyle3.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Layout" Target="../diagrams/layout3.xml"/><Relationship Id="rId11" Type="http://schemas.openxmlformats.org/officeDocument/2006/relationships/image" Target="../media/image9.png"/><Relationship Id="rId5" Type="http://schemas.openxmlformats.org/officeDocument/2006/relationships/diagramData" Target="../diagrams/data3.xml"/><Relationship Id="rId10" Type="http://schemas.openxmlformats.org/officeDocument/2006/relationships/image" Target="../media/image8.png"/><Relationship Id="rId4" Type="http://schemas.openxmlformats.org/officeDocument/2006/relationships/image" Target="../media/image7.png"/><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diagramColors" Target="../diagrams/colors4.xml"/><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6.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12.xml"/><Relationship Id="rId6" Type="http://schemas.openxmlformats.org/officeDocument/2006/relationships/diagramQuickStyle" Target="../diagrams/quickStyle4.xml"/><Relationship Id="rId11" Type="http://schemas.openxmlformats.org/officeDocument/2006/relationships/image" Target="../media/image13.png"/><Relationship Id="rId5" Type="http://schemas.openxmlformats.org/officeDocument/2006/relationships/diagramLayout" Target="../diagrams/layout4.xml"/><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diagramData" Target="../diagrams/data4.xml"/><Relationship Id="rId9" Type="http://schemas.openxmlformats.org/officeDocument/2006/relationships/image" Target="../media/image11.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71.png"/><Relationship Id="rId13" Type="http://schemas.openxmlformats.org/officeDocument/2006/relationships/diagramData" Target="../diagrams/data5.xml"/><Relationship Id="rId3" Type="http://schemas.openxmlformats.org/officeDocument/2006/relationships/image" Target="../media/image110.png"/><Relationship Id="rId7" Type="http://schemas.openxmlformats.org/officeDocument/2006/relationships/image" Target="../media/image160.png"/><Relationship Id="rId12" Type="http://schemas.openxmlformats.org/officeDocument/2006/relationships/image" Target="../media/image211.png"/><Relationship Id="rId17" Type="http://schemas.microsoft.com/office/2007/relationships/diagramDrawing" Target="../diagrams/drawing5.xml"/><Relationship Id="rId2" Type="http://schemas.openxmlformats.org/officeDocument/2006/relationships/notesSlide" Target="../notesSlides/notesSlide7.xml"/><Relationship Id="rId16" Type="http://schemas.openxmlformats.org/officeDocument/2006/relationships/diagramColors" Target="../diagrams/colors5.xml"/><Relationship Id="rId1" Type="http://schemas.openxmlformats.org/officeDocument/2006/relationships/slideLayout" Target="../slideLayouts/slideLayout12.xml"/><Relationship Id="rId6" Type="http://schemas.openxmlformats.org/officeDocument/2006/relationships/image" Target="../media/image151.png"/><Relationship Id="rId11" Type="http://schemas.openxmlformats.org/officeDocument/2006/relationships/image" Target="../media/image200.png"/><Relationship Id="rId5" Type="http://schemas.openxmlformats.org/officeDocument/2006/relationships/image" Target="../media/image131.png"/><Relationship Id="rId15" Type="http://schemas.openxmlformats.org/officeDocument/2006/relationships/diagramQuickStyle" Target="../diagrams/quickStyle5.xml"/><Relationship Id="rId10" Type="http://schemas.openxmlformats.org/officeDocument/2006/relationships/image" Target="../media/image190.png"/><Relationship Id="rId4" Type="http://schemas.openxmlformats.org/officeDocument/2006/relationships/image" Target="../media/image121.png"/><Relationship Id="rId9" Type="http://schemas.openxmlformats.org/officeDocument/2006/relationships/image" Target="../media/image180.png"/><Relationship Id="rId1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hyperlink" Target="https://elpais.com/internacional/2017/12/09/mexico/1512784546_280611.html" TargetMode="External"/><Relationship Id="rId7" Type="http://schemas.openxmlformats.org/officeDocument/2006/relationships/diagramColors" Target="../diagrams/colors6.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3.png"/><Relationship Id="rId7" Type="http://schemas.openxmlformats.org/officeDocument/2006/relationships/diagramColors" Target="../diagrams/colors7.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E168C-8042-5B4E-A5A4-A5BF693AE2D6}"/>
              </a:ext>
            </a:extLst>
          </p:cNvPr>
          <p:cNvSpPr>
            <a:spLocks noGrp="1"/>
          </p:cNvSpPr>
          <p:nvPr>
            <p:ph type="ctrTitle"/>
          </p:nvPr>
        </p:nvSpPr>
        <p:spPr>
          <a:xfrm>
            <a:off x="3286540" y="2116182"/>
            <a:ext cx="8572086" cy="1514019"/>
          </a:xfrm>
        </p:spPr>
        <p:txBody>
          <a:bodyPr rtlCol="0"/>
          <a:lstStyle/>
          <a:p>
            <a:pPr algn="ctr" rtl="0"/>
            <a:r>
              <a:rPr lang="es-ES" sz="4400" dirty="0">
                <a:latin typeface="Times New Roman" panose="02020603050405020304" pitchFamily="18" charset="0"/>
                <a:cs typeface="Times New Roman" panose="02020603050405020304" pitchFamily="18" charset="0"/>
              </a:rPr>
              <a:t>Sesión 7: Intervalo de confianza y margen de error para proporciones</a:t>
            </a:r>
          </a:p>
        </p:txBody>
      </p:sp>
      <p:sp>
        <p:nvSpPr>
          <p:cNvPr id="3" name="Marcador de texto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algn="ctr" rtl="0"/>
            <a:r>
              <a:rPr lang="es-ES" dirty="0">
                <a:solidFill>
                  <a:schemeClr val="bg1"/>
                </a:solidFill>
                <a:latin typeface="Times New Roman" panose="02020603050405020304" pitchFamily="18" charset="0"/>
                <a:cs typeface="Times New Roman" panose="02020603050405020304" pitchFamily="18" charset="0"/>
              </a:rPr>
              <a:t>Mtro. David Nexticapan Cortes</a:t>
            </a:r>
          </a:p>
          <a:p>
            <a:pPr rtl="0"/>
            <a:endParaRPr lang="es-E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99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Autofit/>
          </a:bodyPr>
          <a:lstStyle/>
          <a:p>
            <a:pPr algn="just" rtl="0"/>
            <a:r>
              <a:rPr lang="es-ES" sz="3000" dirty="0">
                <a:latin typeface="Times New Roman" panose="02020603050405020304" pitchFamily="18" charset="0"/>
                <a:cs typeface="Times New Roman" panose="02020603050405020304" pitchFamily="18" charset="0"/>
              </a:rPr>
              <a:t>Valor crítico</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5812970" cy="1200329"/>
          </a:xfrm>
          <a:prstGeom prst="rect">
            <a:avLst/>
          </a:prstGeom>
          <a:noFill/>
          <a:ln>
            <a:solidFill>
              <a:schemeClr val="tx1">
                <a:lumMod val="85000"/>
              </a:schemeClr>
            </a:solidFill>
          </a:ln>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 </a:t>
            </a: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valor crítico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es el número en la línea límite que separa estadísticos muestrales que tienen mayor probabilidad de ocurrir de aquellos que no tienen alta probabilidad de ocurrir.</a:t>
            </a:r>
            <a:endPar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5E51EA21-A4A3-0765-EA77-3F1C30E086DD}"/>
                  </a:ext>
                </a:extLst>
              </p:cNvPr>
              <p:cNvSpPr txBox="1"/>
              <p:nvPr/>
            </p:nvSpPr>
            <p:spPr>
              <a:xfrm>
                <a:off x="977025" y="3777607"/>
                <a:ext cx="5812971" cy="954044"/>
              </a:xfrm>
              <a:prstGeom prst="rect">
                <a:avLst/>
              </a:prstGeom>
              <a:noFill/>
              <a:ln>
                <a:solidFill>
                  <a:schemeClr val="tx1">
                    <a:lumMod val="85000"/>
                  </a:schemeClr>
                </a:solidFill>
              </a:ln>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Por ejemplo, el número </a:t>
                </a:r>
                <a14:m>
                  <m:oMath xmlns:m="http://schemas.openxmlformats.org/officeDocument/2006/math">
                    <m:sSub>
                      <m:sSubPr>
                        <m:ctrlPr>
                          <a:rPr kumimoji="0" lang="es-MX"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s-MX"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𝑧</m:t>
                        </m:r>
                      </m:e>
                      <m:sub>
                        <m:f>
                          <m:fPr>
                            <m:type m:val="skw"/>
                            <m:ctrlPr>
                              <a:rPr kumimoji="0" lang="es-MX"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a:rPr kumimoji="0" lang="es-MX"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num>
                          <m:den>
                            <m:r>
                              <a:rPr kumimoji="0" lang="es-MX"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2</m:t>
                            </m:r>
                          </m:den>
                        </m:f>
                      </m:sub>
                    </m:sSub>
                  </m:oMath>
                </a14:m>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es un valor crítico, una puntuación </a:t>
                </a:r>
                <a14:m>
                  <m:oMath xmlns:m="http://schemas.openxmlformats.org/officeDocument/2006/math">
                    <m:r>
                      <a:rPr kumimoji="0" lang="es-MX"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𝑧</m:t>
                    </m:r>
                  </m:oMath>
                </a14:m>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con la propiedad de que separa un área de </a:t>
                </a:r>
                <a14:m>
                  <m:oMath xmlns:m="http://schemas.openxmlformats.org/officeDocument/2006/math">
                    <m:r>
                      <a:rPr kumimoji="0" lang="es-MX"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𝑎</m:t>
                    </m:r>
                    <m:r>
                      <a:rPr kumimoji="0" lang="es-MX"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/2</m:t>
                    </m:r>
                  </m:oMath>
                </a14:m>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en la cola derecha de la distribución normal estándar.</a:t>
                </a:r>
                <a:endPar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Choice>
        <mc:Fallback xmlns="">
          <p:sp>
            <p:nvSpPr>
              <p:cNvPr id="4" name="CuadroTexto 3">
                <a:extLst>
                  <a:ext uri="{FF2B5EF4-FFF2-40B4-BE49-F238E27FC236}">
                    <a16:creationId xmlns:a16="http://schemas.microsoft.com/office/drawing/2014/main" id="{5E51EA21-A4A3-0765-EA77-3F1C30E086DD}"/>
                  </a:ext>
                </a:extLst>
              </p:cNvPr>
              <p:cNvSpPr txBox="1">
                <a:spLocks noRot="1" noChangeAspect="1" noMove="1" noResize="1" noEditPoints="1" noAdjustHandles="1" noChangeArrowheads="1" noChangeShapeType="1" noTextEdit="1"/>
              </p:cNvSpPr>
              <p:nvPr/>
            </p:nvSpPr>
            <p:spPr>
              <a:xfrm>
                <a:off x="977025" y="3777607"/>
                <a:ext cx="5812971" cy="954044"/>
              </a:xfrm>
              <a:prstGeom prst="rect">
                <a:avLst/>
              </a:prstGeom>
              <a:blipFill>
                <a:blip r:embed="rId3"/>
                <a:stretch>
                  <a:fillRect l="-523" t="-18354" r="-732" b="-8861"/>
                </a:stretch>
              </a:blipFill>
              <a:ln>
                <a:solidFill>
                  <a:schemeClr val="tx1">
                    <a:lumMod val="85000"/>
                  </a:schemeClr>
                </a:solidFill>
              </a:ln>
            </p:spPr>
            <p:txBody>
              <a:bodyPr/>
              <a:lstStyle/>
              <a:p>
                <a:r>
                  <a:rPr lang="es-MX">
                    <a:noFill/>
                  </a:rPr>
                  <a:t> </a:t>
                </a:r>
              </a:p>
            </p:txBody>
          </p:sp>
        </mc:Fallback>
      </mc:AlternateContent>
      <p:pic>
        <p:nvPicPr>
          <p:cNvPr id="3" name="Imagen 2">
            <a:extLst>
              <a:ext uri="{FF2B5EF4-FFF2-40B4-BE49-F238E27FC236}">
                <a16:creationId xmlns:a16="http://schemas.microsoft.com/office/drawing/2014/main" id="{EED59933-A996-FB38-7165-D42D5C827A88}"/>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7266884" y="3915613"/>
            <a:ext cx="3948091" cy="2063324"/>
          </a:xfrm>
          <a:prstGeom prst="rect">
            <a:avLst/>
          </a:prstGeom>
        </p:spPr>
      </p:pic>
      <p:graphicFrame>
        <p:nvGraphicFramePr>
          <p:cNvPr id="17" name="Diagrama 16">
            <a:extLst>
              <a:ext uri="{FF2B5EF4-FFF2-40B4-BE49-F238E27FC236}">
                <a16:creationId xmlns:a16="http://schemas.microsoft.com/office/drawing/2014/main" id="{577DCDF3-D7F1-E7E5-57D7-51EF7FC7D9D7}"/>
              </a:ext>
            </a:extLst>
          </p:cNvPr>
          <p:cNvGraphicFramePr/>
          <p:nvPr>
            <p:extLst>
              <p:ext uri="{D42A27DB-BD31-4B8C-83A1-F6EECF244321}">
                <p14:modId xmlns:p14="http://schemas.microsoft.com/office/powerpoint/2010/main" val="3706140325"/>
              </p:ext>
            </p:extLst>
          </p:nvPr>
        </p:nvGraphicFramePr>
        <p:xfrm>
          <a:off x="363940" y="320723"/>
          <a:ext cx="11345839" cy="68273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52441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circle(in)">
                                      <p:cBhvr>
                                        <p:cTn id="2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Autofit/>
          </a:bodyPr>
          <a:lstStyle/>
          <a:p>
            <a:pPr algn="just" rtl="0"/>
            <a:r>
              <a:rPr lang="es-ES" sz="3000" dirty="0">
                <a:latin typeface="Times New Roman" panose="02020603050405020304" pitchFamily="18" charset="0"/>
                <a:cs typeface="Times New Roman" panose="02020603050405020304" pitchFamily="18" charset="0"/>
              </a:rPr>
              <a:t>Valor crítico</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4912113" y="1920648"/>
            <a:ext cx="5822148" cy="584775"/>
          </a:xfrm>
          <a:prstGeom prst="rect">
            <a:avLst/>
          </a:prstGeom>
          <a:noFill/>
          <a:ln>
            <a:solidFill>
              <a:schemeClr val="tx1">
                <a:lumMod val="85000"/>
              </a:schemeClr>
            </a:solidFill>
          </a:ln>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 distribución muestral de las proporciones muestrales puede aproximarse por una distribución normal. TLC</a:t>
            </a:r>
            <a:endParaRPr kumimoji="0" lang="es-MX"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3" name="Imagen 2">
            <a:extLst>
              <a:ext uri="{FF2B5EF4-FFF2-40B4-BE49-F238E27FC236}">
                <a16:creationId xmlns:a16="http://schemas.microsoft.com/office/drawing/2014/main" id="{EED59933-A996-FB38-7165-D42D5C827A8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0"/>
                    </a14:imgEffect>
                  </a14:imgLayer>
                </a14:imgProps>
              </a:ext>
            </a:extLst>
          </a:blip>
          <a:stretch>
            <a:fillRect/>
          </a:stretch>
        </p:blipFill>
        <p:spPr>
          <a:xfrm>
            <a:off x="964022" y="2186609"/>
            <a:ext cx="3948091" cy="2063324"/>
          </a:xfrm>
          <a:prstGeom prst="rect">
            <a:avLst/>
          </a:prstGeom>
        </p:spPr>
      </p:pic>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F8991633-1E26-7E5C-3B72-2EB5E57A8B8F}"/>
                  </a:ext>
                </a:extLst>
              </p:cNvPr>
              <p:cNvSpPr txBox="1"/>
              <p:nvPr/>
            </p:nvSpPr>
            <p:spPr>
              <a:xfrm>
                <a:off x="4912113" y="2643757"/>
                <a:ext cx="5822148" cy="830997"/>
              </a:xfrm>
              <a:prstGeom prst="rect">
                <a:avLst/>
              </a:prstGeom>
              <a:noFill/>
              <a:ln>
                <a:solidFill>
                  <a:schemeClr val="tx1">
                    <a:lumMod val="85000"/>
                  </a:schemeClr>
                </a:solidFill>
              </a:ln>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Las proporciones muestrales tienen una probabilidad relativamente pequeña (denotada por </a:t>
                </a:r>
                <a14:m>
                  <m:oMath xmlns:m="http://schemas.openxmlformats.org/officeDocument/2006/math">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oMath>
                </a14:m>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de caer en una de las colas sombreadas de gris oscuro.</a:t>
                </a:r>
                <a:endParaRPr kumimoji="0" lang="es-MX"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Choice>
        <mc:Fallback xmlns="">
          <p:sp>
            <p:nvSpPr>
              <p:cNvPr id="5" name="CuadroTexto 4">
                <a:extLst>
                  <a:ext uri="{FF2B5EF4-FFF2-40B4-BE49-F238E27FC236}">
                    <a16:creationId xmlns:a16="http://schemas.microsoft.com/office/drawing/2014/main" id="{F8991633-1E26-7E5C-3B72-2EB5E57A8B8F}"/>
                  </a:ext>
                </a:extLst>
              </p:cNvPr>
              <p:cNvSpPr txBox="1">
                <a:spLocks noRot="1" noChangeAspect="1" noMove="1" noResize="1" noEditPoints="1" noAdjustHandles="1" noChangeArrowheads="1" noChangeShapeType="1" noTextEdit="1"/>
              </p:cNvSpPr>
              <p:nvPr/>
            </p:nvSpPr>
            <p:spPr>
              <a:xfrm>
                <a:off x="4912113" y="2643757"/>
                <a:ext cx="5822148" cy="830997"/>
              </a:xfrm>
              <a:prstGeom prst="rect">
                <a:avLst/>
              </a:prstGeom>
              <a:blipFill>
                <a:blip r:embed="rId5"/>
                <a:stretch>
                  <a:fillRect l="-313" t="-1449" r="-418" b="-7971"/>
                </a:stretch>
              </a:blipFill>
              <a:ln>
                <a:solidFill>
                  <a:schemeClr val="tx1">
                    <a:lumMod val="85000"/>
                  </a:schemeClr>
                </a:solid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C78D3EE6-EFC6-8DD4-FE97-C61E12EF661B}"/>
                  </a:ext>
                </a:extLst>
              </p:cNvPr>
              <p:cNvSpPr txBox="1"/>
              <p:nvPr/>
            </p:nvSpPr>
            <p:spPr>
              <a:xfrm>
                <a:off x="4912113" y="3613088"/>
                <a:ext cx="5822148" cy="1077218"/>
              </a:xfrm>
              <a:prstGeom prst="rect">
                <a:avLst/>
              </a:prstGeom>
              <a:noFill/>
              <a:ln>
                <a:solidFill>
                  <a:schemeClr val="tx1">
                    <a:lumMod val="85000"/>
                  </a:schemeClr>
                </a:solidFill>
              </a:ln>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Denotando el área de cada cola sombreada como </a:t>
                </a:r>
                <a14:m>
                  <m:oMath xmlns:m="http://schemas.openxmlformats.org/officeDocument/2006/math">
                    <m:f>
                      <m:fPr>
                        <m:type m:val="skw"/>
                        <m:ctrlP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num>
                      <m:den>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2</m:t>
                        </m:r>
                      </m:den>
                    </m:f>
                  </m:oMath>
                </a14:m>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vemos que existe una a probabilidad total de </a:t>
                </a:r>
                <a14:m>
                  <m:oMath xmlns:m="http://schemas.openxmlformats.org/officeDocument/2006/math">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oMath>
                </a14:m>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de que una proporción muestral caiga en cualquiera de las dos colas sombreadas de gris oscuro.</a:t>
                </a:r>
                <a:endParaRPr kumimoji="0" lang="es-MX"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Choice>
        <mc:Fallback xmlns="">
          <p:sp>
            <p:nvSpPr>
              <p:cNvPr id="6" name="CuadroTexto 5">
                <a:extLst>
                  <a:ext uri="{FF2B5EF4-FFF2-40B4-BE49-F238E27FC236}">
                    <a16:creationId xmlns:a16="http://schemas.microsoft.com/office/drawing/2014/main" id="{C78D3EE6-EFC6-8DD4-FE97-C61E12EF661B}"/>
                  </a:ext>
                </a:extLst>
              </p:cNvPr>
              <p:cNvSpPr txBox="1">
                <a:spLocks noRot="1" noChangeAspect="1" noMove="1" noResize="1" noEditPoints="1" noAdjustHandles="1" noChangeArrowheads="1" noChangeShapeType="1" noTextEdit="1"/>
              </p:cNvSpPr>
              <p:nvPr/>
            </p:nvSpPr>
            <p:spPr>
              <a:xfrm>
                <a:off x="4912113" y="3613088"/>
                <a:ext cx="5822148" cy="1077218"/>
              </a:xfrm>
              <a:prstGeom prst="rect">
                <a:avLst/>
              </a:prstGeom>
              <a:blipFill>
                <a:blip r:embed="rId6"/>
                <a:stretch>
                  <a:fillRect l="-313" t="-30337" r="-418" b="-6180"/>
                </a:stretch>
              </a:blipFill>
              <a:ln>
                <a:solidFill>
                  <a:schemeClr val="tx1">
                    <a:lumMod val="85000"/>
                  </a:schemeClr>
                </a:solid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983F347D-1E26-F8C1-FBBA-FD944F46CBB4}"/>
                  </a:ext>
                </a:extLst>
              </p:cNvPr>
              <p:cNvSpPr txBox="1"/>
              <p:nvPr/>
            </p:nvSpPr>
            <p:spPr>
              <a:xfrm>
                <a:off x="964022" y="4827055"/>
                <a:ext cx="9770239" cy="584775"/>
              </a:xfrm>
              <a:prstGeom prst="rect">
                <a:avLst/>
              </a:prstGeom>
              <a:noFill/>
              <a:ln>
                <a:solidFill>
                  <a:schemeClr val="tx1">
                    <a:lumMod val="85000"/>
                  </a:schemeClr>
                </a:solidFill>
              </a:ln>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Por la regla de los complementos existe una probabilidad de </a:t>
                </a:r>
                <a14:m>
                  <m:oMath xmlns:m="http://schemas.openxmlformats.org/officeDocument/2006/math">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1−</m:t>
                    </m:r>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oMath>
                </a14:m>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de que una proporción muestral caiga dentro de la región interior sombreada de gris claro.</a:t>
                </a:r>
                <a:endParaRPr kumimoji="0" lang="es-MX"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Choice>
        <mc:Fallback xmlns="">
          <p:sp>
            <p:nvSpPr>
              <p:cNvPr id="7" name="CuadroTexto 6">
                <a:extLst>
                  <a:ext uri="{FF2B5EF4-FFF2-40B4-BE49-F238E27FC236}">
                    <a16:creationId xmlns:a16="http://schemas.microsoft.com/office/drawing/2014/main" id="{983F347D-1E26-F8C1-FBBA-FD944F46CBB4}"/>
                  </a:ext>
                </a:extLst>
              </p:cNvPr>
              <p:cNvSpPr txBox="1">
                <a:spLocks noRot="1" noChangeAspect="1" noMove="1" noResize="1" noEditPoints="1" noAdjustHandles="1" noChangeArrowheads="1" noChangeShapeType="1" noTextEdit="1"/>
              </p:cNvSpPr>
              <p:nvPr/>
            </p:nvSpPr>
            <p:spPr>
              <a:xfrm>
                <a:off x="964022" y="4827055"/>
                <a:ext cx="9770239" cy="584775"/>
              </a:xfrm>
              <a:prstGeom prst="rect">
                <a:avLst/>
              </a:prstGeom>
              <a:blipFill>
                <a:blip r:embed="rId7"/>
                <a:stretch>
                  <a:fillRect l="-187" t="-2041" r="-312" b="-11224"/>
                </a:stretch>
              </a:blipFill>
              <a:ln>
                <a:solidFill>
                  <a:schemeClr val="tx1">
                    <a:lumMod val="85000"/>
                  </a:schemeClr>
                </a:solid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9EDEDD46-84F5-668B-3D87-8D646E980F7C}"/>
                  </a:ext>
                </a:extLst>
              </p:cNvPr>
              <p:cNvSpPr txBox="1"/>
              <p:nvPr/>
            </p:nvSpPr>
            <p:spPr>
              <a:xfrm>
                <a:off x="964022" y="5546896"/>
                <a:ext cx="9770239" cy="858248"/>
              </a:xfrm>
              <a:prstGeom prst="rect">
                <a:avLst/>
              </a:prstGeom>
              <a:noFill/>
              <a:ln>
                <a:solidFill>
                  <a:schemeClr val="tx1">
                    <a:lumMod val="85000"/>
                  </a:schemeClr>
                </a:solidFill>
              </a:ln>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 puntuación </a:t>
                </a:r>
                <a14:m>
                  <m:oMath xmlns:m="http://schemas.openxmlformats.org/officeDocument/2006/math">
                    <m:r>
                      <a:rPr kumimoji="0" lang="es-MX" sz="16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𝑧</m:t>
                    </m:r>
                  </m:oMath>
                </a14:m>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que separa la región de la cola derecha generalmente se denota por </a:t>
                </a:r>
                <a14:m>
                  <m:oMath xmlns:m="http://schemas.openxmlformats.org/officeDocument/2006/math">
                    <m:sSub>
                      <m:sSubPr>
                        <m:ctrlP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𝑧</m:t>
                        </m:r>
                      </m:e>
                      <m:sub>
                        <m:f>
                          <m:fPr>
                            <m:type m:val="skw"/>
                            <m:ctrlP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num>
                          <m:den>
                            <m: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2</m:t>
                            </m:r>
                          </m:den>
                        </m:f>
                      </m:sub>
                    </m:sSub>
                  </m:oMath>
                </a14:m>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y se conoce como </a:t>
                </a:r>
                <a:r>
                  <a:rPr kumimoji="0" lang="es-MX" sz="16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valor crítico</a:t>
                </a: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puesto que está en la frontera que separa las proporciones muestrales que tienen probabilidad de ocurrir de aquellas que no tienen probabilidad de ocurrir.</a:t>
                </a:r>
                <a:endParaRPr kumimoji="0" lang="es-MX"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Choice>
        <mc:Fallback xmlns="">
          <p:sp>
            <p:nvSpPr>
              <p:cNvPr id="8" name="CuadroTexto 7">
                <a:extLst>
                  <a:ext uri="{FF2B5EF4-FFF2-40B4-BE49-F238E27FC236}">
                    <a16:creationId xmlns:a16="http://schemas.microsoft.com/office/drawing/2014/main" id="{9EDEDD46-84F5-668B-3D87-8D646E980F7C}"/>
                  </a:ext>
                </a:extLst>
              </p:cNvPr>
              <p:cNvSpPr txBox="1">
                <a:spLocks noRot="1" noChangeAspect="1" noMove="1" noResize="1" noEditPoints="1" noAdjustHandles="1" noChangeArrowheads="1" noChangeShapeType="1" noTextEdit="1"/>
              </p:cNvSpPr>
              <p:nvPr/>
            </p:nvSpPr>
            <p:spPr>
              <a:xfrm>
                <a:off x="964022" y="5546896"/>
                <a:ext cx="9770239" cy="858248"/>
              </a:xfrm>
              <a:prstGeom prst="rect">
                <a:avLst/>
              </a:prstGeom>
              <a:blipFill>
                <a:blip r:embed="rId8"/>
                <a:stretch>
                  <a:fillRect l="-187" t="-14685" r="-312" b="-7692"/>
                </a:stretch>
              </a:blipFill>
              <a:ln>
                <a:solidFill>
                  <a:schemeClr val="tx1">
                    <a:lumMod val="85000"/>
                  </a:schemeClr>
                </a:solidFill>
              </a:ln>
            </p:spPr>
            <p:txBody>
              <a:bodyPr/>
              <a:lstStyle/>
              <a:p>
                <a:r>
                  <a:rPr lang="es-MX">
                    <a:noFill/>
                  </a:rPr>
                  <a:t> </a:t>
                </a:r>
              </a:p>
            </p:txBody>
          </p:sp>
        </mc:Fallback>
      </mc:AlternateContent>
      <p:graphicFrame>
        <p:nvGraphicFramePr>
          <p:cNvPr id="20" name="Diagrama 19">
            <a:extLst>
              <a:ext uri="{FF2B5EF4-FFF2-40B4-BE49-F238E27FC236}">
                <a16:creationId xmlns:a16="http://schemas.microsoft.com/office/drawing/2014/main" id="{7781C7B4-F07D-CF4B-ADC3-6DDA050BE70D}"/>
              </a:ext>
            </a:extLst>
          </p:cNvPr>
          <p:cNvGraphicFramePr/>
          <p:nvPr>
            <p:extLst>
              <p:ext uri="{D42A27DB-BD31-4B8C-83A1-F6EECF244321}">
                <p14:modId xmlns:p14="http://schemas.microsoft.com/office/powerpoint/2010/main" val="3706140325"/>
              </p:ext>
            </p:extLst>
          </p:nvPr>
        </p:nvGraphicFramePr>
        <p:xfrm>
          <a:off x="363940" y="320723"/>
          <a:ext cx="11345839" cy="68273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57723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5" grpId="0" animBg="1"/>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Autofit/>
          </a:bodyPr>
          <a:lstStyle/>
          <a:p>
            <a:pPr algn="just" rtl="0"/>
            <a:r>
              <a:rPr lang="es-ES" sz="3000" dirty="0">
                <a:latin typeface="Times New Roman" panose="02020603050405020304" pitchFamily="18" charset="0"/>
                <a:cs typeface="Times New Roman" panose="02020603050405020304" pitchFamily="18" charset="0"/>
              </a:rPr>
              <a:t>Ejemplo del Valor Crítico</a:t>
            </a:r>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F494AF8A-D47C-6E15-F0A8-B546B382BBB9}"/>
                  </a:ext>
                </a:extLst>
              </p:cNvPr>
              <p:cNvSpPr txBox="1"/>
              <p:nvPr/>
            </p:nvSpPr>
            <p:spPr>
              <a:xfrm>
                <a:off x="964022" y="2166869"/>
                <a:ext cx="5496023" cy="612027"/>
              </a:xfrm>
              <a:prstGeom prst="rect">
                <a:avLst/>
              </a:prstGeom>
              <a:noFill/>
              <a:ln>
                <a:solidFill>
                  <a:schemeClr val="tx1">
                    <a:lumMod val="85000"/>
                  </a:schemeClr>
                </a:solidFill>
              </a:ln>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Calcule el valor crítico </a:t>
                </a:r>
                <a14:m>
                  <m:oMath xmlns:m="http://schemas.openxmlformats.org/officeDocument/2006/math">
                    <m:sSub>
                      <m:sSubPr>
                        <m:ctrlP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𝑧</m:t>
                        </m:r>
                      </m:e>
                      <m:sub>
                        <m:f>
                          <m:fPr>
                            <m:type m:val="skw"/>
                            <m:ctrlP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num>
                          <m:den>
                            <m: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2</m:t>
                            </m:r>
                          </m:den>
                        </m:f>
                      </m:sub>
                    </m:sSub>
                    <m: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 </m:t>
                    </m:r>
                  </m:oMath>
                </a14:m>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que corresponde a un nivel de confianza del 95%.</a:t>
                </a:r>
                <a:endParaRPr kumimoji="0" lang="es-MX"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Choice>
        <mc:Fallback xmlns="">
          <p:sp>
            <p:nvSpPr>
              <p:cNvPr id="28" name="CuadroTexto 27">
                <a:extLst>
                  <a:ext uri="{FF2B5EF4-FFF2-40B4-BE49-F238E27FC236}">
                    <a16:creationId xmlns:a16="http://schemas.microsoft.com/office/drawing/2014/main" id="{F494AF8A-D47C-6E15-F0A8-B546B382BBB9}"/>
                  </a:ext>
                </a:extLst>
              </p:cNvPr>
              <p:cNvSpPr txBox="1">
                <a:spLocks noRot="1" noChangeAspect="1" noMove="1" noResize="1" noEditPoints="1" noAdjustHandles="1" noChangeArrowheads="1" noChangeShapeType="1" noTextEdit="1"/>
              </p:cNvSpPr>
              <p:nvPr/>
            </p:nvSpPr>
            <p:spPr>
              <a:xfrm>
                <a:off x="964022" y="2166869"/>
                <a:ext cx="5496023" cy="612027"/>
              </a:xfrm>
              <a:prstGeom prst="rect">
                <a:avLst/>
              </a:prstGeom>
              <a:blipFill>
                <a:blip r:embed="rId3"/>
                <a:stretch>
                  <a:fillRect l="-332" t="-20388" r="-442" b="-23301"/>
                </a:stretch>
              </a:blipFill>
              <a:ln>
                <a:solidFill>
                  <a:schemeClr val="tx1">
                    <a:lumMod val="85000"/>
                  </a:schemeClr>
                </a:solid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F8991633-1E26-7E5C-3B72-2EB5E57A8B8F}"/>
                  </a:ext>
                </a:extLst>
              </p:cNvPr>
              <p:cNvSpPr txBox="1"/>
              <p:nvPr/>
            </p:nvSpPr>
            <p:spPr>
              <a:xfrm>
                <a:off x="964021" y="2863297"/>
                <a:ext cx="5496024" cy="3374963"/>
              </a:xfrm>
              <a:prstGeom prst="rect">
                <a:avLst/>
              </a:prstGeom>
              <a:noFill/>
              <a:ln>
                <a:solidFill>
                  <a:schemeClr val="tx1">
                    <a:lumMod val="85000"/>
                  </a:schemeClr>
                </a:solidFill>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Solución:</a:t>
                </a:r>
              </a:p>
              <a:p>
                <a:pPr marL="742950" marR="0" lvl="1"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6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Advertencia: </a:t>
                </a: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Para calcular el valor crítico de </a:t>
                </a:r>
                <a14:m>
                  <m:oMath xmlns:m="http://schemas.openxmlformats.org/officeDocument/2006/math">
                    <m:r>
                      <a:rPr kumimoji="0" lang="es-MX" sz="16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𝑧</m:t>
                    </m:r>
                  </m:oMath>
                </a14:m>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de un nivel de confianza del 95% </a:t>
                </a:r>
                <a:r>
                  <a:rPr kumimoji="0" lang="es-MX" sz="16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no</a:t>
                </a: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busque 0.95 en la tabla de la distribución normal estándar.</a:t>
                </a:r>
              </a:p>
              <a:p>
                <a:pPr marL="742950" marR="0" lvl="1"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 nivel de confianza  del 95% corresponde a </a:t>
                </a:r>
                <a14:m>
                  <m:oMath xmlns:m="http://schemas.openxmlformats.org/officeDocument/2006/math">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=0.05</m:t>
                    </m:r>
                  </m:oMath>
                </a14:m>
                <a:endPar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742950" marR="0" lvl="1"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 siguiente figura nos muestra que el área en cada una de las colas sombreadas de gris oscuro es </a:t>
                </a:r>
                <a14:m>
                  <m:oMath xmlns:m="http://schemas.openxmlformats.org/officeDocument/2006/math">
                    <m:f>
                      <m:fPr>
                        <m:type m:val="skw"/>
                        <m:ctrlP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num>
                      <m:den>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2</m:t>
                        </m:r>
                      </m:den>
                    </m:f>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=0.025</m:t>
                    </m:r>
                  </m:oMath>
                </a14:m>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742950" marR="0" lvl="1"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 identifica que toda el área a la izquierda de </a:t>
                </a:r>
                <a14:m>
                  <m:oMath xmlns:m="http://schemas.openxmlformats.org/officeDocument/2006/math">
                    <m:sSub>
                      <m:sSubPr>
                        <m:ctrlP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𝑧</m:t>
                        </m:r>
                      </m:e>
                      <m:sub>
                        <m:f>
                          <m:fPr>
                            <m:type m:val="skw"/>
                            <m:ctrlP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num>
                          <m:den>
                            <m: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2</m:t>
                            </m:r>
                          </m:den>
                        </m:f>
                      </m:sub>
                    </m:sSub>
                  </m:oMath>
                </a14:m>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debe ser de </a:t>
                </a:r>
                <a14:m>
                  <m:oMath xmlns:m="http://schemas.openxmlformats.org/officeDocument/2006/math">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1−0.025=0.975</m:t>
                    </m:r>
                  </m:oMath>
                </a14:m>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742950" marR="0" lvl="1"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Para hallar el valor crítico </a:t>
                </a:r>
                <a14:m>
                  <m:oMath xmlns:m="http://schemas.openxmlformats.org/officeDocument/2006/math">
                    <m:sSub>
                      <m:sSubPr>
                        <m:ctrlP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𝑧</m:t>
                        </m:r>
                      </m:e>
                      <m:sub>
                        <m:f>
                          <m:fPr>
                            <m:type m:val="skw"/>
                            <m:ctrlP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num>
                          <m:den>
                            <m: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2</m:t>
                            </m:r>
                          </m:den>
                        </m:f>
                      </m:sub>
                    </m:sSub>
                  </m:oMath>
                </a14:m>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se busca el valor 0.975 en la tabla de la distribución normal estándar, esto es, </a:t>
                </a:r>
                <a14:m>
                  <m:oMath xmlns:m="http://schemas.openxmlformats.org/officeDocument/2006/math">
                    <m:sSub>
                      <m:sSubPr>
                        <m:ctrlP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𝑧</m:t>
                        </m:r>
                      </m:e>
                      <m:sub>
                        <m:f>
                          <m:fPr>
                            <m:type m:val="skw"/>
                            <m:ctrlP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num>
                          <m:den>
                            <m: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2</m:t>
                            </m:r>
                          </m:den>
                        </m:f>
                      </m:sub>
                    </m:sSub>
                    <m: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=1.96</m:t>
                    </m:r>
                  </m:oMath>
                </a14:m>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p:txBody>
          </p:sp>
        </mc:Choice>
        <mc:Fallback xmlns="">
          <p:sp>
            <p:nvSpPr>
              <p:cNvPr id="5" name="CuadroTexto 4">
                <a:extLst>
                  <a:ext uri="{FF2B5EF4-FFF2-40B4-BE49-F238E27FC236}">
                    <a16:creationId xmlns:a16="http://schemas.microsoft.com/office/drawing/2014/main" id="{F8991633-1E26-7E5C-3B72-2EB5E57A8B8F}"/>
                  </a:ext>
                </a:extLst>
              </p:cNvPr>
              <p:cNvSpPr txBox="1">
                <a:spLocks noRot="1" noChangeAspect="1" noMove="1" noResize="1" noEditPoints="1" noAdjustHandles="1" noChangeArrowheads="1" noChangeShapeType="1" noTextEdit="1"/>
              </p:cNvSpPr>
              <p:nvPr/>
            </p:nvSpPr>
            <p:spPr>
              <a:xfrm>
                <a:off x="964021" y="2863297"/>
                <a:ext cx="5496024" cy="3374963"/>
              </a:xfrm>
              <a:prstGeom prst="rect">
                <a:avLst/>
              </a:prstGeom>
              <a:blipFill>
                <a:blip r:embed="rId4"/>
                <a:stretch>
                  <a:fillRect l="-442" t="-360" r="-442" b="-10991"/>
                </a:stretch>
              </a:blipFill>
              <a:ln>
                <a:solidFill>
                  <a:schemeClr val="tx1">
                    <a:lumMod val="85000"/>
                  </a:schemeClr>
                </a:solidFill>
              </a:ln>
            </p:spPr>
            <p:txBody>
              <a:bodyPr/>
              <a:lstStyle/>
              <a:p>
                <a:r>
                  <a:rPr lang="es-MX">
                    <a:noFill/>
                  </a:rPr>
                  <a:t> </a:t>
                </a:r>
              </a:p>
            </p:txBody>
          </p:sp>
        </mc:Fallback>
      </mc:AlternateContent>
      <p:pic>
        <p:nvPicPr>
          <p:cNvPr id="4" name="Imagen 3">
            <a:extLst>
              <a:ext uri="{FF2B5EF4-FFF2-40B4-BE49-F238E27FC236}">
                <a16:creationId xmlns:a16="http://schemas.microsoft.com/office/drawing/2014/main" id="{175661FA-8C71-C67D-30C6-FD9341E09972}"/>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6821353" y="3854251"/>
            <a:ext cx="4587280" cy="2748091"/>
          </a:xfrm>
          <a:prstGeom prst="rect">
            <a:avLst/>
          </a:prstGeom>
        </p:spPr>
      </p:pic>
      <p:pic>
        <p:nvPicPr>
          <p:cNvPr id="6" name="Imagen 5">
            <a:extLst>
              <a:ext uri="{FF2B5EF4-FFF2-40B4-BE49-F238E27FC236}">
                <a16:creationId xmlns:a16="http://schemas.microsoft.com/office/drawing/2014/main" id="{E739FB98-3FB0-CA9F-ED3C-4B5539C2735A}"/>
              </a:ext>
            </a:extLst>
          </p:cNvPr>
          <p:cNvPicPr>
            <a:picLocks noChangeAspect="1"/>
          </p:cNvPicPr>
          <p:nvPr/>
        </p:nvPicPr>
        <p:blipFill>
          <a:blip r:embed="rId7"/>
          <a:stretch>
            <a:fillRect/>
          </a:stretch>
        </p:blipFill>
        <p:spPr>
          <a:xfrm>
            <a:off x="6821353" y="255658"/>
            <a:ext cx="4587280" cy="3489817"/>
          </a:xfrm>
          <a:prstGeom prst="rect">
            <a:avLst/>
          </a:prstGeom>
        </p:spPr>
      </p:pic>
      <p:sp>
        <p:nvSpPr>
          <p:cNvPr id="7" name="Rectángulo 6">
            <a:extLst>
              <a:ext uri="{FF2B5EF4-FFF2-40B4-BE49-F238E27FC236}">
                <a16:creationId xmlns:a16="http://schemas.microsoft.com/office/drawing/2014/main" id="{1096FF36-5548-145C-291B-8E7771773A81}"/>
              </a:ext>
            </a:extLst>
          </p:cNvPr>
          <p:cNvSpPr/>
          <p:nvPr/>
        </p:nvSpPr>
        <p:spPr>
          <a:xfrm>
            <a:off x="9766852" y="3429000"/>
            <a:ext cx="357809" cy="25510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Diagrama 2">
            <a:extLst>
              <a:ext uri="{FF2B5EF4-FFF2-40B4-BE49-F238E27FC236}">
                <a16:creationId xmlns:a16="http://schemas.microsoft.com/office/drawing/2014/main" id="{9953490E-D6C3-7F77-16EB-42AC6D97BB39}"/>
              </a:ext>
            </a:extLst>
          </p:cNvPr>
          <p:cNvGraphicFramePr/>
          <p:nvPr>
            <p:extLst>
              <p:ext uri="{D42A27DB-BD31-4B8C-83A1-F6EECF244321}">
                <p14:modId xmlns:p14="http://schemas.microsoft.com/office/powerpoint/2010/main" val="696352157"/>
              </p:ext>
            </p:extLst>
          </p:nvPr>
        </p:nvGraphicFramePr>
        <p:xfrm>
          <a:off x="363940" y="320723"/>
          <a:ext cx="6227929" cy="6108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51810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par>
                                <p:cTn id="10" presetID="6"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in)">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5"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Autofit/>
          </a:bodyPr>
          <a:lstStyle/>
          <a:p>
            <a:pPr algn="just" rtl="0"/>
            <a:r>
              <a:rPr lang="es-ES" sz="3000" dirty="0">
                <a:latin typeface="Times New Roman" panose="02020603050405020304" pitchFamily="18" charset="0"/>
                <a:cs typeface="Times New Roman" panose="02020603050405020304" pitchFamily="18" charset="0"/>
              </a:rPr>
              <a:t>Valor crítico</a:t>
            </a:r>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F494AF8A-D47C-6E15-F0A8-B546B382BBB9}"/>
                  </a:ext>
                </a:extLst>
              </p:cNvPr>
              <p:cNvSpPr txBox="1"/>
              <p:nvPr/>
            </p:nvSpPr>
            <p:spPr>
              <a:xfrm>
                <a:off x="964022" y="2166869"/>
                <a:ext cx="9770239" cy="954044"/>
              </a:xfrm>
              <a:prstGeom prst="rect">
                <a:avLst/>
              </a:prstGeom>
              <a:noFill/>
              <a:ln>
                <a:solidFill>
                  <a:schemeClr val="tx1">
                    <a:lumMod val="85000"/>
                  </a:schemeClr>
                </a:solidFill>
              </a:ln>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 el ejemplo anterior se mostró que un nivel de confianza del 95% da por resultado un valor crítico de </a:t>
                </a:r>
                <a14:m>
                  <m:oMath xmlns:m="http://schemas.openxmlformats.org/officeDocument/2006/math">
                    <m:sSub>
                      <m:sSubPr>
                        <m:ctrlPr>
                          <a:rPr kumimoji="0" lang="es-MX"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s-MX" sz="18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𝑧</m:t>
                        </m:r>
                      </m:e>
                      <m:sub>
                        <m:f>
                          <m:fPr>
                            <m:type m:val="skw"/>
                            <m:ctrlPr>
                              <a:rPr kumimoji="0" lang="es-MX" sz="18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a:rPr kumimoji="0" lang="es-MX"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num>
                          <m:den>
                            <m:r>
                              <a:rPr kumimoji="0" lang="es-MX" sz="18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2</m:t>
                            </m:r>
                          </m:den>
                        </m:f>
                      </m:sub>
                    </m:sSub>
                    <m:r>
                      <a:rPr kumimoji="0" lang="es-MX" sz="18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=1.96</m:t>
                    </m:r>
                  </m:oMath>
                </a14:m>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Éste es el valor crítico más común y se lista junto con otros dos valores comunes en la siguiente tabla.</a:t>
                </a:r>
              </a:p>
            </p:txBody>
          </p:sp>
        </mc:Choice>
        <mc:Fallback xmlns="">
          <p:sp>
            <p:nvSpPr>
              <p:cNvPr id="28" name="CuadroTexto 27">
                <a:extLst>
                  <a:ext uri="{FF2B5EF4-FFF2-40B4-BE49-F238E27FC236}">
                    <a16:creationId xmlns:a16="http://schemas.microsoft.com/office/drawing/2014/main" id="{F494AF8A-D47C-6E15-F0A8-B546B382BBB9}"/>
                  </a:ext>
                </a:extLst>
              </p:cNvPr>
              <p:cNvSpPr txBox="1">
                <a:spLocks noRot="1" noChangeAspect="1" noMove="1" noResize="1" noEditPoints="1" noAdjustHandles="1" noChangeArrowheads="1" noChangeShapeType="1" noTextEdit="1"/>
              </p:cNvSpPr>
              <p:nvPr/>
            </p:nvSpPr>
            <p:spPr>
              <a:xfrm>
                <a:off x="964022" y="2166869"/>
                <a:ext cx="9770239" cy="954044"/>
              </a:xfrm>
              <a:prstGeom prst="rect">
                <a:avLst/>
              </a:prstGeom>
              <a:blipFill>
                <a:blip r:embed="rId3"/>
                <a:stretch>
                  <a:fillRect l="-312" t="-2516" r="-498" b="-20755"/>
                </a:stretch>
              </a:blipFill>
              <a:ln>
                <a:solidFill>
                  <a:schemeClr val="tx1">
                    <a:lumMod val="85000"/>
                  </a:schemeClr>
                </a:solidFill>
              </a:ln>
            </p:spPr>
            <p:txBody>
              <a:bodyPr/>
              <a:lstStyle/>
              <a:p>
                <a:r>
                  <a:rPr lang="es-MX">
                    <a:noFill/>
                  </a:rPr>
                  <a:t> </a:t>
                </a:r>
              </a:p>
            </p:txBody>
          </p:sp>
        </mc:Fallback>
      </mc:AlternateContent>
      <p:pic>
        <p:nvPicPr>
          <p:cNvPr id="3" name="Imagen 2">
            <a:extLst>
              <a:ext uri="{FF2B5EF4-FFF2-40B4-BE49-F238E27FC236}">
                <a16:creationId xmlns:a16="http://schemas.microsoft.com/office/drawing/2014/main" id="{332089F6-FAD7-4AE4-0D78-FDC972255010}"/>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3196484" y="3797856"/>
            <a:ext cx="5305313" cy="1356472"/>
          </a:xfrm>
          <a:prstGeom prst="rect">
            <a:avLst/>
          </a:prstGeom>
        </p:spPr>
      </p:pic>
      <p:graphicFrame>
        <p:nvGraphicFramePr>
          <p:cNvPr id="16" name="Diagrama 15">
            <a:extLst>
              <a:ext uri="{FF2B5EF4-FFF2-40B4-BE49-F238E27FC236}">
                <a16:creationId xmlns:a16="http://schemas.microsoft.com/office/drawing/2014/main" id="{EAA7F138-63CD-24BE-6487-72E5FAA8B98D}"/>
              </a:ext>
            </a:extLst>
          </p:cNvPr>
          <p:cNvGraphicFramePr/>
          <p:nvPr>
            <p:extLst>
              <p:ext uri="{D42A27DB-BD31-4B8C-83A1-F6EECF244321}">
                <p14:modId xmlns:p14="http://schemas.microsoft.com/office/powerpoint/2010/main" val="3706140325"/>
              </p:ext>
            </p:extLst>
          </p:nvPr>
        </p:nvGraphicFramePr>
        <p:xfrm>
          <a:off x="363940" y="320723"/>
          <a:ext cx="11345839" cy="68273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47277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1146412"/>
                <a:ext cx="9770238" cy="504968"/>
              </a:xfrm>
            </p:spPr>
            <p:txBody>
              <a:bodyPr rtlCol="0">
                <a:noAutofit/>
              </a:bodyPr>
              <a:lstStyle/>
              <a:p>
                <a:pPr algn="just" rtl="0"/>
                <a:r>
                  <a:rPr lang="es-MX" sz="2800" dirty="0">
                    <a:latin typeface="Times New Roman" panose="02020603050405020304" pitchFamily="18" charset="0"/>
                    <a:cs typeface="Times New Roman" panose="02020603050405020304" pitchFamily="18" charset="0"/>
                  </a:rPr>
                  <a:t>Intervalo de confianza para la proporción poblacional </a:t>
                </a:r>
                <a14:m>
                  <m:oMath xmlns:m="http://schemas.openxmlformats.org/officeDocument/2006/math">
                    <m:r>
                      <a:rPr lang="es-MX" sz="2800" i="1" dirty="0" smtClean="0">
                        <a:latin typeface="Cambria Math" panose="02040503050406030204" pitchFamily="18" charset="0"/>
                        <a:cs typeface="Times New Roman" panose="02020603050405020304" pitchFamily="18" charset="0"/>
                      </a:rPr>
                      <m:t>𝑝</m:t>
                    </m:r>
                  </m:oMath>
                </a14:m>
                <a:endParaRPr lang="es-ES" sz="2800" dirty="0">
                  <a:latin typeface="Times New Roman" panose="02020603050405020304" pitchFamily="18" charset="0"/>
                  <a:cs typeface="Times New Roman" panose="02020603050405020304" pitchFamily="18" charset="0"/>
                </a:endParaRPr>
              </a:p>
            </p:txBody>
          </p:sp>
        </mc:Choice>
        <mc:Fallback xmlns="">
          <p:sp>
            <p:nvSpPr>
              <p:cNvPr id="2" name="Título 1">
                <a:extLst>
                  <a:ext uri="{FF2B5EF4-FFF2-40B4-BE49-F238E27FC236}">
                    <a16:creationId xmlns:a16="http://schemas.microsoft.com/office/drawing/2014/main" id="{8C122DF8-59D4-D94D-8ED9-F2F319899DBF}"/>
                  </a:ext>
                </a:extLst>
              </p:cNvPr>
              <p:cNvSpPr>
                <a:spLocks noGrp="1" noRot="1" noChangeAspect="1" noMove="1" noResize="1" noEditPoints="1" noAdjustHandles="1" noChangeArrowheads="1" noChangeShapeType="1" noTextEdit="1"/>
              </p:cNvSpPr>
              <p:nvPr>
                <p:ph type="title"/>
              </p:nvPr>
            </p:nvSpPr>
            <p:spPr>
              <a:xfrm>
                <a:off x="964022" y="1146412"/>
                <a:ext cx="9770238" cy="504968"/>
              </a:xfrm>
              <a:blipFill>
                <a:blip r:embed="rId3"/>
                <a:stretch>
                  <a:fillRect l="-2183" t="-6024" b="-42169"/>
                </a:stretch>
              </a:blipFill>
            </p:spPr>
            <p:txBody>
              <a:bodyPr/>
              <a:lstStyle/>
              <a:p>
                <a:r>
                  <a:rPr lang="es-MX">
                    <a:noFill/>
                  </a:rPr>
                  <a:t> </a:t>
                </a:r>
              </a:p>
            </p:txBody>
          </p:sp>
        </mc:Fallback>
      </mc:AlternateContent>
      <p:graphicFrame>
        <p:nvGraphicFramePr>
          <p:cNvPr id="4" name="Diagrama 3">
            <a:extLst>
              <a:ext uri="{FF2B5EF4-FFF2-40B4-BE49-F238E27FC236}">
                <a16:creationId xmlns:a16="http://schemas.microsoft.com/office/drawing/2014/main" id="{77B73AB9-3E3B-CC04-EED2-A6CC1A40B91E}"/>
              </a:ext>
            </a:extLst>
          </p:cNvPr>
          <p:cNvGraphicFramePr/>
          <p:nvPr>
            <p:extLst>
              <p:ext uri="{D42A27DB-BD31-4B8C-83A1-F6EECF244321}">
                <p14:modId xmlns:p14="http://schemas.microsoft.com/office/powerpoint/2010/main" val="3706140325"/>
              </p:ext>
            </p:extLst>
          </p:nvPr>
        </p:nvGraphicFramePr>
        <p:xfrm>
          <a:off x="363940" y="320723"/>
          <a:ext cx="11345839" cy="6827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CuadroTexto 2">
            <a:extLst>
              <a:ext uri="{FF2B5EF4-FFF2-40B4-BE49-F238E27FC236}">
                <a16:creationId xmlns:a16="http://schemas.microsoft.com/office/drawing/2014/main" id="{E5017F49-093C-8A77-3FE4-C8AF14669A75}"/>
              </a:ext>
            </a:extLst>
          </p:cNvPr>
          <p:cNvSpPr txBox="1"/>
          <p:nvPr/>
        </p:nvSpPr>
        <p:spPr>
          <a:xfrm>
            <a:off x="964022" y="2251037"/>
            <a:ext cx="4658856" cy="338554"/>
          </a:xfrm>
          <a:prstGeom prst="rect">
            <a:avLst/>
          </a:prstGeom>
          <a:noFill/>
          <a:ln>
            <a:solidFill>
              <a:schemeClr val="tx1">
                <a:lumMod val="85000"/>
              </a:schemeClr>
            </a:solidFill>
          </a:ln>
        </p:spPr>
        <p:txBody>
          <a:bodyPr wrap="square" rtlCol="0">
            <a:spAutoFit/>
          </a:bodyPr>
          <a:lstStyle/>
          <a:p>
            <a:pPr lvl="0" algn="just">
              <a:defRPr/>
            </a:pPr>
            <a:r>
              <a:rPr lang="es-MX" sz="1600" dirty="0">
                <a:solidFill>
                  <a:schemeClr val="bg1"/>
                </a:solidFill>
                <a:latin typeface="Times New Roman" panose="02020603050405020304" pitchFamily="18" charset="0"/>
                <a:cs typeface="Times New Roman" panose="02020603050405020304" pitchFamily="18" charset="0"/>
              </a:rPr>
              <a:t>Por el Teorema del Límite Central, tenemos que: </a:t>
            </a:r>
            <a:endParaRPr kumimoji="0" lang="es-MX" sz="1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FB7A149A-BD15-C3A3-207C-9AF36D426FCF}"/>
                  </a:ext>
                </a:extLst>
              </p:cNvPr>
              <p:cNvSpPr txBox="1"/>
              <p:nvPr/>
            </p:nvSpPr>
            <p:spPr>
              <a:xfrm>
                <a:off x="2054914" y="2723386"/>
                <a:ext cx="2477068" cy="6455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accPr>
                        <m:e>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𝑝</m:t>
                          </m:r>
                        </m:e>
                      </m:acc>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m:t>
                      </m:r>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𝑁</m:t>
                      </m:r>
                      <m:d>
                        <m:dPr>
                          <m:ctrlP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dPr>
                        <m:e>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𝑝</m:t>
                          </m:r>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m:t>
                          </m:r>
                          <m:f>
                            <m:fPr>
                              <m:ctrlP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fPr>
                            <m:num>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𝑝</m:t>
                              </m:r>
                              <m:d>
                                <m:dPr>
                                  <m:ctrlP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dPr>
                                <m:e>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1−</m:t>
                                  </m:r>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𝑝</m:t>
                                  </m:r>
                                </m:e>
                              </m:d>
                            </m:num>
                            <m:den>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𝑛</m:t>
                              </m:r>
                            </m:den>
                          </m:f>
                        </m:e>
                      </m:d>
                    </m:oMath>
                  </m:oMathPara>
                </a14:m>
                <a:endParaRPr lang="es-MX" sz="1600" dirty="0"/>
              </a:p>
            </p:txBody>
          </p:sp>
        </mc:Choice>
        <mc:Fallback xmlns="">
          <p:sp>
            <p:nvSpPr>
              <p:cNvPr id="6" name="CuadroTexto 5">
                <a:extLst>
                  <a:ext uri="{FF2B5EF4-FFF2-40B4-BE49-F238E27FC236}">
                    <a16:creationId xmlns:a16="http://schemas.microsoft.com/office/drawing/2014/main" id="{FB7A149A-BD15-C3A3-207C-9AF36D426FCF}"/>
                  </a:ext>
                </a:extLst>
              </p:cNvPr>
              <p:cNvSpPr txBox="1">
                <a:spLocks noRot="1" noChangeAspect="1" noMove="1" noResize="1" noEditPoints="1" noAdjustHandles="1" noChangeArrowheads="1" noChangeShapeType="1" noTextEdit="1"/>
              </p:cNvSpPr>
              <p:nvPr/>
            </p:nvSpPr>
            <p:spPr>
              <a:xfrm>
                <a:off x="2054914" y="2723386"/>
                <a:ext cx="2477068" cy="645561"/>
              </a:xfrm>
              <a:prstGeom prst="rect">
                <a:avLst/>
              </a:prstGeom>
              <a:blipFill>
                <a:blip r:embed="rId9"/>
                <a:stretch>
                  <a:fillRect/>
                </a:stretch>
              </a:blipFill>
            </p:spPr>
            <p:txBody>
              <a:bodyPr/>
              <a:lstStyle/>
              <a:p>
                <a:r>
                  <a:rPr lang="es-MX">
                    <a:noFill/>
                  </a:rPr>
                  <a:t> </a:t>
                </a:r>
              </a:p>
            </p:txBody>
          </p:sp>
        </mc:Fallback>
      </mc:AlternateContent>
      <p:sp>
        <p:nvSpPr>
          <p:cNvPr id="7" name="CuadroTexto 6">
            <a:extLst>
              <a:ext uri="{FF2B5EF4-FFF2-40B4-BE49-F238E27FC236}">
                <a16:creationId xmlns:a16="http://schemas.microsoft.com/office/drawing/2014/main" id="{E07DF55A-4EEF-8185-FDDB-C05B987C2FC6}"/>
              </a:ext>
            </a:extLst>
          </p:cNvPr>
          <p:cNvSpPr txBox="1"/>
          <p:nvPr/>
        </p:nvSpPr>
        <p:spPr>
          <a:xfrm>
            <a:off x="964021" y="3437656"/>
            <a:ext cx="4658855" cy="584775"/>
          </a:xfrm>
          <a:prstGeom prst="rect">
            <a:avLst/>
          </a:prstGeom>
          <a:noFill/>
          <a:ln>
            <a:solidFill>
              <a:schemeClr val="tx1">
                <a:lumMod val="85000"/>
              </a:schemeClr>
            </a:solidFill>
          </a:ln>
        </p:spPr>
        <p:txBody>
          <a:bodyPr wrap="square" rtlCol="0">
            <a:spAutoFit/>
          </a:bodyPr>
          <a:lstStyle/>
          <a:p>
            <a:pPr lvl="0" algn="just">
              <a:defRPr/>
            </a:pPr>
            <a:r>
              <a:rPr lang="es-MX" sz="1600" dirty="0">
                <a:solidFill>
                  <a:schemeClr val="bg1"/>
                </a:solidFill>
                <a:latin typeface="Times New Roman" panose="02020603050405020304" pitchFamily="18" charset="0"/>
                <a:cs typeface="Times New Roman" panose="02020603050405020304" pitchFamily="18" charset="0"/>
              </a:rPr>
              <a:t>Para construir el intervalo de confianza, utilizaremos el estadístico estandarizado:</a:t>
            </a:r>
            <a:endParaRPr kumimoji="0" lang="es-MX" sz="1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503DB055-5AAF-637A-B3B3-28BD1A8220C3}"/>
                  </a:ext>
                </a:extLst>
              </p:cNvPr>
              <p:cNvSpPr txBox="1"/>
              <p:nvPr/>
            </p:nvSpPr>
            <p:spPr>
              <a:xfrm>
                <a:off x="2457986" y="4144492"/>
                <a:ext cx="1670923" cy="8672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𝑍</m:t>
                      </m:r>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m:t>
                      </m:r>
                      <m:f>
                        <m:fPr>
                          <m:ctrlP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fPr>
                        <m:num>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r>
                            <a:rPr lang="es-MX" sz="1600" b="0" i="1" smtClean="0">
                              <a:solidFill>
                                <a:prstClr val="black"/>
                              </a:solidFill>
                              <a:latin typeface="Cambria Math" panose="02040503050406030204" pitchFamily="18" charset="0"/>
                              <a:cs typeface="Times New Roman" panose="02020603050405020304" pitchFamily="18" charset="0"/>
                            </a:rPr>
                            <m:t>−</m:t>
                          </m:r>
                          <m:r>
                            <a:rPr lang="es-MX" sz="1600" b="0" i="1" smtClean="0">
                              <a:solidFill>
                                <a:prstClr val="black"/>
                              </a:solidFill>
                              <a:latin typeface="Cambria Math" panose="02040503050406030204" pitchFamily="18" charset="0"/>
                              <a:cs typeface="Times New Roman" panose="02020603050405020304" pitchFamily="18" charset="0"/>
                            </a:rPr>
                            <m:t>𝑝</m:t>
                          </m:r>
                        </m:num>
                        <m:den>
                          <m:rad>
                            <m:radPr>
                              <m:degHide m:val="on"/>
                              <m:ctrlP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radPr>
                            <m:deg/>
                            <m:e>
                              <m:f>
                                <m:fPr>
                                  <m:ctrlP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fPr>
                                <m:num>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(1−</m:t>
                                  </m:r>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m:t>
                                  </m:r>
                                </m:num>
                                <m:den>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𝑛</m:t>
                                  </m:r>
                                </m:den>
                              </m:f>
                            </m:e>
                          </m:rad>
                        </m:den>
                      </m:f>
                    </m:oMath>
                  </m:oMathPara>
                </a14:m>
                <a:endParaRPr lang="es-MX" sz="1600" dirty="0"/>
              </a:p>
            </p:txBody>
          </p:sp>
        </mc:Choice>
        <mc:Fallback xmlns="">
          <p:sp>
            <p:nvSpPr>
              <p:cNvPr id="8" name="CuadroTexto 7">
                <a:extLst>
                  <a:ext uri="{FF2B5EF4-FFF2-40B4-BE49-F238E27FC236}">
                    <a16:creationId xmlns:a16="http://schemas.microsoft.com/office/drawing/2014/main" id="{503DB055-5AAF-637A-B3B3-28BD1A8220C3}"/>
                  </a:ext>
                </a:extLst>
              </p:cNvPr>
              <p:cNvSpPr txBox="1">
                <a:spLocks noRot="1" noChangeAspect="1" noMove="1" noResize="1" noEditPoints="1" noAdjustHandles="1" noChangeArrowheads="1" noChangeShapeType="1" noTextEdit="1"/>
              </p:cNvSpPr>
              <p:nvPr/>
            </p:nvSpPr>
            <p:spPr>
              <a:xfrm>
                <a:off x="2457986" y="4144492"/>
                <a:ext cx="1670923" cy="867289"/>
              </a:xfrm>
              <a:prstGeom prst="rect">
                <a:avLst/>
              </a:prstGeom>
              <a:blipFill>
                <a:blip r:embed="rId10"/>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45B26101-056F-FA4E-F3C0-82E3E40F0E1B}"/>
                  </a:ext>
                </a:extLst>
              </p:cNvPr>
              <p:cNvSpPr txBox="1"/>
              <p:nvPr/>
            </p:nvSpPr>
            <p:spPr>
              <a:xfrm>
                <a:off x="964022" y="5076466"/>
                <a:ext cx="4658854" cy="858248"/>
              </a:xfrm>
              <a:prstGeom prst="rect">
                <a:avLst/>
              </a:prstGeom>
              <a:noFill/>
              <a:ln>
                <a:solidFill>
                  <a:schemeClr val="tx1">
                    <a:lumMod val="85000"/>
                  </a:schemeClr>
                </a:solidFill>
              </a:ln>
            </p:spPr>
            <p:txBody>
              <a:bodyPr wrap="square" rtlCol="0">
                <a:spAutoFit/>
              </a:bodyPr>
              <a:lstStyle/>
              <a:p>
                <a:pPr lvl="0" algn="just">
                  <a:defRPr/>
                </a:pPr>
                <a:r>
                  <a:rPr lang="es-MX" sz="1600" dirty="0">
                    <a:solidFill>
                      <a:schemeClr val="bg1"/>
                    </a:solidFill>
                    <a:latin typeface="Times New Roman" panose="02020603050405020304" pitchFamily="18" charset="0"/>
                    <a:cs typeface="Times New Roman" panose="02020603050405020304" pitchFamily="18" charset="0"/>
                  </a:rPr>
                  <a:t>Para un nivel de confianza </a:t>
                </a:r>
                <a14:m>
                  <m:oMath xmlns:m="http://schemas.openxmlformats.org/officeDocument/2006/math">
                    <m:r>
                      <a:rPr lang="es-MX" sz="1600" b="0" i="1" smtClean="0">
                        <a:solidFill>
                          <a:schemeClr val="bg1"/>
                        </a:solidFill>
                        <a:latin typeface="Cambria Math" panose="02040503050406030204" pitchFamily="18" charset="0"/>
                        <a:cs typeface="Times New Roman" panose="02020603050405020304" pitchFamily="18" charset="0"/>
                      </a:rPr>
                      <m:t>1−</m:t>
                    </m:r>
                    <m:r>
                      <a:rPr lang="es-MX" sz="16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kumimoji="0" lang="es-MX" sz="1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el valor crítico </a:t>
                </a:r>
                <a14:m>
                  <m:oMath xmlns:m="http://schemas.openxmlformats.org/officeDocument/2006/math">
                    <m:sSub>
                      <m:sSubPr>
                        <m:ctrlPr>
                          <a:rPr kumimoji="0" lang="es-MX" sz="160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𝑍</m:t>
                        </m:r>
                      </m:e>
                      <m:sub>
                        <m:f>
                          <m:fPr>
                            <m:type m:val="skw"/>
                            <m:ctrlPr>
                              <a:rPr kumimoji="0" lang="es-MX" sz="160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fPr>
                          <m:num>
                            <m:r>
                              <a:rPr kumimoji="0" lang="es-MX" sz="160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𝛼</m:t>
                            </m:r>
                          </m:num>
                          <m:den>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2</m:t>
                            </m:r>
                          </m:den>
                        </m:f>
                      </m:sub>
                    </m:sSub>
                  </m:oMath>
                </a14:m>
                <a:r>
                  <a:rPr kumimoji="0" lang="es-MX" sz="1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se obtiene de las tablas de la distribución normal estándar,</a:t>
                </a:r>
                <a:r>
                  <a:rPr kumimoji="0" lang="es-MX" sz="1600" i="0" u="none" strike="noStrike" kern="1200" cap="none" spc="0" normalizeH="0" noProof="0" dirty="0">
                    <a:ln>
                      <a:noFill/>
                    </a:ln>
                    <a:solidFill>
                      <a:prstClr val="black"/>
                    </a:solidFill>
                    <a:effectLst/>
                    <a:uLnTx/>
                    <a:uFillTx/>
                    <a:latin typeface="Times New Roman" panose="02020603050405020304" pitchFamily="18" charset="0"/>
                    <a:cs typeface="Times New Roman" panose="02020603050405020304" pitchFamily="18" charset="0"/>
                  </a:rPr>
                  <a:t> tal que:</a:t>
                </a:r>
                <a:endParaRPr kumimoji="0" lang="es-MX" sz="1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Choice>
        <mc:Fallback xmlns="">
          <p:sp>
            <p:nvSpPr>
              <p:cNvPr id="9" name="CuadroTexto 8">
                <a:extLst>
                  <a:ext uri="{FF2B5EF4-FFF2-40B4-BE49-F238E27FC236}">
                    <a16:creationId xmlns:a16="http://schemas.microsoft.com/office/drawing/2014/main" id="{45B26101-056F-FA4E-F3C0-82E3E40F0E1B}"/>
                  </a:ext>
                </a:extLst>
              </p:cNvPr>
              <p:cNvSpPr txBox="1">
                <a:spLocks noRot="1" noChangeAspect="1" noMove="1" noResize="1" noEditPoints="1" noAdjustHandles="1" noChangeArrowheads="1" noChangeShapeType="1" noTextEdit="1"/>
              </p:cNvSpPr>
              <p:nvPr/>
            </p:nvSpPr>
            <p:spPr>
              <a:xfrm>
                <a:off x="964022" y="5076466"/>
                <a:ext cx="4658854" cy="858248"/>
              </a:xfrm>
              <a:prstGeom prst="rect">
                <a:avLst/>
              </a:prstGeom>
              <a:blipFill>
                <a:blip r:embed="rId11"/>
                <a:stretch>
                  <a:fillRect l="-522" t="-14685" r="-6527" b="-7692"/>
                </a:stretch>
              </a:blipFill>
              <a:ln>
                <a:solidFill>
                  <a:schemeClr val="tx1">
                    <a:lumMod val="85000"/>
                  </a:schemeClr>
                </a:solid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F219E43D-DE96-79D9-FB73-35C8FA4FB863}"/>
                  </a:ext>
                </a:extLst>
              </p:cNvPr>
              <p:cNvSpPr txBox="1"/>
              <p:nvPr/>
            </p:nvSpPr>
            <p:spPr>
              <a:xfrm>
                <a:off x="1637372" y="6065816"/>
                <a:ext cx="3312149" cy="4608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sz="1600" b="0" i="1" smtClean="0">
                          <a:solidFill>
                            <a:schemeClr val="bg1"/>
                          </a:solidFill>
                          <a:latin typeface="Cambria Math" panose="02040503050406030204" pitchFamily="18" charset="0"/>
                        </a:rPr>
                        <m:t>𝑃</m:t>
                      </m:r>
                      <m:d>
                        <m:dPr>
                          <m:ctrlPr>
                            <a:rPr lang="es-MX" sz="1600" b="0" i="1" smtClean="0">
                              <a:solidFill>
                                <a:schemeClr val="bg1"/>
                              </a:solidFill>
                              <a:latin typeface="Cambria Math" panose="02040503050406030204" pitchFamily="18" charset="0"/>
                            </a:rPr>
                          </m:ctrlPr>
                        </m:dPr>
                        <m:e>
                          <m:r>
                            <a:rPr lang="es-MX" sz="1600" i="1">
                              <a:solidFill>
                                <a:schemeClr val="bg1"/>
                              </a:solidFill>
                              <a:latin typeface="Cambria Math" panose="02040503050406030204" pitchFamily="18" charset="0"/>
                            </a:rPr>
                            <m:t>−</m:t>
                          </m:r>
                          <m:sSub>
                            <m:sSubPr>
                              <m:ctrlPr>
                                <a:rPr lang="es-MX" sz="1600" i="1">
                                  <a:solidFill>
                                    <a:prstClr val="black"/>
                                  </a:solidFill>
                                  <a:latin typeface="Cambria Math" panose="02040503050406030204" pitchFamily="18" charset="0"/>
                                  <a:cs typeface="Times New Roman" panose="02020603050405020304" pitchFamily="18" charset="0"/>
                                </a:rPr>
                              </m:ctrlPr>
                            </m:sSubPr>
                            <m:e>
                              <m:r>
                                <a:rPr lang="es-MX" sz="1600" i="1">
                                  <a:solidFill>
                                    <a:prstClr val="black"/>
                                  </a:solidFill>
                                  <a:latin typeface="Cambria Math" panose="02040503050406030204" pitchFamily="18" charset="0"/>
                                  <a:cs typeface="Times New Roman" panose="02020603050405020304" pitchFamily="18" charset="0"/>
                                </a:rPr>
                                <m:t>𝑍</m:t>
                              </m:r>
                            </m:e>
                            <m:sub>
                              <m:f>
                                <m:fPr>
                                  <m:type m:val="skw"/>
                                  <m:ctrlPr>
                                    <a:rPr lang="es-MX" sz="1600" i="1">
                                      <a:solidFill>
                                        <a:prstClr val="black"/>
                                      </a:solidFill>
                                      <a:latin typeface="Cambria Math" panose="02040503050406030204" pitchFamily="18" charset="0"/>
                                      <a:cs typeface="Times New Roman" panose="02020603050405020304" pitchFamily="18" charset="0"/>
                                    </a:rPr>
                                  </m:ctrlPr>
                                </m:fPr>
                                <m:num>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s-MX" sz="1600" i="1">
                                      <a:solidFill>
                                        <a:prstClr val="black"/>
                                      </a:solidFill>
                                      <a:latin typeface="Cambria Math" panose="02040503050406030204" pitchFamily="18" charset="0"/>
                                      <a:cs typeface="Times New Roman" panose="02020603050405020304" pitchFamily="18" charset="0"/>
                                    </a:rPr>
                                    <m:t>2</m:t>
                                  </m:r>
                                </m:den>
                              </m:f>
                            </m:sub>
                          </m:sSub>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𝑍</m:t>
                          </m:r>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s-MX" sz="1600" i="1">
                                  <a:solidFill>
                                    <a:prstClr val="black"/>
                                  </a:solidFill>
                                  <a:latin typeface="Cambria Math" panose="02040503050406030204" pitchFamily="18" charset="0"/>
                                  <a:cs typeface="Times New Roman" panose="02020603050405020304" pitchFamily="18" charset="0"/>
                                </a:rPr>
                              </m:ctrlPr>
                            </m:sSubPr>
                            <m:e>
                              <m:r>
                                <a:rPr lang="es-MX" sz="1600" i="1">
                                  <a:solidFill>
                                    <a:prstClr val="black"/>
                                  </a:solidFill>
                                  <a:latin typeface="Cambria Math" panose="02040503050406030204" pitchFamily="18" charset="0"/>
                                  <a:cs typeface="Times New Roman" panose="02020603050405020304" pitchFamily="18" charset="0"/>
                                </a:rPr>
                                <m:t>𝑍</m:t>
                              </m:r>
                            </m:e>
                            <m:sub>
                              <m:f>
                                <m:fPr>
                                  <m:type m:val="skw"/>
                                  <m:ctrlPr>
                                    <a:rPr lang="es-MX" sz="1600" i="1">
                                      <a:solidFill>
                                        <a:prstClr val="black"/>
                                      </a:solidFill>
                                      <a:latin typeface="Cambria Math" panose="02040503050406030204" pitchFamily="18" charset="0"/>
                                      <a:cs typeface="Times New Roman" panose="02020603050405020304" pitchFamily="18" charset="0"/>
                                    </a:rPr>
                                  </m:ctrlPr>
                                </m:fPr>
                                <m:num>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s-MX" sz="1600" i="1">
                                      <a:solidFill>
                                        <a:prstClr val="black"/>
                                      </a:solidFill>
                                      <a:latin typeface="Cambria Math" panose="02040503050406030204" pitchFamily="18" charset="0"/>
                                      <a:cs typeface="Times New Roman" panose="02020603050405020304" pitchFamily="18" charset="0"/>
                                    </a:rPr>
                                    <m:t>2</m:t>
                                  </m:r>
                                </m:den>
                              </m:f>
                            </m:sub>
                          </m:sSub>
                        </m:e>
                      </m:d>
                      <m:r>
                        <a:rPr lang="es-MX" sz="1600" b="0" i="1" smtClean="0">
                          <a:solidFill>
                            <a:schemeClr val="bg1"/>
                          </a:solidFill>
                          <a:latin typeface="Cambria Math" panose="02040503050406030204" pitchFamily="18" charset="0"/>
                        </a:rPr>
                        <m:t>=1−</m:t>
                      </m:r>
                      <m:r>
                        <a:rPr lang="es-MX" sz="1600" b="0" i="1" smtClean="0">
                          <a:solidFill>
                            <a:schemeClr val="bg1"/>
                          </a:solidFill>
                          <a:latin typeface="Cambria Math" panose="02040503050406030204" pitchFamily="18" charset="0"/>
                          <a:ea typeface="Cambria Math" panose="02040503050406030204" pitchFamily="18" charset="0"/>
                        </a:rPr>
                        <m:t>𝛼</m:t>
                      </m:r>
                    </m:oMath>
                  </m:oMathPara>
                </a14:m>
                <a:endParaRPr lang="es-MX" sz="1600" dirty="0">
                  <a:solidFill>
                    <a:schemeClr val="bg1"/>
                  </a:solidFill>
                </a:endParaRPr>
              </a:p>
            </p:txBody>
          </p:sp>
        </mc:Choice>
        <mc:Fallback xmlns="">
          <p:sp>
            <p:nvSpPr>
              <p:cNvPr id="10" name="CuadroTexto 9">
                <a:extLst>
                  <a:ext uri="{FF2B5EF4-FFF2-40B4-BE49-F238E27FC236}">
                    <a16:creationId xmlns:a16="http://schemas.microsoft.com/office/drawing/2014/main" id="{F219E43D-DE96-79D9-FB73-35C8FA4FB863}"/>
                  </a:ext>
                </a:extLst>
              </p:cNvPr>
              <p:cNvSpPr txBox="1">
                <a:spLocks noRot="1" noChangeAspect="1" noMove="1" noResize="1" noEditPoints="1" noAdjustHandles="1" noChangeArrowheads="1" noChangeShapeType="1" noTextEdit="1"/>
              </p:cNvSpPr>
              <p:nvPr/>
            </p:nvSpPr>
            <p:spPr>
              <a:xfrm>
                <a:off x="1637372" y="6065816"/>
                <a:ext cx="3312149" cy="460832"/>
              </a:xfrm>
              <a:prstGeom prst="rect">
                <a:avLst/>
              </a:prstGeom>
              <a:blipFill>
                <a:blip r:embed="rId12"/>
                <a:stretch>
                  <a:fillRect t="-38158" b="-111842"/>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15C9C85-9FCE-1EA8-74A8-B52312E62BFF}"/>
                  </a:ext>
                </a:extLst>
              </p:cNvPr>
              <p:cNvSpPr txBox="1"/>
              <p:nvPr/>
            </p:nvSpPr>
            <p:spPr>
              <a:xfrm>
                <a:off x="6036858" y="2254485"/>
                <a:ext cx="5058771" cy="584775"/>
              </a:xfrm>
              <a:prstGeom prst="rect">
                <a:avLst/>
              </a:prstGeom>
              <a:noFill/>
              <a:ln>
                <a:solidFill>
                  <a:schemeClr val="tx1">
                    <a:lumMod val="85000"/>
                  </a:schemeClr>
                </a:solidFill>
              </a:ln>
            </p:spPr>
            <p:txBody>
              <a:bodyPr wrap="square" rtlCol="0">
                <a:spAutoFit/>
              </a:bodyPr>
              <a:lstStyle/>
              <a:p>
                <a:pPr lvl="0" algn="just">
                  <a:defRPr/>
                </a:pPr>
                <a:r>
                  <a:rPr lang="es-MX" sz="1600" dirty="0">
                    <a:solidFill>
                      <a:schemeClr val="bg1"/>
                    </a:solidFill>
                    <a:latin typeface="Times New Roman" panose="02020603050405020304" pitchFamily="18" charset="0"/>
                    <a:cs typeface="Times New Roman" panose="02020603050405020304" pitchFamily="18" charset="0"/>
                  </a:rPr>
                  <a:t>El intervalo de confianza para </a:t>
                </a:r>
                <a14:m>
                  <m:oMath xmlns:m="http://schemas.openxmlformats.org/officeDocument/2006/math">
                    <m:r>
                      <a:rPr lang="es-MX" sz="1600" b="0" i="1" smtClean="0">
                        <a:solidFill>
                          <a:schemeClr val="bg1"/>
                        </a:solidFill>
                        <a:latin typeface="Cambria Math" panose="02040503050406030204" pitchFamily="18" charset="0"/>
                        <a:cs typeface="Times New Roman" panose="02020603050405020304" pitchFamily="18" charset="0"/>
                      </a:rPr>
                      <m:t>𝑝</m:t>
                    </m:r>
                  </m:oMath>
                </a14:m>
                <a:r>
                  <a:rPr kumimoji="0" lang="es-MX" sz="1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se construye de la siguiente manera:</a:t>
                </a:r>
              </a:p>
            </p:txBody>
          </p:sp>
        </mc:Choice>
        <mc:Fallback xmlns="">
          <p:sp>
            <p:nvSpPr>
              <p:cNvPr id="11" name="CuadroTexto 10">
                <a:extLst>
                  <a:ext uri="{FF2B5EF4-FFF2-40B4-BE49-F238E27FC236}">
                    <a16:creationId xmlns:a16="http://schemas.microsoft.com/office/drawing/2014/main" id="{915C9C85-9FCE-1EA8-74A8-B52312E62BFF}"/>
                  </a:ext>
                </a:extLst>
              </p:cNvPr>
              <p:cNvSpPr txBox="1">
                <a:spLocks noRot="1" noChangeAspect="1" noMove="1" noResize="1" noEditPoints="1" noAdjustHandles="1" noChangeArrowheads="1" noChangeShapeType="1" noTextEdit="1"/>
              </p:cNvSpPr>
              <p:nvPr/>
            </p:nvSpPr>
            <p:spPr>
              <a:xfrm>
                <a:off x="6036858" y="2254485"/>
                <a:ext cx="5058771" cy="584775"/>
              </a:xfrm>
              <a:prstGeom prst="rect">
                <a:avLst/>
              </a:prstGeom>
              <a:blipFill>
                <a:blip r:embed="rId13"/>
                <a:stretch>
                  <a:fillRect l="-481" t="-2041" r="-601" b="-11224"/>
                </a:stretch>
              </a:blipFill>
              <a:ln>
                <a:solidFill>
                  <a:schemeClr val="tx1">
                    <a:lumMod val="85000"/>
                  </a:schemeClr>
                </a:solid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64DAA062-E44B-699E-89AD-D5743278AB76}"/>
                  </a:ext>
                </a:extLst>
              </p:cNvPr>
              <p:cNvSpPr txBox="1"/>
              <p:nvPr/>
            </p:nvSpPr>
            <p:spPr>
              <a:xfrm>
                <a:off x="7193140" y="2928782"/>
                <a:ext cx="2919227" cy="8672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sz="1600" b="0" i="1" smtClean="0">
                          <a:solidFill>
                            <a:schemeClr val="bg1"/>
                          </a:solidFill>
                          <a:latin typeface="Cambria Math" panose="02040503050406030204" pitchFamily="18" charset="0"/>
                        </a:rPr>
                        <m:t>−</m:t>
                      </m:r>
                      <m:sSub>
                        <m:sSubPr>
                          <m:ctrlPr>
                            <a:rPr lang="es-MX" sz="1600" i="1">
                              <a:solidFill>
                                <a:prstClr val="black"/>
                              </a:solidFill>
                              <a:latin typeface="Cambria Math" panose="02040503050406030204" pitchFamily="18" charset="0"/>
                              <a:cs typeface="Times New Roman" panose="02020603050405020304" pitchFamily="18" charset="0"/>
                            </a:rPr>
                          </m:ctrlPr>
                        </m:sSubPr>
                        <m:e>
                          <m:r>
                            <a:rPr lang="es-MX" sz="1600" i="1">
                              <a:solidFill>
                                <a:prstClr val="black"/>
                              </a:solidFill>
                              <a:latin typeface="Cambria Math" panose="02040503050406030204" pitchFamily="18" charset="0"/>
                              <a:cs typeface="Times New Roman" panose="02020603050405020304" pitchFamily="18" charset="0"/>
                            </a:rPr>
                            <m:t>𝑍</m:t>
                          </m:r>
                        </m:e>
                        <m:sub>
                          <m:f>
                            <m:fPr>
                              <m:type m:val="skw"/>
                              <m:ctrlPr>
                                <a:rPr lang="es-MX" sz="1600" i="1">
                                  <a:solidFill>
                                    <a:prstClr val="black"/>
                                  </a:solidFill>
                                  <a:latin typeface="Cambria Math" panose="02040503050406030204" pitchFamily="18" charset="0"/>
                                  <a:cs typeface="Times New Roman" panose="02020603050405020304" pitchFamily="18" charset="0"/>
                                </a:rPr>
                              </m:ctrlPr>
                            </m:fPr>
                            <m:num>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s-MX" sz="1600" i="1">
                                  <a:solidFill>
                                    <a:prstClr val="black"/>
                                  </a:solidFill>
                                  <a:latin typeface="Cambria Math" panose="02040503050406030204" pitchFamily="18" charset="0"/>
                                  <a:cs typeface="Times New Roman" panose="02020603050405020304" pitchFamily="18" charset="0"/>
                                </a:rPr>
                                <m:t>2</m:t>
                              </m:r>
                            </m:den>
                          </m:f>
                        </m:sub>
                      </m:sSub>
                      <m:r>
                        <a:rPr lang="es-MX" sz="16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s-MX" sz="1600" i="1">
                              <a:solidFill>
                                <a:prstClr val="black"/>
                              </a:solidFill>
                              <a:latin typeface="Cambria Math" panose="02040503050406030204" pitchFamily="18" charset="0"/>
                              <a:cs typeface="Times New Roman" panose="02020603050405020304" pitchFamily="18" charset="0"/>
                            </a:rPr>
                          </m:ctrlPr>
                        </m:fPr>
                        <m:num>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r>
                            <a:rPr lang="es-MX" sz="1600" i="1">
                              <a:solidFill>
                                <a:prstClr val="black"/>
                              </a:solidFill>
                              <a:latin typeface="Cambria Math" panose="02040503050406030204" pitchFamily="18" charset="0"/>
                              <a:cs typeface="Times New Roman" panose="02020603050405020304" pitchFamily="18" charset="0"/>
                            </a:rPr>
                            <m:t>−</m:t>
                          </m:r>
                          <m:r>
                            <a:rPr lang="es-MX" sz="1600" i="1">
                              <a:solidFill>
                                <a:prstClr val="black"/>
                              </a:solidFill>
                              <a:latin typeface="Cambria Math" panose="02040503050406030204" pitchFamily="18" charset="0"/>
                              <a:cs typeface="Times New Roman" panose="02020603050405020304" pitchFamily="18" charset="0"/>
                            </a:rPr>
                            <m:t>𝑝</m:t>
                          </m:r>
                        </m:num>
                        <m:den>
                          <m:rad>
                            <m:radPr>
                              <m:degHide m:val="on"/>
                              <m:ctrlPr>
                                <a:rPr lang="es-MX" sz="1600" i="1">
                                  <a:solidFill>
                                    <a:prstClr val="black"/>
                                  </a:solidFill>
                                  <a:latin typeface="Cambria Math" panose="02040503050406030204" pitchFamily="18" charset="0"/>
                                  <a:cs typeface="Times New Roman" panose="02020603050405020304" pitchFamily="18" charset="0"/>
                                </a:rPr>
                              </m:ctrlPr>
                            </m:radPr>
                            <m:deg/>
                            <m:e>
                              <m:f>
                                <m:fPr>
                                  <m:ctrlPr>
                                    <a:rPr lang="es-MX" sz="1600" i="1">
                                      <a:solidFill>
                                        <a:prstClr val="black"/>
                                      </a:solidFill>
                                      <a:latin typeface="Cambria Math" panose="02040503050406030204" pitchFamily="18" charset="0"/>
                                      <a:cs typeface="Times New Roman" panose="02020603050405020304" pitchFamily="18" charset="0"/>
                                    </a:rPr>
                                  </m:ctrlPr>
                                </m:fPr>
                                <m:num>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r>
                                    <a:rPr lang="es-MX" sz="1600" i="1">
                                      <a:solidFill>
                                        <a:prstClr val="black"/>
                                      </a:solidFill>
                                      <a:latin typeface="Cambria Math" panose="02040503050406030204" pitchFamily="18" charset="0"/>
                                      <a:cs typeface="Times New Roman" panose="02020603050405020304" pitchFamily="18" charset="0"/>
                                    </a:rPr>
                                    <m:t>(1−</m:t>
                                  </m:r>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r>
                                    <a:rPr lang="es-MX" sz="1600" i="1">
                                      <a:solidFill>
                                        <a:prstClr val="black"/>
                                      </a:solidFill>
                                      <a:latin typeface="Cambria Math" panose="02040503050406030204" pitchFamily="18" charset="0"/>
                                      <a:cs typeface="Times New Roman" panose="02020603050405020304" pitchFamily="18" charset="0"/>
                                    </a:rPr>
                                    <m:t>)</m:t>
                                  </m:r>
                                </m:num>
                                <m:den>
                                  <m:r>
                                    <a:rPr lang="es-MX" sz="1600" i="1">
                                      <a:solidFill>
                                        <a:prstClr val="black"/>
                                      </a:solidFill>
                                      <a:latin typeface="Cambria Math" panose="02040503050406030204" pitchFamily="18" charset="0"/>
                                      <a:cs typeface="Times New Roman" panose="02020603050405020304" pitchFamily="18" charset="0"/>
                                    </a:rPr>
                                    <m:t>𝑛</m:t>
                                  </m:r>
                                </m:den>
                              </m:f>
                            </m:e>
                          </m:rad>
                        </m:den>
                      </m:f>
                      <m:r>
                        <a:rPr lang="es-MX" sz="16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s-MX" sz="1600" i="1">
                              <a:solidFill>
                                <a:prstClr val="black"/>
                              </a:solidFill>
                              <a:latin typeface="Cambria Math" panose="02040503050406030204" pitchFamily="18" charset="0"/>
                              <a:cs typeface="Times New Roman" panose="02020603050405020304" pitchFamily="18" charset="0"/>
                            </a:rPr>
                          </m:ctrlPr>
                        </m:sSubPr>
                        <m:e>
                          <m:r>
                            <a:rPr lang="es-MX" sz="1600" i="1">
                              <a:solidFill>
                                <a:prstClr val="black"/>
                              </a:solidFill>
                              <a:latin typeface="Cambria Math" panose="02040503050406030204" pitchFamily="18" charset="0"/>
                              <a:cs typeface="Times New Roman" panose="02020603050405020304" pitchFamily="18" charset="0"/>
                            </a:rPr>
                            <m:t>𝑍</m:t>
                          </m:r>
                        </m:e>
                        <m:sub>
                          <m:f>
                            <m:fPr>
                              <m:type m:val="skw"/>
                              <m:ctrlPr>
                                <a:rPr lang="es-MX" sz="1600" i="1">
                                  <a:solidFill>
                                    <a:prstClr val="black"/>
                                  </a:solidFill>
                                  <a:latin typeface="Cambria Math" panose="02040503050406030204" pitchFamily="18" charset="0"/>
                                  <a:cs typeface="Times New Roman" panose="02020603050405020304" pitchFamily="18" charset="0"/>
                                </a:rPr>
                              </m:ctrlPr>
                            </m:fPr>
                            <m:num>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s-MX" sz="1600" i="1">
                                  <a:solidFill>
                                    <a:prstClr val="black"/>
                                  </a:solidFill>
                                  <a:latin typeface="Cambria Math" panose="02040503050406030204" pitchFamily="18" charset="0"/>
                                  <a:cs typeface="Times New Roman" panose="02020603050405020304" pitchFamily="18" charset="0"/>
                                </a:rPr>
                                <m:t>2</m:t>
                              </m:r>
                            </m:den>
                          </m:f>
                        </m:sub>
                      </m:sSub>
                    </m:oMath>
                  </m:oMathPara>
                </a14:m>
                <a:endParaRPr lang="es-MX" sz="1600" dirty="0"/>
              </a:p>
            </p:txBody>
          </p:sp>
        </mc:Choice>
        <mc:Fallback xmlns="">
          <p:sp>
            <p:nvSpPr>
              <p:cNvPr id="13" name="CuadroTexto 12">
                <a:extLst>
                  <a:ext uri="{FF2B5EF4-FFF2-40B4-BE49-F238E27FC236}">
                    <a16:creationId xmlns:a16="http://schemas.microsoft.com/office/drawing/2014/main" id="{64DAA062-E44B-699E-89AD-D5743278AB76}"/>
                  </a:ext>
                </a:extLst>
              </p:cNvPr>
              <p:cNvSpPr txBox="1">
                <a:spLocks noRot="1" noChangeAspect="1" noMove="1" noResize="1" noEditPoints="1" noAdjustHandles="1" noChangeArrowheads="1" noChangeShapeType="1" noTextEdit="1"/>
              </p:cNvSpPr>
              <p:nvPr/>
            </p:nvSpPr>
            <p:spPr>
              <a:xfrm>
                <a:off x="7193140" y="2928782"/>
                <a:ext cx="2919227" cy="867289"/>
              </a:xfrm>
              <a:prstGeom prst="rect">
                <a:avLst/>
              </a:prstGeom>
              <a:blipFill>
                <a:blip r:embed="rId14"/>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953AA3AF-0E14-2414-BD06-8C2BE812E0CE}"/>
                  </a:ext>
                </a:extLst>
              </p:cNvPr>
              <p:cNvSpPr txBox="1"/>
              <p:nvPr/>
            </p:nvSpPr>
            <p:spPr>
              <a:xfrm>
                <a:off x="6291543" y="3885593"/>
                <a:ext cx="4722420" cy="819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sz="1600" b="0" i="1" smtClean="0">
                          <a:solidFill>
                            <a:schemeClr val="bg1"/>
                          </a:solidFill>
                          <a:latin typeface="Cambria Math" panose="02040503050406030204" pitchFamily="18" charset="0"/>
                        </a:rPr>
                        <m:t>−</m:t>
                      </m:r>
                      <m:sSub>
                        <m:sSubPr>
                          <m:ctrlPr>
                            <a:rPr lang="es-MX" sz="1600" i="1">
                              <a:solidFill>
                                <a:prstClr val="black"/>
                              </a:solidFill>
                              <a:latin typeface="Cambria Math" panose="02040503050406030204" pitchFamily="18" charset="0"/>
                              <a:cs typeface="Times New Roman" panose="02020603050405020304" pitchFamily="18" charset="0"/>
                            </a:rPr>
                          </m:ctrlPr>
                        </m:sSubPr>
                        <m:e>
                          <m:r>
                            <a:rPr lang="es-MX" sz="1600" i="1">
                              <a:solidFill>
                                <a:prstClr val="black"/>
                              </a:solidFill>
                              <a:latin typeface="Cambria Math" panose="02040503050406030204" pitchFamily="18" charset="0"/>
                              <a:cs typeface="Times New Roman" panose="02020603050405020304" pitchFamily="18" charset="0"/>
                            </a:rPr>
                            <m:t>𝑍</m:t>
                          </m:r>
                        </m:e>
                        <m:sub>
                          <m:f>
                            <m:fPr>
                              <m:type m:val="skw"/>
                              <m:ctrlPr>
                                <a:rPr lang="es-MX" sz="1600" i="1">
                                  <a:solidFill>
                                    <a:prstClr val="black"/>
                                  </a:solidFill>
                                  <a:latin typeface="Cambria Math" panose="02040503050406030204" pitchFamily="18" charset="0"/>
                                  <a:cs typeface="Times New Roman" panose="02020603050405020304" pitchFamily="18" charset="0"/>
                                </a:rPr>
                              </m:ctrlPr>
                            </m:fPr>
                            <m:num>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s-MX" sz="1600" i="1">
                                  <a:solidFill>
                                    <a:prstClr val="black"/>
                                  </a:solidFill>
                                  <a:latin typeface="Cambria Math" panose="02040503050406030204" pitchFamily="18" charset="0"/>
                                  <a:cs typeface="Times New Roman" panose="02020603050405020304" pitchFamily="18" charset="0"/>
                                </a:rPr>
                                <m:t>2</m:t>
                              </m:r>
                            </m:den>
                          </m:f>
                        </m:sub>
                      </m:sSub>
                      <m:rad>
                        <m:radPr>
                          <m:degHide m:val="on"/>
                          <m:ctrlPr>
                            <a:rPr lang="es-MX" sz="1600" i="1">
                              <a:solidFill>
                                <a:prstClr val="black"/>
                              </a:solidFill>
                              <a:latin typeface="Cambria Math" panose="02040503050406030204" pitchFamily="18" charset="0"/>
                              <a:cs typeface="Times New Roman" panose="02020603050405020304" pitchFamily="18" charset="0"/>
                            </a:rPr>
                          </m:ctrlPr>
                        </m:radPr>
                        <m:deg/>
                        <m:e>
                          <m:f>
                            <m:fPr>
                              <m:ctrlPr>
                                <a:rPr lang="es-MX" sz="1600" i="1">
                                  <a:solidFill>
                                    <a:prstClr val="black"/>
                                  </a:solidFill>
                                  <a:latin typeface="Cambria Math" panose="02040503050406030204" pitchFamily="18" charset="0"/>
                                  <a:cs typeface="Times New Roman" panose="02020603050405020304" pitchFamily="18" charset="0"/>
                                </a:rPr>
                              </m:ctrlPr>
                            </m:fPr>
                            <m:num>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r>
                                <a:rPr lang="es-MX" sz="1600" i="1">
                                  <a:solidFill>
                                    <a:prstClr val="black"/>
                                  </a:solidFill>
                                  <a:latin typeface="Cambria Math" panose="02040503050406030204" pitchFamily="18" charset="0"/>
                                  <a:cs typeface="Times New Roman" panose="02020603050405020304" pitchFamily="18" charset="0"/>
                                </a:rPr>
                                <m:t>(1−</m:t>
                              </m:r>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r>
                                <a:rPr lang="es-MX" sz="1600" i="1">
                                  <a:solidFill>
                                    <a:prstClr val="black"/>
                                  </a:solidFill>
                                  <a:latin typeface="Cambria Math" panose="02040503050406030204" pitchFamily="18" charset="0"/>
                                  <a:cs typeface="Times New Roman" panose="02020603050405020304" pitchFamily="18" charset="0"/>
                                </a:rPr>
                                <m:t>)</m:t>
                              </m:r>
                            </m:num>
                            <m:den>
                              <m:r>
                                <a:rPr lang="es-MX" sz="1600" i="1">
                                  <a:solidFill>
                                    <a:prstClr val="black"/>
                                  </a:solidFill>
                                  <a:latin typeface="Cambria Math" panose="02040503050406030204" pitchFamily="18" charset="0"/>
                                  <a:cs typeface="Times New Roman" panose="02020603050405020304" pitchFamily="18" charset="0"/>
                                </a:rPr>
                                <m:t>𝑛</m:t>
                              </m:r>
                            </m:den>
                          </m:f>
                        </m:e>
                      </m:rad>
                      <m:r>
                        <a:rPr lang="es-MX" sz="16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r>
                        <a:rPr lang="es-MX" sz="1600" i="1">
                          <a:solidFill>
                            <a:prstClr val="black"/>
                          </a:solidFill>
                          <a:latin typeface="Cambria Math" panose="02040503050406030204" pitchFamily="18" charset="0"/>
                          <a:cs typeface="Times New Roman" panose="02020603050405020304" pitchFamily="18" charset="0"/>
                        </a:rPr>
                        <m:t>−</m:t>
                      </m:r>
                      <m:r>
                        <a:rPr lang="es-MX" sz="1600" i="1">
                          <a:solidFill>
                            <a:prstClr val="black"/>
                          </a:solidFill>
                          <a:latin typeface="Cambria Math" panose="02040503050406030204" pitchFamily="18" charset="0"/>
                          <a:cs typeface="Times New Roman" panose="02020603050405020304" pitchFamily="18" charset="0"/>
                        </a:rPr>
                        <m:t>𝑝</m:t>
                      </m:r>
                      <m:r>
                        <a:rPr lang="es-MX" sz="16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s-MX" sz="1600" i="1">
                              <a:solidFill>
                                <a:prstClr val="black"/>
                              </a:solidFill>
                              <a:latin typeface="Cambria Math" panose="02040503050406030204" pitchFamily="18" charset="0"/>
                              <a:cs typeface="Times New Roman" panose="02020603050405020304" pitchFamily="18" charset="0"/>
                            </a:rPr>
                          </m:ctrlPr>
                        </m:sSubPr>
                        <m:e>
                          <m:r>
                            <a:rPr lang="es-MX" sz="1600" i="1">
                              <a:solidFill>
                                <a:prstClr val="black"/>
                              </a:solidFill>
                              <a:latin typeface="Cambria Math" panose="02040503050406030204" pitchFamily="18" charset="0"/>
                              <a:cs typeface="Times New Roman" panose="02020603050405020304" pitchFamily="18" charset="0"/>
                            </a:rPr>
                            <m:t>𝑍</m:t>
                          </m:r>
                        </m:e>
                        <m:sub>
                          <m:f>
                            <m:fPr>
                              <m:type m:val="skw"/>
                              <m:ctrlPr>
                                <a:rPr lang="es-MX" sz="1600" i="1">
                                  <a:solidFill>
                                    <a:prstClr val="black"/>
                                  </a:solidFill>
                                  <a:latin typeface="Cambria Math" panose="02040503050406030204" pitchFamily="18" charset="0"/>
                                  <a:cs typeface="Times New Roman" panose="02020603050405020304" pitchFamily="18" charset="0"/>
                                </a:rPr>
                              </m:ctrlPr>
                            </m:fPr>
                            <m:num>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s-MX" sz="1600" i="1">
                                  <a:solidFill>
                                    <a:prstClr val="black"/>
                                  </a:solidFill>
                                  <a:latin typeface="Cambria Math" panose="02040503050406030204" pitchFamily="18" charset="0"/>
                                  <a:cs typeface="Times New Roman" panose="02020603050405020304" pitchFamily="18" charset="0"/>
                                </a:rPr>
                                <m:t>2</m:t>
                              </m:r>
                            </m:den>
                          </m:f>
                        </m:sub>
                      </m:sSub>
                      <m:rad>
                        <m:radPr>
                          <m:degHide m:val="on"/>
                          <m:ctrlPr>
                            <a:rPr lang="es-MX" sz="1600" i="1">
                              <a:solidFill>
                                <a:prstClr val="black"/>
                              </a:solidFill>
                              <a:latin typeface="Cambria Math" panose="02040503050406030204" pitchFamily="18" charset="0"/>
                              <a:cs typeface="Times New Roman" panose="02020603050405020304" pitchFamily="18" charset="0"/>
                            </a:rPr>
                          </m:ctrlPr>
                        </m:radPr>
                        <m:deg/>
                        <m:e>
                          <m:f>
                            <m:fPr>
                              <m:ctrlPr>
                                <a:rPr lang="es-MX" sz="1600" i="1">
                                  <a:solidFill>
                                    <a:prstClr val="black"/>
                                  </a:solidFill>
                                  <a:latin typeface="Cambria Math" panose="02040503050406030204" pitchFamily="18" charset="0"/>
                                  <a:cs typeface="Times New Roman" panose="02020603050405020304" pitchFamily="18" charset="0"/>
                                </a:rPr>
                              </m:ctrlPr>
                            </m:fPr>
                            <m:num>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r>
                                <a:rPr lang="es-MX" sz="1600" i="1">
                                  <a:solidFill>
                                    <a:prstClr val="black"/>
                                  </a:solidFill>
                                  <a:latin typeface="Cambria Math" panose="02040503050406030204" pitchFamily="18" charset="0"/>
                                  <a:cs typeface="Times New Roman" panose="02020603050405020304" pitchFamily="18" charset="0"/>
                                </a:rPr>
                                <m:t>(1−</m:t>
                              </m:r>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r>
                                <a:rPr lang="es-MX" sz="1600" i="1">
                                  <a:solidFill>
                                    <a:prstClr val="black"/>
                                  </a:solidFill>
                                  <a:latin typeface="Cambria Math" panose="02040503050406030204" pitchFamily="18" charset="0"/>
                                  <a:cs typeface="Times New Roman" panose="02020603050405020304" pitchFamily="18" charset="0"/>
                                </a:rPr>
                                <m:t>)</m:t>
                              </m:r>
                            </m:num>
                            <m:den>
                              <m:r>
                                <a:rPr lang="es-MX" sz="1600" i="1">
                                  <a:solidFill>
                                    <a:prstClr val="black"/>
                                  </a:solidFill>
                                  <a:latin typeface="Cambria Math" panose="02040503050406030204" pitchFamily="18" charset="0"/>
                                  <a:cs typeface="Times New Roman" panose="02020603050405020304" pitchFamily="18" charset="0"/>
                                </a:rPr>
                                <m:t>𝑛</m:t>
                              </m:r>
                            </m:den>
                          </m:f>
                        </m:e>
                      </m:rad>
                    </m:oMath>
                  </m:oMathPara>
                </a14:m>
                <a:endParaRPr lang="es-MX" sz="1600" dirty="0"/>
              </a:p>
            </p:txBody>
          </p:sp>
        </mc:Choice>
        <mc:Fallback xmlns="">
          <p:sp>
            <p:nvSpPr>
              <p:cNvPr id="14" name="CuadroTexto 13">
                <a:extLst>
                  <a:ext uri="{FF2B5EF4-FFF2-40B4-BE49-F238E27FC236}">
                    <a16:creationId xmlns:a16="http://schemas.microsoft.com/office/drawing/2014/main" id="{953AA3AF-0E14-2414-BD06-8C2BE812E0CE}"/>
                  </a:ext>
                </a:extLst>
              </p:cNvPr>
              <p:cNvSpPr txBox="1">
                <a:spLocks noRot="1" noChangeAspect="1" noMove="1" noResize="1" noEditPoints="1" noAdjustHandles="1" noChangeArrowheads="1" noChangeShapeType="1" noTextEdit="1"/>
              </p:cNvSpPr>
              <p:nvPr/>
            </p:nvSpPr>
            <p:spPr>
              <a:xfrm>
                <a:off x="6291543" y="3885593"/>
                <a:ext cx="4722420" cy="819840"/>
              </a:xfrm>
              <a:prstGeom prst="rect">
                <a:avLst/>
              </a:prstGeom>
              <a:blipFill>
                <a:blip r:embed="rId15"/>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C371E1FD-375F-FFB1-0B95-212F0CFF4ED8}"/>
                  </a:ext>
                </a:extLst>
              </p:cNvPr>
              <p:cNvSpPr txBox="1"/>
              <p:nvPr/>
            </p:nvSpPr>
            <p:spPr>
              <a:xfrm>
                <a:off x="5950347" y="4713065"/>
                <a:ext cx="5231792" cy="8242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sz="1600" b="0" i="1" smtClean="0">
                          <a:solidFill>
                            <a:schemeClr val="bg1"/>
                          </a:solidFill>
                          <a:latin typeface="Cambria Math" panose="02040503050406030204" pitchFamily="18" charset="0"/>
                        </a:rPr>
                        <m:t>−</m:t>
                      </m:r>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r>
                        <a:rPr lang="es-MX" sz="1600" b="0" i="1" smtClean="0">
                          <a:solidFill>
                            <a:schemeClr val="bg1"/>
                          </a:solidFill>
                          <a:latin typeface="Cambria Math" panose="02040503050406030204" pitchFamily="18" charset="0"/>
                        </a:rPr>
                        <m:t>−</m:t>
                      </m:r>
                      <m:sSub>
                        <m:sSubPr>
                          <m:ctrlPr>
                            <a:rPr lang="es-MX" sz="1600" i="1">
                              <a:solidFill>
                                <a:prstClr val="black"/>
                              </a:solidFill>
                              <a:latin typeface="Cambria Math" panose="02040503050406030204" pitchFamily="18" charset="0"/>
                              <a:cs typeface="Times New Roman" panose="02020603050405020304" pitchFamily="18" charset="0"/>
                            </a:rPr>
                          </m:ctrlPr>
                        </m:sSubPr>
                        <m:e>
                          <m:r>
                            <a:rPr lang="es-MX" sz="1600" i="1">
                              <a:solidFill>
                                <a:prstClr val="black"/>
                              </a:solidFill>
                              <a:latin typeface="Cambria Math" panose="02040503050406030204" pitchFamily="18" charset="0"/>
                              <a:cs typeface="Times New Roman" panose="02020603050405020304" pitchFamily="18" charset="0"/>
                            </a:rPr>
                            <m:t>𝑍</m:t>
                          </m:r>
                        </m:e>
                        <m:sub>
                          <m:f>
                            <m:fPr>
                              <m:type m:val="skw"/>
                              <m:ctrlPr>
                                <a:rPr lang="es-MX" sz="1600" i="1">
                                  <a:solidFill>
                                    <a:prstClr val="black"/>
                                  </a:solidFill>
                                  <a:latin typeface="Cambria Math" panose="02040503050406030204" pitchFamily="18" charset="0"/>
                                  <a:cs typeface="Times New Roman" panose="02020603050405020304" pitchFamily="18" charset="0"/>
                                </a:rPr>
                              </m:ctrlPr>
                            </m:fPr>
                            <m:num>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s-MX" sz="1600" i="1">
                                  <a:solidFill>
                                    <a:prstClr val="black"/>
                                  </a:solidFill>
                                  <a:latin typeface="Cambria Math" panose="02040503050406030204" pitchFamily="18" charset="0"/>
                                  <a:cs typeface="Times New Roman" panose="02020603050405020304" pitchFamily="18" charset="0"/>
                                </a:rPr>
                                <m:t>2</m:t>
                              </m:r>
                            </m:den>
                          </m:f>
                        </m:sub>
                      </m:sSub>
                      <m:rad>
                        <m:radPr>
                          <m:degHide m:val="on"/>
                          <m:ctrlPr>
                            <a:rPr lang="es-MX" sz="1600" i="1">
                              <a:solidFill>
                                <a:prstClr val="black"/>
                              </a:solidFill>
                              <a:latin typeface="Cambria Math" panose="02040503050406030204" pitchFamily="18" charset="0"/>
                              <a:cs typeface="Times New Roman" panose="02020603050405020304" pitchFamily="18" charset="0"/>
                            </a:rPr>
                          </m:ctrlPr>
                        </m:radPr>
                        <m:deg/>
                        <m:e>
                          <m:f>
                            <m:fPr>
                              <m:ctrlPr>
                                <a:rPr lang="es-MX" sz="1600" i="1">
                                  <a:solidFill>
                                    <a:prstClr val="black"/>
                                  </a:solidFill>
                                  <a:latin typeface="Cambria Math" panose="02040503050406030204" pitchFamily="18" charset="0"/>
                                  <a:cs typeface="Times New Roman" panose="02020603050405020304" pitchFamily="18" charset="0"/>
                                </a:rPr>
                              </m:ctrlPr>
                            </m:fPr>
                            <m:num>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d>
                                <m:dPr>
                                  <m:ctrlPr>
                                    <a:rPr lang="es-MX" sz="1600" i="1" smtClean="0">
                                      <a:solidFill>
                                        <a:prstClr val="black"/>
                                      </a:solidFill>
                                      <a:latin typeface="Cambria Math" panose="02040503050406030204" pitchFamily="18" charset="0"/>
                                      <a:cs typeface="Times New Roman" panose="02020603050405020304" pitchFamily="18" charset="0"/>
                                    </a:rPr>
                                  </m:ctrlPr>
                                </m:dPr>
                                <m:e>
                                  <m:r>
                                    <a:rPr lang="es-MX" sz="1600" i="1">
                                      <a:solidFill>
                                        <a:prstClr val="black"/>
                                      </a:solidFill>
                                      <a:latin typeface="Cambria Math" panose="02040503050406030204" pitchFamily="18" charset="0"/>
                                      <a:cs typeface="Times New Roman" panose="02020603050405020304" pitchFamily="18" charset="0"/>
                                    </a:rPr>
                                    <m:t>1−</m:t>
                                  </m:r>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e>
                              </m:d>
                            </m:num>
                            <m:den>
                              <m:r>
                                <a:rPr lang="es-MX" sz="1600" i="1">
                                  <a:solidFill>
                                    <a:prstClr val="black"/>
                                  </a:solidFill>
                                  <a:latin typeface="Cambria Math" panose="02040503050406030204" pitchFamily="18" charset="0"/>
                                  <a:cs typeface="Times New Roman" panose="02020603050405020304" pitchFamily="18" charset="0"/>
                                </a:rPr>
                                <m:t>𝑛</m:t>
                              </m:r>
                            </m:den>
                          </m:f>
                        </m:e>
                      </m:rad>
                      <m:r>
                        <a:rPr lang="es-MX" sz="16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s-MX" sz="1600" i="1">
                          <a:solidFill>
                            <a:prstClr val="black"/>
                          </a:solidFill>
                          <a:latin typeface="Cambria Math" panose="02040503050406030204" pitchFamily="18" charset="0"/>
                          <a:cs typeface="Times New Roman" panose="02020603050405020304" pitchFamily="18" charset="0"/>
                        </a:rPr>
                        <m:t>−</m:t>
                      </m:r>
                      <m:r>
                        <a:rPr lang="es-MX" sz="1600" i="1">
                          <a:solidFill>
                            <a:prstClr val="black"/>
                          </a:solidFill>
                          <a:latin typeface="Cambria Math" panose="02040503050406030204" pitchFamily="18" charset="0"/>
                          <a:cs typeface="Times New Roman" panose="02020603050405020304" pitchFamily="18" charset="0"/>
                        </a:rPr>
                        <m:t>𝑝</m:t>
                      </m:r>
                      <m:r>
                        <a:rPr lang="es-MX" sz="16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r>
                        <a:rPr lang="es-MX" sz="1600" b="0" i="1" smtClean="0">
                          <a:solidFill>
                            <a:prstClr val="black"/>
                          </a:solidFill>
                          <a:latin typeface="Cambria Math" panose="02040503050406030204" pitchFamily="18" charset="0"/>
                          <a:cs typeface="Times New Roman" panose="02020603050405020304" pitchFamily="18" charset="0"/>
                        </a:rPr>
                        <m:t>+</m:t>
                      </m:r>
                      <m:sSub>
                        <m:sSubPr>
                          <m:ctrlPr>
                            <a:rPr lang="es-MX" sz="1600" i="1">
                              <a:solidFill>
                                <a:prstClr val="black"/>
                              </a:solidFill>
                              <a:latin typeface="Cambria Math" panose="02040503050406030204" pitchFamily="18" charset="0"/>
                              <a:cs typeface="Times New Roman" panose="02020603050405020304" pitchFamily="18" charset="0"/>
                            </a:rPr>
                          </m:ctrlPr>
                        </m:sSubPr>
                        <m:e>
                          <m:r>
                            <a:rPr lang="es-MX" sz="1600" i="1">
                              <a:solidFill>
                                <a:prstClr val="black"/>
                              </a:solidFill>
                              <a:latin typeface="Cambria Math" panose="02040503050406030204" pitchFamily="18" charset="0"/>
                              <a:cs typeface="Times New Roman" panose="02020603050405020304" pitchFamily="18" charset="0"/>
                            </a:rPr>
                            <m:t>𝑍</m:t>
                          </m:r>
                        </m:e>
                        <m:sub>
                          <m:f>
                            <m:fPr>
                              <m:type m:val="skw"/>
                              <m:ctrlPr>
                                <a:rPr lang="es-MX" sz="1600" i="1">
                                  <a:solidFill>
                                    <a:prstClr val="black"/>
                                  </a:solidFill>
                                  <a:latin typeface="Cambria Math" panose="02040503050406030204" pitchFamily="18" charset="0"/>
                                  <a:cs typeface="Times New Roman" panose="02020603050405020304" pitchFamily="18" charset="0"/>
                                </a:rPr>
                              </m:ctrlPr>
                            </m:fPr>
                            <m:num>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s-MX" sz="1600" i="1">
                                  <a:solidFill>
                                    <a:prstClr val="black"/>
                                  </a:solidFill>
                                  <a:latin typeface="Cambria Math" panose="02040503050406030204" pitchFamily="18" charset="0"/>
                                  <a:cs typeface="Times New Roman" panose="02020603050405020304" pitchFamily="18" charset="0"/>
                                </a:rPr>
                                <m:t>2</m:t>
                              </m:r>
                            </m:den>
                          </m:f>
                        </m:sub>
                      </m:sSub>
                      <m:rad>
                        <m:radPr>
                          <m:degHide m:val="on"/>
                          <m:ctrlPr>
                            <a:rPr lang="es-MX" sz="1600" i="1">
                              <a:solidFill>
                                <a:prstClr val="black"/>
                              </a:solidFill>
                              <a:latin typeface="Cambria Math" panose="02040503050406030204" pitchFamily="18" charset="0"/>
                              <a:cs typeface="Times New Roman" panose="02020603050405020304" pitchFamily="18" charset="0"/>
                            </a:rPr>
                          </m:ctrlPr>
                        </m:radPr>
                        <m:deg/>
                        <m:e>
                          <m:f>
                            <m:fPr>
                              <m:ctrlPr>
                                <a:rPr lang="es-MX" sz="1600" i="1">
                                  <a:solidFill>
                                    <a:prstClr val="black"/>
                                  </a:solidFill>
                                  <a:latin typeface="Cambria Math" panose="02040503050406030204" pitchFamily="18" charset="0"/>
                                  <a:cs typeface="Times New Roman" panose="02020603050405020304" pitchFamily="18" charset="0"/>
                                </a:rPr>
                              </m:ctrlPr>
                            </m:fPr>
                            <m:num>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r>
                                <a:rPr lang="es-MX" sz="1600" i="1">
                                  <a:solidFill>
                                    <a:prstClr val="black"/>
                                  </a:solidFill>
                                  <a:latin typeface="Cambria Math" panose="02040503050406030204" pitchFamily="18" charset="0"/>
                                  <a:cs typeface="Times New Roman" panose="02020603050405020304" pitchFamily="18" charset="0"/>
                                </a:rPr>
                                <m:t>(1−</m:t>
                              </m:r>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r>
                                <a:rPr lang="es-MX" sz="1600" i="1">
                                  <a:solidFill>
                                    <a:prstClr val="black"/>
                                  </a:solidFill>
                                  <a:latin typeface="Cambria Math" panose="02040503050406030204" pitchFamily="18" charset="0"/>
                                  <a:cs typeface="Times New Roman" panose="02020603050405020304" pitchFamily="18" charset="0"/>
                                </a:rPr>
                                <m:t>)</m:t>
                              </m:r>
                            </m:num>
                            <m:den>
                              <m:r>
                                <a:rPr lang="es-MX" sz="1600" i="1">
                                  <a:solidFill>
                                    <a:prstClr val="black"/>
                                  </a:solidFill>
                                  <a:latin typeface="Cambria Math" panose="02040503050406030204" pitchFamily="18" charset="0"/>
                                  <a:cs typeface="Times New Roman" panose="02020603050405020304" pitchFamily="18" charset="0"/>
                                </a:rPr>
                                <m:t>𝑛</m:t>
                              </m:r>
                            </m:den>
                          </m:f>
                        </m:e>
                      </m:rad>
                    </m:oMath>
                  </m:oMathPara>
                </a14:m>
                <a:endParaRPr lang="es-MX" sz="1600" dirty="0"/>
              </a:p>
            </p:txBody>
          </p:sp>
        </mc:Choice>
        <mc:Fallback xmlns="">
          <p:sp>
            <p:nvSpPr>
              <p:cNvPr id="15" name="CuadroTexto 14">
                <a:extLst>
                  <a:ext uri="{FF2B5EF4-FFF2-40B4-BE49-F238E27FC236}">
                    <a16:creationId xmlns:a16="http://schemas.microsoft.com/office/drawing/2014/main" id="{C371E1FD-375F-FFB1-0B95-212F0CFF4ED8}"/>
                  </a:ext>
                </a:extLst>
              </p:cNvPr>
              <p:cNvSpPr txBox="1">
                <a:spLocks noRot="1" noChangeAspect="1" noMove="1" noResize="1" noEditPoints="1" noAdjustHandles="1" noChangeArrowheads="1" noChangeShapeType="1" noTextEdit="1"/>
              </p:cNvSpPr>
              <p:nvPr/>
            </p:nvSpPr>
            <p:spPr>
              <a:xfrm>
                <a:off x="5950347" y="4713065"/>
                <a:ext cx="5231792" cy="824265"/>
              </a:xfrm>
              <a:prstGeom prst="rect">
                <a:avLst/>
              </a:prstGeom>
              <a:blipFill>
                <a:blip r:embed="rId16"/>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C17E403D-E66B-2FE6-BAE4-17EA1CCB864A}"/>
                  </a:ext>
                </a:extLst>
              </p:cNvPr>
              <p:cNvSpPr txBox="1"/>
              <p:nvPr/>
            </p:nvSpPr>
            <p:spPr>
              <a:xfrm>
                <a:off x="6036858" y="5544962"/>
                <a:ext cx="5231792" cy="8242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r>
                        <a:rPr lang="es-MX" sz="1600" b="0" i="1" smtClean="0">
                          <a:solidFill>
                            <a:schemeClr val="bg1"/>
                          </a:solidFill>
                          <a:latin typeface="Cambria Math" panose="02040503050406030204" pitchFamily="18" charset="0"/>
                        </a:rPr>
                        <m:t>−</m:t>
                      </m:r>
                      <m:sSub>
                        <m:sSubPr>
                          <m:ctrlPr>
                            <a:rPr lang="es-MX" sz="1600" i="1">
                              <a:solidFill>
                                <a:prstClr val="black"/>
                              </a:solidFill>
                              <a:latin typeface="Cambria Math" panose="02040503050406030204" pitchFamily="18" charset="0"/>
                              <a:cs typeface="Times New Roman" panose="02020603050405020304" pitchFamily="18" charset="0"/>
                            </a:rPr>
                          </m:ctrlPr>
                        </m:sSubPr>
                        <m:e>
                          <m:r>
                            <a:rPr lang="es-MX" sz="1600" i="1">
                              <a:solidFill>
                                <a:prstClr val="black"/>
                              </a:solidFill>
                              <a:latin typeface="Cambria Math" panose="02040503050406030204" pitchFamily="18" charset="0"/>
                              <a:cs typeface="Times New Roman" panose="02020603050405020304" pitchFamily="18" charset="0"/>
                            </a:rPr>
                            <m:t>𝑍</m:t>
                          </m:r>
                        </m:e>
                        <m:sub>
                          <m:f>
                            <m:fPr>
                              <m:type m:val="skw"/>
                              <m:ctrlPr>
                                <a:rPr lang="es-MX" sz="1600" i="1">
                                  <a:solidFill>
                                    <a:prstClr val="black"/>
                                  </a:solidFill>
                                  <a:latin typeface="Cambria Math" panose="02040503050406030204" pitchFamily="18" charset="0"/>
                                  <a:cs typeface="Times New Roman" panose="02020603050405020304" pitchFamily="18" charset="0"/>
                                </a:rPr>
                              </m:ctrlPr>
                            </m:fPr>
                            <m:num>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s-MX" sz="1600" i="1">
                                  <a:solidFill>
                                    <a:prstClr val="black"/>
                                  </a:solidFill>
                                  <a:latin typeface="Cambria Math" panose="02040503050406030204" pitchFamily="18" charset="0"/>
                                  <a:cs typeface="Times New Roman" panose="02020603050405020304" pitchFamily="18" charset="0"/>
                                </a:rPr>
                                <m:t>2</m:t>
                              </m:r>
                            </m:den>
                          </m:f>
                        </m:sub>
                      </m:sSub>
                      <m:rad>
                        <m:radPr>
                          <m:degHide m:val="on"/>
                          <m:ctrlPr>
                            <a:rPr lang="es-MX" sz="1600" i="1">
                              <a:solidFill>
                                <a:prstClr val="black"/>
                              </a:solidFill>
                              <a:latin typeface="Cambria Math" panose="02040503050406030204" pitchFamily="18" charset="0"/>
                              <a:cs typeface="Times New Roman" panose="02020603050405020304" pitchFamily="18" charset="0"/>
                            </a:rPr>
                          </m:ctrlPr>
                        </m:radPr>
                        <m:deg/>
                        <m:e>
                          <m:f>
                            <m:fPr>
                              <m:ctrlPr>
                                <a:rPr lang="es-MX" sz="1600" i="1">
                                  <a:solidFill>
                                    <a:prstClr val="black"/>
                                  </a:solidFill>
                                  <a:latin typeface="Cambria Math" panose="02040503050406030204" pitchFamily="18" charset="0"/>
                                  <a:cs typeface="Times New Roman" panose="02020603050405020304" pitchFamily="18" charset="0"/>
                                </a:rPr>
                              </m:ctrlPr>
                            </m:fPr>
                            <m:num>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d>
                                <m:dPr>
                                  <m:ctrlPr>
                                    <a:rPr lang="es-MX" sz="1600" i="1">
                                      <a:solidFill>
                                        <a:prstClr val="black"/>
                                      </a:solidFill>
                                      <a:latin typeface="Cambria Math" panose="02040503050406030204" pitchFamily="18" charset="0"/>
                                      <a:cs typeface="Times New Roman" panose="02020603050405020304" pitchFamily="18" charset="0"/>
                                    </a:rPr>
                                  </m:ctrlPr>
                                </m:dPr>
                                <m:e>
                                  <m:r>
                                    <a:rPr lang="es-MX" sz="1600" i="1">
                                      <a:solidFill>
                                        <a:prstClr val="black"/>
                                      </a:solidFill>
                                      <a:latin typeface="Cambria Math" panose="02040503050406030204" pitchFamily="18" charset="0"/>
                                      <a:cs typeface="Times New Roman" panose="02020603050405020304" pitchFamily="18" charset="0"/>
                                    </a:rPr>
                                    <m:t>1−</m:t>
                                  </m:r>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e>
                              </m:d>
                            </m:num>
                            <m:den>
                              <m:r>
                                <a:rPr lang="es-MX" sz="1600" i="1">
                                  <a:solidFill>
                                    <a:prstClr val="black"/>
                                  </a:solidFill>
                                  <a:latin typeface="Cambria Math" panose="02040503050406030204" pitchFamily="18" charset="0"/>
                                  <a:cs typeface="Times New Roman" panose="02020603050405020304" pitchFamily="18" charset="0"/>
                                </a:rPr>
                                <m:t>𝑛</m:t>
                              </m:r>
                            </m:den>
                          </m:f>
                        </m:e>
                      </m:rad>
                      <m:r>
                        <a:rPr lang="es-MX" sz="16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s-MX" sz="1600" i="1">
                          <a:solidFill>
                            <a:prstClr val="black"/>
                          </a:solidFill>
                          <a:latin typeface="Cambria Math" panose="02040503050406030204" pitchFamily="18" charset="0"/>
                          <a:cs typeface="Times New Roman" panose="02020603050405020304" pitchFamily="18" charset="0"/>
                        </a:rPr>
                        <m:t>𝑝</m:t>
                      </m:r>
                      <m:r>
                        <a:rPr lang="es-MX" sz="16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r>
                        <a:rPr lang="es-MX" sz="1600" b="0" i="1" smtClean="0">
                          <a:solidFill>
                            <a:prstClr val="black"/>
                          </a:solidFill>
                          <a:latin typeface="Cambria Math" panose="02040503050406030204" pitchFamily="18" charset="0"/>
                          <a:cs typeface="Times New Roman" panose="02020603050405020304" pitchFamily="18" charset="0"/>
                        </a:rPr>
                        <m:t>+</m:t>
                      </m:r>
                      <m:sSub>
                        <m:sSubPr>
                          <m:ctrlPr>
                            <a:rPr lang="es-MX" sz="1600" i="1">
                              <a:solidFill>
                                <a:prstClr val="black"/>
                              </a:solidFill>
                              <a:latin typeface="Cambria Math" panose="02040503050406030204" pitchFamily="18" charset="0"/>
                              <a:cs typeface="Times New Roman" panose="02020603050405020304" pitchFamily="18" charset="0"/>
                            </a:rPr>
                          </m:ctrlPr>
                        </m:sSubPr>
                        <m:e>
                          <m:r>
                            <a:rPr lang="es-MX" sz="1600" i="1">
                              <a:solidFill>
                                <a:prstClr val="black"/>
                              </a:solidFill>
                              <a:latin typeface="Cambria Math" panose="02040503050406030204" pitchFamily="18" charset="0"/>
                              <a:cs typeface="Times New Roman" panose="02020603050405020304" pitchFamily="18" charset="0"/>
                            </a:rPr>
                            <m:t>𝑍</m:t>
                          </m:r>
                        </m:e>
                        <m:sub>
                          <m:f>
                            <m:fPr>
                              <m:type m:val="skw"/>
                              <m:ctrlPr>
                                <a:rPr lang="es-MX" sz="1600" i="1">
                                  <a:solidFill>
                                    <a:prstClr val="black"/>
                                  </a:solidFill>
                                  <a:latin typeface="Cambria Math" panose="02040503050406030204" pitchFamily="18" charset="0"/>
                                  <a:cs typeface="Times New Roman" panose="02020603050405020304" pitchFamily="18" charset="0"/>
                                </a:rPr>
                              </m:ctrlPr>
                            </m:fPr>
                            <m:num>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s-MX" sz="1600" i="1">
                                  <a:solidFill>
                                    <a:prstClr val="black"/>
                                  </a:solidFill>
                                  <a:latin typeface="Cambria Math" panose="02040503050406030204" pitchFamily="18" charset="0"/>
                                  <a:cs typeface="Times New Roman" panose="02020603050405020304" pitchFamily="18" charset="0"/>
                                </a:rPr>
                                <m:t>2</m:t>
                              </m:r>
                            </m:den>
                          </m:f>
                        </m:sub>
                      </m:sSub>
                      <m:rad>
                        <m:radPr>
                          <m:degHide m:val="on"/>
                          <m:ctrlPr>
                            <a:rPr lang="es-MX" sz="1600" i="1">
                              <a:solidFill>
                                <a:prstClr val="black"/>
                              </a:solidFill>
                              <a:latin typeface="Cambria Math" panose="02040503050406030204" pitchFamily="18" charset="0"/>
                              <a:cs typeface="Times New Roman" panose="02020603050405020304" pitchFamily="18" charset="0"/>
                            </a:rPr>
                          </m:ctrlPr>
                        </m:radPr>
                        <m:deg/>
                        <m:e>
                          <m:f>
                            <m:fPr>
                              <m:ctrlPr>
                                <a:rPr lang="es-MX" sz="1600" i="1">
                                  <a:solidFill>
                                    <a:prstClr val="black"/>
                                  </a:solidFill>
                                  <a:latin typeface="Cambria Math" panose="02040503050406030204" pitchFamily="18" charset="0"/>
                                  <a:cs typeface="Times New Roman" panose="02020603050405020304" pitchFamily="18" charset="0"/>
                                </a:rPr>
                              </m:ctrlPr>
                            </m:fPr>
                            <m:num>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r>
                                <a:rPr lang="es-MX" sz="1600" i="1">
                                  <a:solidFill>
                                    <a:prstClr val="black"/>
                                  </a:solidFill>
                                  <a:latin typeface="Cambria Math" panose="02040503050406030204" pitchFamily="18" charset="0"/>
                                  <a:cs typeface="Times New Roman" panose="02020603050405020304" pitchFamily="18" charset="0"/>
                                </a:rPr>
                                <m:t>(1−</m:t>
                              </m:r>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r>
                                <a:rPr lang="es-MX" sz="1600" i="1">
                                  <a:solidFill>
                                    <a:prstClr val="black"/>
                                  </a:solidFill>
                                  <a:latin typeface="Cambria Math" panose="02040503050406030204" pitchFamily="18" charset="0"/>
                                  <a:cs typeface="Times New Roman" panose="02020603050405020304" pitchFamily="18" charset="0"/>
                                </a:rPr>
                                <m:t>)</m:t>
                              </m:r>
                            </m:num>
                            <m:den>
                              <m:r>
                                <a:rPr lang="es-MX" sz="1600" i="1">
                                  <a:solidFill>
                                    <a:prstClr val="black"/>
                                  </a:solidFill>
                                  <a:latin typeface="Cambria Math" panose="02040503050406030204" pitchFamily="18" charset="0"/>
                                  <a:cs typeface="Times New Roman" panose="02020603050405020304" pitchFamily="18" charset="0"/>
                                </a:rPr>
                                <m:t>𝑛</m:t>
                              </m:r>
                            </m:den>
                          </m:f>
                        </m:e>
                      </m:rad>
                    </m:oMath>
                  </m:oMathPara>
                </a14:m>
                <a:endParaRPr lang="es-MX" sz="1600" dirty="0"/>
              </a:p>
            </p:txBody>
          </p:sp>
        </mc:Choice>
        <mc:Fallback xmlns="">
          <p:sp>
            <p:nvSpPr>
              <p:cNvPr id="16" name="CuadroTexto 15">
                <a:extLst>
                  <a:ext uri="{FF2B5EF4-FFF2-40B4-BE49-F238E27FC236}">
                    <a16:creationId xmlns:a16="http://schemas.microsoft.com/office/drawing/2014/main" id="{C17E403D-E66B-2FE6-BAE4-17EA1CCB864A}"/>
                  </a:ext>
                </a:extLst>
              </p:cNvPr>
              <p:cNvSpPr txBox="1">
                <a:spLocks noRot="1" noChangeAspect="1" noMove="1" noResize="1" noEditPoints="1" noAdjustHandles="1" noChangeArrowheads="1" noChangeShapeType="1" noTextEdit="1"/>
              </p:cNvSpPr>
              <p:nvPr/>
            </p:nvSpPr>
            <p:spPr>
              <a:xfrm>
                <a:off x="6036858" y="5544962"/>
                <a:ext cx="5231792" cy="824265"/>
              </a:xfrm>
              <a:prstGeom prst="rect">
                <a:avLst/>
              </a:prstGeom>
              <a:blipFill>
                <a:blip r:embed="rId17"/>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21425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animBg="1"/>
      <p:bldP spid="8" grpId="0"/>
      <p:bldP spid="9" grpId="0" animBg="1"/>
      <p:bldP spid="10" grpId="0"/>
      <p:bldP spid="11" grpId="0" animBg="1"/>
      <p:bldP spid="13" grpId="0"/>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Autofit/>
          </a:bodyPr>
          <a:lstStyle/>
          <a:p>
            <a:pPr algn="just" rtl="0"/>
            <a:r>
              <a:rPr lang="es-ES" sz="3000" dirty="0">
                <a:latin typeface="Times New Roman" panose="02020603050405020304" pitchFamily="18" charset="0"/>
                <a:cs typeface="Times New Roman" panose="02020603050405020304" pitchFamily="18" charset="0"/>
              </a:rPr>
              <a:t>Margen de error</a:t>
            </a:r>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F494AF8A-D47C-6E15-F0A8-B546B382BBB9}"/>
                  </a:ext>
                </a:extLst>
              </p:cNvPr>
              <p:cNvSpPr txBox="1"/>
              <p:nvPr/>
            </p:nvSpPr>
            <p:spPr>
              <a:xfrm>
                <a:off x="964022" y="2166869"/>
                <a:ext cx="9770239" cy="830997"/>
              </a:xfrm>
              <a:prstGeom prst="rect">
                <a:avLst/>
              </a:prstGeom>
              <a:noFill/>
              <a:ln>
                <a:solidFill>
                  <a:schemeClr val="tx1">
                    <a:lumMod val="85000"/>
                  </a:schemeClr>
                </a:solidFill>
              </a:ln>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Cuando se reúne un conjunto de datos muestrales, se puede calcular la </a:t>
                </a:r>
                <a:r>
                  <a:rPr kumimoji="0" lang="es-MX"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proporción muestral </a:t>
                </a:r>
                <a14:m>
                  <m:oMath xmlns:m="http://schemas.openxmlformats.org/officeDocument/2006/math">
                    <m:acc>
                      <m:accPr>
                        <m:chr m:val="̂"/>
                        <m:ctrlP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accPr>
                      <m:e>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𝑝</m:t>
                        </m:r>
                      </m:e>
                    </m:acc>
                  </m:oMath>
                </a14:m>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y esta proporción muestral suele ser diferente de la </a:t>
                </a:r>
                <a:r>
                  <a:rPr kumimoji="0" lang="es-MX"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proporción poblacional</a:t>
                </a:r>
                <a14:m>
                  <m:oMath xmlns:m="http://schemas.openxmlformats.org/officeDocument/2006/math">
                    <m:r>
                      <a:rPr kumimoji="0" lang="es-MX" sz="16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 </m:t>
                    </m:r>
                    <m:r>
                      <a:rPr kumimoji="0" lang="es-MX" sz="16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𝑝</m:t>
                    </m:r>
                  </m:oMath>
                </a14:m>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La diferencia entre la proporción muestral y la proporción poblacional se considera un error. </a:t>
                </a:r>
              </a:p>
            </p:txBody>
          </p:sp>
        </mc:Choice>
        <mc:Fallback xmlns="">
          <p:sp>
            <p:nvSpPr>
              <p:cNvPr id="28" name="CuadroTexto 27">
                <a:extLst>
                  <a:ext uri="{FF2B5EF4-FFF2-40B4-BE49-F238E27FC236}">
                    <a16:creationId xmlns:a16="http://schemas.microsoft.com/office/drawing/2014/main" id="{F494AF8A-D47C-6E15-F0A8-B546B382BBB9}"/>
                  </a:ext>
                </a:extLst>
              </p:cNvPr>
              <p:cNvSpPr txBox="1">
                <a:spLocks noRot="1" noChangeAspect="1" noMove="1" noResize="1" noEditPoints="1" noAdjustHandles="1" noChangeArrowheads="1" noChangeShapeType="1" noTextEdit="1"/>
              </p:cNvSpPr>
              <p:nvPr/>
            </p:nvSpPr>
            <p:spPr>
              <a:xfrm>
                <a:off x="964022" y="2166869"/>
                <a:ext cx="9770239" cy="830997"/>
              </a:xfrm>
              <a:prstGeom prst="rect">
                <a:avLst/>
              </a:prstGeom>
              <a:blipFill>
                <a:blip r:embed="rId3"/>
                <a:stretch>
                  <a:fillRect l="-187" t="-1439" r="-312" b="-7194"/>
                </a:stretch>
              </a:blipFill>
              <a:ln>
                <a:solidFill>
                  <a:schemeClr val="tx1">
                    <a:lumMod val="85000"/>
                  </a:schemeClr>
                </a:solid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79E2BF93-15A9-0219-8A77-6D991B269583}"/>
                  </a:ext>
                </a:extLst>
              </p:cNvPr>
              <p:cNvSpPr txBox="1"/>
              <p:nvPr/>
            </p:nvSpPr>
            <p:spPr>
              <a:xfrm>
                <a:off x="964021" y="3259310"/>
                <a:ext cx="9770239" cy="830997"/>
              </a:xfrm>
              <a:prstGeom prst="rect">
                <a:avLst/>
              </a:prstGeom>
              <a:noFill/>
              <a:ln>
                <a:solidFill>
                  <a:schemeClr val="tx1">
                    <a:lumMod val="85000"/>
                  </a:schemeClr>
                </a:solidFill>
              </a:ln>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Definición: </a:t>
                </a: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Cuando se utilizan los datos de una muestra aleatoria simple para estimar una </a:t>
                </a:r>
                <a:r>
                  <a:rPr kumimoji="0" lang="es-MX"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proporción poblacional </a:t>
                </a:r>
                <a14:m>
                  <m:oMath xmlns:m="http://schemas.openxmlformats.org/officeDocument/2006/math">
                    <m:r>
                      <a:rPr kumimoji="0" lang="es-MX" sz="16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𝑝</m:t>
                    </m:r>
                  </m:oMath>
                </a14:m>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el </a:t>
                </a:r>
                <a:r>
                  <a:rPr kumimoji="0" lang="es-MX"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margen de error</a:t>
                </a: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denotado por </a:t>
                </a:r>
                <a14:m>
                  <m:oMath xmlns:m="http://schemas.openxmlformats.org/officeDocument/2006/math">
                    <m:r>
                      <a:rPr kumimoji="0" lang="es-MX" sz="16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𝑬</m:t>
                    </m:r>
                  </m:oMath>
                </a14:m>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es la diferencia máxima probable entre la </a:t>
                </a:r>
                <a:r>
                  <a:rPr kumimoji="0" lang="es-MX"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proporción muestral</a:t>
                </a: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14:m>
                  <m:oMath xmlns:m="http://schemas.openxmlformats.org/officeDocument/2006/math">
                    <m:acc>
                      <m:accPr>
                        <m:chr m:val="̂"/>
                        <m:ctrlP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accPr>
                      <m:e>
                        <m:r>
                          <a:rPr kumimoji="0" lang="es-MX"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𝑝</m:t>
                        </m:r>
                      </m:e>
                    </m:acc>
                  </m:oMath>
                </a14:m>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observada y el valor real de la </a:t>
                </a:r>
                <a:r>
                  <a:rPr kumimoji="0" lang="es-MX"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proporción poblacional </a:t>
                </a:r>
                <a14:m>
                  <m:oMath xmlns:m="http://schemas.openxmlformats.org/officeDocument/2006/math">
                    <m:r>
                      <a:rPr kumimoji="0" lang="es-MX" sz="16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𝑝</m:t>
                    </m:r>
                  </m:oMath>
                </a14:m>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p:txBody>
          </p:sp>
        </mc:Choice>
        <mc:Fallback xmlns="">
          <p:sp>
            <p:nvSpPr>
              <p:cNvPr id="4" name="CuadroTexto 3">
                <a:extLst>
                  <a:ext uri="{FF2B5EF4-FFF2-40B4-BE49-F238E27FC236}">
                    <a16:creationId xmlns:a16="http://schemas.microsoft.com/office/drawing/2014/main" id="{79E2BF93-15A9-0219-8A77-6D991B269583}"/>
                  </a:ext>
                </a:extLst>
              </p:cNvPr>
              <p:cNvSpPr txBox="1">
                <a:spLocks noRot="1" noChangeAspect="1" noMove="1" noResize="1" noEditPoints="1" noAdjustHandles="1" noChangeArrowheads="1" noChangeShapeType="1" noTextEdit="1"/>
              </p:cNvSpPr>
              <p:nvPr/>
            </p:nvSpPr>
            <p:spPr>
              <a:xfrm>
                <a:off x="964021" y="3259310"/>
                <a:ext cx="9770239" cy="830997"/>
              </a:xfrm>
              <a:prstGeom prst="rect">
                <a:avLst/>
              </a:prstGeom>
              <a:blipFill>
                <a:blip r:embed="rId4"/>
                <a:stretch>
                  <a:fillRect l="-187" t="-1449" r="-312" b="-7971"/>
                </a:stretch>
              </a:blipFill>
              <a:ln>
                <a:solidFill>
                  <a:schemeClr val="tx1">
                    <a:lumMod val="85000"/>
                  </a:schemeClr>
                </a:solid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8E0BC5B9-4129-62EB-99B9-37B3E696B972}"/>
                  </a:ext>
                </a:extLst>
              </p:cNvPr>
              <p:cNvSpPr txBox="1"/>
              <p:nvPr/>
            </p:nvSpPr>
            <p:spPr>
              <a:xfrm>
                <a:off x="964021" y="4351751"/>
                <a:ext cx="9770239" cy="584775"/>
              </a:xfrm>
              <a:prstGeom prst="rect">
                <a:avLst/>
              </a:prstGeom>
              <a:noFill/>
              <a:ln>
                <a:solidFill>
                  <a:schemeClr val="tx1">
                    <a:lumMod val="85000"/>
                  </a:schemeClr>
                </a:solidFill>
              </a:ln>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 margen de error </a:t>
                </a:r>
                <a14:m>
                  <m:oMath xmlns:m="http://schemas.openxmlformats.org/officeDocument/2006/math">
                    <m:r>
                      <a:rPr kumimoji="0" lang="es-MX" sz="16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𝐸</m:t>
                    </m:r>
                  </m:oMath>
                </a14:m>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también se llama </a:t>
                </a:r>
                <a:r>
                  <a:rPr kumimoji="0" lang="es-MX" sz="16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error máximo del estimador </a:t>
                </a: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 se calcula multiplicando el valor crítico por la desviación estándar de las proporciones muestrales. </a:t>
                </a:r>
              </a:p>
            </p:txBody>
          </p:sp>
        </mc:Choice>
        <mc:Fallback xmlns="">
          <p:sp>
            <p:nvSpPr>
              <p:cNvPr id="5" name="CuadroTexto 4">
                <a:extLst>
                  <a:ext uri="{FF2B5EF4-FFF2-40B4-BE49-F238E27FC236}">
                    <a16:creationId xmlns:a16="http://schemas.microsoft.com/office/drawing/2014/main" id="{8E0BC5B9-4129-62EB-99B9-37B3E696B972}"/>
                  </a:ext>
                </a:extLst>
              </p:cNvPr>
              <p:cNvSpPr txBox="1">
                <a:spLocks noRot="1" noChangeAspect="1" noMove="1" noResize="1" noEditPoints="1" noAdjustHandles="1" noChangeArrowheads="1" noChangeShapeType="1" noTextEdit="1"/>
              </p:cNvSpPr>
              <p:nvPr/>
            </p:nvSpPr>
            <p:spPr>
              <a:xfrm>
                <a:off x="964021" y="4351751"/>
                <a:ext cx="9770239" cy="584775"/>
              </a:xfrm>
              <a:prstGeom prst="rect">
                <a:avLst/>
              </a:prstGeom>
              <a:blipFill>
                <a:blip r:embed="rId5"/>
                <a:stretch>
                  <a:fillRect l="-187" t="-2041" r="-312" b="-11224"/>
                </a:stretch>
              </a:blipFill>
              <a:ln>
                <a:solidFill>
                  <a:schemeClr val="tx1">
                    <a:lumMod val="85000"/>
                  </a:schemeClr>
                </a:solidFill>
              </a:ln>
            </p:spPr>
            <p:txBody>
              <a:bodyPr/>
              <a:lstStyle/>
              <a:p>
                <a:r>
                  <a:rPr lang="es-MX">
                    <a:noFill/>
                  </a:rPr>
                  <a:t> </a:t>
                </a:r>
              </a:p>
            </p:txBody>
          </p:sp>
        </mc:Fallback>
      </mc:AlternateContent>
      <p:graphicFrame>
        <p:nvGraphicFramePr>
          <p:cNvPr id="18" name="Diagrama 17">
            <a:extLst>
              <a:ext uri="{FF2B5EF4-FFF2-40B4-BE49-F238E27FC236}">
                <a16:creationId xmlns:a16="http://schemas.microsoft.com/office/drawing/2014/main" id="{C89AF089-E103-57E1-C362-24A50EC8590B}"/>
              </a:ext>
            </a:extLst>
          </p:cNvPr>
          <p:cNvGraphicFramePr/>
          <p:nvPr>
            <p:extLst>
              <p:ext uri="{D42A27DB-BD31-4B8C-83A1-F6EECF244321}">
                <p14:modId xmlns:p14="http://schemas.microsoft.com/office/powerpoint/2010/main" val="3706140325"/>
              </p:ext>
            </p:extLst>
          </p:nvPr>
        </p:nvGraphicFramePr>
        <p:xfrm>
          <a:off x="363940" y="320723"/>
          <a:ext cx="11345839" cy="68273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CAC2F88B-0210-C4B3-86EC-7D89F6B16D87}"/>
                  </a:ext>
                </a:extLst>
              </p:cNvPr>
              <p:cNvSpPr txBox="1"/>
              <p:nvPr/>
            </p:nvSpPr>
            <p:spPr>
              <a:xfrm>
                <a:off x="5794870" y="5229949"/>
                <a:ext cx="2135874" cy="819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sz="1600" b="0" i="1" smtClean="0">
                          <a:solidFill>
                            <a:prstClr val="black"/>
                          </a:solidFill>
                          <a:latin typeface="Cambria Math" panose="02040503050406030204" pitchFamily="18" charset="0"/>
                          <a:cs typeface="Times New Roman" panose="02020603050405020304" pitchFamily="18" charset="0"/>
                        </a:rPr>
                        <m:t>𝐸</m:t>
                      </m:r>
                      <m:r>
                        <a:rPr lang="es-MX" sz="1600" b="0" i="1" smtClean="0">
                          <a:solidFill>
                            <a:prstClr val="black"/>
                          </a:solidFill>
                          <a:latin typeface="Cambria Math" panose="02040503050406030204" pitchFamily="18" charset="0"/>
                          <a:cs typeface="Times New Roman" panose="02020603050405020304" pitchFamily="18" charset="0"/>
                        </a:rPr>
                        <m:t>=</m:t>
                      </m:r>
                      <m:sSub>
                        <m:sSubPr>
                          <m:ctrlPr>
                            <a:rPr lang="es-MX" sz="1600" i="1">
                              <a:solidFill>
                                <a:prstClr val="black"/>
                              </a:solidFill>
                              <a:latin typeface="Cambria Math" panose="02040503050406030204" pitchFamily="18" charset="0"/>
                              <a:cs typeface="Times New Roman" panose="02020603050405020304" pitchFamily="18" charset="0"/>
                            </a:rPr>
                          </m:ctrlPr>
                        </m:sSubPr>
                        <m:e>
                          <m:r>
                            <a:rPr lang="es-MX" sz="1600" i="1">
                              <a:solidFill>
                                <a:prstClr val="black"/>
                              </a:solidFill>
                              <a:latin typeface="Cambria Math" panose="02040503050406030204" pitchFamily="18" charset="0"/>
                              <a:cs typeface="Times New Roman" panose="02020603050405020304" pitchFamily="18" charset="0"/>
                            </a:rPr>
                            <m:t>𝑍</m:t>
                          </m:r>
                        </m:e>
                        <m:sub>
                          <m:f>
                            <m:fPr>
                              <m:type m:val="skw"/>
                              <m:ctrlPr>
                                <a:rPr lang="es-MX" sz="1600" i="1">
                                  <a:solidFill>
                                    <a:prstClr val="black"/>
                                  </a:solidFill>
                                  <a:latin typeface="Cambria Math" panose="02040503050406030204" pitchFamily="18" charset="0"/>
                                  <a:cs typeface="Times New Roman" panose="02020603050405020304" pitchFamily="18" charset="0"/>
                                </a:rPr>
                              </m:ctrlPr>
                            </m:fPr>
                            <m:num>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s-MX" sz="1600" i="1">
                                  <a:solidFill>
                                    <a:prstClr val="black"/>
                                  </a:solidFill>
                                  <a:latin typeface="Cambria Math" panose="02040503050406030204" pitchFamily="18" charset="0"/>
                                  <a:cs typeface="Times New Roman" panose="02020603050405020304" pitchFamily="18" charset="0"/>
                                </a:rPr>
                                <m:t>2</m:t>
                              </m:r>
                            </m:den>
                          </m:f>
                        </m:sub>
                      </m:sSub>
                      <m:rad>
                        <m:radPr>
                          <m:degHide m:val="on"/>
                          <m:ctrlPr>
                            <a:rPr lang="es-MX" sz="1600" i="1">
                              <a:solidFill>
                                <a:prstClr val="black"/>
                              </a:solidFill>
                              <a:latin typeface="Cambria Math" panose="02040503050406030204" pitchFamily="18" charset="0"/>
                              <a:cs typeface="Times New Roman" panose="02020603050405020304" pitchFamily="18" charset="0"/>
                            </a:rPr>
                          </m:ctrlPr>
                        </m:radPr>
                        <m:deg/>
                        <m:e>
                          <m:f>
                            <m:fPr>
                              <m:ctrlPr>
                                <a:rPr lang="es-MX" sz="1600" i="1">
                                  <a:solidFill>
                                    <a:prstClr val="black"/>
                                  </a:solidFill>
                                  <a:latin typeface="Cambria Math" panose="02040503050406030204" pitchFamily="18" charset="0"/>
                                  <a:cs typeface="Times New Roman" panose="02020603050405020304" pitchFamily="18" charset="0"/>
                                </a:rPr>
                              </m:ctrlPr>
                            </m:fPr>
                            <m:num>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r>
                                <a:rPr lang="es-MX" sz="1600" i="1">
                                  <a:solidFill>
                                    <a:prstClr val="black"/>
                                  </a:solidFill>
                                  <a:latin typeface="Cambria Math" panose="02040503050406030204" pitchFamily="18" charset="0"/>
                                  <a:cs typeface="Times New Roman" panose="02020603050405020304" pitchFamily="18" charset="0"/>
                                </a:rPr>
                                <m:t>(1−</m:t>
                              </m:r>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r>
                                <a:rPr lang="es-MX" sz="1600" i="1">
                                  <a:solidFill>
                                    <a:prstClr val="black"/>
                                  </a:solidFill>
                                  <a:latin typeface="Cambria Math" panose="02040503050406030204" pitchFamily="18" charset="0"/>
                                  <a:cs typeface="Times New Roman" panose="02020603050405020304" pitchFamily="18" charset="0"/>
                                </a:rPr>
                                <m:t>)</m:t>
                              </m:r>
                            </m:num>
                            <m:den>
                              <m:r>
                                <a:rPr lang="es-MX" sz="1600" i="1">
                                  <a:solidFill>
                                    <a:prstClr val="black"/>
                                  </a:solidFill>
                                  <a:latin typeface="Cambria Math" panose="02040503050406030204" pitchFamily="18" charset="0"/>
                                  <a:cs typeface="Times New Roman" panose="02020603050405020304" pitchFamily="18" charset="0"/>
                                </a:rPr>
                                <m:t>𝑛</m:t>
                              </m:r>
                            </m:den>
                          </m:f>
                        </m:e>
                      </m:rad>
                    </m:oMath>
                  </m:oMathPara>
                </a14:m>
                <a:endParaRPr lang="es-MX" sz="1600" dirty="0">
                  <a:latin typeface="Times New Roman" panose="02020603050405020304" pitchFamily="18" charset="0"/>
                  <a:cs typeface="Times New Roman" panose="02020603050405020304" pitchFamily="18" charset="0"/>
                </a:endParaRPr>
              </a:p>
            </p:txBody>
          </p:sp>
        </mc:Choice>
        <mc:Fallback xmlns="">
          <p:sp>
            <p:nvSpPr>
              <p:cNvPr id="7" name="CuadroTexto 6">
                <a:extLst>
                  <a:ext uri="{FF2B5EF4-FFF2-40B4-BE49-F238E27FC236}">
                    <a16:creationId xmlns:a16="http://schemas.microsoft.com/office/drawing/2014/main" id="{CAC2F88B-0210-C4B3-86EC-7D89F6B16D87}"/>
                  </a:ext>
                </a:extLst>
              </p:cNvPr>
              <p:cNvSpPr txBox="1">
                <a:spLocks noRot="1" noChangeAspect="1" noMove="1" noResize="1" noEditPoints="1" noAdjustHandles="1" noChangeArrowheads="1" noChangeShapeType="1" noTextEdit="1"/>
              </p:cNvSpPr>
              <p:nvPr/>
            </p:nvSpPr>
            <p:spPr>
              <a:xfrm>
                <a:off x="5794870" y="5229949"/>
                <a:ext cx="2135874" cy="819840"/>
              </a:xfrm>
              <a:prstGeom prst="rect">
                <a:avLst/>
              </a:prstGeom>
              <a:blipFill>
                <a:blip r:embed="rId11"/>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8CF55162-EF3D-4758-79F4-24DB8083EA10}"/>
                  </a:ext>
                </a:extLst>
              </p:cNvPr>
              <p:cNvSpPr txBox="1"/>
              <p:nvPr/>
            </p:nvSpPr>
            <p:spPr>
              <a:xfrm>
                <a:off x="1359806" y="5241360"/>
                <a:ext cx="4180764" cy="8242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r>
                        <a:rPr lang="es-MX" sz="1600" i="1">
                          <a:solidFill>
                            <a:schemeClr val="bg1"/>
                          </a:solidFill>
                          <a:latin typeface="Cambria Math" panose="02040503050406030204" pitchFamily="18" charset="0"/>
                        </a:rPr>
                        <m:t>−</m:t>
                      </m:r>
                      <m:sSub>
                        <m:sSubPr>
                          <m:ctrlPr>
                            <a:rPr lang="es-MX" sz="1600" i="1">
                              <a:solidFill>
                                <a:prstClr val="black"/>
                              </a:solidFill>
                              <a:latin typeface="Cambria Math" panose="02040503050406030204" pitchFamily="18" charset="0"/>
                              <a:cs typeface="Times New Roman" panose="02020603050405020304" pitchFamily="18" charset="0"/>
                            </a:rPr>
                          </m:ctrlPr>
                        </m:sSubPr>
                        <m:e>
                          <m:r>
                            <a:rPr lang="es-MX" sz="1600" i="1">
                              <a:solidFill>
                                <a:prstClr val="black"/>
                              </a:solidFill>
                              <a:latin typeface="Cambria Math" panose="02040503050406030204" pitchFamily="18" charset="0"/>
                              <a:cs typeface="Times New Roman" panose="02020603050405020304" pitchFamily="18" charset="0"/>
                            </a:rPr>
                            <m:t>𝑍</m:t>
                          </m:r>
                        </m:e>
                        <m:sub>
                          <m:f>
                            <m:fPr>
                              <m:type m:val="skw"/>
                              <m:ctrlPr>
                                <a:rPr lang="es-MX" sz="1600" i="1">
                                  <a:solidFill>
                                    <a:prstClr val="black"/>
                                  </a:solidFill>
                                  <a:latin typeface="Cambria Math" panose="02040503050406030204" pitchFamily="18" charset="0"/>
                                  <a:cs typeface="Times New Roman" panose="02020603050405020304" pitchFamily="18" charset="0"/>
                                </a:rPr>
                              </m:ctrlPr>
                            </m:fPr>
                            <m:num>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s-MX" sz="1600" i="1">
                                  <a:solidFill>
                                    <a:prstClr val="black"/>
                                  </a:solidFill>
                                  <a:latin typeface="Cambria Math" panose="02040503050406030204" pitchFamily="18" charset="0"/>
                                  <a:cs typeface="Times New Roman" panose="02020603050405020304" pitchFamily="18" charset="0"/>
                                </a:rPr>
                                <m:t>2</m:t>
                              </m:r>
                            </m:den>
                          </m:f>
                        </m:sub>
                      </m:sSub>
                      <m:rad>
                        <m:radPr>
                          <m:degHide m:val="on"/>
                          <m:ctrlPr>
                            <a:rPr lang="es-MX" sz="1600" i="1">
                              <a:solidFill>
                                <a:prstClr val="black"/>
                              </a:solidFill>
                              <a:latin typeface="Cambria Math" panose="02040503050406030204" pitchFamily="18" charset="0"/>
                              <a:cs typeface="Times New Roman" panose="02020603050405020304" pitchFamily="18" charset="0"/>
                            </a:rPr>
                          </m:ctrlPr>
                        </m:radPr>
                        <m:deg/>
                        <m:e>
                          <m:f>
                            <m:fPr>
                              <m:ctrlPr>
                                <a:rPr lang="es-MX" sz="1600" i="1">
                                  <a:solidFill>
                                    <a:prstClr val="black"/>
                                  </a:solidFill>
                                  <a:latin typeface="Cambria Math" panose="02040503050406030204" pitchFamily="18" charset="0"/>
                                  <a:cs typeface="Times New Roman" panose="02020603050405020304" pitchFamily="18" charset="0"/>
                                </a:rPr>
                              </m:ctrlPr>
                            </m:fPr>
                            <m:num>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d>
                                <m:dPr>
                                  <m:ctrlPr>
                                    <a:rPr lang="es-MX" sz="1600" i="1">
                                      <a:solidFill>
                                        <a:prstClr val="black"/>
                                      </a:solidFill>
                                      <a:latin typeface="Cambria Math" panose="02040503050406030204" pitchFamily="18" charset="0"/>
                                      <a:cs typeface="Times New Roman" panose="02020603050405020304" pitchFamily="18" charset="0"/>
                                    </a:rPr>
                                  </m:ctrlPr>
                                </m:dPr>
                                <m:e>
                                  <m:r>
                                    <a:rPr lang="es-MX" sz="1600" i="1">
                                      <a:solidFill>
                                        <a:prstClr val="black"/>
                                      </a:solidFill>
                                      <a:latin typeface="Cambria Math" panose="02040503050406030204" pitchFamily="18" charset="0"/>
                                      <a:cs typeface="Times New Roman" panose="02020603050405020304" pitchFamily="18" charset="0"/>
                                    </a:rPr>
                                    <m:t>1−</m:t>
                                  </m:r>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e>
                              </m:d>
                            </m:num>
                            <m:den>
                              <m:r>
                                <a:rPr lang="es-MX" sz="1600" i="1">
                                  <a:solidFill>
                                    <a:prstClr val="black"/>
                                  </a:solidFill>
                                  <a:latin typeface="Cambria Math" panose="02040503050406030204" pitchFamily="18" charset="0"/>
                                  <a:cs typeface="Times New Roman" panose="02020603050405020304" pitchFamily="18" charset="0"/>
                                </a:rPr>
                                <m:t>𝑛</m:t>
                              </m:r>
                            </m:den>
                          </m:f>
                        </m:e>
                      </m:rad>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s-MX" sz="1600" i="1">
                          <a:solidFill>
                            <a:prstClr val="black"/>
                          </a:solidFill>
                          <a:latin typeface="Cambria Math" panose="02040503050406030204" pitchFamily="18" charset="0"/>
                          <a:cs typeface="Times New Roman" panose="02020603050405020304" pitchFamily="18" charset="0"/>
                        </a:rPr>
                        <m:t>𝑝</m:t>
                      </m:r>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r>
                        <a:rPr lang="es-MX" sz="1600" i="1">
                          <a:solidFill>
                            <a:prstClr val="black"/>
                          </a:solidFill>
                          <a:latin typeface="Cambria Math" panose="02040503050406030204" pitchFamily="18" charset="0"/>
                          <a:cs typeface="Times New Roman" panose="02020603050405020304" pitchFamily="18" charset="0"/>
                        </a:rPr>
                        <m:t>+</m:t>
                      </m:r>
                      <m:sSub>
                        <m:sSubPr>
                          <m:ctrlPr>
                            <a:rPr lang="es-MX" sz="1600" i="1">
                              <a:solidFill>
                                <a:prstClr val="black"/>
                              </a:solidFill>
                              <a:latin typeface="Cambria Math" panose="02040503050406030204" pitchFamily="18" charset="0"/>
                              <a:cs typeface="Times New Roman" panose="02020603050405020304" pitchFamily="18" charset="0"/>
                            </a:rPr>
                          </m:ctrlPr>
                        </m:sSubPr>
                        <m:e>
                          <m:r>
                            <a:rPr lang="es-MX" sz="1600" i="1">
                              <a:solidFill>
                                <a:prstClr val="black"/>
                              </a:solidFill>
                              <a:latin typeface="Cambria Math" panose="02040503050406030204" pitchFamily="18" charset="0"/>
                              <a:cs typeface="Times New Roman" panose="02020603050405020304" pitchFamily="18" charset="0"/>
                            </a:rPr>
                            <m:t>𝑍</m:t>
                          </m:r>
                        </m:e>
                        <m:sub>
                          <m:f>
                            <m:fPr>
                              <m:type m:val="skw"/>
                              <m:ctrlPr>
                                <a:rPr lang="es-MX" sz="1600" i="1">
                                  <a:solidFill>
                                    <a:prstClr val="black"/>
                                  </a:solidFill>
                                  <a:latin typeface="Cambria Math" panose="02040503050406030204" pitchFamily="18" charset="0"/>
                                  <a:cs typeface="Times New Roman" panose="02020603050405020304" pitchFamily="18" charset="0"/>
                                </a:rPr>
                              </m:ctrlPr>
                            </m:fPr>
                            <m:num>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s-MX" sz="1600" i="1">
                                  <a:solidFill>
                                    <a:prstClr val="black"/>
                                  </a:solidFill>
                                  <a:latin typeface="Cambria Math" panose="02040503050406030204" pitchFamily="18" charset="0"/>
                                  <a:cs typeface="Times New Roman" panose="02020603050405020304" pitchFamily="18" charset="0"/>
                                </a:rPr>
                                <m:t>2</m:t>
                              </m:r>
                            </m:den>
                          </m:f>
                        </m:sub>
                      </m:sSub>
                      <m:rad>
                        <m:radPr>
                          <m:degHide m:val="on"/>
                          <m:ctrlPr>
                            <a:rPr lang="es-MX" sz="1600" i="1">
                              <a:solidFill>
                                <a:prstClr val="black"/>
                              </a:solidFill>
                              <a:latin typeface="Cambria Math" panose="02040503050406030204" pitchFamily="18" charset="0"/>
                              <a:cs typeface="Times New Roman" panose="02020603050405020304" pitchFamily="18" charset="0"/>
                            </a:rPr>
                          </m:ctrlPr>
                        </m:radPr>
                        <m:deg/>
                        <m:e>
                          <m:f>
                            <m:fPr>
                              <m:ctrlPr>
                                <a:rPr lang="es-MX" sz="1600" i="1">
                                  <a:solidFill>
                                    <a:prstClr val="black"/>
                                  </a:solidFill>
                                  <a:latin typeface="Cambria Math" panose="02040503050406030204" pitchFamily="18" charset="0"/>
                                  <a:cs typeface="Times New Roman" panose="02020603050405020304" pitchFamily="18" charset="0"/>
                                </a:rPr>
                              </m:ctrlPr>
                            </m:fPr>
                            <m:num>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r>
                                <a:rPr lang="es-MX" sz="1600" i="1">
                                  <a:solidFill>
                                    <a:prstClr val="black"/>
                                  </a:solidFill>
                                  <a:latin typeface="Cambria Math" panose="02040503050406030204" pitchFamily="18" charset="0"/>
                                  <a:cs typeface="Times New Roman" panose="02020603050405020304" pitchFamily="18" charset="0"/>
                                </a:rPr>
                                <m:t>(1−</m:t>
                              </m:r>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r>
                                <a:rPr lang="es-MX" sz="1600" i="1">
                                  <a:solidFill>
                                    <a:prstClr val="black"/>
                                  </a:solidFill>
                                  <a:latin typeface="Cambria Math" panose="02040503050406030204" pitchFamily="18" charset="0"/>
                                  <a:cs typeface="Times New Roman" panose="02020603050405020304" pitchFamily="18" charset="0"/>
                                </a:rPr>
                                <m:t>)</m:t>
                              </m:r>
                            </m:num>
                            <m:den>
                              <m:r>
                                <a:rPr lang="es-MX" sz="1600" i="1">
                                  <a:solidFill>
                                    <a:prstClr val="black"/>
                                  </a:solidFill>
                                  <a:latin typeface="Cambria Math" panose="02040503050406030204" pitchFamily="18" charset="0"/>
                                  <a:cs typeface="Times New Roman" panose="02020603050405020304" pitchFamily="18" charset="0"/>
                                </a:rPr>
                                <m:t>𝑛</m:t>
                              </m:r>
                            </m:den>
                          </m:f>
                        </m:e>
                      </m:rad>
                    </m:oMath>
                  </m:oMathPara>
                </a14:m>
                <a:endParaRPr lang="es-MX" sz="1600" dirty="0"/>
              </a:p>
            </p:txBody>
          </p:sp>
        </mc:Choice>
        <mc:Fallback xmlns="">
          <p:sp>
            <p:nvSpPr>
              <p:cNvPr id="8" name="CuadroTexto 7">
                <a:extLst>
                  <a:ext uri="{FF2B5EF4-FFF2-40B4-BE49-F238E27FC236}">
                    <a16:creationId xmlns:a16="http://schemas.microsoft.com/office/drawing/2014/main" id="{8CF55162-EF3D-4758-79F4-24DB8083EA10}"/>
                  </a:ext>
                </a:extLst>
              </p:cNvPr>
              <p:cNvSpPr txBox="1">
                <a:spLocks noRot="1" noChangeAspect="1" noMove="1" noResize="1" noEditPoints="1" noAdjustHandles="1" noChangeArrowheads="1" noChangeShapeType="1" noTextEdit="1"/>
              </p:cNvSpPr>
              <p:nvPr/>
            </p:nvSpPr>
            <p:spPr>
              <a:xfrm>
                <a:off x="1359806" y="5241360"/>
                <a:ext cx="4180764" cy="824265"/>
              </a:xfrm>
              <a:prstGeom prst="rect">
                <a:avLst/>
              </a:prstGeom>
              <a:blipFill>
                <a:blip r:embed="rId12"/>
                <a:stretch>
                  <a:fillRect/>
                </a:stretch>
              </a:blipFill>
            </p:spPr>
            <p:txBody>
              <a:bodyPr/>
              <a:lstStyle/>
              <a:p>
                <a:r>
                  <a:rPr lang="es-MX">
                    <a:noFill/>
                  </a:rPr>
                  <a:t> </a:t>
                </a:r>
              </a:p>
            </p:txBody>
          </p:sp>
        </mc:Fallback>
      </mc:AlternateContent>
      <p:sp>
        <p:nvSpPr>
          <p:cNvPr id="9" name="CuadroTexto 8">
            <a:extLst>
              <a:ext uri="{FF2B5EF4-FFF2-40B4-BE49-F238E27FC236}">
                <a16:creationId xmlns:a16="http://schemas.microsoft.com/office/drawing/2014/main" id="{FA31CB9A-9A3C-ED1A-A24B-542ABEDAEED5}"/>
              </a:ext>
            </a:extLst>
          </p:cNvPr>
          <p:cNvSpPr txBox="1"/>
          <p:nvPr/>
        </p:nvSpPr>
        <p:spPr>
          <a:xfrm>
            <a:off x="8783729" y="5470592"/>
            <a:ext cx="1705971" cy="338554"/>
          </a:xfrm>
          <a:prstGeom prst="rect">
            <a:avLst/>
          </a:prstGeom>
          <a:noFill/>
          <a:ln>
            <a:solidFill>
              <a:schemeClr val="tx1">
                <a:lumMod val="85000"/>
              </a:schemeClr>
            </a:solidFill>
          </a:ln>
        </p:spPr>
        <p:txBody>
          <a:bodyPr wrap="square" rtlCol="0">
            <a:spAutoFit/>
          </a:bodyPr>
          <a:lstStyle/>
          <a:p>
            <a:pPr lvl="0" algn="just">
              <a:defRPr/>
            </a:pPr>
            <a:r>
              <a:rPr lang="es-MX" sz="1600" dirty="0">
                <a:solidFill>
                  <a:schemeClr val="bg1"/>
                </a:solidFill>
                <a:latin typeface="Times New Roman" panose="02020603050405020304" pitchFamily="18" charset="0"/>
                <a:cs typeface="Times New Roman" panose="02020603050405020304" pitchFamily="18" charset="0"/>
              </a:rPr>
              <a:t>Margen de Error</a:t>
            </a:r>
            <a:endParaRPr kumimoji="0" lang="es-MX" sz="1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cxnSp>
        <p:nvCxnSpPr>
          <p:cNvPr id="11" name="Conector recto de flecha 10">
            <a:extLst>
              <a:ext uri="{FF2B5EF4-FFF2-40B4-BE49-F238E27FC236}">
                <a16:creationId xmlns:a16="http://schemas.microsoft.com/office/drawing/2014/main" id="{794919EE-6525-FA3B-5E0F-3BA65FBC878C}"/>
              </a:ext>
            </a:extLst>
          </p:cNvPr>
          <p:cNvCxnSpPr>
            <a:stCxn id="7" idx="3"/>
            <a:endCxn id="9" idx="1"/>
          </p:cNvCxnSpPr>
          <p:nvPr/>
        </p:nvCxnSpPr>
        <p:spPr>
          <a:xfrm>
            <a:off x="7930744" y="5639869"/>
            <a:ext cx="85298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36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 grpId="0" animBg="1"/>
      <p:bldP spid="5" grpId="0" animBg="1"/>
      <p:bldP spid="7" grpId="0"/>
      <p:bldP spid="8"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Autofit/>
          </a:bodyPr>
          <a:lstStyle/>
          <a:p>
            <a:pPr algn="just" rtl="0"/>
            <a:r>
              <a:rPr lang="es-ES" sz="3000" dirty="0">
                <a:latin typeface="Times New Roman" panose="02020603050405020304" pitchFamily="18" charset="0"/>
                <a:cs typeface="Times New Roman" panose="02020603050405020304" pitchFamily="18" charset="0"/>
              </a:rPr>
              <a:t>Intervalo de confianza</a:t>
            </a: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1F950A1F-34AD-B21A-F7CD-12A6C8A855EE}"/>
                  </a:ext>
                </a:extLst>
              </p:cNvPr>
              <p:cNvSpPr txBox="1"/>
              <p:nvPr/>
            </p:nvSpPr>
            <p:spPr>
              <a:xfrm>
                <a:off x="964021" y="2959167"/>
                <a:ext cx="9332916" cy="707886"/>
              </a:xfrm>
              <a:prstGeom prst="rect">
                <a:avLst/>
              </a:prstGeom>
              <a:noFill/>
              <a:ln>
                <a:solidFill>
                  <a:schemeClr val="tx1">
                    <a:lumMod val="85000"/>
                  </a:schemeClr>
                </a:solidFill>
              </a:ln>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 intervalo de confianza estimado al 95% de confianza de la proporción poblacional </a:t>
                </a:r>
                <a14:m>
                  <m:oMath xmlns:m="http://schemas.openxmlformats.org/officeDocument/2006/math">
                    <m:r>
                      <a:rPr kumimoji="0" lang="es-MX"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𝑝</m:t>
                    </m:r>
                  </m:oMath>
                </a14:m>
                <a:r>
                  <a:rPr kumimoji="0" lang="es-MX"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es 0.514</a:t>
                </a:r>
                <a14:m>
                  <m:oMath xmlns:m="http://schemas.openxmlformats.org/officeDocument/2006/math">
                    <m:r>
                      <a:rPr kumimoji="0" lang="es-MX"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&lt; </m:t>
                    </m:r>
                    <m:r>
                      <a:rPr kumimoji="0" lang="es-MX"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𝑝</m:t>
                    </m:r>
                    <m:r>
                      <a:rPr kumimoji="0" lang="es-MX"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 &lt;0.706</m:t>
                    </m:r>
                  </m:oMath>
                </a14:m>
                <a:r>
                  <a:rPr kumimoji="0" lang="es-MX"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¿Cuál sería su interpretación?</a:t>
                </a:r>
                <a:endParaRPr kumimoji="0" lang="es-MX"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Choice>
        <mc:Fallback xmlns="">
          <p:sp>
            <p:nvSpPr>
              <p:cNvPr id="5" name="CuadroTexto 4">
                <a:extLst>
                  <a:ext uri="{FF2B5EF4-FFF2-40B4-BE49-F238E27FC236}">
                    <a16:creationId xmlns:a16="http://schemas.microsoft.com/office/drawing/2014/main" id="{1F950A1F-34AD-B21A-F7CD-12A6C8A855EE}"/>
                  </a:ext>
                </a:extLst>
              </p:cNvPr>
              <p:cNvSpPr txBox="1">
                <a:spLocks noRot="1" noChangeAspect="1" noMove="1" noResize="1" noEditPoints="1" noAdjustHandles="1" noChangeArrowheads="1" noChangeShapeType="1" noTextEdit="1"/>
              </p:cNvSpPr>
              <p:nvPr/>
            </p:nvSpPr>
            <p:spPr>
              <a:xfrm>
                <a:off x="964021" y="2959167"/>
                <a:ext cx="9332916" cy="707886"/>
              </a:xfrm>
              <a:prstGeom prst="rect">
                <a:avLst/>
              </a:prstGeom>
              <a:blipFill>
                <a:blip r:embed="rId3"/>
                <a:stretch>
                  <a:fillRect l="-522" t="-3361" b="-12605"/>
                </a:stretch>
              </a:blipFill>
              <a:ln>
                <a:solidFill>
                  <a:schemeClr val="tx1">
                    <a:lumMod val="85000"/>
                  </a:schemeClr>
                </a:solid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graphicFrame>
            <p:nvGraphicFramePr>
              <p:cNvPr id="6" name="Tabla 6">
                <a:extLst>
                  <a:ext uri="{FF2B5EF4-FFF2-40B4-BE49-F238E27FC236}">
                    <a16:creationId xmlns:a16="http://schemas.microsoft.com/office/drawing/2014/main" id="{839DCA71-672C-B0E1-88CF-A5EFC41862A0}"/>
                  </a:ext>
                </a:extLst>
              </p:cNvPr>
              <p:cNvGraphicFramePr>
                <a:graphicFrameLocks noGrp="1"/>
              </p:cNvGraphicFramePr>
              <p:nvPr>
                <p:extLst>
                  <p:ext uri="{D42A27DB-BD31-4B8C-83A1-F6EECF244321}">
                    <p14:modId xmlns:p14="http://schemas.microsoft.com/office/powerpoint/2010/main" val="995916988"/>
                  </p:ext>
                </p:extLst>
              </p:nvPr>
            </p:nvGraphicFramePr>
            <p:xfrm>
              <a:off x="964021" y="3749904"/>
              <a:ext cx="9332916" cy="2677197"/>
            </p:xfrm>
            <a:graphic>
              <a:graphicData uri="http://schemas.openxmlformats.org/drawingml/2006/table">
                <a:tbl>
                  <a:tblPr firstRow="1" bandRow="1">
                    <a:tableStyleId>{F2DE63D5-997A-4646-A377-4702673A728D}</a:tableStyleId>
                  </a:tblPr>
                  <a:tblGrid>
                    <a:gridCol w="4666458">
                      <a:extLst>
                        <a:ext uri="{9D8B030D-6E8A-4147-A177-3AD203B41FA5}">
                          <a16:colId xmlns:a16="http://schemas.microsoft.com/office/drawing/2014/main" val="1598350568"/>
                        </a:ext>
                      </a:extLst>
                    </a:gridCol>
                    <a:gridCol w="4666458">
                      <a:extLst>
                        <a:ext uri="{9D8B030D-6E8A-4147-A177-3AD203B41FA5}">
                          <a16:colId xmlns:a16="http://schemas.microsoft.com/office/drawing/2014/main" val="2178595920"/>
                        </a:ext>
                      </a:extLst>
                    </a:gridCol>
                  </a:tblGrid>
                  <a:tr h="391197">
                    <a:tc>
                      <a:txBody>
                        <a:bodyPr/>
                        <a:lstStyle/>
                        <a:p>
                          <a:pPr algn="ctr"/>
                          <a:r>
                            <a:rPr lang="es-MX" sz="1800" dirty="0">
                              <a:solidFill>
                                <a:schemeClr val="bg1"/>
                              </a:solidFill>
                              <a:latin typeface="Times New Roman" panose="02020603050405020304" pitchFamily="18" charset="0"/>
                              <a:cs typeface="Times New Roman" panose="02020603050405020304" pitchFamily="18" charset="0"/>
                            </a:rPr>
                            <a:t>Correcto</a:t>
                          </a:r>
                        </a:p>
                      </a:txBody>
                      <a:tcPr/>
                    </a:tc>
                    <a:tc>
                      <a:txBody>
                        <a:bodyPr/>
                        <a:lstStyle/>
                        <a:p>
                          <a:pPr algn="ctr"/>
                          <a:r>
                            <a:rPr lang="es-MX" sz="1800" dirty="0">
                              <a:solidFill>
                                <a:schemeClr val="bg1"/>
                              </a:solidFill>
                              <a:latin typeface="Times New Roman" panose="02020603050405020304" pitchFamily="18" charset="0"/>
                              <a:cs typeface="Times New Roman" panose="02020603050405020304" pitchFamily="18" charset="0"/>
                            </a:rPr>
                            <a:t>Erróneo</a:t>
                          </a:r>
                        </a:p>
                      </a:txBody>
                      <a:tcPr/>
                    </a:tc>
                    <a:extLst>
                      <a:ext uri="{0D108BD9-81ED-4DB2-BD59-A6C34878D82A}">
                        <a16:rowId xmlns:a16="http://schemas.microsoft.com/office/drawing/2014/main" val="2703173988"/>
                      </a:ext>
                    </a:extLst>
                  </a:tr>
                  <a:tr h="391197">
                    <a:tc>
                      <a:txBody>
                        <a:bodyPr/>
                        <a:lstStyle/>
                        <a:p>
                          <a:pPr algn="just"/>
                          <a:r>
                            <a:rPr lang="es-MX" sz="1800" dirty="0">
                              <a:solidFill>
                                <a:schemeClr val="bg1"/>
                              </a:solidFill>
                              <a:latin typeface="Times New Roman" panose="02020603050405020304" pitchFamily="18" charset="0"/>
                              <a:cs typeface="Times New Roman" panose="02020603050405020304" pitchFamily="18" charset="0"/>
                            </a:rPr>
                            <a:t>“Tenemos una confianza del 95% de que el intervalo de 0.514 a 0.706 realmente contiene el valor verdadero de </a:t>
                          </a:r>
                          <a14:m>
                            <m:oMath xmlns:m="http://schemas.openxmlformats.org/officeDocument/2006/math">
                              <m:r>
                                <a:rPr lang="es-MX" sz="1800" dirty="0" smtClean="0">
                                  <a:solidFill>
                                    <a:schemeClr val="bg1"/>
                                  </a:solidFill>
                                  <a:latin typeface="Cambria Math" panose="02040503050406030204" pitchFamily="18" charset="0"/>
                                </a:rPr>
                                <m:t>𝑝</m:t>
                              </m:r>
                            </m:oMath>
                          </a14:m>
                          <a:r>
                            <a:rPr lang="es-MX" sz="1800" dirty="0">
                              <a:solidFill>
                                <a:schemeClr val="bg1"/>
                              </a:solidFill>
                              <a:latin typeface="Times New Roman" panose="02020603050405020304" pitchFamily="18" charset="0"/>
                              <a:cs typeface="Times New Roman" panose="02020603050405020304" pitchFamily="18" charset="0"/>
                            </a:rPr>
                            <a:t>”. Esto significa que, si seleccionamos muchas muestras diferentes de tamaño </a:t>
                          </a:r>
                          <a14:m>
                            <m:oMath xmlns:m="http://schemas.openxmlformats.org/officeDocument/2006/math">
                              <m:r>
                                <a:rPr lang="es-MX" sz="1800" dirty="0" smtClean="0">
                                  <a:solidFill>
                                    <a:schemeClr val="bg1"/>
                                  </a:solidFill>
                                  <a:latin typeface="Cambria Math" panose="02040503050406030204" pitchFamily="18" charset="0"/>
                                </a:rPr>
                                <m:t>𝑛</m:t>
                              </m:r>
                            </m:oMath>
                          </a14:m>
                          <a:r>
                            <a:rPr lang="es-MX" sz="1800" dirty="0">
                              <a:solidFill>
                                <a:schemeClr val="bg1"/>
                              </a:solidFill>
                              <a:latin typeface="Times New Roman" panose="02020603050405020304" pitchFamily="18" charset="0"/>
                              <a:cs typeface="Times New Roman" panose="02020603050405020304" pitchFamily="18" charset="0"/>
                            </a:rPr>
                            <a:t> y construimos los intervalos de confianza correspondientes, el 95% de ellos incluirían realmente el valor de la proporción poblacional </a:t>
                          </a:r>
                          <a14:m>
                            <m:oMath xmlns:m="http://schemas.openxmlformats.org/officeDocument/2006/math">
                              <m:r>
                                <a:rPr lang="es-MX" sz="1800" dirty="0" smtClean="0">
                                  <a:solidFill>
                                    <a:schemeClr val="bg1"/>
                                  </a:solidFill>
                                  <a:latin typeface="Cambria Math" panose="02040503050406030204" pitchFamily="18" charset="0"/>
                                </a:rPr>
                                <m:t>𝑝</m:t>
                              </m:r>
                            </m:oMath>
                          </a14:m>
                          <a:r>
                            <a:rPr lang="es-MX" sz="1800" dirty="0">
                              <a:solidFill>
                                <a:schemeClr val="bg1"/>
                              </a:solidFill>
                              <a:latin typeface="Times New Roman" panose="02020603050405020304" pitchFamily="18" charset="0"/>
                              <a:cs typeface="Times New Roman" panose="02020603050405020304" pitchFamily="18" charset="0"/>
                            </a:rPr>
                            <a:t>.</a:t>
                          </a:r>
                        </a:p>
                      </a:txBody>
                      <a:tcPr/>
                    </a:tc>
                    <a:tc>
                      <a:txBody>
                        <a:bodyPr/>
                        <a:lstStyle/>
                        <a:p>
                          <a:pPr algn="just"/>
                          <a:r>
                            <a:rPr lang="es-MX" sz="1800" dirty="0">
                              <a:solidFill>
                                <a:schemeClr val="bg1"/>
                              </a:solidFill>
                              <a:latin typeface="Times New Roman" panose="02020603050405020304" pitchFamily="18" charset="0"/>
                              <a:cs typeface="Times New Roman" panose="02020603050405020304" pitchFamily="18" charset="0"/>
                            </a:rPr>
                            <a:t>“Existe un 95% de probabilidad de que el valor real de </a:t>
                          </a:r>
                          <a14:m>
                            <m:oMath xmlns:m="http://schemas.openxmlformats.org/officeDocument/2006/math">
                              <m:r>
                                <a:rPr lang="es-MX" sz="1800" dirty="0" smtClean="0">
                                  <a:solidFill>
                                    <a:schemeClr val="bg1"/>
                                  </a:solidFill>
                                  <a:latin typeface="Cambria Math" panose="02040503050406030204" pitchFamily="18" charset="0"/>
                                </a:rPr>
                                <m:t>𝑝</m:t>
                              </m:r>
                            </m:oMath>
                          </a14:m>
                          <a:r>
                            <a:rPr lang="es-MX" sz="1800" dirty="0">
                              <a:solidFill>
                                <a:schemeClr val="bg1"/>
                              </a:solidFill>
                              <a:latin typeface="Times New Roman" panose="02020603050405020304" pitchFamily="18" charset="0"/>
                              <a:cs typeface="Times New Roman" panose="02020603050405020304" pitchFamily="18" charset="0"/>
                            </a:rPr>
                            <a:t> esté entre 0.514 y 0.706”</a:t>
                          </a:r>
                        </a:p>
                      </a:txBody>
                      <a:tcPr/>
                    </a:tc>
                    <a:extLst>
                      <a:ext uri="{0D108BD9-81ED-4DB2-BD59-A6C34878D82A}">
                        <a16:rowId xmlns:a16="http://schemas.microsoft.com/office/drawing/2014/main" val="2414834038"/>
                      </a:ext>
                    </a:extLst>
                  </a:tr>
                </a:tbl>
              </a:graphicData>
            </a:graphic>
          </p:graphicFrame>
        </mc:Choice>
        <mc:Fallback xmlns="">
          <p:graphicFrame>
            <p:nvGraphicFramePr>
              <p:cNvPr id="6" name="Tabla 6">
                <a:extLst>
                  <a:ext uri="{FF2B5EF4-FFF2-40B4-BE49-F238E27FC236}">
                    <a16:creationId xmlns:a16="http://schemas.microsoft.com/office/drawing/2014/main" id="{839DCA71-672C-B0E1-88CF-A5EFC41862A0}"/>
                  </a:ext>
                </a:extLst>
              </p:cNvPr>
              <p:cNvGraphicFramePr>
                <a:graphicFrameLocks noGrp="1"/>
              </p:cNvGraphicFramePr>
              <p:nvPr>
                <p:extLst>
                  <p:ext uri="{D42A27DB-BD31-4B8C-83A1-F6EECF244321}">
                    <p14:modId xmlns:p14="http://schemas.microsoft.com/office/powerpoint/2010/main" val="995916988"/>
                  </p:ext>
                </p:extLst>
              </p:nvPr>
            </p:nvGraphicFramePr>
            <p:xfrm>
              <a:off x="964021" y="3749904"/>
              <a:ext cx="9332916" cy="2677197"/>
            </p:xfrm>
            <a:graphic>
              <a:graphicData uri="http://schemas.openxmlformats.org/drawingml/2006/table">
                <a:tbl>
                  <a:tblPr firstRow="1" bandRow="1">
                    <a:tableStyleId>{F2DE63D5-997A-4646-A377-4702673A728D}</a:tableStyleId>
                  </a:tblPr>
                  <a:tblGrid>
                    <a:gridCol w="4666458">
                      <a:extLst>
                        <a:ext uri="{9D8B030D-6E8A-4147-A177-3AD203B41FA5}">
                          <a16:colId xmlns:a16="http://schemas.microsoft.com/office/drawing/2014/main" val="1598350568"/>
                        </a:ext>
                      </a:extLst>
                    </a:gridCol>
                    <a:gridCol w="4666458">
                      <a:extLst>
                        <a:ext uri="{9D8B030D-6E8A-4147-A177-3AD203B41FA5}">
                          <a16:colId xmlns:a16="http://schemas.microsoft.com/office/drawing/2014/main" val="2178595920"/>
                        </a:ext>
                      </a:extLst>
                    </a:gridCol>
                  </a:tblGrid>
                  <a:tr h="391197">
                    <a:tc>
                      <a:txBody>
                        <a:bodyPr/>
                        <a:lstStyle/>
                        <a:p>
                          <a:pPr algn="ctr"/>
                          <a:r>
                            <a:rPr lang="es-MX" sz="1800" dirty="0">
                              <a:solidFill>
                                <a:schemeClr val="bg1"/>
                              </a:solidFill>
                              <a:latin typeface="Times New Roman" panose="02020603050405020304" pitchFamily="18" charset="0"/>
                              <a:cs typeface="Times New Roman" panose="02020603050405020304" pitchFamily="18" charset="0"/>
                            </a:rPr>
                            <a:t>Correcto</a:t>
                          </a:r>
                        </a:p>
                      </a:txBody>
                      <a:tcPr/>
                    </a:tc>
                    <a:tc>
                      <a:txBody>
                        <a:bodyPr/>
                        <a:lstStyle/>
                        <a:p>
                          <a:pPr algn="ctr"/>
                          <a:r>
                            <a:rPr lang="es-MX" sz="1800" dirty="0">
                              <a:solidFill>
                                <a:schemeClr val="bg1"/>
                              </a:solidFill>
                              <a:latin typeface="Times New Roman" panose="02020603050405020304" pitchFamily="18" charset="0"/>
                              <a:cs typeface="Times New Roman" panose="02020603050405020304" pitchFamily="18" charset="0"/>
                            </a:rPr>
                            <a:t>Erróneo</a:t>
                          </a:r>
                        </a:p>
                      </a:txBody>
                      <a:tcPr/>
                    </a:tc>
                    <a:extLst>
                      <a:ext uri="{0D108BD9-81ED-4DB2-BD59-A6C34878D82A}">
                        <a16:rowId xmlns:a16="http://schemas.microsoft.com/office/drawing/2014/main" val="2703173988"/>
                      </a:ext>
                    </a:extLst>
                  </a:tr>
                  <a:tr h="2286000">
                    <a:tc>
                      <a:txBody>
                        <a:bodyPr/>
                        <a:lstStyle/>
                        <a:p>
                          <a:endParaRPr lang="es-MX"/>
                        </a:p>
                      </a:txBody>
                      <a:tcPr>
                        <a:blipFill>
                          <a:blip r:embed="rId4"/>
                          <a:stretch>
                            <a:fillRect l="-131" t="-18351" r="-100131" b="-3989"/>
                          </a:stretch>
                        </a:blipFill>
                      </a:tcPr>
                    </a:tc>
                    <a:tc>
                      <a:txBody>
                        <a:bodyPr/>
                        <a:lstStyle/>
                        <a:p>
                          <a:endParaRPr lang="es-MX"/>
                        </a:p>
                      </a:txBody>
                      <a:tcPr>
                        <a:blipFill>
                          <a:blip r:embed="rId4"/>
                          <a:stretch>
                            <a:fillRect l="-100131" t="-18351" r="-131" b="-3989"/>
                          </a:stretch>
                        </a:blipFill>
                      </a:tcPr>
                    </a:tc>
                    <a:extLst>
                      <a:ext uri="{0D108BD9-81ED-4DB2-BD59-A6C34878D82A}">
                        <a16:rowId xmlns:a16="http://schemas.microsoft.com/office/drawing/2014/main" val="2414834038"/>
                      </a:ext>
                    </a:extLst>
                  </a:tr>
                </a:tbl>
              </a:graphicData>
            </a:graphic>
          </p:graphicFrame>
        </mc:Fallback>
      </mc:AlternateContent>
      <p:sp>
        <p:nvSpPr>
          <p:cNvPr id="7" name="CuadroTexto 6">
            <a:extLst>
              <a:ext uri="{FF2B5EF4-FFF2-40B4-BE49-F238E27FC236}">
                <a16:creationId xmlns:a16="http://schemas.microsoft.com/office/drawing/2014/main" id="{1F950A1F-34AD-B21A-F7CD-12A6C8A855EE}"/>
              </a:ext>
            </a:extLst>
          </p:cNvPr>
          <p:cNvSpPr txBox="1"/>
          <p:nvPr/>
        </p:nvSpPr>
        <p:spPr>
          <a:xfrm>
            <a:off x="964021" y="2143168"/>
            <a:ext cx="9332916" cy="707886"/>
          </a:xfrm>
          <a:prstGeom prst="rect">
            <a:avLst/>
          </a:prstGeom>
          <a:noFill/>
          <a:ln>
            <a:solidFill>
              <a:schemeClr val="tx1">
                <a:lumMod val="85000"/>
              </a:schemeClr>
            </a:solidFill>
          </a:ln>
        </p:spPr>
        <p:txBody>
          <a:bodyPr wrap="square" rtlCol="0">
            <a:spAutoFit/>
          </a:bodyPr>
          <a:lstStyle/>
          <a:p>
            <a:pPr marL="285750" lvl="0" indent="-285750" algn="just">
              <a:buFont typeface="Arial" panose="020B0604020202020204" pitchFamily="34" charset="0"/>
              <a:buChar char="•"/>
              <a:defRPr/>
            </a:pPr>
            <a:r>
              <a:rPr kumimoji="0" lang="es-MX"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Por ejemplo: </a:t>
            </a:r>
            <a:r>
              <a:rPr kumimoji="0" lang="es-MX" sz="20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Construya un intervalo de </a:t>
            </a:r>
            <a:r>
              <a:rPr lang="es-MX" sz="2000" dirty="0">
                <a:solidFill>
                  <a:prstClr val="black"/>
                </a:solidFill>
                <a:latin typeface="Times New Roman" panose="02020603050405020304" pitchFamily="18" charset="0"/>
                <a:cs typeface="Times New Roman" panose="02020603050405020304" pitchFamily="18" charset="0"/>
              </a:rPr>
              <a:t>confianza del 95% para la proporción de personas que creen en los extraterrestres</a:t>
            </a:r>
            <a:endParaRPr kumimoji="0" lang="es-MX"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18" name="Diagrama 17">
            <a:extLst>
              <a:ext uri="{FF2B5EF4-FFF2-40B4-BE49-F238E27FC236}">
                <a16:creationId xmlns:a16="http://schemas.microsoft.com/office/drawing/2014/main" id="{AB01B42C-14BD-25B1-E092-8D1E894AB681}"/>
              </a:ext>
            </a:extLst>
          </p:cNvPr>
          <p:cNvGraphicFramePr/>
          <p:nvPr>
            <p:extLst>
              <p:ext uri="{D42A27DB-BD31-4B8C-83A1-F6EECF244321}">
                <p14:modId xmlns:p14="http://schemas.microsoft.com/office/powerpoint/2010/main" val="3706140325"/>
              </p:ext>
            </p:extLst>
          </p:nvPr>
        </p:nvGraphicFramePr>
        <p:xfrm>
          <a:off x="363940" y="320723"/>
          <a:ext cx="11345839" cy="68273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54470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Autofit/>
          </a:bodyPr>
          <a:lstStyle/>
          <a:p>
            <a:pPr algn="just" rtl="0"/>
            <a:r>
              <a:rPr lang="es-ES" sz="3000" dirty="0">
                <a:latin typeface="Times New Roman" panose="02020603050405020304" pitchFamily="18" charset="0"/>
                <a:cs typeface="Times New Roman" panose="02020603050405020304" pitchFamily="18" charset="0"/>
              </a:rPr>
              <a:t>Ejemplo 1</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3416320"/>
          </a:xfrm>
          <a:prstGeom prst="rect">
            <a:avLst/>
          </a:prstGeom>
          <a:noFill/>
          <a:ln>
            <a:solidFill>
              <a:schemeClr val="tx1">
                <a:lumMod val="85000"/>
              </a:schemeClr>
            </a:solidFill>
          </a:ln>
        </p:spPr>
        <p:txBody>
          <a:bodyPr wrap="square" rtlCol="0">
            <a:spAutoFit/>
          </a:bodyPr>
          <a:lstStyle/>
          <a:p>
            <a:pPr marL="285750" lvl="0" indent="-285750" algn="just">
              <a:buFont typeface="Arial" panose="020B0604020202020204" pitchFamily="34" charset="0"/>
              <a:buChar char="•"/>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Posposición de la muerte. </a:t>
            </a:r>
            <a:r>
              <a:rPr lang="es-MX" dirty="0">
                <a:solidFill>
                  <a:prstClr val="black"/>
                </a:solidFill>
                <a:latin typeface="Times New Roman" panose="02020603050405020304" pitchFamily="18" charset="0"/>
                <a:cs typeface="Times New Roman" panose="02020603050405020304" pitchFamily="18" charset="0"/>
              </a:rPr>
              <a:t>Una hipótesis interesante y del dominio público dice que los individuos pueden posponer temporalmente su muerte para estar presentes en una festividad o en un suceso importante como un cumpleaños. En un estudio de este fenómeno, se descubrió que la semana previa y la semana posterior a Navidad hubo un total de 12,000 muertes, y que 6,062 de ellas ocurrieron la semana anterior a la Navidad.</a:t>
            </a:r>
          </a:p>
          <a:p>
            <a:pPr marL="285750" lvl="0" indent="-285750" algn="just">
              <a:buFont typeface="Arial" panose="020B0604020202020204" pitchFamily="34" charset="0"/>
              <a:buChar char="•"/>
              <a:defRPr/>
            </a:pPr>
            <a:endPar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800100" marR="0" lvl="1"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Construya un estimado del intervalo de confianza </a:t>
            </a:r>
            <a:r>
              <a:rPr lang="es-MX" dirty="0">
                <a:solidFill>
                  <a:prstClr val="black"/>
                </a:solidFill>
                <a:latin typeface="Times New Roman" panose="02020603050405020304" pitchFamily="18" charset="0"/>
                <a:cs typeface="Times New Roman" panose="02020603050405020304" pitchFamily="18" charset="0"/>
              </a:rPr>
              <a:t>al</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95% para la proporción de muertes ocurridas la semana anterior a Navidad, con respecto a las muertes totales durante la semana previa y la semana posterior a Navidad</a:t>
            </a:r>
            <a:r>
              <a:rPr lang="es-MX" dirty="0">
                <a:solidFill>
                  <a:prstClr val="black"/>
                </a:solidFill>
                <a:latin typeface="Times New Roman" panose="02020603050405020304" pitchFamily="18" charset="0"/>
                <a:cs typeface="Times New Roman" panose="02020603050405020304" pitchFamily="18" charset="0"/>
              </a:rPr>
              <a:t> y da una interpretación de este intervalo. </a:t>
            </a:r>
            <a:endPar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800100" marR="0" lvl="1" indent="-342900" algn="just" defTabSz="914400" rtl="0" eaLnBrk="1" fontAlgn="auto" latinLnBrk="0" hangingPunct="1">
              <a:lnSpc>
                <a:spcPct val="100000"/>
              </a:lnSpc>
              <a:spcBef>
                <a:spcPts val="0"/>
              </a:spcBef>
              <a:spcAft>
                <a:spcPts val="0"/>
              </a:spcAft>
              <a:buClrTx/>
              <a:buSzTx/>
              <a:buFont typeface="+mj-lt"/>
              <a:buAutoNum type="arabicPeriod"/>
              <a:tabLst/>
              <a:defRPr/>
            </a:pPr>
            <a:endPar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800100" marR="0" lvl="1"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 base en el resultado, ¿existe algún indicador de que la gente pueda posponer temporalmente su muerte para estar presente en</a:t>
            </a:r>
            <a:r>
              <a:rPr kumimoji="0" lang="es-MX" sz="1800" b="0" i="0" u="none" strike="noStrike" kern="1200" cap="none" spc="0" normalizeH="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Navidad</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¿Por qué?  </a:t>
            </a:r>
            <a:endPar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15" name="Diagrama 14">
            <a:extLst>
              <a:ext uri="{FF2B5EF4-FFF2-40B4-BE49-F238E27FC236}">
                <a16:creationId xmlns:a16="http://schemas.microsoft.com/office/drawing/2014/main" id="{A9829B8E-EEAC-39A5-9E44-F610713D3C61}"/>
              </a:ext>
            </a:extLst>
          </p:cNvPr>
          <p:cNvGraphicFramePr/>
          <p:nvPr>
            <p:extLst>
              <p:ext uri="{D42A27DB-BD31-4B8C-83A1-F6EECF244321}">
                <p14:modId xmlns:p14="http://schemas.microsoft.com/office/powerpoint/2010/main" val="3706140325"/>
              </p:ext>
            </p:extLst>
          </p:nvPr>
        </p:nvGraphicFramePr>
        <p:xfrm>
          <a:off x="363940" y="320723"/>
          <a:ext cx="11345839" cy="6827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199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Autofit/>
          </a:bodyPr>
          <a:lstStyle/>
          <a:p>
            <a:pPr algn="just" rtl="0"/>
            <a:r>
              <a:rPr lang="es-ES" sz="3000" dirty="0">
                <a:latin typeface="Times New Roman" panose="02020603050405020304" pitchFamily="18" charset="0"/>
                <a:cs typeface="Times New Roman" panose="02020603050405020304" pitchFamily="18" charset="0"/>
              </a:rPr>
              <a:t>Ejercicio</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2585323"/>
          </a:xfrm>
          <a:prstGeom prst="rect">
            <a:avLst/>
          </a:prstGeom>
          <a:noFill/>
          <a:ln>
            <a:solidFill>
              <a:schemeClr val="tx1">
                <a:lumMod val="85000"/>
              </a:schemeClr>
            </a:solidFill>
          </a:ln>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Selección del género.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 </a:t>
            </a:r>
            <a:r>
              <a:rPr kumimoji="0" lang="es-MX"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Genetics</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and IVF </a:t>
            </a:r>
            <a:r>
              <a:rPr kumimoji="0" lang="es-MX"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Institute</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realizó una prueba clínica del método XSORT, diseñado para incrementar la probabilidad de concebir una niña. Para cuando se escribía esta investigación, ya habían nacido 325 bebés de padres que utilizaron el método XSORT y 295 de ellos eran niñas.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800100" marR="0" lvl="1"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Utilice los datos muestrales para construir un estimado del intervalo de confianza del 99% del porcentaje de niñas nacidas de padres que utilizaron el método XSORT.</a:t>
            </a:r>
          </a:p>
          <a:p>
            <a:pPr marL="800100" marR="0" lvl="1" indent="-342900" algn="just" defTabSz="914400" rtl="0" eaLnBrk="1" fontAlgn="auto" latinLnBrk="0" hangingPunct="1">
              <a:lnSpc>
                <a:spcPct val="100000"/>
              </a:lnSpc>
              <a:spcBef>
                <a:spcPts val="0"/>
              </a:spcBef>
              <a:spcAft>
                <a:spcPts val="0"/>
              </a:spcAft>
              <a:buClrTx/>
              <a:buSzTx/>
              <a:buFont typeface="+mj-lt"/>
              <a:buAutoNum type="arabicPeriod"/>
              <a:tabLst/>
              <a:defRPr/>
            </a:pPr>
            <a:endPar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800100" marR="0" lvl="1"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 base en el resultado, ¿parece que el método XSORT es efectivo? ¿Por qué?</a:t>
            </a:r>
            <a:endPar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15" name="Diagrama 14">
            <a:extLst>
              <a:ext uri="{FF2B5EF4-FFF2-40B4-BE49-F238E27FC236}">
                <a16:creationId xmlns:a16="http://schemas.microsoft.com/office/drawing/2014/main" id="{045C27CF-5E95-F9C2-290A-78A40A36B2D8}"/>
              </a:ext>
            </a:extLst>
          </p:cNvPr>
          <p:cNvGraphicFramePr/>
          <p:nvPr>
            <p:extLst>
              <p:ext uri="{D42A27DB-BD31-4B8C-83A1-F6EECF244321}">
                <p14:modId xmlns:p14="http://schemas.microsoft.com/office/powerpoint/2010/main" val="3706140325"/>
              </p:ext>
            </p:extLst>
          </p:nvPr>
        </p:nvGraphicFramePr>
        <p:xfrm>
          <a:off x="363940" y="320723"/>
          <a:ext cx="11345839" cy="6827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08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Autofit/>
          </a:bodyPr>
          <a:lstStyle/>
          <a:p>
            <a:pPr algn="just" rtl="0"/>
            <a:r>
              <a:rPr lang="es-ES" sz="3000" dirty="0">
                <a:latin typeface="Times New Roman" panose="02020603050405020304" pitchFamily="18" charset="0"/>
                <a:cs typeface="Times New Roman" panose="02020603050405020304" pitchFamily="18" charset="0"/>
              </a:rPr>
              <a:t>Estimación de la proporción de una población</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646331"/>
          </a:xfrm>
          <a:prstGeom prst="rect">
            <a:avLst/>
          </a:prstGeom>
          <a:noFill/>
          <a:ln>
            <a:solidFill>
              <a:schemeClr val="tx1">
                <a:lumMod val="85000"/>
              </a:schemeClr>
            </a:solidFill>
          </a:ln>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 esta sección presentaremos métodos importantes donde se utiliza una </a:t>
            </a:r>
            <a:r>
              <a:rPr kumimoji="0" lang="es-MX"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proporción muestral</a:t>
            </a:r>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para estimar el valor de una </a:t>
            </a:r>
            <a:r>
              <a:rPr kumimoji="0" lang="es-MX"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proporción poblacional</a:t>
            </a:r>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con un </a:t>
            </a:r>
            <a:r>
              <a:rPr kumimoji="0" lang="es-MX"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intervalo de confianza.</a:t>
            </a:r>
          </a:p>
        </p:txBody>
      </p:sp>
      <p:sp>
        <p:nvSpPr>
          <p:cNvPr id="4" name="CuadroTexto 3">
            <a:extLst>
              <a:ext uri="{FF2B5EF4-FFF2-40B4-BE49-F238E27FC236}">
                <a16:creationId xmlns:a16="http://schemas.microsoft.com/office/drawing/2014/main" id="{5E51EA21-A4A3-0765-EA77-3F1C30E086DD}"/>
              </a:ext>
            </a:extLst>
          </p:cNvPr>
          <p:cNvSpPr txBox="1"/>
          <p:nvPr/>
        </p:nvSpPr>
        <p:spPr>
          <a:xfrm>
            <a:off x="964023" y="3105834"/>
            <a:ext cx="9332916" cy="646331"/>
          </a:xfrm>
          <a:prstGeom prst="rect">
            <a:avLst/>
          </a:prstGeom>
          <a:noFill/>
          <a:ln>
            <a:solidFill>
              <a:schemeClr val="tx1">
                <a:lumMod val="85000"/>
              </a:schemeClr>
            </a:solidFill>
          </a:ln>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También presentamos métodos para calcular el </a:t>
            </a:r>
            <a:r>
              <a:rPr kumimoji="0" lang="es-MX"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tamaño muestral </a:t>
            </a:r>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necesario para estimar una proporción poblacional.</a:t>
            </a:r>
            <a:endParaRPr kumimoji="0" lang="es-MX"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5" name="Imagen 4">
            <a:extLst>
              <a:ext uri="{FF2B5EF4-FFF2-40B4-BE49-F238E27FC236}">
                <a16:creationId xmlns:a16="http://schemas.microsoft.com/office/drawing/2014/main" id="{C34579C6-1F64-0927-EF82-8FCF06E7883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497292" y="4025059"/>
            <a:ext cx="6180283" cy="1414334"/>
          </a:xfrm>
          <a:prstGeom prst="rect">
            <a:avLst/>
          </a:prstGeom>
          <a:ln w="12700">
            <a:solidFill>
              <a:schemeClr val="accent1">
                <a:lumMod val="75000"/>
              </a:schemeClr>
            </a:solidFill>
          </a:ln>
        </p:spPr>
      </p:pic>
      <p:graphicFrame>
        <p:nvGraphicFramePr>
          <p:cNvPr id="17" name="Diagrama 16">
            <a:extLst>
              <a:ext uri="{FF2B5EF4-FFF2-40B4-BE49-F238E27FC236}">
                <a16:creationId xmlns:a16="http://schemas.microsoft.com/office/drawing/2014/main" id="{ACDFB08D-A93D-A7E8-1327-FBE97E0FFFF3}"/>
              </a:ext>
            </a:extLst>
          </p:cNvPr>
          <p:cNvGraphicFramePr/>
          <p:nvPr>
            <p:extLst>
              <p:ext uri="{D42A27DB-BD31-4B8C-83A1-F6EECF244321}">
                <p14:modId xmlns:p14="http://schemas.microsoft.com/office/powerpoint/2010/main" val="804984656"/>
              </p:ext>
            </p:extLst>
          </p:nvPr>
        </p:nvGraphicFramePr>
        <p:xfrm>
          <a:off x="363940" y="320723"/>
          <a:ext cx="11345839" cy="68273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28917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Autofit/>
          </a:bodyPr>
          <a:lstStyle/>
          <a:p>
            <a:pPr algn="just" rtl="0"/>
            <a:r>
              <a:rPr lang="es-ES" sz="3000" dirty="0">
                <a:latin typeface="Times New Roman" panose="02020603050405020304" pitchFamily="18" charset="0"/>
                <a:cs typeface="Times New Roman" panose="02020603050405020304" pitchFamily="18" charset="0"/>
              </a:rPr>
              <a:t>Estimación de proporciones</a:t>
            </a:r>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5341243" cy="1339534"/>
              </a:xfrm>
              <a:prstGeom prst="rect">
                <a:avLst/>
              </a:prstGeom>
              <a:noFill/>
              <a:ln>
                <a:solidFill>
                  <a:schemeClr val="tx1">
                    <a:lumMod val="85000"/>
                  </a:schemeClr>
                </a:solidFill>
              </a:ln>
            </p:spPr>
            <p:txBody>
              <a:bodyPr wrap="square" rtlCol="0">
                <a:spAutoFit/>
              </a:bodyPr>
              <a:lstStyle/>
              <a:p>
                <a:pPr marL="285750" lvl="0" indent="-285750" algn="just">
                  <a:buFont typeface="Arial" panose="020B0604020202020204" pitchFamily="34" charset="0"/>
                  <a:buChar char="•"/>
                  <a:defRPr/>
                </a:pPr>
                <a:r>
                  <a:rPr lang="es-MX" dirty="0">
                    <a:solidFill>
                      <a:prstClr val="black"/>
                    </a:solidFill>
                    <a:latin typeface="Times New Roman" panose="02020603050405020304" pitchFamily="18" charset="0"/>
                    <a:cs typeface="Times New Roman" panose="02020603050405020304" pitchFamily="18" charset="0"/>
                  </a:rPr>
                  <a:t>Sea una población de tamaño N en la cual se quiere estudiar si sus elementos cumplen una determinada condición o no. Llamamos proporción poblacional a: </a:t>
                </a:r>
                <a14:m>
                  <m:oMath xmlns:m="http://schemas.openxmlformats.org/officeDocument/2006/math">
                    <m:r>
                      <a:rPr lang="es-MX" b="0" i="1" smtClean="0">
                        <a:solidFill>
                          <a:prstClr val="black"/>
                        </a:solidFill>
                        <a:latin typeface="Cambria Math" panose="02040503050406030204" pitchFamily="18" charset="0"/>
                        <a:cs typeface="Times New Roman" panose="02020603050405020304" pitchFamily="18" charset="0"/>
                      </a:rPr>
                      <m:t>𝑝</m:t>
                    </m:r>
                    <m:r>
                      <a:rPr lang="es-MX" b="0" i="1" smtClean="0">
                        <a:solidFill>
                          <a:prstClr val="black"/>
                        </a:solidFill>
                        <a:latin typeface="Cambria Math" panose="02040503050406030204" pitchFamily="18" charset="0"/>
                        <a:cs typeface="Times New Roman" panose="02020603050405020304" pitchFamily="18" charset="0"/>
                      </a:rPr>
                      <m:t>=</m:t>
                    </m:r>
                    <m:f>
                      <m:fPr>
                        <m:ctrlPr>
                          <a:rPr lang="es-MX" b="0" i="1" smtClean="0">
                            <a:solidFill>
                              <a:prstClr val="black"/>
                            </a:solidFill>
                            <a:latin typeface="Cambria Math" panose="02040503050406030204" pitchFamily="18" charset="0"/>
                            <a:cs typeface="Times New Roman" panose="02020603050405020304" pitchFamily="18" charset="0"/>
                          </a:rPr>
                        </m:ctrlPr>
                      </m:fPr>
                      <m:num>
                        <m:r>
                          <a:rPr lang="es-MX" b="0" i="1" smtClean="0">
                            <a:solidFill>
                              <a:prstClr val="black"/>
                            </a:solidFill>
                            <a:latin typeface="Cambria Math" panose="02040503050406030204" pitchFamily="18" charset="0"/>
                            <a:cs typeface="Times New Roman" panose="02020603050405020304" pitchFamily="18" charset="0"/>
                          </a:rPr>
                          <m:t>𝑥</m:t>
                        </m:r>
                      </m:num>
                      <m:den>
                        <m:r>
                          <a:rPr lang="es-MX" b="0" i="1" smtClean="0">
                            <a:solidFill>
                              <a:prstClr val="black"/>
                            </a:solidFill>
                            <a:latin typeface="Cambria Math" panose="02040503050406030204" pitchFamily="18" charset="0"/>
                            <a:cs typeface="Times New Roman" panose="02020603050405020304" pitchFamily="18" charset="0"/>
                          </a:rPr>
                          <m:t>𝑁</m:t>
                        </m:r>
                      </m:den>
                    </m:f>
                  </m:oMath>
                </a14:m>
                <a:endParaRPr kumimoji="0" lang="es-MX"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Choice>
        <mc:Fallback xmlns="">
          <p:sp>
            <p:nvSpPr>
              <p:cNvPr id="28" name="CuadroTexto 27">
                <a:extLst>
                  <a:ext uri="{FF2B5EF4-FFF2-40B4-BE49-F238E27FC236}">
                    <a16:creationId xmlns:a16="http://schemas.microsoft.com/office/drawing/2014/main" id="{F494AF8A-D47C-6E15-F0A8-B546B382BBB9}"/>
                  </a:ext>
                </a:extLst>
              </p:cNvPr>
              <p:cNvSpPr txBox="1">
                <a:spLocks noRot="1" noChangeAspect="1" noMove="1" noResize="1" noEditPoints="1" noAdjustHandles="1" noChangeArrowheads="1" noChangeShapeType="1" noTextEdit="1"/>
              </p:cNvSpPr>
              <p:nvPr/>
            </p:nvSpPr>
            <p:spPr>
              <a:xfrm>
                <a:off x="964023" y="2186609"/>
                <a:ext cx="5341243" cy="1339534"/>
              </a:xfrm>
              <a:prstGeom prst="rect">
                <a:avLst/>
              </a:prstGeom>
              <a:blipFill>
                <a:blip r:embed="rId3"/>
                <a:stretch>
                  <a:fillRect l="-569" t="-2262" r="-911"/>
                </a:stretch>
              </a:blipFill>
              <a:ln>
                <a:solidFill>
                  <a:schemeClr val="tx1">
                    <a:lumMod val="85000"/>
                  </a:schemeClr>
                </a:solid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83575DDD-EBB9-69B2-3572-FE3FC7949CFE}"/>
                  </a:ext>
                </a:extLst>
              </p:cNvPr>
              <p:cNvSpPr txBox="1"/>
              <p:nvPr/>
            </p:nvSpPr>
            <p:spPr>
              <a:xfrm>
                <a:off x="6096000" y="3717432"/>
                <a:ext cx="5341243" cy="1016945"/>
              </a:xfrm>
              <a:prstGeom prst="rect">
                <a:avLst/>
              </a:prstGeom>
              <a:noFill/>
              <a:ln>
                <a:solidFill>
                  <a:schemeClr val="tx1">
                    <a:lumMod val="85000"/>
                  </a:schemeClr>
                </a:solidFill>
              </a:ln>
            </p:spPr>
            <p:txBody>
              <a:bodyPr wrap="square" rtlCol="0">
                <a:spAutoFit/>
              </a:bodyPr>
              <a:lstStyle/>
              <a:p>
                <a:pPr marL="285750" lvl="0" indent="-285750" algn="just">
                  <a:buFont typeface="Arial" panose="020B0604020202020204" pitchFamily="34" charset="0"/>
                  <a:buChar char="•"/>
                  <a:defRPr/>
                </a:pPr>
                <a:r>
                  <a:rPr lang="es-MX" dirty="0">
                    <a:solidFill>
                      <a:prstClr val="black"/>
                    </a:solidFill>
                    <a:latin typeface="Times New Roman" panose="02020603050405020304" pitchFamily="18" charset="0"/>
                    <a:cs typeface="Times New Roman" panose="02020603050405020304" pitchFamily="18" charset="0"/>
                  </a:rPr>
                  <a:t>Sea </a:t>
                </a:r>
                <a14:m>
                  <m:oMath xmlns:m="http://schemas.openxmlformats.org/officeDocument/2006/math">
                    <m:r>
                      <a:rPr lang="es-MX" i="1" dirty="0" smtClean="0">
                        <a:solidFill>
                          <a:prstClr val="black"/>
                        </a:solidFill>
                        <a:latin typeface="Cambria Math" panose="02040503050406030204" pitchFamily="18" charset="0"/>
                        <a:cs typeface="Times New Roman" panose="02020603050405020304" pitchFamily="18" charset="0"/>
                      </a:rPr>
                      <m:t>(</m:t>
                    </m:r>
                    <m:sSub>
                      <m:sSubPr>
                        <m:ctrlPr>
                          <a:rPr lang="es-MX" i="1">
                            <a:solidFill>
                              <a:prstClr val="black"/>
                            </a:solidFill>
                            <a:latin typeface="Cambria Math" panose="02040503050406030204" pitchFamily="18" charset="0"/>
                            <a:cs typeface="Times New Roman" panose="02020603050405020304" pitchFamily="18" charset="0"/>
                          </a:rPr>
                        </m:ctrlPr>
                      </m:sSubPr>
                      <m:e>
                        <m:r>
                          <a:rPr lang="es-MX" i="1">
                            <a:solidFill>
                              <a:prstClr val="black"/>
                            </a:solidFill>
                            <a:latin typeface="Cambria Math" panose="02040503050406030204" pitchFamily="18" charset="0"/>
                            <a:cs typeface="Times New Roman" panose="02020603050405020304" pitchFamily="18" charset="0"/>
                          </a:rPr>
                          <m:t>𝑋</m:t>
                        </m:r>
                      </m:e>
                      <m:sub>
                        <m:r>
                          <a:rPr lang="es-MX" i="1">
                            <a:solidFill>
                              <a:prstClr val="black"/>
                            </a:solidFill>
                            <a:latin typeface="Cambria Math" panose="02040503050406030204" pitchFamily="18" charset="0"/>
                            <a:cs typeface="Times New Roman" panose="02020603050405020304" pitchFamily="18" charset="0"/>
                          </a:rPr>
                          <m:t>1</m:t>
                        </m:r>
                      </m:sub>
                    </m:sSub>
                    <m:r>
                      <a:rPr lang="es-MX" i="1">
                        <a:solidFill>
                          <a:prstClr val="black"/>
                        </a:solidFill>
                        <a:latin typeface="Cambria Math" panose="02040503050406030204" pitchFamily="18" charset="0"/>
                        <a:cs typeface="Times New Roman" panose="02020603050405020304" pitchFamily="18" charset="0"/>
                      </a:rPr>
                      <m:t>,</m:t>
                    </m:r>
                    <m:sSub>
                      <m:sSubPr>
                        <m:ctrlPr>
                          <a:rPr lang="es-MX" i="1">
                            <a:solidFill>
                              <a:prstClr val="black"/>
                            </a:solidFill>
                            <a:latin typeface="Cambria Math" panose="02040503050406030204" pitchFamily="18" charset="0"/>
                            <a:cs typeface="Times New Roman" panose="02020603050405020304" pitchFamily="18" charset="0"/>
                          </a:rPr>
                        </m:ctrlPr>
                      </m:sSubPr>
                      <m:e>
                        <m:r>
                          <a:rPr lang="es-MX" i="1">
                            <a:solidFill>
                              <a:prstClr val="black"/>
                            </a:solidFill>
                            <a:latin typeface="Cambria Math" panose="02040503050406030204" pitchFamily="18" charset="0"/>
                            <a:cs typeface="Times New Roman" panose="02020603050405020304" pitchFamily="18" charset="0"/>
                          </a:rPr>
                          <m:t>𝑋</m:t>
                        </m:r>
                      </m:e>
                      <m:sub>
                        <m:r>
                          <a:rPr lang="es-MX" i="1">
                            <a:solidFill>
                              <a:prstClr val="black"/>
                            </a:solidFill>
                            <a:latin typeface="Cambria Math" panose="02040503050406030204" pitchFamily="18" charset="0"/>
                            <a:cs typeface="Times New Roman" panose="02020603050405020304" pitchFamily="18" charset="0"/>
                          </a:rPr>
                          <m:t>2</m:t>
                        </m:r>
                      </m:sub>
                    </m:sSub>
                    <m:r>
                      <a:rPr lang="es-MX" i="1">
                        <a:solidFill>
                          <a:prstClr val="black"/>
                        </a:solidFill>
                        <a:latin typeface="Cambria Math" panose="02040503050406030204" pitchFamily="18" charset="0"/>
                        <a:cs typeface="Times New Roman" panose="02020603050405020304" pitchFamily="18" charset="0"/>
                      </a:rPr>
                      <m:t>,…,</m:t>
                    </m:r>
                    <m:sSub>
                      <m:sSubPr>
                        <m:ctrlPr>
                          <a:rPr lang="es-MX" i="1">
                            <a:solidFill>
                              <a:prstClr val="black"/>
                            </a:solidFill>
                            <a:latin typeface="Cambria Math" panose="02040503050406030204" pitchFamily="18" charset="0"/>
                            <a:cs typeface="Times New Roman" panose="02020603050405020304" pitchFamily="18" charset="0"/>
                          </a:rPr>
                        </m:ctrlPr>
                      </m:sSubPr>
                      <m:e>
                        <m:r>
                          <a:rPr lang="es-MX" i="1">
                            <a:solidFill>
                              <a:prstClr val="black"/>
                            </a:solidFill>
                            <a:latin typeface="Cambria Math" panose="02040503050406030204" pitchFamily="18" charset="0"/>
                            <a:cs typeface="Times New Roman" panose="02020603050405020304" pitchFamily="18" charset="0"/>
                          </a:rPr>
                          <m:t>𝑋</m:t>
                        </m:r>
                      </m:e>
                      <m:sub>
                        <m:r>
                          <a:rPr lang="es-MX" i="1">
                            <a:solidFill>
                              <a:prstClr val="black"/>
                            </a:solidFill>
                            <a:latin typeface="Cambria Math" panose="02040503050406030204" pitchFamily="18" charset="0"/>
                            <a:cs typeface="Times New Roman" panose="02020603050405020304" pitchFamily="18" charset="0"/>
                          </a:rPr>
                          <m:t>𝑛</m:t>
                        </m:r>
                      </m:sub>
                    </m:sSub>
                    <m:r>
                      <a:rPr lang="es-MX" i="1" dirty="0">
                        <a:solidFill>
                          <a:prstClr val="black"/>
                        </a:solidFill>
                        <a:latin typeface="Cambria Math" panose="02040503050406030204" pitchFamily="18" charset="0"/>
                        <a:cs typeface="Times New Roman" panose="02020603050405020304" pitchFamily="18" charset="0"/>
                      </a:rPr>
                      <m:t>) </m:t>
                    </m:r>
                  </m:oMath>
                </a14:m>
                <a:r>
                  <a:rPr lang="es-MX" dirty="0">
                    <a:solidFill>
                      <a:prstClr val="black"/>
                    </a:solidFill>
                    <a:latin typeface="Times New Roman" panose="02020603050405020304" pitchFamily="18" charset="0"/>
                    <a:cs typeface="Times New Roman" panose="02020603050405020304" pitchFamily="18" charset="0"/>
                  </a:rPr>
                  <a:t>una muestra aleatoria simple de individuos pertenecientes a la población en estudio. Podemos definir la proporción muestral como: </a:t>
                </a:r>
                <a14:m>
                  <m:oMath xmlns:m="http://schemas.openxmlformats.org/officeDocument/2006/math">
                    <m:acc>
                      <m:accPr>
                        <m:chr m:val="̂"/>
                        <m:ctrlPr>
                          <a:rPr lang="es-MX" i="1" smtClean="0">
                            <a:solidFill>
                              <a:prstClr val="black"/>
                            </a:solidFill>
                            <a:latin typeface="Cambria Math" panose="02040503050406030204" pitchFamily="18" charset="0"/>
                            <a:cs typeface="Times New Roman" panose="02020603050405020304" pitchFamily="18" charset="0"/>
                          </a:rPr>
                        </m:ctrlPr>
                      </m:accPr>
                      <m:e>
                        <m:r>
                          <a:rPr lang="es-MX" b="0" i="1" smtClean="0">
                            <a:solidFill>
                              <a:prstClr val="black"/>
                            </a:solidFill>
                            <a:latin typeface="Cambria Math" panose="02040503050406030204" pitchFamily="18" charset="0"/>
                            <a:cs typeface="Times New Roman" panose="02020603050405020304" pitchFamily="18" charset="0"/>
                          </a:rPr>
                          <m:t>𝑝</m:t>
                        </m:r>
                      </m:e>
                    </m:acc>
                    <m:r>
                      <a:rPr lang="es-MX" b="0" i="1" smtClean="0">
                        <a:solidFill>
                          <a:prstClr val="black"/>
                        </a:solidFill>
                        <a:latin typeface="Cambria Math" panose="02040503050406030204" pitchFamily="18" charset="0"/>
                        <a:cs typeface="Times New Roman" panose="02020603050405020304" pitchFamily="18" charset="0"/>
                      </a:rPr>
                      <m:t>=</m:t>
                    </m:r>
                    <m:f>
                      <m:fPr>
                        <m:ctrlPr>
                          <a:rPr lang="es-MX" b="0" i="1" smtClean="0">
                            <a:solidFill>
                              <a:prstClr val="black"/>
                            </a:solidFill>
                            <a:latin typeface="Cambria Math" panose="02040503050406030204" pitchFamily="18" charset="0"/>
                            <a:cs typeface="Times New Roman" panose="02020603050405020304" pitchFamily="18" charset="0"/>
                          </a:rPr>
                        </m:ctrlPr>
                      </m:fPr>
                      <m:num>
                        <m:r>
                          <a:rPr lang="es-MX" b="0" i="1" smtClean="0">
                            <a:solidFill>
                              <a:prstClr val="black"/>
                            </a:solidFill>
                            <a:latin typeface="Cambria Math" panose="02040503050406030204" pitchFamily="18" charset="0"/>
                            <a:cs typeface="Times New Roman" panose="02020603050405020304" pitchFamily="18" charset="0"/>
                          </a:rPr>
                          <m:t>𝑥</m:t>
                        </m:r>
                      </m:num>
                      <m:den>
                        <m:r>
                          <a:rPr lang="es-MX" b="0" i="1" smtClean="0">
                            <a:solidFill>
                              <a:prstClr val="black"/>
                            </a:solidFill>
                            <a:latin typeface="Cambria Math" panose="02040503050406030204" pitchFamily="18" charset="0"/>
                            <a:cs typeface="Times New Roman" panose="02020603050405020304" pitchFamily="18" charset="0"/>
                          </a:rPr>
                          <m:t>𝑛</m:t>
                        </m:r>
                      </m:den>
                    </m:f>
                  </m:oMath>
                </a14:m>
                <a:r>
                  <a:rPr lang="es-MX" dirty="0">
                    <a:solidFill>
                      <a:prstClr val="black"/>
                    </a:solidFill>
                    <a:latin typeface="Times New Roman" panose="02020603050405020304" pitchFamily="18" charset="0"/>
                    <a:cs typeface="Times New Roman" panose="02020603050405020304" pitchFamily="18" charset="0"/>
                  </a:rPr>
                  <a:t> </a:t>
                </a:r>
                <a:endParaRPr kumimoji="0" lang="es-MX"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Choice>
        <mc:Fallback xmlns="">
          <p:sp>
            <p:nvSpPr>
              <p:cNvPr id="5" name="CuadroTexto 4">
                <a:extLst>
                  <a:ext uri="{FF2B5EF4-FFF2-40B4-BE49-F238E27FC236}">
                    <a16:creationId xmlns:a16="http://schemas.microsoft.com/office/drawing/2014/main" id="{83575DDD-EBB9-69B2-3572-FE3FC7949CFE}"/>
                  </a:ext>
                </a:extLst>
              </p:cNvPr>
              <p:cNvSpPr txBox="1">
                <a:spLocks noRot="1" noChangeAspect="1" noMove="1" noResize="1" noEditPoints="1" noAdjustHandles="1" noChangeArrowheads="1" noChangeShapeType="1" noTextEdit="1"/>
              </p:cNvSpPr>
              <p:nvPr/>
            </p:nvSpPr>
            <p:spPr>
              <a:xfrm>
                <a:off x="6096000" y="3717432"/>
                <a:ext cx="5341243" cy="1016945"/>
              </a:xfrm>
              <a:prstGeom prst="rect">
                <a:avLst/>
              </a:prstGeom>
              <a:blipFill>
                <a:blip r:embed="rId4"/>
                <a:stretch>
                  <a:fillRect l="-569" t="-2959" r="-797" b="-1775"/>
                </a:stretch>
              </a:blipFill>
              <a:ln>
                <a:solidFill>
                  <a:schemeClr val="tx1">
                    <a:lumMod val="85000"/>
                  </a:schemeClr>
                </a:solid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4BAC2AF2-E128-D8FF-A84B-EF0A568AFB8C}"/>
                  </a:ext>
                </a:extLst>
              </p:cNvPr>
              <p:cNvSpPr txBox="1"/>
              <p:nvPr/>
            </p:nvSpPr>
            <p:spPr>
              <a:xfrm>
                <a:off x="964022" y="4925666"/>
                <a:ext cx="5341243" cy="1200329"/>
              </a:xfrm>
              <a:prstGeom prst="rect">
                <a:avLst/>
              </a:prstGeom>
              <a:noFill/>
              <a:ln>
                <a:solidFill>
                  <a:schemeClr val="tx1">
                    <a:lumMod val="85000"/>
                  </a:schemeClr>
                </a:solidFill>
              </a:ln>
            </p:spPr>
            <p:txBody>
              <a:bodyPr wrap="square" rtlCol="0">
                <a:spAutoFit/>
              </a:bodyPr>
              <a:lstStyle/>
              <a:p>
                <a:pPr marL="285750" lvl="0" indent="-285750" algn="just">
                  <a:buFont typeface="Arial" panose="020B0604020202020204" pitchFamily="34" charset="0"/>
                  <a:buChar char="•"/>
                  <a:defRPr/>
                </a:pPr>
                <a:r>
                  <a:rPr lang="es-MX" dirty="0">
                    <a:solidFill>
                      <a:prstClr val="black"/>
                    </a:solidFill>
                    <a:latin typeface="Times New Roman" panose="02020603050405020304" pitchFamily="18" charset="0"/>
                    <a:cs typeface="Times New Roman" panose="02020603050405020304" pitchFamily="18" charset="0"/>
                  </a:rPr>
                  <a:t>Cada </a:t>
                </a:r>
                <a14:m>
                  <m:oMath xmlns:m="http://schemas.openxmlformats.org/officeDocument/2006/math">
                    <m:sSub>
                      <m:sSubPr>
                        <m:ctrlPr>
                          <a:rPr lang="es-MX" i="1" smtClean="0">
                            <a:solidFill>
                              <a:prstClr val="black"/>
                            </a:solidFill>
                            <a:latin typeface="Cambria Math" panose="02040503050406030204" pitchFamily="18" charset="0"/>
                            <a:cs typeface="Times New Roman" panose="02020603050405020304" pitchFamily="18" charset="0"/>
                          </a:rPr>
                        </m:ctrlPr>
                      </m:sSubPr>
                      <m:e>
                        <m:r>
                          <a:rPr lang="es-MX" b="0" i="1" smtClean="0">
                            <a:solidFill>
                              <a:prstClr val="black"/>
                            </a:solidFill>
                            <a:latin typeface="Cambria Math" panose="02040503050406030204" pitchFamily="18" charset="0"/>
                            <a:cs typeface="Times New Roman" panose="02020603050405020304" pitchFamily="18" charset="0"/>
                          </a:rPr>
                          <m:t>𝑋</m:t>
                        </m:r>
                      </m:e>
                      <m:sub>
                        <m:r>
                          <a:rPr lang="es-MX" b="0" i="1" smtClean="0">
                            <a:solidFill>
                              <a:prstClr val="black"/>
                            </a:solidFill>
                            <a:latin typeface="Cambria Math" panose="02040503050406030204" pitchFamily="18" charset="0"/>
                            <a:cs typeface="Times New Roman" panose="02020603050405020304" pitchFamily="18" charset="0"/>
                          </a:rPr>
                          <m:t>𝑖</m:t>
                        </m:r>
                      </m:sub>
                    </m:sSub>
                  </m:oMath>
                </a14:m>
                <a:r>
                  <a:rPr lang="es-MX" dirty="0">
                    <a:solidFill>
                      <a:prstClr val="black"/>
                    </a:solidFill>
                    <a:latin typeface="Times New Roman" panose="02020603050405020304" pitchFamily="18" charset="0"/>
                    <a:cs typeface="Times New Roman" panose="02020603050405020304" pitchFamily="18" charset="0"/>
                  </a:rPr>
                  <a:t> puede tomar dos valores. 1, si el individuo </a:t>
                </a:r>
                <a14:m>
                  <m:oMath xmlns:m="http://schemas.openxmlformats.org/officeDocument/2006/math">
                    <m:r>
                      <a:rPr lang="es-MX" i="1" dirty="0" smtClean="0">
                        <a:solidFill>
                          <a:prstClr val="black"/>
                        </a:solidFill>
                        <a:latin typeface="Cambria Math" panose="02040503050406030204" pitchFamily="18" charset="0"/>
                        <a:cs typeface="Times New Roman" panose="02020603050405020304" pitchFamily="18" charset="0"/>
                      </a:rPr>
                      <m:t>𝑖</m:t>
                    </m:r>
                  </m:oMath>
                </a14:m>
                <a:r>
                  <a:rPr lang="es-MX" dirty="0">
                    <a:solidFill>
                      <a:prstClr val="black"/>
                    </a:solidFill>
                    <a:latin typeface="Times New Roman" panose="02020603050405020304" pitchFamily="18" charset="0"/>
                    <a:cs typeface="Times New Roman" panose="02020603050405020304" pitchFamily="18" charset="0"/>
                  </a:rPr>
                  <a:t> posee la característica que estamos estudiando y 0 en caso contrario. Es decir, </a:t>
                </a:r>
                <a14:m>
                  <m:oMath xmlns:m="http://schemas.openxmlformats.org/officeDocument/2006/math">
                    <m:sSub>
                      <m:sSubPr>
                        <m:ctrlPr>
                          <a:rPr lang="es-MX" i="1">
                            <a:solidFill>
                              <a:prstClr val="black"/>
                            </a:solidFill>
                            <a:latin typeface="Cambria Math" panose="02040503050406030204" pitchFamily="18" charset="0"/>
                            <a:cs typeface="Times New Roman" panose="02020603050405020304" pitchFamily="18" charset="0"/>
                          </a:rPr>
                        </m:ctrlPr>
                      </m:sSubPr>
                      <m:e>
                        <m:r>
                          <a:rPr lang="es-MX" i="1">
                            <a:solidFill>
                              <a:prstClr val="black"/>
                            </a:solidFill>
                            <a:latin typeface="Cambria Math" panose="02040503050406030204" pitchFamily="18" charset="0"/>
                            <a:cs typeface="Times New Roman" panose="02020603050405020304" pitchFamily="18" charset="0"/>
                          </a:rPr>
                          <m:t>𝑋</m:t>
                        </m:r>
                      </m:e>
                      <m:sub>
                        <m:r>
                          <a:rPr lang="es-MX" i="1">
                            <a:solidFill>
                              <a:prstClr val="black"/>
                            </a:solidFill>
                            <a:latin typeface="Cambria Math" panose="02040503050406030204" pitchFamily="18" charset="0"/>
                            <a:cs typeface="Times New Roman" panose="02020603050405020304" pitchFamily="18" charset="0"/>
                          </a:rPr>
                          <m:t>𝑖</m:t>
                        </m:r>
                      </m:sub>
                    </m:sSub>
                  </m:oMath>
                </a14:m>
                <a:r>
                  <a:rPr lang="es-MX" dirty="0">
                    <a:solidFill>
                      <a:prstClr val="black"/>
                    </a:solidFill>
                    <a:latin typeface="Times New Roman" panose="02020603050405020304" pitchFamily="18" charset="0"/>
                    <a:cs typeface="Times New Roman" panose="02020603050405020304" pitchFamily="18" charset="0"/>
                  </a:rPr>
                  <a:t> sigue una distribución de Bernoulli de parámetro </a:t>
                </a:r>
                <a14:m>
                  <m:oMath xmlns:m="http://schemas.openxmlformats.org/officeDocument/2006/math">
                    <m:r>
                      <a:rPr lang="es-MX" i="1" dirty="0" smtClean="0">
                        <a:solidFill>
                          <a:prstClr val="black"/>
                        </a:solidFill>
                        <a:latin typeface="Cambria Math" panose="02040503050406030204" pitchFamily="18" charset="0"/>
                        <a:cs typeface="Times New Roman" panose="02020603050405020304" pitchFamily="18" charset="0"/>
                      </a:rPr>
                      <m:t>𝑝</m:t>
                    </m:r>
                  </m:oMath>
                </a14:m>
                <a:r>
                  <a:rPr lang="es-MX" dirty="0">
                    <a:solidFill>
                      <a:prstClr val="black"/>
                    </a:solidFill>
                    <a:latin typeface="Times New Roman" panose="02020603050405020304" pitchFamily="18" charset="0"/>
                    <a:cs typeface="Times New Roman" panose="02020603050405020304" pitchFamily="18" charset="0"/>
                  </a:rPr>
                  <a:t>. </a:t>
                </a:r>
                <a:endParaRPr kumimoji="0" lang="es-MX"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Choice>
        <mc:Fallback xmlns="">
          <p:sp>
            <p:nvSpPr>
              <p:cNvPr id="6" name="CuadroTexto 5">
                <a:extLst>
                  <a:ext uri="{FF2B5EF4-FFF2-40B4-BE49-F238E27FC236}">
                    <a16:creationId xmlns:a16="http://schemas.microsoft.com/office/drawing/2014/main" id="{4BAC2AF2-E128-D8FF-A84B-EF0A568AFB8C}"/>
                  </a:ext>
                </a:extLst>
              </p:cNvPr>
              <p:cNvSpPr txBox="1">
                <a:spLocks noRot="1" noChangeAspect="1" noMove="1" noResize="1" noEditPoints="1" noAdjustHandles="1" noChangeArrowheads="1" noChangeShapeType="1" noTextEdit="1"/>
              </p:cNvSpPr>
              <p:nvPr/>
            </p:nvSpPr>
            <p:spPr>
              <a:xfrm>
                <a:off x="964022" y="4925666"/>
                <a:ext cx="5341243" cy="1200329"/>
              </a:xfrm>
              <a:prstGeom prst="rect">
                <a:avLst/>
              </a:prstGeom>
              <a:blipFill>
                <a:blip r:embed="rId5"/>
                <a:stretch>
                  <a:fillRect l="-569" t="-2010" r="-911" b="-6533"/>
                </a:stretch>
              </a:blipFill>
              <a:ln>
                <a:solidFill>
                  <a:schemeClr val="tx1">
                    <a:lumMod val="85000"/>
                  </a:schemeClr>
                </a:solidFill>
              </a:ln>
            </p:spPr>
            <p:txBody>
              <a:bodyPr/>
              <a:lstStyle/>
              <a:p>
                <a:r>
                  <a:rPr lang="es-MX">
                    <a:noFill/>
                  </a:rPr>
                  <a:t> </a:t>
                </a:r>
              </a:p>
            </p:txBody>
          </p:sp>
        </mc:Fallback>
      </mc:AlternateContent>
      <p:graphicFrame>
        <p:nvGraphicFramePr>
          <p:cNvPr id="4" name="Diagrama 3">
            <a:extLst>
              <a:ext uri="{FF2B5EF4-FFF2-40B4-BE49-F238E27FC236}">
                <a16:creationId xmlns:a16="http://schemas.microsoft.com/office/drawing/2014/main" id="{804FE785-C2FE-5A98-82B8-AFF5FC20A262}"/>
              </a:ext>
            </a:extLst>
          </p:cNvPr>
          <p:cNvGraphicFramePr/>
          <p:nvPr>
            <p:extLst>
              <p:ext uri="{D42A27DB-BD31-4B8C-83A1-F6EECF244321}">
                <p14:modId xmlns:p14="http://schemas.microsoft.com/office/powerpoint/2010/main" val="3706140325"/>
              </p:ext>
            </p:extLst>
          </p:nvPr>
        </p:nvGraphicFramePr>
        <p:xfrm>
          <a:off x="363940" y="320723"/>
          <a:ext cx="11345839" cy="68273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3222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9332916" cy="610863"/>
          </a:xfrm>
        </p:spPr>
        <p:txBody>
          <a:bodyPr rtlCol="0">
            <a:normAutofit/>
          </a:bodyPr>
          <a:lstStyle/>
          <a:p>
            <a:pPr algn="just" rtl="0"/>
            <a:r>
              <a:rPr lang="es-MX" sz="3200" dirty="0">
                <a:latin typeface="Times New Roman" panose="02020603050405020304" pitchFamily="18" charset="0"/>
                <a:cs typeface="Times New Roman" panose="02020603050405020304" pitchFamily="18" charset="0"/>
              </a:rPr>
              <a:t>Distribución Bernoulli</a:t>
            </a:r>
            <a:endParaRPr lang="es-E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3" name="Tabla 2">
                <a:extLst>
                  <a:ext uri="{FF2B5EF4-FFF2-40B4-BE49-F238E27FC236}">
                    <a16:creationId xmlns:a16="http://schemas.microsoft.com/office/drawing/2014/main" id="{D3CC65EF-27B5-B841-F8C3-ECDCDFE82891}"/>
                  </a:ext>
                </a:extLst>
              </p:cNvPr>
              <p:cNvGraphicFramePr>
                <a:graphicFrameLocks noGrp="1"/>
              </p:cNvGraphicFramePr>
              <p:nvPr>
                <p:extLst>
                  <p:ext uri="{D42A27DB-BD31-4B8C-83A1-F6EECF244321}">
                    <p14:modId xmlns:p14="http://schemas.microsoft.com/office/powerpoint/2010/main" val="1934941278"/>
                  </p:ext>
                </p:extLst>
              </p:nvPr>
            </p:nvGraphicFramePr>
            <p:xfrm>
              <a:off x="964023" y="2135061"/>
              <a:ext cx="6054398" cy="4498340"/>
            </p:xfrm>
            <a:graphic>
              <a:graphicData uri="http://schemas.openxmlformats.org/drawingml/2006/table">
                <a:tbl>
                  <a:tblPr firstRow="1" bandRow="1">
                    <a:tableStyleId>{5C22544A-7EE6-4342-B048-85BDC9FD1C3A}</a:tableStyleId>
                  </a:tblPr>
                  <a:tblGrid>
                    <a:gridCol w="2156166">
                      <a:extLst>
                        <a:ext uri="{9D8B030D-6E8A-4147-A177-3AD203B41FA5}">
                          <a16:colId xmlns:a16="http://schemas.microsoft.com/office/drawing/2014/main" val="1023513406"/>
                        </a:ext>
                      </a:extLst>
                    </a:gridCol>
                    <a:gridCol w="3898232">
                      <a:extLst>
                        <a:ext uri="{9D8B030D-6E8A-4147-A177-3AD203B41FA5}">
                          <a16:colId xmlns:a16="http://schemas.microsoft.com/office/drawing/2014/main" val="17116929"/>
                        </a:ext>
                      </a:extLst>
                    </a:gridCol>
                  </a:tblGrid>
                  <a:tr h="370840">
                    <a:tc>
                      <a:txBody>
                        <a:bodyPr/>
                        <a:lstStyle/>
                        <a:p>
                          <a:pPr algn="ctr"/>
                          <a:r>
                            <a:rPr lang="es-MX" sz="1600" dirty="0">
                              <a:latin typeface="Times New Roman" panose="02020603050405020304" pitchFamily="18" charset="0"/>
                              <a:cs typeface="Times New Roman" panose="02020603050405020304" pitchFamily="18" charset="0"/>
                            </a:rPr>
                            <a:t>Criterio</a:t>
                          </a:r>
                        </a:p>
                      </a:txBody>
                      <a:tcPr/>
                    </a:tc>
                    <a:tc>
                      <a:txBody>
                        <a:bodyPr/>
                        <a:lstStyle/>
                        <a:p>
                          <a:pPr algn="ctr"/>
                          <a:r>
                            <a:rPr lang="es-MX" sz="1600" dirty="0">
                              <a:latin typeface="Times New Roman" panose="02020603050405020304" pitchFamily="18" charset="0"/>
                              <a:cs typeface="Times New Roman" panose="02020603050405020304" pitchFamily="18" charset="0"/>
                            </a:rPr>
                            <a:t>Descripción</a:t>
                          </a:r>
                        </a:p>
                      </a:txBody>
                      <a:tcPr/>
                    </a:tc>
                    <a:extLst>
                      <a:ext uri="{0D108BD9-81ED-4DB2-BD59-A6C34878D82A}">
                        <a16:rowId xmlns:a16="http://schemas.microsoft.com/office/drawing/2014/main" val="1622217194"/>
                      </a:ext>
                    </a:extLst>
                  </a:tr>
                  <a:tr h="370840">
                    <a:tc>
                      <a:txBody>
                        <a:bodyPr/>
                        <a:lstStyle/>
                        <a:p>
                          <a:pPr algn="ctr"/>
                          <a:r>
                            <a:rPr lang="es-MX" sz="1600" dirty="0">
                              <a:latin typeface="Times New Roman" panose="02020603050405020304" pitchFamily="18" charset="0"/>
                              <a:cs typeface="Times New Roman" panose="02020603050405020304" pitchFamily="18" charset="0"/>
                            </a:rPr>
                            <a:t>Función de Masa de Probabilidad</a:t>
                          </a:r>
                        </a:p>
                      </a:txBody>
                      <a:tcPr/>
                    </a:tc>
                    <a:tc>
                      <a:txBody>
                        <a:bodyPr/>
                        <a:lstStyle/>
                        <a:p>
                          <a:pPr algn="ctr"/>
                          <a14:m>
                            <m:oMathPara xmlns:m="http://schemas.openxmlformats.org/officeDocument/2006/math">
                              <m:oMathParaPr>
                                <m:jc m:val="centerGroup"/>
                              </m:oMathParaPr>
                              <m:oMath xmlns:m="http://schemas.openxmlformats.org/officeDocument/2006/math">
                                <m:r>
                                  <a:rPr lang="es-MX" sz="1600" b="0" smtClean="0">
                                    <a:latin typeface="Cambria Math" panose="02040503050406030204" pitchFamily="18" charset="0"/>
                                  </a:rPr>
                                  <m:t>𝑃</m:t>
                                </m:r>
                                <m:d>
                                  <m:dPr>
                                    <m:ctrlPr>
                                      <a:rPr lang="es-MX" sz="1600" b="0" i="1" smtClean="0">
                                        <a:latin typeface="Cambria Math" panose="02040503050406030204" pitchFamily="18" charset="0"/>
                                      </a:rPr>
                                    </m:ctrlPr>
                                  </m:dPr>
                                  <m:e>
                                    <m:r>
                                      <a:rPr lang="es-MX" sz="1600" b="0" smtClean="0">
                                        <a:latin typeface="Cambria Math" panose="02040503050406030204" pitchFamily="18" charset="0"/>
                                      </a:rPr>
                                      <m:t>𝑋</m:t>
                                    </m:r>
                                    <m:r>
                                      <a:rPr lang="es-MX" sz="1600" b="0" smtClean="0">
                                        <a:latin typeface="Cambria Math" panose="02040503050406030204" pitchFamily="18" charset="0"/>
                                      </a:rPr>
                                      <m:t>=</m:t>
                                    </m:r>
                                    <m:r>
                                      <a:rPr lang="es-MX" sz="1600" b="0" smtClean="0">
                                        <a:latin typeface="Cambria Math" panose="02040503050406030204" pitchFamily="18" charset="0"/>
                                      </a:rPr>
                                      <m:t>𝑥</m:t>
                                    </m:r>
                                  </m:e>
                                </m:d>
                                <m:r>
                                  <a:rPr lang="es-MX" sz="1600" b="0" smtClean="0">
                                    <a:latin typeface="Cambria Math" panose="02040503050406030204" pitchFamily="18" charset="0"/>
                                  </a:rPr>
                                  <m:t>=</m:t>
                                </m:r>
                                <m:r>
                                  <a:rPr lang="es-MX" sz="1600" b="0" smtClean="0">
                                    <a:latin typeface="Cambria Math" panose="02040503050406030204" pitchFamily="18" charset="0"/>
                                  </a:rPr>
                                  <m:t>𝑝</m:t>
                                </m:r>
                                <m:d>
                                  <m:dPr>
                                    <m:ctrlPr>
                                      <a:rPr lang="es-MX" sz="1600" b="0" i="1" smtClean="0">
                                        <a:latin typeface="Cambria Math" panose="02040503050406030204" pitchFamily="18" charset="0"/>
                                      </a:rPr>
                                    </m:ctrlPr>
                                  </m:dPr>
                                  <m:e>
                                    <m:r>
                                      <a:rPr lang="es-MX" sz="1600" b="0" smtClean="0">
                                        <a:latin typeface="Cambria Math" panose="02040503050406030204" pitchFamily="18" charset="0"/>
                                      </a:rPr>
                                      <m:t>𝑥</m:t>
                                    </m:r>
                                  </m:e>
                                </m:d>
                                <m:r>
                                  <a:rPr lang="es-MX" sz="1600" b="0" smtClean="0">
                                    <a:latin typeface="Cambria Math" panose="02040503050406030204" pitchFamily="18" charset="0"/>
                                  </a:rPr>
                                  <m:t>=</m:t>
                                </m:r>
                                <m:d>
                                  <m:dPr>
                                    <m:begChr m:val="{"/>
                                    <m:endChr m:val=""/>
                                    <m:ctrlPr>
                                      <a:rPr lang="es-MX" sz="1600" b="0" i="1" smtClean="0">
                                        <a:latin typeface="Cambria Math" panose="02040503050406030204" pitchFamily="18" charset="0"/>
                                      </a:rPr>
                                    </m:ctrlPr>
                                  </m:dPr>
                                  <m:e>
                                    <m:m>
                                      <m:mPr>
                                        <m:mcs>
                                          <m:mc>
                                            <m:mcPr>
                                              <m:count m:val="2"/>
                                              <m:mcJc m:val="center"/>
                                            </m:mcPr>
                                          </m:mc>
                                        </m:mcs>
                                        <m:ctrlPr>
                                          <a:rPr lang="es-MX" sz="1600" b="0" i="1" smtClean="0">
                                            <a:latin typeface="Cambria Math" panose="02040503050406030204" pitchFamily="18" charset="0"/>
                                          </a:rPr>
                                        </m:ctrlPr>
                                      </m:mPr>
                                      <m:mr>
                                        <m:e>
                                          <m:r>
                                            <m:rPr>
                                              <m:brk m:alnAt="7"/>
                                            </m:rPr>
                                            <a:rPr lang="es-MX" sz="1600" b="0" smtClean="0">
                                              <a:latin typeface="Cambria Math" panose="02040503050406030204" pitchFamily="18" charset="0"/>
                                            </a:rPr>
                                            <m:t>𝑝</m:t>
                                          </m:r>
                                        </m:e>
                                        <m:e>
                                          <m:r>
                                            <a:rPr lang="es-MX" sz="1600" b="0" smtClean="0">
                                              <a:latin typeface="Cambria Math" panose="02040503050406030204" pitchFamily="18" charset="0"/>
                                            </a:rPr>
                                            <m:t>𝑠𝑖</m:t>
                                          </m:r>
                                          <m:r>
                                            <a:rPr lang="es-MX" sz="1600" b="0" smtClean="0">
                                              <a:latin typeface="Cambria Math" panose="02040503050406030204" pitchFamily="18" charset="0"/>
                                            </a:rPr>
                                            <m:t> </m:t>
                                          </m:r>
                                          <m:r>
                                            <a:rPr lang="es-MX" sz="1600" b="0" smtClean="0">
                                              <a:latin typeface="Cambria Math" panose="02040503050406030204" pitchFamily="18" charset="0"/>
                                            </a:rPr>
                                            <m:t>𝑥</m:t>
                                          </m:r>
                                          <m:r>
                                            <a:rPr lang="es-MX" sz="1600" b="0" smtClean="0">
                                              <a:latin typeface="Cambria Math" panose="02040503050406030204" pitchFamily="18" charset="0"/>
                                            </a:rPr>
                                            <m:t>=1</m:t>
                                          </m:r>
                                        </m:e>
                                      </m:mr>
                                      <m:mr>
                                        <m:e>
                                          <m:r>
                                            <a:rPr lang="es-MX" sz="1600" b="0" smtClean="0">
                                              <a:latin typeface="Cambria Math" panose="02040503050406030204" pitchFamily="18" charset="0"/>
                                            </a:rPr>
                                            <m:t>1−</m:t>
                                          </m:r>
                                          <m:r>
                                            <a:rPr lang="es-MX" sz="1600" b="0" smtClean="0">
                                              <a:latin typeface="Cambria Math" panose="02040503050406030204" pitchFamily="18" charset="0"/>
                                            </a:rPr>
                                            <m:t>𝑝</m:t>
                                          </m:r>
                                        </m:e>
                                        <m:e>
                                          <m:r>
                                            <a:rPr lang="es-MX" sz="1600" b="0" smtClean="0">
                                              <a:latin typeface="Cambria Math" panose="02040503050406030204" pitchFamily="18" charset="0"/>
                                            </a:rPr>
                                            <m:t>𝑠𝑖</m:t>
                                          </m:r>
                                          <m:r>
                                            <a:rPr lang="es-MX" sz="1600" b="0" smtClean="0">
                                              <a:latin typeface="Cambria Math" panose="02040503050406030204" pitchFamily="18" charset="0"/>
                                            </a:rPr>
                                            <m:t> </m:t>
                                          </m:r>
                                          <m:r>
                                            <a:rPr lang="es-MX" sz="1600" b="0" smtClean="0">
                                              <a:latin typeface="Cambria Math" panose="02040503050406030204" pitchFamily="18" charset="0"/>
                                            </a:rPr>
                                            <m:t>𝑥</m:t>
                                          </m:r>
                                          <m:r>
                                            <a:rPr lang="es-MX" sz="1600" b="0" smtClean="0">
                                              <a:latin typeface="Cambria Math" panose="02040503050406030204" pitchFamily="18" charset="0"/>
                                            </a:rPr>
                                            <m:t>=0</m:t>
                                          </m:r>
                                        </m:e>
                                      </m:mr>
                                      <m:mr>
                                        <m:e>
                                          <m:r>
                                            <a:rPr lang="es-MX" sz="1600" b="0" smtClean="0">
                                              <a:latin typeface="Cambria Math" panose="02040503050406030204" pitchFamily="18" charset="0"/>
                                            </a:rPr>
                                            <m:t>0</m:t>
                                          </m:r>
                                        </m:e>
                                        <m:e>
                                          <m:r>
                                            <a:rPr lang="es-MX" sz="1600" b="0" smtClean="0">
                                              <a:latin typeface="Cambria Math" panose="02040503050406030204" pitchFamily="18" charset="0"/>
                                            </a:rPr>
                                            <m:t>𝑜𝑡𝑟𝑜</m:t>
                                          </m:r>
                                          <m:r>
                                            <a:rPr lang="es-MX" sz="1600" b="0" smtClean="0">
                                              <a:latin typeface="Cambria Math" panose="02040503050406030204" pitchFamily="18" charset="0"/>
                                            </a:rPr>
                                            <m:t> </m:t>
                                          </m:r>
                                          <m:r>
                                            <a:rPr lang="es-MX" sz="1600" b="0" smtClean="0">
                                              <a:latin typeface="Cambria Math" panose="02040503050406030204" pitchFamily="18" charset="0"/>
                                            </a:rPr>
                                            <m:t>𝑐𝑎𝑠𝑜</m:t>
                                          </m:r>
                                        </m:e>
                                      </m:mr>
                                    </m:m>
                                  </m:e>
                                </m:d>
                              </m:oMath>
                            </m:oMathPara>
                          </a14:m>
                          <a:endParaRPr lang="es-MX"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71805270"/>
                      </a:ext>
                    </a:extLst>
                  </a:tr>
                  <a:tr h="370840">
                    <a:tc>
                      <a:txBody>
                        <a:bodyPr/>
                        <a:lstStyle/>
                        <a:p>
                          <a:pPr algn="ctr"/>
                          <a:r>
                            <a:rPr lang="es-MX" sz="1600" dirty="0">
                              <a:latin typeface="Times New Roman" panose="02020603050405020304" pitchFamily="18" charset="0"/>
                              <a:cs typeface="Times New Roman" panose="02020603050405020304" pitchFamily="18" charset="0"/>
                            </a:rPr>
                            <a:t>Función de distribución acumulada</a:t>
                          </a:r>
                        </a:p>
                      </a:txBody>
                      <a:tcPr/>
                    </a:tc>
                    <a:tc>
                      <a:txBody>
                        <a:bodyPr/>
                        <a:lstStyle/>
                        <a:p>
                          <a:pPr algn="ctr"/>
                          <a14:m>
                            <m:oMathPara xmlns:m="http://schemas.openxmlformats.org/officeDocument/2006/math">
                              <m:oMathParaPr>
                                <m:jc m:val="centerGroup"/>
                              </m:oMathParaPr>
                              <m:oMath xmlns:m="http://schemas.openxmlformats.org/officeDocument/2006/math">
                                <m:r>
                                  <a:rPr lang="es-MX" sz="1600" b="0" smtClean="0">
                                    <a:latin typeface="Cambria Math" panose="02040503050406030204" pitchFamily="18" charset="0"/>
                                  </a:rPr>
                                  <m:t>𝑃</m:t>
                                </m:r>
                                <m:d>
                                  <m:dPr>
                                    <m:ctrlPr>
                                      <a:rPr lang="es-MX" sz="1600" b="0" i="1" smtClean="0">
                                        <a:latin typeface="Cambria Math" panose="02040503050406030204" pitchFamily="18" charset="0"/>
                                      </a:rPr>
                                    </m:ctrlPr>
                                  </m:dPr>
                                  <m:e>
                                    <m:r>
                                      <a:rPr lang="es-MX" sz="1600" b="0" smtClean="0">
                                        <a:latin typeface="Cambria Math" panose="02040503050406030204" pitchFamily="18" charset="0"/>
                                      </a:rPr>
                                      <m:t>𝑋</m:t>
                                    </m:r>
                                    <m:r>
                                      <a:rPr lang="es-MX" sz="1600" b="0" smtClean="0">
                                        <a:latin typeface="Cambria Math" panose="02040503050406030204" pitchFamily="18" charset="0"/>
                                      </a:rPr>
                                      <m:t>≤</m:t>
                                    </m:r>
                                    <m:r>
                                      <a:rPr lang="es-MX" sz="1600" b="0" smtClean="0">
                                        <a:latin typeface="Cambria Math" panose="02040503050406030204" pitchFamily="18" charset="0"/>
                                      </a:rPr>
                                      <m:t>𝑥</m:t>
                                    </m:r>
                                  </m:e>
                                </m:d>
                                <m:r>
                                  <a:rPr lang="es-MX" sz="1600" b="0" smtClean="0">
                                    <a:latin typeface="Cambria Math" panose="02040503050406030204" pitchFamily="18" charset="0"/>
                                  </a:rPr>
                                  <m:t>=</m:t>
                                </m:r>
                                <m:r>
                                  <a:rPr lang="es-MX" sz="1600" b="0" smtClean="0">
                                    <a:latin typeface="Cambria Math" panose="02040503050406030204" pitchFamily="18" charset="0"/>
                                  </a:rPr>
                                  <m:t>𝐹</m:t>
                                </m:r>
                                <m:d>
                                  <m:dPr>
                                    <m:ctrlPr>
                                      <a:rPr lang="es-MX" sz="1600" b="0" i="1" smtClean="0">
                                        <a:latin typeface="Cambria Math" panose="02040503050406030204" pitchFamily="18" charset="0"/>
                                      </a:rPr>
                                    </m:ctrlPr>
                                  </m:dPr>
                                  <m:e>
                                    <m:r>
                                      <a:rPr lang="es-MX" sz="1600" b="0" smtClean="0">
                                        <a:latin typeface="Cambria Math" panose="02040503050406030204" pitchFamily="18" charset="0"/>
                                      </a:rPr>
                                      <m:t>𝑥</m:t>
                                    </m:r>
                                  </m:e>
                                </m:d>
                                <m:r>
                                  <a:rPr lang="es-MX" sz="1600" b="0" smtClean="0">
                                    <a:latin typeface="Cambria Math" panose="02040503050406030204" pitchFamily="18" charset="0"/>
                                  </a:rPr>
                                  <m:t>=</m:t>
                                </m:r>
                                <m:d>
                                  <m:dPr>
                                    <m:begChr m:val="{"/>
                                    <m:endChr m:val=""/>
                                    <m:ctrlPr>
                                      <a:rPr lang="es-MX" sz="1600" b="0" i="1" smtClean="0">
                                        <a:latin typeface="Cambria Math" panose="02040503050406030204" pitchFamily="18" charset="0"/>
                                      </a:rPr>
                                    </m:ctrlPr>
                                  </m:dPr>
                                  <m:e>
                                    <m:m>
                                      <m:mPr>
                                        <m:mcs>
                                          <m:mc>
                                            <m:mcPr>
                                              <m:count m:val="2"/>
                                              <m:mcJc m:val="center"/>
                                            </m:mcPr>
                                          </m:mc>
                                        </m:mcs>
                                        <m:ctrlPr>
                                          <a:rPr lang="es-MX" sz="1600" b="0" i="1" smtClean="0">
                                            <a:latin typeface="Cambria Math" panose="02040503050406030204" pitchFamily="18" charset="0"/>
                                          </a:rPr>
                                        </m:ctrlPr>
                                      </m:mPr>
                                      <m:mr>
                                        <m:e>
                                          <m:r>
                                            <m:rPr>
                                              <m:brk m:alnAt="7"/>
                                            </m:rPr>
                                            <a:rPr lang="es-MX" sz="1600" b="0" smtClean="0">
                                              <a:latin typeface="Cambria Math" panose="02040503050406030204" pitchFamily="18" charset="0"/>
                                            </a:rPr>
                                            <m:t>0</m:t>
                                          </m:r>
                                        </m:e>
                                        <m:e>
                                          <m:r>
                                            <a:rPr lang="es-MX" sz="1600" b="0" smtClean="0">
                                              <a:latin typeface="Cambria Math" panose="02040503050406030204" pitchFamily="18" charset="0"/>
                                            </a:rPr>
                                            <m:t>𝑠𝑖</m:t>
                                          </m:r>
                                          <m:r>
                                            <a:rPr lang="es-MX" sz="1600" b="0" smtClean="0">
                                              <a:latin typeface="Cambria Math" panose="02040503050406030204" pitchFamily="18" charset="0"/>
                                            </a:rPr>
                                            <m:t> </m:t>
                                          </m:r>
                                          <m:r>
                                            <a:rPr lang="es-MX" sz="1600" b="0" smtClean="0">
                                              <a:latin typeface="Cambria Math" panose="02040503050406030204" pitchFamily="18" charset="0"/>
                                            </a:rPr>
                                            <m:t>𝑥</m:t>
                                          </m:r>
                                          <m:r>
                                            <a:rPr lang="es-MX" sz="1600" b="0" smtClean="0">
                                              <a:latin typeface="Cambria Math" panose="02040503050406030204" pitchFamily="18" charset="0"/>
                                            </a:rPr>
                                            <m:t>&lt;0</m:t>
                                          </m:r>
                                        </m:e>
                                      </m:mr>
                                      <m:mr>
                                        <m:e>
                                          <m:r>
                                            <a:rPr lang="es-MX" sz="1600" b="0" smtClean="0">
                                              <a:latin typeface="Cambria Math" panose="02040503050406030204" pitchFamily="18" charset="0"/>
                                            </a:rPr>
                                            <m:t>1−</m:t>
                                          </m:r>
                                          <m:r>
                                            <a:rPr lang="es-MX" sz="1600" b="0" smtClean="0">
                                              <a:latin typeface="Cambria Math" panose="02040503050406030204" pitchFamily="18" charset="0"/>
                                            </a:rPr>
                                            <m:t>𝑝</m:t>
                                          </m:r>
                                        </m:e>
                                        <m:e>
                                          <m:r>
                                            <a:rPr lang="es-MX" sz="1600" b="0" smtClean="0">
                                              <a:latin typeface="Cambria Math" panose="02040503050406030204" pitchFamily="18" charset="0"/>
                                            </a:rPr>
                                            <m:t>0≤</m:t>
                                          </m:r>
                                          <m:r>
                                            <a:rPr lang="es-MX" sz="1600" b="0" smtClean="0">
                                              <a:latin typeface="Cambria Math" panose="02040503050406030204" pitchFamily="18" charset="0"/>
                                            </a:rPr>
                                            <m:t>𝑥</m:t>
                                          </m:r>
                                          <m:r>
                                            <a:rPr lang="es-MX" sz="1600" b="0" smtClean="0">
                                              <a:latin typeface="Cambria Math" panose="02040503050406030204" pitchFamily="18" charset="0"/>
                                            </a:rPr>
                                            <m:t>&lt;1</m:t>
                                          </m:r>
                                        </m:e>
                                      </m:mr>
                                      <m:mr>
                                        <m:e>
                                          <m:r>
                                            <a:rPr lang="es-MX" sz="1600" b="0" smtClean="0">
                                              <a:latin typeface="Cambria Math" panose="02040503050406030204" pitchFamily="18" charset="0"/>
                                            </a:rPr>
                                            <m:t>1</m:t>
                                          </m:r>
                                        </m:e>
                                        <m:e>
                                          <m:r>
                                            <a:rPr lang="es-MX" sz="1600" b="0" smtClean="0">
                                              <a:latin typeface="Cambria Math" panose="02040503050406030204" pitchFamily="18" charset="0"/>
                                            </a:rPr>
                                            <m:t>𝑠𝑖</m:t>
                                          </m:r>
                                          <m:r>
                                            <a:rPr lang="es-MX" sz="1600" b="0" smtClean="0">
                                              <a:latin typeface="Cambria Math" panose="02040503050406030204" pitchFamily="18" charset="0"/>
                                            </a:rPr>
                                            <m:t> </m:t>
                                          </m:r>
                                          <m:r>
                                            <a:rPr lang="es-MX" sz="1600" b="0" smtClean="0">
                                              <a:latin typeface="Cambria Math" panose="02040503050406030204" pitchFamily="18" charset="0"/>
                                            </a:rPr>
                                            <m:t>𝑥</m:t>
                                          </m:r>
                                          <m:r>
                                            <a:rPr lang="es-MX" sz="1600" b="0" smtClean="0">
                                              <a:latin typeface="Cambria Math" panose="02040503050406030204" pitchFamily="18" charset="0"/>
                                            </a:rPr>
                                            <m:t>≥1</m:t>
                                          </m:r>
                                        </m:e>
                                      </m:mr>
                                    </m:m>
                                  </m:e>
                                </m:d>
                              </m:oMath>
                            </m:oMathPara>
                          </a14:m>
                          <a:endParaRPr lang="es-MX"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85642681"/>
                      </a:ext>
                    </a:extLst>
                  </a:tr>
                  <a:tr h="370840">
                    <a:tc>
                      <a:txBody>
                        <a:bodyPr/>
                        <a:lstStyle/>
                        <a:p>
                          <a:pPr algn="ctr"/>
                          <a:r>
                            <a:rPr lang="es-MX" sz="1600" dirty="0">
                              <a:latin typeface="Times New Roman" panose="02020603050405020304" pitchFamily="18" charset="0"/>
                              <a:cs typeface="Times New Roman" panose="02020603050405020304" pitchFamily="18" charset="0"/>
                            </a:rPr>
                            <a:t>Media</a:t>
                          </a:r>
                        </a:p>
                      </a:txBody>
                      <a:tcPr/>
                    </a:tc>
                    <a:tc>
                      <a:txBody>
                        <a:bodyPr/>
                        <a:lstStyle/>
                        <a:p>
                          <a:pPr algn="ctr"/>
                          <a14:m>
                            <m:oMathPara xmlns:m="http://schemas.openxmlformats.org/officeDocument/2006/math">
                              <m:oMathParaPr>
                                <m:jc m:val="centerGroup"/>
                              </m:oMathParaPr>
                              <m:oMath xmlns:m="http://schemas.openxmlformats.org/officeDocument/2006/math">
                                <m:r>
                                  <a:rPr lang="es-MX" sz="1600" b="0" smtClean="0">
                                    <a:latin typeface="Cambria Math" panose="02040503050406030204" pitchFamily="18" charset="0"/>
                                  </a:rPr>
                                  <m:t>𝑝</m:t>
                                </m:r>
                              </m:oMath>
                            </m:oMathPara>
                          </a14:m>
                          <a:endParaRPr lang="es-MX"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95038371"/>
                      </a:ext>
                    </a:extLst>
                  </a:tr>
                  <a:tr h="370840">
                    <a:tc>
                      <a:txBody>
                        <a:bodyPr/>
                        <a:lstStyle/>
                        <a:p>
                          <a:pPr algn="ctr"/>
                          <a:r>
                            <a:rPr lang="es-MX" sz="1600" dirty="0">
                              <a:latin typeface="Times New Roman" panose="02020603050405020304" pitchFamily="18" charset="0"/>
                              <a:cs typeface="Times New Roman" panose="02020603050405020304" pitchFamily="18" charset="0"/>
                            </a:rPr>
                            <a:t>Varianza</a:t>
                          </a:r>
                        </a:p>
                      </a:txBody>
                      <a:tcPr/>
                    </a:tc>
                    <a:tc>
                      <a:txBody>
                        <a:bodyPr/>
                        <a:lstStyle/>
                        <a:p>
                          <a:pPr algn="ctr"/>
                          <a14:m>
                            <m:oMathPara xmlns:m="http://schemas.openxmlformats.org/officeDocument/2006/math">
                              <m:oMathParaPr>
                                <m:jc m:val="centerGroup"/>
                              </m:oMathParaPr>
                              <m:oMath xmlns:m="http://schemas.openxmlformats.org/officeDocument/2006/math">
                                <m:r>
                                  <a:rPr lang="es-MX" sz="1600" b="0" smtClean="0">
                                    <a:latin typeface="Cambria Math" panose="02040503050406030204" pitchFamily="18" charset="0"/>
                                  </a:rPr>
                                  <m:t>𝑝</m:t>
                                </m:r>
                                <m:d>
                                  <m:dPr>
                                    <m:ctrlPr>
                                      <a:rPr lang="es-MX" sz="1600" b="0" i="1" smtClean="0">
                                        <a:latin typeface="Cambria Math" panose="02040503050406030204" pitchFamily="18" charset="0"/>
                                      </a:rPr>
                                    </m:ctrlPr>
                                  </m:dPr>
                                  <m:e>
                                    <m:r>
                                      <a:rPr lang="es-MX" sz="1600" b="0" smtClean="0">
                                        <a:latin typeface="Cambria Math" panose="02040503050406030204" pitchFamily="18" charset="0"/>
                                      </a:rPr>
                                      <m:t>1−</m:t>
                                    </m:r>
                                    <m:r>
                                      <a:rPr lang="es-MX" sz="1600" b="0" smtClean="0">
                                        <a:latin typeface="Cambria Math" panose="02040503050406030204" pitchFamily="18" charset="0"/>
                                      </a:rPr>
                                      <m:t>𝑝</m:t>
                                    </m:r>
                                  </m:e>
                                </m:d>
                              </m:oMath>
                            </m:oMathPara>
                          </a14:m>
                          <a:endParaRPr lang="es-MX"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57002134"/>
                      </a:ext>
                    </a:extLst>
                  </a:tr>
                  <a:tr h="370840">
                    <a:tc>
                      <a:txBody>
                        <a:bodyPr/>
                        <a:lstStyle/>
                        <a:p>
                          <a:pPr algn="ctr"/>
                          <a:r>
                            <a:rPr lang="es-MX" sz="1600" dirty="0">
                              <a:latin typeface="Times New Roman" panose="02020603050405020304" pitchFamily="18" charset="0"/>
                              <a:cs typeface="Times New Roman" panose="02020603050405020304" pitchFamily="18" charset="0"/>
                            </a:rPr>
                            <a:t>Estimador de Máxima Verosimilitud</a:t>
                          </a: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s-MX" sz="1600" b="0" i="1" smtClean="0">
                                        <a:latin typeface="Cambria Math" panose="02040503050406030204" pitchFamily="18" charset="0"/>
                                      </a:rPr>
                                    </m:ctrlPr>
                                  </m:accPr>
                                  <m:e>
                                    <m:r>
                                      <a:rPr lang="es-MX" sz="1600" b="0" smtClean="0">
                                        <a:latin typeface="Cambria Math" panose="02040503050406030204" pitchFamily="18" charset="0"/>
                                      </a:rPr>
                                      <m:t>𝑝</m:t>
                                    </m:r>
                                  </m:e>
                                </m:acc>
                                <m:r>
                                  <a:rPr lang="es-MX" sz="1600" b="0" smtClean="0">
                                    <a:latin typeface="Cambria Math" panose="02040503050406030204" pitchFamily="18" charset="0"/>
                                  </a:rPr>
                                  <m:t>=</m:t>
                                </m:r>
                                <m:sSub>
                                  <m:sSubPr>
                                    <m:ctrlPr>
                                      <a:rPr lang="es-MX" sz="1600" b="0" i="1" smtClean="0">
                                        <a:latin typeface="Cambria Math" panose="02040503050406030204" pitchFamily="18" charset="0"/>
                                      </a:rPr>
                                    </m:ctrlPr>
                                  </m:sSubPr>
                                  <m:e>
                                    <m:acc>
                                      <m:accPr>
                                        <m:chr m:val="̅"/>
                                        <m:ctrlPr>
                                          <a:rPr lang="es-MX" sz="1600" b="0" i="1" smtClean="0">
                                            <a:latin typeface="Cambria Math" panose="02040503050406030204" pitchFamily="18" charset="0"/>
                                          </a:rPr>
                                        </m:ctrlPr>
                                      </m:accPr>
                                      <m:e>
                                        <m:r>
                                          <a:rPr lang="es-MX" sz="1600" b="0" smtClean="0">
                                            <a:latin typeface="Cambria Math" panose="02040503050406030204" pitchFamily="18" charset="0"/>
                                          </a:rPr>
                                          <m:t>𝑋</m:t>
                                        </m:r>
                                      </m:e>
                                    </m:acc>
                                  </m:e>
                                  <m:sub>
                                    <m:r>
                                      <a:rPr lang="es-MX" sz="1600" b="0" smtClean="0">
                                        <a:latin typeface="Cambria Math" panose="02040503050406030204" pitchFamily="18" charset="0"/>
                                      </a:rPr>
                                      <m:t>𝑛</m:t>
                                    </m:r>
                                  </m:sub>
                                </m:sSub>
                              </m:oMath>
                            </m:oMathPara>
                          </a14:m>
                          <a:endParaRPr lang="es-MX"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34148879"/>
                      </a:ext>
                    </a:extLst>
                  </a:tr>
                  <a:tr h="370840">
                    <a:tc>
                      <a:txBody>
                        <a:bodyPr/>
                        <a:lstStyle/>
                        <a:p>
                          <a:pPr algn="ctr"/>
                          <a:r>
                            <a:rPr lang="es-MX" sz="1600" dirty="0">
                              <a:latin typeface="Times New Roman" panose="02020603050405020304" pitchFamily="18" charset="0"/>
                              <a:cs typeface="Times New Roman" panose="02020603050405020304" pitchFamily="18" charset="0"/>
                            </a:rPr>
                            <a:t>Posibles aplicaciones</a:t>
                          </a:r>
                        </a:p>
                      </a:txBody>
                      <a:tcPr/>
                    </a:tc>
                    <a:tc>
                      <a:txBody>
                        <a:bodyPr/>
                        <a:lstStyle/>
                        <a:p>
                          <a:pPr algn="ctr"/>
                          <a:r>
                            <a:rPr lang="es-ES" sz="1600" dirty="0">
                              <a:latin typeface="Times New Roman" panose="02020603050405020304" pitchFamily="18" charset="0"/>
                              <a:cs typeface="Times New Roman" panose="02020603050405020304" pitchFamily="18" charset="0"/>
                            </a:rPr>
                            <a:t>Ocurrencia aleatoria con dos posibles resultados; utilizada para generar otras variables aleatorias discretas, por ejemplo, binomial, geométrica y binomial negativa.</a:t>
                          </a:r>
                          <a:endParaRPr lang="es-MX"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7014035"/>
                      </a:ext>
                    </a:extLst>
                  </a:tr>
                </a:tbl>
              </a:graphicData>
            </a:graphic>
          </p:graphicFrame>
        </mc:Choice>
        <mc:Fallback xmlns="">
          <p:graphicFrame>
            <p:nvGraphicFramePr>
              <p:cNvPr id="3" name="Tabla 2">
                <a:extLst>
                  <a:ext uri="{FF2B5EF4-FFF2-40B4-BE49-F238E27FC236}">
                    <a16:creationId xmlns:a16="http://schemas.microsoft.com/office/drawing/2014/main" id="{D3CC65EF-27B5-B841-F8C3-ECDCDFE82891}"/>
                  </a:ext>
                </a:extLst>
              </p:cNvPr>
              <p:cNvGraphicFramePr>
                <a:graphicFrameLocks noGrp="1"/>
              </p:cNvGraphicFramePr>
              <p:nvPr>
                <p:extLst>
                  <p:ext uri="{D42A27DB-BD31-4B8C-83A1-F6EECF244321}">
                    <p14:modId xmlns:p14="http://schemas.microsoft.com/office/powerpoint/2010/main" val="1934941278"/>
                  </p:ext>
                </p:extLst>
              </p:nvPr>
            </p:nvGraphicFramePr>
            <p:xfrm>
              <a:off x="964023" y="2135061"/>
              <a:ext cx="6054398" cy="4498340"/>
            </p:xfrm>
            <a:graphic>
              <a:graphicData uri="http://schemas.openxmlformats.org/drawingml/2006/table">
                <a:tbl>
                  <a:tblPr firstRow="1" bandRow="1">
                    <a:tableStyleId>{5C22544A-7EE6-4342-B048-85BDC9FD1C3A}</a:tableStyleId>
                  </a:tblPr>
                  <a:tblGrid>
                    <a:gridCol w="2156166">
                      <a:extLst>
                        <a:ext uri="{9D8B030D-6E8A-4147-A177-3AD203B41FA5}">
                          <a16:colId xmlns:a16="http://schemas.microsoft.com/office/drawing/2014/main" val="1023513406"/>
                        </a:ext>
                      </a:extLst>
                    </a:gridCol>
                    <a:gridCol w="3898232">
                      <a:extLst>
                        <a:ext uri="{9D8B030D-6E8A-4147-A177-3AD203B41FA5}">
                          <a16:colId xmlns:a16="http://schemas.microsoft.com/office/drawing/2014/main" val="17116929"/>
                        </a:ext>
                      </a:extLst>
                    </a:gridCol>
                  </a:tblGrid>
                  <a:tr h="370840">
                    <a:tc>
                      <a:txBody>
                        <a:bodyPr/>
                        <a:lstStyle/>
                        <a:p>
                          <a:pPr algn="ctr"/>
                          <a:r>
                            <a:rPr lang="es-MX" sz="1600" dirty="0">
                              <a:latin typeface="Times New Roman" panose="02020603050405020304" pitchFamily="18" charset="0"/>
                              <a:cs typeface="Times New Roman" panose="02020603050405020304" pitchFamily="18" charset="0"/>
                            </a:rPr>
                            <a:t>Criterio</a:t>
                          </a:r>
                        </a:p>
                      </a:txBody>
                      <a:tcPr/>
                    </a:tc>
                    <a:tc>
                      <a:txBody>
                        <a:bodyPr/>
                        <a:lstStyle/>
                        <a:p>
                          <a:pPr algn="ctr"/>
                          <a:r>
                            <a:rPr lang="es-MX" sz="1600" dirty="0">
                              <a:latin typeface="Times New Roman" panose="02020603050405020304" pitchFamily="18" charset="0"/>
                              <a:cs typeface="Times New Roman" panose="02020603050405020304" pitchFamily="18" charset="0"/>
                            </a:rPr>
                            <a:t>Descripción</a:t>
                          </a:r>
                        </a:p>
                      </a:txBody>
                      <a:tcPr/>
                    </a:tc>
                    <a:extLst>
                      <a:ext uri="{0D108BD9-81ED-4DB2-BD59-A6C34878D82A}">
                        <a16:rowId xmlns:a16="http://schemas.microsoft.com/office/drawing/2014/main" val="1622217194"/>
                      </a:ext>
                    </a:extLst>
                  </a:tr>
                  <a:tr h="869950">
                    <a:tc>
                      <a:txBody>
                        <a:bodyPr/>
                        <a:lstStyle/>
                        <a:p>
                          <a:pPr algn="ctr"/>
                          <a:r>
                            <a:rPr lang="es-MX" sz="1600" dirty="0">
                              <a:latin typeface="Times New Roman" panose="02020603050405020304" pitchFamily="18" charset="0"/>
                              <a:cs typeface="Times New Roman" panose="02020603050405020304" pitchFamily="18" charset="0"/>
                            </a:rPr>
                            <a:t>Función de Masa de Probabilidad</a:t>
                          </a:r>
                        </a:p>
                      </a:txBody>
                      <a:tcPr/>
                    </a:tc>
                    <a:tc>
                      <a:txBody>
                        <a:bodyPr/>
                        <a:lstStyle/>
                        <a:p>
                          <a:endParaRPr lang="es-MX"/>
                        </a:p>
                      </a:txBody>
                      <a:tcPr>
                        <a:blipFill>
                          <a:blip r:embed="rId3"/>
                          <a:stretch>
                            <a:fillRect l="-55469" t="-44755" r="-625" b="-382517"/>
                          </a:stretch>
                        </a:blipFill>
                      </a:tcPr>
                    </a:tc>
                    <a:extLst>
                      <a:ext uri="{0D108BD9-81ED-4DB2-BD59-A6C34878D82A}">
                        <a16:rowId xmlns:a16="http://schemas.microsoft.com/office/drawing/2014/main" val="3071805270"/>
                      </a:ext>
                    </a:extLst>
                  </a:tr>
                  <a:tr h="869950">
                    <a:tc>
                      <a:txBody>
                        <a:bodyPr/>
                        <a:lstStyle/>
                        <a:p>
                          <a:pPr algn="ctr"/>
                          <a:r>
                            <a:rPr lang="es-MX" sz="1600" dirty="0">
                              <a:latin typeface="Times New Roman" panose="02020603050405020304" pitchFamily="18" charset="0"/>
                              <a:cs typeface="Times New Roman" panose="02020603050405020304" pitchFamily="18" charset="0"/>
                            </a:rPr>
                            <a:t>Función de distribución acumulada</a:t>
                          </a:r>
                        </a:p>
                      </a:txBody>
                      <a:tcPr/>
                    </a:tc>
                    <a:tc>
                      <a:txBody>
                        <a:bodyPr/>
                        <a:lstStyle/>
                        <a:p>
                          <a:endParaRPr lang="es-MX"/>
                        </a:p>
                      </a:txBody>
                      <a:tcPr>
                        <a:blipFill>
                          <a:blip r:embed="rId3"/>
                          <a:stretch>
                            <a:fillRect l="-55469" t="-144755" r="-625" b="-282517"/>
                          </a:stretch>
                        </a:blipFill>
                      </a:tcPr>
                    </a:tc>
                    <a:extLst>
                      <a:ext uri="{0D108BD9-81ED-4DB2-BD59-A6C34878D82A}">
                        <a16:rowId xmlns:a16="http://schemas.microsoft.com/office/drawing/2014/main" val="3185642681"/>
                      </a:ext>
                    </a:extLst>
                  </a:tr>
                  <a:tr h="370840">
                    <a:tc>
                      <a:txBody>
                        <a:bodyPr/>
                        <a:lstStyle/>
                        <a:p>
                          <a:pPr algn="ctr"/>
                          <a:r>
                            <a:rPr lang="es-MX" sz="1600" dirty="0">
                              <a:latin typeface="Times New Roman" panose="02020603050405020304" pitchFamily="18" charset="0"/>
                              <a:cs typeface="Times New Roman" panose="02020603050405020304" pitchFamily="18" charset="0"/>
                            </a:rPr>
                            <a:t>Media</a:t>
                          </a:r>
                        </a:p>
                      </a:txBody>
                      <a:tcPr/>
                    </a:tc>
                    <a:tc>
                      <a:txBody>
                        <a:bodyPr/>
                        <a:lstStyle/>
                        <a:p>
                          <a:endParaRPr lang="es-MX"/>
                        </a:p>
                      </a:txBody>
                      <a:tcPr>
                        <a:blipFill>
                          <a:blip r:embed="rId3"/>
                          <a:stretch>
                            <a:fillRect l="-55469" t="-573770" r="-625" b="-562295"/>
                          </a:stretch>
                        </a:blipFill>
                      </a:tcPr>
                    </a:tc>
                    <a:extLst>
                      <a:ext uri="{0D108BD9-81ED-4DB2-BD59-A6C34878D82A}">
                        <a16:rowId xmlns:a16="http://schemas.microsoft.com/office/drawing/2014/main" val="3995038371"/>
                      </a:ext>
                    </a:extLst>
                  </a:tr>
                  <a:tr h="370840">
                    <a:tc>
                      <a:txBody>
                        <a:bodyPr/>
                        <a:lstStyle/>
                        <a:p>
                          <a:pPr algn="ctr"/>
                          <a:r>
                            <a:rPr lang="es-MX" sz="1600" dirty="0">
                              <a:latin typeface="Times New Roman" panose="02020603050405020304" pitchFamily="18" charset="0"/>
                              <a:cs typeface="Times New Roman" panose="02020603050405020304" pitchFamily="18" charset="0"/>
                            </a:rPr>
                            <a:t>Varianza</a:t>
                          </a:r>
                        </a:p>
                      </a:txBody>
                      <a:tcPr/>
                    </a:tc>
                    <a:tc>
                      <a:txBody>
                        <a:bodyPr/>
                        <a:lstStyle/>
                        <a:p>
                          <a:endParaRPr lang="es-MX"/>
                        </a:p>
                      </a:txBody>
                      <a:tcPr>
                        <a:blipFill>
                          <a:blip r:embed="rId3"/>
                          <a:stretch>
                            <a:fillRect l="-55469" t="-673770" r="-625" b="-462295"/>
                          </a:stretch>
                        </a:blipFill>
                      </a:tcPr>
                    </a:tc>
                    <a:extLst>
                      <a:ext uri="{0D108BD9-81ED-4DB2-BD59-A6C34878D82A}">
                        <a16:rowId xmlns:a16="http://schemas.microsoft.com/office/drawing/2014/main" val="2757002134"/>
                      </a:ext>
                    </a:extLst>
                  </a:tr>
                  <a:tr h="579120">
                    <a:tc>
                      <a:txBody>
                        <a:bodyPr/>
                        <a:lstStyle/>
                        <a:p>
                          <a:pPr algn="ctr"/>
                          <a:r>
                            <a:rPr lang="es-MX" sz="1600" dirty="0">
                              <a:latin typeface="Times New Roman" panose="02020603050405020304" pitchFamily="18" charset="0"/>
                              <a:cs typeface="Times New Roman" panose="02020603050405020304" pitchFamily="18" charset="0"/>
                            </a:rPr>
                            <a:t>Estimador de Máxima Verosimilitud</a:t>
                          </a:r>
                        </a:p>
                      </a:txBody>
                      <a:tcPr/>
                    </a:tc>
                    <a:tc>
                      <a:txBody>
                        <a:bodyPr/>
                        <a:lstStyle/>
                        <a:p>
                          <a:endParaRPr lang="es-MX"/>
                        </a:p>
                      </a:txBody>
                      <a:tcPr>
                        <a:blipFill>
                          <a:blip r:embed="rId3"/>
                          <a:stretch>
                            <a:fillRect l="-55469" t="-496842" r="-625" b="-196842"/>
                          </a:stretch>
                        </a:blipFill>
                      </a:tcPr>
                    </a:tc>
                    <a:extLst>
                      <a:ext uri="{0D108BD9-81ED-4DB2-BD59-A6C34878D82A}">
                        <a16:rowId xmlns:a16="http://schemas.microsoft.com/office/drawing/2014/main" val="4134148879"/>
                      </a:ext>
                    </a:extLst>
                  </a:tr>
                  <a:tr h="1066800">
                    <a:tc>
                      <a:txBody>
                        <a:bodyPr/>
                        <a:lstStyle/>
                        <a:p>
                          <a:pPr algn="ctr"/>
                          <a:r>
                            <a:rPr lang="es-MX" sz="1600" dirty="0">
                              <a:latin typeface="Times New Roman" panose="02020603050405020304" pitchFamily="18" charset="0"/>
                              <a:cs typeface="Times New Roman" panose="02020603050405020304" pitchFamily="18" charset="0"/>
                            </a:rPr>
                            <a:t>Posibles aplicaciones</a:t>
                          </a:r>
                        </a:p>
                      </a:txBody>
                      <a:tcPr/>
                    </a:tc>
                    <a:tc>
                      <a:txBody>
                        <a:bodyPr/>
                        <a:lstStyle/>
                        <a:p>
                          <a:pPr algn="ctr"/>
                          <a:r>
                            <a:rPr lang="es-ES" sz="1600" dirty="0">
                              <a:latin typeface="Times New Roman" panose="02020603050405020304" pitchFamily="18" charset="0"/>
                              <a:cs typeface="Times New Roman" panose="02020603050405020304" pitchFamily="18" charset="0"/>
                            </a:rPr>
                            <a:t>Ocurrencia aleatoria con dos posibles resultados; utilizada para generar otras variables aleatorias discretas, por ejemplo, binomial, geométrica y binomial negativa.</a:t>
                          </a:r>
                          <a:endParaRPr lang="es-MX"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7014035"/>
                      </a:ext>
                    </a:extLst>
                  </a:tr>
                </a:tbl>
              </a:graphicData>
            </a:graphic>
          </p:graphicFrame>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6F70B165-C1AD-0A4D-3DB4-E02DB24459E9}"/>
                  </a:ext>
                </a:extLst>
              </p:cNvPr>
              <p:cNvSpPr txBox="1"/>
              <p:nvPr/>
            </p:nvSpPr>
            <p:spPr>
              <a:xfrm>
                <a:off x="7141697" y="2638466"/>
                <a:ext cx="3807037" cy="927883"/>
              </a:xfrm>
              <a:prstGeom prst="rect">
                <a:avLst/>
              </a:prstGeom>
              <a:noFill/>
              <a:ln w="19050">
                <a:solidFill>
                  <a:srgbClr val="0070C0"/>
                </a:solidFill>
              </a:ln>
            </p:spPr>
            <p:txBody>
              <a:bodyPr wrap="square">
                <a:spAutoFit/>
              </a:bodyPr>
              <a:lstStyle/>
              <a:p>
                <a:pPr algn="just">
                  <a:lnSpc>
                    <a:spcPct val="115000"/>
                  </a:lnSpc>
                  <a:spcAft>
                    <a:spcPts val="800"/>
                  </a:spcAft>
                </a:pPr>
                <a:r>
                  <a:rPr lang="es-MX" sz="16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Si </a:t>
                </a:r>
                <a14:m>
                  <m:oMath xmlns:m="http://schemas.openxmlformats.org/officeDocument/2006/math">
                    <m:r>
                      <a:rPr lang="es-MX" sz="1600" i="1" kern="100">
                        <a:solidFill>
                          <a:schemeClr val="bg1"/>
                        </a:solidFill>
                        <a:effectLst/>
                        <a:latin typeface="Cambria Math" panose="02040503050406030204" pitchFamily="18" charset="0"/>
                        <a:ea typeface="Aptos" panose="020B0004020202020204" pitchFamily="34" charset="0"/>
                        <a:cs typeface="Arial" panose="020B0604020202020204" pitchFamily="34" charset="0"/>
                      </a:rPr>
                      <m:t>𝑋</m:t>
                    </m:r>
                    <m:r>
                      <a:rPr lang="es-MX" sz="1600" i="1" kern="100">
                        <a:solidFill>
                          <a:schemeClr val="bg1"/>
                        </a:solidFill>
                        <a:effectLst/>
                        <a:latin typeface="Cambria Math" panose="02040503050406030204" pitchFamily="18" charset="0"/>
                        <a:ea typeface="Aptos" panose="020B0004020202020204" pitchFamily="34" charset="0"/>
                        <a:cs typeface="Arial" panose="020B0604020202020204" pitchFamily="34" charset="0"/>
                      </a:rPr>
                      <m:t>~</m:t>
                    </m:r>
                    <m:r>
                      <a:rPr lang="es-MX" sz="1600" i="1" kern="100">
                        <a:solidFill>
                          <a:schemeClr val="bg1"/>
                        </a:solidFill>
                        <a:effectLst/>
                        <a:latin typeface="Cambria Math" panose="02040503050406030204" pitchFamily="18" charset="0"/>
                        <a:ea typeface="Aptos" panose="020B0004020202020204" pitchFamily="34" charset="0"/>
                        <a:cs typeface="Arial" panose="020B0604020202020204" pitchFamily="34" charset="0"/>
                      </a:rPr>
                      <m:t>𝐵𝑒𝑟𝑛𝑜𝑢𝑙𝑙𝑖</m:t>
                    </m:r>
                    <m:d>
                      <m:dPr>
                        <m:ctrlPr>
                          <a:rPr lang="es-MX" sz="1600" i="1" kern="100">
                            <a:solidFill>
                              <a:schemeClr val="bg1"/>
                            </a:solidFill>
                            <a:effectLst/>
                            <a:latin typeface="Cambria Math" panose="02040503050406030204" pitchFamily="18" charset="0"/>
                            <a:ea typeface="Aptos" panose="020B0004020202020204" pitchFamily="34" charset="0"/>
                            <a:cs typeface="Arial" panose="020B0604020202020204" pitchFamily="34" charset="0"/>
                          </a:rPr>
                        </m:ctrlPr>
                      </m:dPr>
                      <m:e>
                        <m:r>
                          <a:rPr lang="es-MX" sz="1600" i="1" kern="100">
                            <a:solidFill>
                              <a:schemeClr val="bg1"/>
                            </a:solidFill>
                            <a:effectLst/>
                            <a:latin typeface="Cambria Math" panose="02040503050406030204" pitchFamily="18" charset="0"/>
                            <a:ea typeface="Aptos" panose="020B0004020202020204" pitchFamily="34" charset="0"/>
                            <a:cs typeface="Arial" panose="020B0604020202020204" pitchFamily="34" charset="0"/>
                          </a:rPr>
                          <m:t>𝑝</m:t>
                        </m:r>
                      </m:e>
                    </m:d>
                  </m:oMath>
                </a14:m>
                <a:r>
                  <a:rPr lang="es-MX" sz="16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X puede considerarse como el resultado de un experimento que puede “tener éxito” o puede “fallar”</a:t>
                </a:r>
                <a:endParaRPr lang="es-MX" sz="16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p:txBody>
          </p:sp>
        </mc:Choice>
        <mc:Fallback xmlns="">
          <p:sp>
            <p:nvSpPr>
              <p:cNvPr id="6" name="CuadroTexto 5">
                <a:extLst>
                  <a:ext uri="{FF2B5EF4-FFF2-40B4-BE49-F238E27FC236}">
                    <a16:creationId xmlns:a16="http://schemas.microsoft.com/office/drawing/2014/main" id="{6F70B165-C1AD-0A4D-3DB4-E02DB24459E9}"/>
                  </a:ext>
                </a:extLst>
              </p:cNvPr>
              <p:cNvSpPr txBox="1">
                <a:spLocks noRot="1" noChangeAspect="1" noMove="1" noResize="1" noEditPoints="1" noAdjustHandles="1" noChangeArrowheads="1" noChangeShapeType="1" noTextEdit="1"/>
              </p:cNvSpPr>
              <p:nvPr/>
            </p:nvSpPr>
            <p:spPr>
              <a:xfrm>
                <a:off x="7141697" y="2638466"/>
                <a:ext cx="3807037" cy="927883"/>
              </a:xfrm>
              <a:prstGeom prst="rect">
                <a:avLst/>
              </a:prstGeom>
              <a:blipFill>
                <a:blip r:embed="rId4"/>
                <a:stretch>
                  <a:fillRect l="-797" r="-478" b="-5806"/>
                </a:stretch>
              </a:blipFill>
              <a:ln w="19050">
                <a:solidFill>
                  <a:srgbClr val="0070C0"/>
                </a:solid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4F914B7A-DBDC-03D6-EBD7-D4EBF487BE04}"/>
                  </a:ext>
                </a:extLst>
              </p:cNvPr>
              <p:cNvSpPr txBox="1"/>
              <p:nvPr/>
            </p:nvSpPr>
            <p:spPr>
              <a:xfrm>
                <a:off x="7141698" y="3795899"/>
                <a:ext cx="3807037" cy="1209755"/>
              </a:xfrm>
              <a:prstGeom prst="rect">
                <a:avLst/>
              </a:prstGeom>
              <a:noFill/>
              <a:ln w="19050">
                <a:solidFill>
                  <a:srgbClr val="0070C0"/>
                </a:solidFill>
              </a:ln>
            </p:spPr>
            <p:txBody>
              <a:bodyPr wrap="square">
                <a:spAutoFit/>
              </a:bodyPr>
              <a:lstStyle/>
              <a:p>
                <a:pPr algn="just">
                  <a:lnSpc>
                    <a:spcPct val="115000"/>
                  </a:lnSpc>
                  <a:spcAft>
                    <a:spcPts val="800"/>
                  </a:spcAft>
                </a:pPr>
                <a:r>
                  <a:rPr lang="es-MX" sz="1600" kern="1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Si </a:t>
                </a:r>
                <a14:m>
                  <m:oMath xmlns:m="http://schemas.openxmlformats.org/officeDocument/2006/math">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𝑛</m:t>
                    </m:r>
                  </m:oMath>
                </a14:m>
                <a:r>
                  <a:rPr lang="es-MX" sz="1600" kern="1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es un número entero positivo y </a:t>
                </a:r>
                <a14:m>
                  <m:oMath xmlns:m="http://schemas.openxmlformats.org/officeDocument/2006/math">
                    <m:sSub>
                      <m:sSubPr>
                        <m:ctrlP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𝑋</m:t>
                        </m:r>
                      </m:e>
                      <m:sub>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1</m:t>
                        </m:r>
                      </m:sub>
                    </m:sSub>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sSub>
                      <m:sSubPr>
                        <m:ctrlP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𝑋</m:t>
                        </m:r>
                      </m:e>
                      <m:sub>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2</m:t>
                        </m:r>
                      </m:sub>
                    </m:sSub>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 …, </m:t>
                    </m:r>
                    <m:sSub>
                      <m:sSubPr>
                        <m:ctrlP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𝑋</m:t>
                        </m:r>
                      </m:e>
                      <m:sub>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𝑛</m:t>
                        </m:r>
                      </m:sub>
                    </m:sSub>
                  </m:oMath>
                </a14:m>
                <a:r>
                  <a:rPr lang="es-MX" sz="1600" kern="1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son variables aleatorias </a:t>
                </a:r>
                <a14:m>
                  <m:oMath xmlns:m="http://schemas.openxmlformats.org/officeDocument/2006/math">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𝐵𝑒𝑟𝑛𝑜𝑢𝑙𝑙𝑖</m:t>
                    </m:r>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𝑝</m:t>
                    </m:r>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 </m:t>
                    </m:r>
                  </m:oMath>
                </a14:m>
                <a:r>
                  <a:rPr lang="es-MX" sz="1600" kern="1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independientes, entonces </a:t>
                </a:r>
                <a14:m>
                  <m:oMath xmlns:m="http://schemas.openxmlformats.org/officeDocument/2006/math">
                    <m:sSub>
                      <m:sSubPr>
                        <m:ctrlP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𝑋</m:t>
                        </m:r>
                      </m:e>
                      <m:sub>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1</m:t>
                        </m:r>
                      </m:sub>
                    </m:sSub>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sSub>
                      <m:sSubPr>
                        <m:ctrlP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𝑋</m:t>
                        </m:r>
                      </m:e>
                      <m:sub>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2</m:t>
                        </m:r>
                      </m:sub>
                    </m:sSub>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 …+ </m:t>
                    </m:r>
                    <m:sSub>
                      <m:sSubPr>
                        <m:ctrlP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𝑋</m:t>
                        </m:r>
                      </m:e>
                      <m:sub>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𝑛</m:t>
                        </m:r>
                      </m:sub>
                    </m:sSub>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𝐵</m:t>
                    </m:r>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𝑛</m:t>
                    </m:r>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𝑝</m:t>
                    </m:r>
                    <m:r>
                      <a:rPr lang="es-MX" sz="1600" i="1" kern="10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oMath>
                </a14:m>
                <a:r>
                  <a:rPr lang="es-MX" sz="1600" kern="1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s-MX" sz="1600" kern="100" dirty="0">
                  <a:solidFill>
                    <a:schemeClr val="bg1"/>
                  </a:solidFill>
                  <a:latin typeface="Times New Roman" panose="02020603050405020304" pitchFamily="18" charset="0"/>
                  <a:ea typeface="Aptos" panose="020B0004020202020204" pitchFamily="34" charset="0"/>
                  <a:cs typeface="Times New Roman" panose="02020603050405020304" pitchFamily="18" charset="0"/>
                </a:endParaRPr>
              </a:p>
            </p:txBody>
          </p:sp>
        </mc:Choice>
        <mc:Fallback xmlns="">
          <p:sp>
            <p:nvSpPr>
              <p:cNvPr id="7" name="CuadroTexto 6">
                <a:extLst>
                  <a:ext uri="{FF2B5EF4-FFF2-40B4-BE49-F238E27FC236}">
                    <a16:creationId xmlns:a16="http://schemas.microsoft.com/office/drawing/2014/main" id="{4F914B7A-DBDC-03D6-EBD7-D4EBF487BE04}"/>
                  </a:ext>
                </a:extLst>
              </p:cNvPr>
              <p:cNvSpPr txBox="1">
                <a:spLocks noRot="1" noChangeAspect="1" noMove="1" noResize="1" noEditPoints="1" noAdjustHandles="1" noChangeArrowheads="1" noChangeShapeType="1" noTextEdit="1"/>
              </p:cNvSpPr>
              <p:nvPr/>
            </p:nvSpPr>
            <p:spPr>
              <a:xfrm>
                <a:off x="7141698" y="3795899"/>
                <a:ext cx="3807037" cy="1209755"/>
              </a:xfrm>
              <a:prstGeom prst="rect">
                <a:avLst/>
              </a:prstGeom>
              <a:blipFill>
                <a:blip r:embed="rId5"/>
                <a:stretch>
                  <a:fillRect l="-797" r="-478" b="-4478"/>
                </a:stretch>
              </a:blipFill>
              <a:ln w="19050">
                <a:solidFill>
                  <a:srgbClr val="0070C0"/>
                </a:solidFill>
              </a:ln>
            </p:spPr>
            <p:txBody>
              <a:bodyPr/>
              <a:lstStyle/>
              <a:p>
                <a:r>
                  <a:rPr lang="es-MX">
                    <a:noFill/>
                  </a:rPr>
                  <a:t> </a:t>
                </a:r>
              </a:p>
            </p:txBody>
          </p:sp>
        </mc:Fallback>
      </mc:AlternateContent>
      <p:sp>
        <p:nvSpPr>
          <p:cNvPr id="9" name="CuadroTexto 8">
            <a:extLst>
              <a:ext uri="{FF2B5EF4-FFF2-40B4-BE49-F238E27FC236}">
                <a16:creationId xmlns:a16="http://schemas.microsoft.com/office/drawing/2014/main" id="{1F4AD155-C4ED-C056-FFCF-64728468C96F}"/>
              </a:ext>
            </a:extLst>
          </p:cNvPr>
          <p:cNvSpPr txBox="1"/>
          <p:nvPr/>
        </p:nvSpPr>
        <p:spPr>
          <a:xfrm>
            <a:off x="7939793" y="2056128"/>
            <a:ext cx="2210848" cy="352789"/>
          </a:xfrm>
          <a:prstGeom prst="rect">
            <a:avLst/>
          </a:prstGeom>
          <a:solidFill>
            <a:srgbClr val="0070C0"/>
          </a:solidFill>
          <a:ln w="19050">
            <a:solidFill>
              <a:srgbClr val="0070C0"/>
            </a:solidFill>
          </a:ln>
        </p:spPr>
        <p:txBody>
          <a:bodyPr wrap="square">
            <a:spAutoFit/>
          </a:bodyPr>
          <a:lstStyle/>
          <a:p>
            <a:pPr algn="just">
              <a:lnSpc>
                <a:spcPct val="115000"/>
              </a:lnSpc>
              <a:spcAft>
                <a:spcPts val="800"/>
              </a:spcAft>
            </a:pPr>
            <a:r>
              <a:rPr lang="es-MX" sz="1600" kern="100" dirty="0">
                <a:effectLst/>
                <a:latin typeface="Times New Roman" panose="02020603050405020304" pitchFamily="18" charset="0"/>
                <a:ea typeface="Aptos" panose="020B0004020202020204" pitchFamily="34" charset="0"/>
                <a:cs typeface="Times New Roman" panose="02020603050405020304" pitchFamily="18" charset="0"/>
              </a:rPr>
              <a:t>Comentarios adicionales</a:t>
            </a:r>
          </a:p>
        </p:txBody>
      </p:sp>
    </p:spTree>
    <p:extLst>
      <p:ext uri="{BB962C8B-B14F-4D97-AF65-F5344CB8AC3E}">
        <p14:creationId xmlns:p14="http://schemas.microsoft.com/office/powerpoint/2010/main" val="2477760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Autofit/>
          </a:bodyPr>
          <a:lstStyle/>
          <a:p>
            <a:pPr algn="just" rtl="0"/>
            <a:r>
              <a:rPr lang="es-ES" sz="3000" dirty="0">
                <a:latin typeface="Times New Roman" panose="02020603050405020304" pitchFamily="18" charset="0"/>
                <a:cs typeface="Times New Roman" panose="02020603050405020304" pitchFamily="18" charset="0"/>
              </a:rPr>
              <a:t>Estimación de la proporción de una población</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4495081" cy="923330"/>
          </a:xfrm>
          <a:prstGeom prst="rect">
            <a:avLst/>
          </a:prstGeom>
          <a:noFill/>
          <a:ln>
            <a:solidFill>
              <a:schemeClr val="tx1">
                <a:lumMod val="85000"/>
              </a:schemeClr>
            </a:solidFill>
          </a:ln>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Recordar que un </a:t>
            </a:r>
            <a:r>
              <a:rPr kumimoji="0" lang="es-MX"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estimador puntual</a:t>
            </a:r>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es un valor individual (o punto) que se usa para aproximar un parámetro de población. </a:t>
            </a:r>
            <a:endParaRPr kumimoji="0" lang="es-MX"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5E51EA21-A4A3-0765-EA77-3F1C30E086DD}"/>
                  </a:ext>
                </a:extLst>
              </p:cNvPr>
              <p:cNvSpPr txBox="1"/>
              <p:nvPr/>
            </p:nvSpPr>
            <p:spPr>
              <a:xfrm>
                <a:off x="964020" y="3748062"/>
                <a:ext cx="4495081" cy="923330"/>
              </a:xfrm>
              <a:prstGeom prst="rect">
                <a:avLst/>
              </a:prstGeom>
              <a:noFill/>
              <a:ln>
                <a:solidFill>
                  <a:schemeClr val="tx1">
                    <a:lumMod val="85000"/>
                  </a:schemeClr>
                </a:solidFill>
              </a:ln>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 proporción muestral </a:t>
                </a:r>
                <a14:m>
                  <m:oMath xmlns:m="http://schemas.openxmlformats.org/officeDocument/2006/math">
                    <m:acc>
                      <m:accPr>
                        <m:chr m:val="̂"/>
                        <m:ctrlPr>
                          <a:rPr kumimoji="0" lang="es-MX"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accPr>
                      <m:e>
                        <m:r>
                          <a:rPr kumimoji="0" lang="es-MX"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𝑝</m:t>
                        </m:r>
                      </m:e>
                    </m:acc>
                  </m:oMath>
                </a14:m>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es el mejor estimador puntual en la proporción poblacional </a:t>
                </a:r>
                <a14:m>
                  <m:oMath xmlns:m="http://schemas.openxmlformats.org/officeDocument/2006/math">
                    <m:r>
                      <a:rPr kumimoji="0" lang="es-MX"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𝑝</m:t>
                    </m:r>
                  </m:oMath>
                </a14:m>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s-MX"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Choice>
        <mc:Fallback xmlns="">
          <p:sp>
            <p:nvSpPr>
              <p:cNvPr id="4" name="CuadroTexto 3">
                <a:extLst>
                  <a:ext uri="{FF2B5EF4-FFF2-40B4-BE49-F238E27FC236}">
                    <a16:creationId xmlns:a16="http://schemas.microsoft.com/office/drawing/2014/main" id="{5E51EA21-A4A3-0765-EA77-3F1C30E086DD}"/>
                  </a:ext>
                </a:extLst>
              </p:cNvPr>
              <p:cNvSpPr txBox="1">
                <a:spLocks noRot="1" noChangeAspect="1" noMove="1" noResize="1" noEditPoints="1" noAdjustHandles="1" noChangeArrowheads="1" noChangeShapeType="1" noTextEdit="1"/>
              </p:cNvSpPr>
              <p:nvPr/>
            </p:nvSpPr>
            <p:spPr>
              <a:xfrm>
                <a:off x="964020" y="3748062"/>
                <a:ext cx="4495081" cy="923330"/>
              </a:xfrm>
              <a:prstGeom prst="rect">
                <a:avLst/>
              </a:prstGeom>
              <a:blipFill>
                <a:blip r:embed="rId3"/>
                <a:stretch>
                  <a:fillRect l="-676" t="-3268" r="-946" b="-9150"/>
                </a:stretch>
              </a:blipFill>
              <a:ln>
                <a:solidFill>
                  <a:schemeClr val="tx1">
                    <a:lumMod val="85000"/>
                  </a:schemeClr>
                </a:solid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414B2D16-B84C-44BD-2AAE-065F80A85EB8}"/>
                  </a:ext>
                </a:extLst>
              </p:cNvPr>
              <p:cNvSpPr txBox="1"/>
              <p:nvPr/>
            </p:nvSpPr>
            <p:spPr>
              <a:xfrm>
                <a:off x="964021" y="5223417"/>
                <a:ext cx="4495081" cy="1200329"/>
              </a:xfrm>
              <a:prstGeom prst="rect">
                <a:avLst/>
              </a:prstGeom>
              <a:noFill/>
              <a:ln>
                <a:solidFill>
                  <a:schemeClr val="tx1">
                    <a:lumMod val="85000"/>
                  </a:schemeClr>
                </a:solidFill>
              </a:ln>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Usamos </a:t>
                </a:r>
                <a14:m>
                  <m:oMath xmlns:m="http://schemas.openxmlformats.org/officeDocument/2006/math">
                    <m:acc>
                      <m:accPr>
                        <m:chr m:val="̂"/>
                        <m:ctrlPr>
                          <a:rPr kumimoji="0" lang="es-MX"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accPr>
                      <m:e>
                        <m:r>
                          <a:rPr kumimoji="0" lang="es-MX"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𝑝</m:t>
                        </m:r>
                      </m:e>
                    </m:acc>
                  </m:oMath>
                </a14:m>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como el estimador puntual de </a:t>
                </a:r>
                <a14:m>
                  <m:oMath xmlns:m="http://schemas.openxmlformats.org/officeDocument/2006/math">
                    <m:r>
                      <a:rPr kumimoji="0" lang="es-MX"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𝑝</m:t>
                    </m:r>
                  </m:oMath>
                </a14:m>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ya que no está sesgado y es el más consistente de los estimadores que podrían usarse.</a:t>
                </a:r>
                <a:endParaRPr kumimoji="0" lang="es-MX"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Choice>
        <mc:Fallback xmlns="">
          <p:sp>
            <p:nvSpPr>
              <p:cNvPr id="3" name="CuadroTexto 2">
                <a:extLst>
                  <a:ext uri="{FF2B5EF4-FFF2-40B4-BE49-F238E27FC236}">
                    <a16:creationId xmlns:a16="http://schemas.microsoft.com/office/drawing/2014/main" id="{414B2D16-B84C-44BD-2AAE-065F80A85EB8}"/>
                  </a:ext>
                </a:extLst>
              </p:cNvPr>
              <p:cNvSpPr txBox="1">
                <a:spLocks noRot="1" noChangeAspect="1" noMove="1" noResize="1" noEditPoints="1" noAdjustHandles="1" noChangeArrowheads="1" noChangeShapeType="1" noTextEdit="1"/>
              </p:cNvSpPr>
              <p:nvPr/>
            </p:nvSpPr>
            <p:spPr>
              <a:xfrm>
                <a:off x="964021" y="5223417"/>
                <a:ext cx="4495081" cy="1200329"/>
              </a:xfrm>
              <a:prstGeom prst="rect">
                <a:avLst/>
              </a:prstGeom>
              <a:blipFill>
                <a:blip r:embed="rId4"/>
                <a:stretch>
                  <a:fillRect l="-676" t="-2513" r="-946" b="-6533"/>
                </a:stretch>
              </a:blipFill>
              <a:ln>
                <a:solidFill>
                  <a:schemeClr val="tx1">
                    <a:lumMod val="85000"/>
                  </a:schemeClr>
                </a:solidFill>
              </a:ln>
            </p:spPr>
            <p:txBody>
              <a:bodyPr/>
              <a:lstStyle/>
              <a:p>
                <a:r>
                  <a:rPr lang="es-MX">
                    <a:noFill/>
                  </a:rPr>
                  <a:t> </a:t>
                </a:r>
              </a:p>
            </p:txBody>
          </p:sp>
        </mc:Fallback>
      </mc:AlternateContent>
      <p:graphicFrame>
        <p:nvGraphicFramePr>
          <p:cNvPr id="5" name="Diagrama 4">
            <a:extLst>
              <a:ext uri="{FF2B5EF4-FFF2-40B4-BE49-F238E27FC236}">
                <a16:creationId xmlns:a16="http://schemas.microsoft.com/office/drawing/2014/main" id="{5A1797B5-B3E6-E126-4E19-A92054E016AE}"/>
              </a:ext>
            </a:extLst>
          </p:cNvPr>
          <p:cNvGraphicFramePr/>
          <p:nvPr>
            <p:extLst>
              <p:ext uri="{D42A27DB-BD31-4B8C-83A1-F6EECF244321}">
                <p14:modId xmlns:p14="http://schemas.microsoft.com/office/powerpoint/2010/main" val="3706140325"/>
              </p:ext>
            </p:extLst>
          </p:nvPr>
        </p:nvGraphicFramePr>
        <p:xfrm>
          <a:off x="363940" y="320723"/>
          <a:ext cx="11345839" cy="68273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B42C7031-5C61-1DE8-CD64-5CF79B2CA113}"/>
                  </a:ext>
                </a:extLst>
              </p:cNvPr>
              <p:cNvSpPr txBox="1"/>
              <p:nvPr/>
            </p:nvSpPr>
            <p:spPr>
              <a:xfrm>
                <a:off x="6216216" y="2794325"/>
                <a:ext cx="4840403" cy="883512"/>
              </a:xfrm>
              <a:prstGeom prst="rect">
                <a:avLst/>
              </a:prstGeom>
              <a:noFill/>
              <a:ln w="19050">
                <a:solidFill>
                  <a:srgbClr val="0070C0"/>
                </a:solidFill>
              </a:ln>
            </p:spPr>
            <p:txBody>
              <a:bodyPr wrap="square">
                <a:spAutoFit/>
              </a:bodyPr>
              <a:lstStyle/>
              <a:p>
                <a:pPr lvl="0" algn="just">
                  <a:defRPr/>
                </a:pPr>
                <a:r>
                  <a:rPr lang="es-MX" sz="1600" dirty="0">
                    <a:solidFill>
                      <a:prstClr val="black"/>
                    </a:solidFill>
                    <a:latin typeface="Times New Roman" panose="02020603050405020304" pitchFamily="18" charset="0"/>
                    <a:cs typeface="Times New Roman" panose="02020603050405020304" pitchFamily="18" charset="0"/>
                  </a:rPr>
                  <a:t>Sea </a:t>
                </a:r>
                <a14:m>
                  <m:oMath xmlns:m="http://schemas.openxmlformats.org/officeDocument/2006/math">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𝜃</m:t>
                        </m:r>
                      </m:e>
                    </m:acc>
                  </m:oMath>
                </a14:m>
                <a:r>
                  <a:rPr lang="es-MX" sz="1600" dirty="0">
                    <a:solidFill>
                      <a:prstClr val="black"/>
                    </a:solidFill>
                    <a:latin typeface="Times New Roman" panose="02020603050405020304" pitchFamily="18" charset="0"/>
                    <a:cs typeface="Times New Roman" panose="02020603050405020304" pitchFamily="18" charset="0"/>
                  </a:rPr>
                  <a:t> el estimador puntual del parámetro </a:t>
                </a:r>
                <a14:m>
                  <m:oMath xmlns:m="http://schemas.openxmlformats.org/officeDocument/2006/math">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s-MX" sz="1600" dirty="0">
                    <a:solidFill>
                      <a:prstClr val="black"/>
                    </a:solidFill>
                    <a:latin typeface="Times New Roman" panose="02020603050405020304" pitchFamily="18" charset="0"/>
                    <a:cs typeface="Times New Roman" panose="02020603050405020304" pitchFamily="18" charset="0"/>
                  </a:rPr>
                  <a:t>. Diremos que </a:t>
                </a:r>
                <a14:m>
                  <m:oMath xmlns:m="http://schemas.openxmlformats.org/officeDocument/2006/math">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𝜃</m:t>
                        </m:r>
                      </m:e>
                    </m:acc>
                  </m:oMath>
                </a14:m>
                <a:r>
                  <a:rPr lang="es-MX" sz="1600" dirty="0">
                    <a:solidFill>
                      <a:prstClr val="black"/>
                    </a:solidFill>
                    <a:latin typeface="Times New Roman" panose="02020603050405020304" pitchFamily="18" charset="0"/>
                    <a:cs typeface="Times New Roman" panose="02020603050405020304" pitchFamily="18" charset="0"/>
                  </a:rPr>
                  <a:t> es un estimador insesgado de </a:t>
                </a:r>
                <a14:m>
                  <m:oMath xmlns:m="http://schemas.openxmlformats.org/officeDocument/2006/math">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s-MX" sz="1600" dirty="0">
                    <a:solidFill>
                      <a:prstClr val="black"/>
                    </a:solidFill>
                    <a:latin typeface="Times New Roman" panose="02020603050405020304" pitchFamily="18" charset="0"/>
                    <a:cs typeface="Times New Roman" panose="02020603050405020304" pitchFamily="18" charset="0"/>
                  </a:rPr>
                  <a:t> si se verifica que:</a:t>
                </a:r>
              </a:p>
              <a:p>
                <a:pPr lvl="0" algn="ctr">
                  <a:defRPr/>
                </a:pPr>
                <a14:m>
                  <m:oMathPara xmlns:m="http://schemas.openxmlformats.org/officeDocument/2006/math">
                    <m:oMathParaPr>
                      <m:jc m:val="centerGroup"/>
                    </m:oMathParaPr>
                    <m:oMath xmlns:m="http://schemas.openxmlformats.org/officeDocument/2006/math">
                      <m:r>
                        <a:rPr lang="es-MX" sz="1600" b="1" i="1">
                          <a:solidFill>
                            <a:prstClr val="black"/>
                          </a:solidFill>
                          <a:latin typeface="Cambria Math" panose="02040503050406030204" pitchFamily="18" charset="0"/>
                          <a:cs typeface="Times New Roman" panose="02020603050405020304" pitchFamily="18" charset="0"/>
                        </a:rPr>
                        <m:t>𝑬</m:t>
                      </m:r>
                      <m:d>
                        <m:dPr>
                          <m:begChr m:val="["/>
                          <m:endChr m:val="]"/>
                          <m:ctrlPr>
                            <a:rPr lang="es-MX" sz="1600" b="1" i="1">
                              <a:solidFill>
                                <a:prstClr val="black"/>
                              </a:solidFill>
                              <a:latin typeface="Cambria Math" panose="02040503050406030204" pitchFamily="18" charset="0"/>
                              <a:cs typeface="Times New Roman" panose="02020603050405020304" pitchFamily="18" charset="0"/>
                            </a:rPr>
                          </m:ctrlPr>
                        </m:dPr>
                        <m:e>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𝜃</m:t>
                              </m:r>
                            </m:e>
                          </m:acc>
                        </m:e>
                      </m:d>
                      <m:r>
                        <a:rPr lang="es-MX" sz="1600" b="1" i="1">
                          <a:solidFill>
                            <a:prstClr val="black"/>
                          </a:solidFill>
                          <a:latin typeface="Cambria Math" panose="02040503050406030204" pitchFamily="18" charset="0"/>
                          <a:cs typeface="Times New Roman" panose="02020603050405020304" pitchFamily="18" charset="0"/>
                        </a:rPr>
                        <m:t>=</m:t>
                      </m:r>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𝜃</m:t>
                      </m:r>
                    </m:oMath>
                  </m:oMathPara>
                </a14:m>
                <a:endParaRPr lang="es-MX" sz="16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p:txBody>
          </p:sp>
        </mc:Choice>
        <mc:Fallback xmlns="">
          <p:sp>
            <p:nvSpPr>
              <p:cNvPr id="6" name="CuadroTexto 5">
                <a:extLst>
                  <a:ext uri="{FF2B5EF4-FFF2-40B4-BE49-F238E27FC236}">
                    <a16:creationId xmlns:a16="http://schemas.microsoft.com/office/drawing/2014/main" id="{B42C7031-5C61-1DE8-CD64-5CF79B2CA113}"/>
                  </a:ext>
                </a:extLst>
              </p:cNvPr>
              <p:cNvSpPr txBox="1">
                <a:spLocks noRot="1" noChangeAspect="1" noMove="1" noResize="1" noEditPoints="1" noAdjustHandles="1" noChangeArrowheads="1" noChangeShapeType="1" noTextEdit="1"/>
              </p:cNvSpPr>
              <p:nvPr/>
            </p:nvSpPr>
            <p:spPr>
              <a:xfrm>
                <a:off x="6216216" y="2794325"/>
                <a:ext cx="4840403" cy="883512"/>
              </a:xfrm>
              <a:prstGeom prst="rect">
                <a:avLst/>
              </a:prstGeom>
              <a:blipFill>
                <a:blip r:embed="rId10"/>
                <a:stretch>
                  <a:fillRect l="-627" r="-376"/>
                </a:stretch>
              </a:blipFill>
              <a:ln w="19050">
                <a:solidFill>
                  <a:srgbClr val="0070C0"/>
                </a:solidFill>
              </a:ln>
            </p:spPr>
            <p:txBody>
              <a:bodyPr/>
              <a:lstStyle/>
              <a:p>
                <a:r>
                  <a:rPr lang="es-MX">
                    <a:noFill/>
                  </a:rPr>
                  <a:t> </a:t>
                </a:r>
              </a:p>
            </p:txBody>
          </p:sp>
        </mc:Fallback>
      </mc:AlternateContent>
      <p:sp>
        <p:nvSpPr>
          <p:cNvPr id="7" name="CuadroTexto 6">
            <a:extLst>
              <a:ext uri="{FF2B5EF4-FFF2-40B4-BE49-F238E27FC236}">
                <a16:creationId xmlns:a16="http://schemas.microsoft.com/office/drawing/2014/main" id="{368E7C6C-D4B5-F7F8-4872-317AE058A1F8}"/>
              </a:ext>
            </a:extLst>
          </p:cNvPr>
          <p:cNvSpPr txBox="1"/>
          <p:nvPr/>
        </p:nvSpPr>
        <p:spPr>
          <a:xfrm>
            <a:off x="7530994" y="2186609"/>
            <a:ext cx="2210848" cy="352789"/>
          </a:xfrm>
          <a:prstGeom prst="rect">
            <a:avLst/>
          </a:prstGeom>
          <a:solidFill>
            <a:srgbClr val="0070C0"/>
          </a:solidFill>
          <a:ln w="19050">
            <a:solidFill>
              <a:srgbClr val="0070C0"/>
            </a:solidFill>
          </a:ln>
        </p:spPr>
        <p:txBody>
          <a:bodyPr wrap="square">
            <a:spAutoFit/>
          </a:bodyPr>
          <a:lstStyle/>
          <a:p>
            <a:pPr algn="ctr">
              <a:lnSpc>
                <a:spcPct val="115000"/>
              </a:lnSpc>
              <a:spcAft>
                <a:spcPts val="800"/>
              </a:spcAft>
            </a:pPr>
            <a:r>
              <a:rPr lang="es-ES" sz="1600" dirty="0" err="1">
                <a:latin typeface="Times New Roman" panose="02020603050405020304" pitchFamily="18" charset="0"/>
                <a:cs typeface="Times New Roman" panose="02020603050405020304" pitchFamily="18" charset="0"/>
              </a:rPr>
              <a:t>Insesgadez</a:t>
            </a:r>
            <a:endParaRPr lang="es-MX"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25DE03FE-7D7E-7A8A-15C7-034985E71C08}"/>
                  </a:ext>
                </a:extLst>
              </p:cNvPr>
              <p:cNvSpPr txBox="1"/>
              <p:nvPr/>
            </p:nvSpPr>
            <p:spPr>
              <a:xfrm>
                <a:off x="6216216" y="4671392"/>
                <a:ext cx="4840403" cy="925959"/>
              </a:xfrm>
              <a:prstGeom prst="rect">
                <a:avLst/>
              </a:prstGeom>
              <a:noFill/>
              <a:ln w="19050">
                <a:solidFill>
                  <a:srgbClr val="0070C0"/>
                </a:solidFill>
              </a:ln>
            </p:spPr>
            <p:txBody>
              <a:bodyPr wrap="square">
                <a:spAutoFit/>
              </a:bodyPr>
              <a:lstStyle/>
              <a:p>
                <a:pPr lvl="0" algn="just">
                  <a:defRPr/>
                </a:pPr>
                <a:r>
                  <a:rPr lang="es-MX" sz="1600" dirty="0">
                    <a:solidFill>
                      <a:prstClr val="black"/>
                    </a:solidFill>
                    <a:latin typeface="Times New Roman" panose="02020603050405020304" pitchFamily="18" charset="0"/>
                    <a:cs typeface="Times New Roman" panose="02020603050405020304" pitchFamily="18" charset="0"/>
                  </a:rPr>
                  <a:t>Un estimador </a:t>
                </a:r>
                <a14:m>
                  <m:oMath xmlns:m="http://schemas.openxmlformats.org/officeDocument/2006/math">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𝜃</m:t>
                        </m:r>
                      </m:e>
                    </m:acc>
                    <m:d>
                      <m:dPr>
                        <m:ctrlPr>
                          <a:rPr lang="es-MX" sz="1600" i="1">
                            <a:solidFill>
                              <a:prstClr val="black"/>
                            </a:solidFill>
                            <a:latin typeface="Cambria Math" panose="02040503050406030204" pitchFamily="18" charset="0"/>
                            <a:cs typeface="Times New Roman" panose="02020603050405020304" pitchFamily="18" charset="0"/>
                          </a:rPr>
                        </m:ctrlPr>
                      </m:dPr>
                      <m:e>
                        <m:sSub>
                          <m:sSubPr>
                            <m:ctrlPr>
                              <a:rPr lang="es-MX" sz="1600" i="1">
                                <a:solidFill>
                                  <a:prstClr val="black"/>
                                </a:solidFill>
                                <a:latin typeface="Cambria Math" panose="02040503050406030204" pitchFamily="18" charset="0"/>
                                <a:cs typeface="Times New Roman" panose="02020603050405020304" pitchFamily="18" charset="0"/>
                              </a:rPr>
                            </m:ctrlPr>
                          </m:sSubPr>
                          <m:e>
                            <m:r>
                              <a:rPr lang="es-MX" sz="1600" i="1">
                                <a:solidFill>
                                  <a:prstClr val="black"/>
                                </a:solidFill>
                                <a:latin typeface="Cambria Math" panose="02040503050406030204" pitchFamily="18" charset="0"/>
                                <a:cs typeface="Times New Roman" panose="02020603050405020304" pitchFamily="18" charset="0"/>
                              </a:rPr>
                              <m:t>𝑋</m:t>
                            </m:r>
                          </m:e>
                          <m:sub>
                            <m:r>
                              <a:rPr lang="es-MX" sz="1600" i="1">
                                <a:solidFill>
                                  <a:prstClr val="black"/>
                                </a:solidFill>
                                <a:latin typeface="Cambria Math" panose="02040503050406030204" pitchFamily="18" charset="0"/>
                                <a:cs typeface="Times New Roman" panose="02020603050405020304" pitchFamily="18" charset="0"/>
                              </a:rPr>
                              <m:t>1</m:t>
                            </m:r>
                          </m:sub>
                        </m:sSub>
                        <m:r>
                          <a:rPr lang="es-MX" sz="1600" i="1">
                            <a:solidFill>
                              <a:prstClr val="black"/>
                            </a:solidFill>
                            <a:latin typeface="Cambria Math" panose="02040503050406030204" pitchFamily="18" charset="0"/>
                            <a:cs typeface="Times New Roman" panose="02020603050405020304" pitchFamily="18" charset="0"/>
                          </a:rPr>
                          <m:t>,</m:t>
                        </m:r>
                        <m:sSub>
                          <m:sSubPr>
                            <m:ctrlPr>
                              <a:rPr lang="es-MX" sz="1600" i="1">
                                <a:solidFill>
                                  <a:prstClr val="black"/>
                                </a:solidFill>
                                <a:latin typeface="Cambria Math" panose="02040503050406030204" pitchFamily="18" charset="0"/>
                                <a:cs typeface="Times New Roman" panose="02020603050405020304" pitchFamily="18" charset="0"/>
                              </a:rPr>
                            </m:ctrlPr>
                          </m:sSubPr>
                          <m:e>
                            <m:r>
                              <a:rPr lang="es-MX" sz="1600" i="1">
                                <a:solidFill>
                                  <a:prstClr val="black"/>
                                </a:solidFill>
                                <a:latin typeface="Cambria Math" panose="02040503050406030204" pitchFamily="18" charset="0"/>
                                <a:cs typeface="Times New Roman" panose="02020603050405020304" pitchFamily="18" charset="0"/>
                              </a:rPr>
                              <m:t>𝑋</m:t>
                            </m:r>
                          </m:e>
                          <m:sub>
                            <m:r>
                              <a:rPr lang="es-MX" sz="1600" i="1">
                                <a:solidFill>
                                  <a:prstClr val="black"/>
                                </a:solidFill>
                                <a:latin typeface="Cambria Math" panose="02040503050406030204" pitchFamily="18" charset="0"/>
                                <a:cs typeface="Times New Roman" panose="02020603050405020304" pitchFamily="18" charset="0"/>
                              </a:rPr>
                              <m:t>2</m:t>
                            </m:r>
                          </m:sub>
                        </m:sSub>
                        <m:r>
                          <a:rPr lang="es-MX" sz="1600" i="1">
                            <a:solidFill>
                              <a:prstClr val="black"/>
                            </a:solidFill>
                            <a:latin typeface="Cambria Math" panose="02040503050406030204" pitchFamily="18" charset="0"/>
                            <a:cs typeface="Times New Roman" panose="02020603050405020304" pitchFamily="18" charset="0"/>
                          </a:rPr>
                          <m:t>,…,</m:t>
                        </m:r>
                        <m:sSub>
                          <m:sSubPr>
                            <m:ctrlPr>
                              <a:rPr lang="es-MX" sz="1600" i="1">
                                <a:solidFill>
                                  <a:prstClr val="black"/>
                                </a:solidFill>
                                <a:latin typeface="Cambria Math" panose="02040503050406030204" pitchFamily="18" charset="0"/>
                                <a:cs typeface="Times New Roman" panose="02020603050405020304" pitchFamily="18" charset="0"/>
                              </a:rPr>
                            </m:ctrlPr>
                          </m:sSubPr>
                          <m:e>
                            <m:r>
                              <a:rPr lang="es-MX" sz="1600" i="1">
                                <a:solidFill>
                                  <a:prstClr val="black"/>
                                </a:solidFill>
                                <a:latin typeface="Cambria Math" panose="02040503050406030204" pitchFamily="18" charset="0"/>
                                <a:cs typeface="Times New Roman" panose="02020603050405020304" pitchFamily="18" charset="0"/>
                              </a:rPr>
                              <m:t>𝑋</m:t>
                            </m:r>
                          </m:e>
                          <m:sub>
                            <m:r>
                              <a:rPr lang="es-MX" sz="1600" i="1">
                                <a:solidFill>
                                  <a:prstClr val="black"/>
                                </a:solidFill>
                                <a:latin typeface="Cambria Math" panose="02040503050406030204" pitchFamily="18" charset="0"/>
                                <a:cs typeface="Times New Roman" panose="02020603050405020304" pitchFamily="18" charset="0"/>
                              </a:rPr>
                              <m:t>𝑛</m:t>
                            </m:r>
                          </m:sub>
                        </m:sSub>
                      </m:e>
                    </m:d>
                  </m:oMath>
                </a14:m>
                <a:r>
                  <a:rPr lang="es-MX" sz="1600" dirty="0">
                    <a:solidFill>
                      <a:prstClr val="black"/>
                    </a:solidFill>
                    <a:latin typeface="Times New Roman" panose="02020603050405020304" pitchFamily="18" charset="0"/>
                    <a:cs typeface="Times New Roman" panose="02020603050405020304" pitchFamily="18" charset="0"/>
                  </a:rPr>
                  <a:t> es consistente para el parámetro </a:t>
                </a:r>
                <a14:m>
                  <m:oMath xmlns:m="http://schemas.openxmlformats.org/officeDocument/2006/math">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s-MX" sz="1600" dirty="0">
                    <a:solidFill>
                      <a:prstClr val="black"/>
                    </a:solidFill>
                    <a:latin typeface="Times New Roman" panose="02020603050405020304" pitchFamily="18" charset="0"/>
                    <a:cs typeface="Times New Roman" panose="02020603050405020304" pitchFamily="18" charset="0"/>
                  </a:rPr>
                  <a:t> si:</a:t>
                </a:r>
              </a:p>
              <a:p>
                <a:pPr lvl="0" algn="just">
                  <a:defRPr/>
                </a:pPr>
                <a14:m>
                  <m:oMathPara xmlns:m="http://schemas.openxmlformats.org/officeDocument/2006/math">
                    <m:oMathParaPr>
                      <m:jc m:val="centerGroup"/>
                    </m:oMathParaPr>
                    <m:oMath xmlns:m="http://schemas.openxmlformats.org/officeDocument/2006/math">
                      <m:sSub>
                        <m:sSubPr>
                          <m:ctrlPr>
                            <a:rPr lang="es-MX" sz="1600" i="1" smtClean="0">
                              <a:solidFill>
                                <a:schemeClr val="bg1"/>
                              </a:solidFill>
                              <a:latin typeface="Cambria Math" panose="02040503050406030204" pitchFamily="18" charset="0"/>
                            </a:rPr>
                          </m:ctrlPr>
                        </m:sSubPr>
                        <m:e>
                          <m:acc>
                            <m:accPr>
                              <m:chr m:val="̂"/>
                              <m:ctrlPr>
                                <a:rPr lang="es-MX" sz="1600" i="1" smtClean="0">
                                  <a:solidFill>
                                    <a:schemeClr val="bg1"/>
                                  </a:solidFill>
                                  <a:latin typeface="Cambria Math" panose="02040503050406030204" pitchFamily="18" charset="0"/>
                                </a:rPr>
                              </m:ctrlPr>
                            </m:accPr>
                            <m:e>
                              <m:r>
                                <a:rPr lang="es-MX" sz="1600" i="1" smtClean="0">
                                  <a:solidFill>
                                    <a:schemeClr val="bg1"/>
                                  </a:solidFill>
                                  <a:latin typeface="Cambria Math" panose="02040503050406030204" pitchFamily="18" charset="0"/>
                                  <a:ea typeface="Cambria Math" panose="02040503050406030204" pitchFamily="18" charset="0"/>
                                </a:rPr>
                                <m:t>𝜃</m:t>
                              </m:r>
                            </m:e>
                          </m:acc>
                        </m:e>
                        <m:sub>
                          <m:r>
                            <a:rPr lang="es-MX" sz="1600" b="0" i="1" smtClean="0">
                              <a:solidFill>
                                <a:schemeClr val="bg1"/>
                              </a:solidFill>
                              <a:latin typeface="Cambria Math" panose="02040503050406030204" pitchFamily="18" charset="0"/>
                            </a:rPr>
                            <m:t>𝑛</m:t>
                          </m:r>
                        </m:sub>
                      </m:sSub>
                      <m:groupChr>
                        <m:groupChrPr>
                          <m:chr m:val="→"/>
                          <m:vertJc m:val="bot"/>
                          <m:ctrlPr>
                            <a:rPr lang="es-MX" sz="1600" i="1" smtClean="0">
                              <a:solidFill>
                                <a:schemeClr val="bg1"/>
                              </a:solidFill>
                              <a:latin typeface="Cambria Math" panose="02040503050406030204" pitchFamily="18" charset="0"/>
                            </a:rPr>
                          </m:ctrlPr>
                        </m:groupChrPr>
                        <m:e>
                          <m:r>
                            <m:rPr>
                              <m:brk m:alnAt="2"/>
                            </m:rPr>
                            <a:rPr lang="es-MX" sz="1600" b="0" i="1" smtClean="0">
                              <a:solidFill>
                                <a:schemeClr val="bg1"/>
                              </a:solidFill>
                              <a:latin typeface="Cambria Math" panose="02040503050406030204" pitchFamily="18" charset="0"/>
                            </a:rPr>
                            <m:t>𝑃</m:t>
                          </m:r>
                        </m:e>
                      </m:groupChr>
                      <m:r>
                        <a:rPr lang="es-MX" sz="1600" i="1" smtClean="0">
                          <a:solidFill>
                            <a:schemeClr val="bg1"/>
                          </a:solidFill>
                          <a:latin typeface="Cambria Math" panose="02040503050406030204" pitchFamily="18" charset="0"/>
                          <a:ea typeface="Cambria Math" panose="02040503050406030204" pitchFamily="18" charset="0"/>
                        </a:rPr>
                        <m:t>𝜃</m:t>
                      </m:r>
                      <m:r>
                        <a:rPr lang="es-MX" sz="1600" b="0" i="1" smtClean="0">
                          <a:solidFill>
                            <a:schemeClr val="bg1"/>
                          </a:solidFill>
                          <a:latin typeface="Cambria Math" panose="02040503050406030204" pitchFamily="18" charset="0"/>
                          <a:ea typeface="Cambria Math" panose="02040503050406030204" pitchFamily="18" charset="0"/>
                        </a:rPr>
                        <m:t>  </m:t>
                      </m:r>
                      <m:r>
                        <a:rPr lang="es-MX" sz="1600" b="0" i="1" smtClean="0">
                          <a:solidFill>
                            <a:schemeClr val="bg1"/>
                          </a:solidFill>
                          <a:latin typeface="Cambria Math" panose="02040503050406030204" pitchFamily="18" charset="0"/>
                          <a:ea typeface="Cambria Math" panose="02040503050406030204" pitchFamily="18" charset="0"/>
                        </a:rPr>
                        <m:t>𝑐𝑢𝑎𝑛𝑑𝑜</m:t>
                      </m:r>
                      <m:r>
                        <a:rPr lang="es-MX" sz="1600" b="0" i="1" smtClean="0">
                          <a:solidFill>
                            <a:schemeClr val="bg1"/>
                          </a:solidFill>
                          <a:latin typeface="Cambria Math" panose="02040503050406030204" pitchFamily="18" charset="0"/>
                          <a:ea typeface="Cambria Math" panose="02040503050406030204" pitchFamily="18" charset="0"/>
                        </a:rPr>
                        <m:t> </m:t>
                      </m:r>
                      <m:r>
                        <a:rPr lang="es-MX" sz="1600" b="0" i="1" smtClean="0">
                          <a:solidFill>
                            <a:schemeClr val="bg1"/>
                          </a:solidFill>
                          <a:latin typeface="Cambria Math" panose="02040503050406030204" pitchFamily="18" charset="0"/>
                          <a:ea typeface="Cambria Math" panose="02040503050406030204" pitchFamily="18" charset="0"/>
                        </a:rPr>
                        <m:t>𝑛</m:t>
                      </m:r>
                      <m:r>
                        <a:rPr lang="es-MX" sz="1600" b="0" i="1" smtClean="0">
                          <a:solidFill>
                            <a:schemeClr val="bg1"/>
                          </a:solidFill>
                          <a:latin typeface="Cambria Math" panose="02040503050406030204" pitchFamily="18" charset="0"/>
                          <a:ea typeface="Cambria Math" panose="02040503050406030204" pitchFamily="18" charset="0"/>
                        </a:rPr>
                        <m:t>→∞</m:t>
                      </m:r>
                    </m:oMath>
                  </m:oMathPara>
                </a14:m>
                <a:endParaRPr lang="es-MX" sz="16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p:txBody>
          </p:sp>
        </mc:Choice>
        <mc:Fallback xmlns="">
          <p:sp>
            <p:nvSpPr>
              <p:cNvPr id="8" name="CuadroTexto 7">
                <a:extLst>
                  <a:ext uri="{FF2B5EF4-FFF2-40B4-BE49-F238E27FC236}">
                    <a16:creationId xmlns:a16="http://schemas.microsoft.com/office/drawing/2014/main" id="{25DE03FE-7D7E-7A8A-15C7-034985E71C08}"/>
                  </a:ext>
                </a:extLst>
              </p:cNvPr>
              <p:cNvSpPr txBox="1">
                <a:spLocks noRot="1" noChangeAspect="1" noMove="1" noResize="1" noEditPoints="1" noAdjustHandles="1" noChangeArrowheads="1" noChangeShapeType="1" noTextEdit="1"/>
              </p:cNvSpPr>
              <p:nvPr/>
            </p:nvSpPr>
            <p:spPr>
              <a:xfrm>
                <a:off x="6216216" y="4671392"/>
                <a:ext cx="4840403" cy="925959"/>
              </a:xfrm>
              <a:prstGeom prst="rect">
                <a:avLst/>
              </a:prstGeom>
              <a:blipFill>
                <a:blip r:embed="rId11"/>
                <a:stretch>
                  <a:fillRect l="-627" r="-376" b="-18710"/>
                </a:stretch>
              </a:blipFill>
              <a:ln w="19050">
                <a:solidFill>
                  <a:srgbClr val="0070C0"/>
                </a:solidFill>
              </a:ln>
            </p:spPr>
            <p:txBody>
              <a:bodyPr/>
              <a:lstStyle/>
              <a:p>
                <a:r>
                  <a:rPr lang="es-MX">
                    <a:noFill/>
                  </a:rPr>
                  <a:t> </a:t>
                </a:r>
              </a:p>
            </p:txBody>
          </p:sp>
        </mc:Fallback>
      </mc:AlternateContent>
      <p:sp>
        <p:nvSpPr>
          <p:cNvPr id="9" name="CuadroTexto 8">
            <a:extLst>
              <a:ext uri="{FF2B5EF4-FFF2-40B4-BE49-F238E27FC236}">
                <a16:creationId xmlns:a16="http://schemas.microsoft.com/office/drawing/2014/main" id="{13F01676-DD19-9BDC-F751-BA6680B9C61C}"/>
              </a:ext>
            </a:extLst>
          </p:cNvPr>
          <p:cNvSpPr txBox="1"/>
          <p:nvPr/>
        </p:nvSpPr>
        <p:spPr>
          <a:xfrm>
            <a:off x="7530994" y="4063676"/>
            <a:ext cx="2210848" cy="352789"/>
          </a:xfrm>
          <a:prstGeom prst="rect">
            <a:avLst/>
          </a:prstGeom>
          <a:solidFill>
            <a:srgbClr val="0070C0"/>
          </a:solidFill>
          <a:ln w="19050">
            <a:solidFill>
              <a:srgbClr val="0070C0"/>
            </a:solidFill>
          </a:ln>
        </p:spPr>
        <p:txBody>
          <a:bodyPr wrap="square">
            <a:spAutoFit/>
          </a:bodyPr>
          <a:lstStyle/>
          <a:p>
            <a:pPr algn="ctr">
              <a:lnSpc>
                <a:spcPct val="115000"/>
              </a:lnSpc>
              <a:spcAft>
                <a:spcPts val="800"/>
              </a:spcAft>
            </a:pPr>
            <a:r>
              <a:rPr lang="es-ES" sz="1600" dirty="0">
                <a:latin typeface="Times New Roman" panose="02020603050405020304" pitchFamily="18" charset="0"/>
                <a:cs typeface="Times New Roman" panose="02020603050405020304" pitchFamily="18" charset="0"/>
              </a:rPr>
              <a:t>Consistencia</a:t>
            </a:r>
            <a:endParaRPr lang="es-MX"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47803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 grpId="0" animBg="1"/>
      <p:bldP spid="3" grpId="0" animBg="1"/>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16ADFB3A-3C58-F3E0-A314-CE0E65937163}"/>
                  </a:ext>
                </a:extLst>
              </p:cNvPr>
              <p:cNvSpPr txBox="1"/>
              <p:nvPr/>
            </p:nvSpPr>
            <p:spPr>
              <a:xfrm>
                <a:off x="964022" y="5665336"/>
                <a:ext cx="2652635" cy="830997"/>
              </a:xfrm>
              <a:prstGeom prst="rect">
                <a:avLst/>
              </a:prstGeom>
              <a:noFill/>
              <a:ln>
                <a:solidFill>
                  <a:schemeClr val="tx1">
                    <a:lumMod val="85000"/>
                  </a:schemeClr>
                </a:solidFill>
              </a:ln>
            </p:spPr>
            <p:txBody>
              <a:bodyPr wrap="square" rtlCol="0">
                <a:spAutoFit/>
              </a:bodyPr>
              <a:lstStyle/>
              <a:p>
                <a:pPr lvl="0" algn="just">
                  <a:defRPr/>
                </a:pP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Por lo tanto,</a:t>
                </a:r>
                <a:r>
                  <a:rPr kumimoji="0" lang="es-MX" sz="1600" b="0" i="0" u="none" strike="noStrike" kern="1200" cap="none" spc="0" normalizeH="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lang="es-MX" sz="1600" dirty="0">
                    <a:solidFill>
                      <a:prstClr val="black"/>
                    </a:solidFill>
                    <a:latin typeface="Times New Roman" panose="02020603050405020304" pitchFamily="18" charset="0"/>
                    <a:cs typeface="Times New Roman" panose="02020603050405020304" pitchFamily="18" charset="0"/>
                  </a:rPr>
                  <a:t>l</a:t>
                </a: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 proporción muestral </a:t>
                </a:r>
                <a14:m>
                  <m:oMath xmlns:m="http://schemas.openxmlformats.org/officeDocument/2006/math">
                    <m:acc>
                      <m:accPr>
                        <m:chr m:val="̂"/>
                        <m:ctrlP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accPr>
                      <m:e>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𝑝</m:t>
                        </m:r>
                      </m:e>
                    </m:acc>
                  </m:oMath>
                </a14:m>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lang="es-MX" sz="1600" dirty="0">
                    <a:solidFill>
                      <a:prstClr val="black"/>
                    </a:solidFill>
                    <a:latin typeface="Times New Roman" panose="02020603050405020304" pitchFamily="18" charset="0"/>
                    <a:cs typeface="Times New Roman" panose="02020603050405020304" pitchFamily="18" charset="0"/>
                  </a:rPr>
                  <a:t>como el estimador puntual de </a:t>
                </a:r>
                <a14:m>
                  <m:oMath xmlns:m="http://schemas.openxmlformats.org/officeDocument/2006/math">
                    <m:r>
                      <a:rPr lang="es-MX" sz="1600" i="1" dirty="0">
                        <a:solidFill>
                          <a:prstClr val="black"/>
                        </a:solidFill>
                        <a:latin typeface="Cambria Math" panose="02040503050406030204" pitchFamily="18" charset="0"/>
                        <a:cs typeface="Times New Roman" panose="02020603050405020304" pitchFamily="18" charset="0"/>
                      </a:rPr>
                      <m:t>𝑝</m:t>
                    </m:r>
                    <m:r>
                      <a:rPr lang="es-MX" sz="1600" b="0" i="1" dirty="0" smtClean="0">
                        <a:solidFill>
                          <a:prstClr val="black"/>
                        </a:solidFill>
                        <a:latin typeface="Cambria Math" panose="02040503050406030204" pitchFamily="18" charset="0"/>
                        <a:cs typeface="Times New Roman" panose="02020603050405020304" pitchFamily="18" charset="0"/>
                      </a:rPr>
                      <m:t> </m:t>
                    </m:r>
                  </m:oMath>
                </a14:m>
                <a:r>
                  <a:rPr lang="es-MX" sz="1600" dirty="0">
                    <a:solidFill>
                      <a:prstClr val="black"/>
                    </a:solidFill>
                    <a:latin typeface="Times New Roman" panose="02020603050405020304" pitchFamily="18" charset="0"/>
                    <a:cs typeface="Times New Roman" panose="02020603050405020304" pitchFamily="18" charset="0"/>
                  </a:rPr>
                  <a:t>no está sesgado </a:t>
                </a:r>
                <a:endParaRPr kumimoji="0" lang="es-MX"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Choice>
        <mc:Fallback xmlns="">
          <p:sp>
            <p:nvSpPr>
              <p:cNvPr id="7" name="CuadroTexto 6">
                <a:extLst>
                  <a:ext uri="{FF2B5EF4-FFF2-40B4-BE49-F238E27FC236}">
                    <a16:creationId xmlns:a16="http://schemas.microsoft.com/office/drawing/2014/main" id="{16ADFB3A-3C58-F3E0-A314-CE0E65937163}"/>
                  </a:ext>
                </a:extLst>
              </p:cNvPr>
              <p:cNvSpPr txBox="1">
                <a:spLocks noRot="1" noChangeAspect="1" noMove="1" noResize="1" noEditPoints="1" noAdjustHandles="1" noChangeArrowheads="1" noChangeShapeType="1" noTextEdit="1"/>
              </p:cNvSpPr>
              <p:nvPr/>
            </p:nvSpPr>
            <p:spPr>
              <a:xfrm>
                <a:off x="964022" y="5665336"/>
                <a:ext cx="2652635" cy="830997"/>
              </a:xfrm>
              <a:prstGeom prst="rect">
                <a:avLst/>
              </a:prstGeom>
              <a:blipFill>
                <a:blip r:embed="rId3"/>
                <a:stretch>
                  <a:fillRect l="-915" t="-1439" r="-1144" b="-7194"/>
                </a:stretch>
              </a:blipFill>
              <a:ln>
                <a:solidFill>
                  <a:schemeClr val="tx1">
                    <a:lumMod val="85000"/>
                  </a:schemeClr>
                </a:solidFill>
              </a:ln>
            </p:spPr>
            <p:txBody>
              <a:bodyPr/>
              <a:lstStyle/>
              <a:p>
                <a:r>
                  <a:rPr lang="es-MX">
                    <a:noFill/>
                  </a:rPr>
                  <a:t> </a:t>
                </a:r>
              </a:p>
            </p:txBody>
          </p:sp>
        </mc:Fallback>
      </mc:AlternateContent>
      <p:graphicFrame>
        <p:nvGraphicFramePr>
          <p:cNvPr id="4" name="Diagrama 3">
            <a:extLst>
              <a:ext uri="{FF2B5EF4-FFF2-40B4-BE49-F238E27FC236}">
                <a16:creationId xmlns:a16="http://schemas.microsoft.com/office/drawing/2014/main" id="{FD0DE027-9DE7-00E4-2250-EC10B7A17CF4}"/>
              </a:ext>
            </a:extLst>
          </p:cNvPr>
          <p:cNvGraphicFramePr/>
          <p:nvPr>
            <p:extLst>
              <p:ext uri="{D42A27DB-BD31-4B8C-83A1-F6EECF244321}">
                <p14:modId xmlns:p14="http://schemas.microsoft.com/office/powerpoint/2010/main" val="3706140325"/>
              </p:ext>
            </p:extLst>
          </p:nvPr>
        </p:nvGraphicFramePr>
        <p:xfrm>
          <a:off x="363940" y="320723"/>
          <a:ext cx="11345839" cy="6827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CuadroTexto 4">
            <a:extLst>
              <a:ext uri="{FF2B5EF4-FFF2-40B4-BE49-F238E27FC236}">
                <a16:creationId xmlns:a16="http://schemas.microsoft.com/office/drawing/2014/main" id="{A6A6E010-6B43-3BB0-BDEB-526AE7D063BF}"/>
              </a:ext>
            </a:extLst>
          </p:cNvPr>
          <p:cNvSpPr txBox="1"/>
          <p:nvPr/>
        </p:nvSpPr>
        <p:spPr>
          <a:xfrm>
            <a:off x="1184915" y="2151858"/>
            <a:ext cx="2210848" cy="352789"/>
          </a:xfrm>
          <a:prstGeom prst="rect">
            <a:avLst/>
          </a:prstGeom>
          <a:solidFill>
            <a:srgbClr val="0070C0"/>
          </a:solidFill>
          <a:ln w="19050">
            <a:solidFill>
              <a:srgbClr val="0070C0"/>
            </a:solidFill>
          </a:ln>
        </p:spPr>
        <p:txBody>
          <a:bodyPr wrap="square">
            <a:spAutoFit/>
          </a:bodyPr>
          <a:lstStyle/>
          <a:p>
            <a:pPr algn="ctr">
              <a:lnSpc>
                <a:spcPct val="115000"/>
              </a:lnSpc>
              <a:spcAft>
                <a:spcPts val="800"/>
              </a:spcAft>
            </a:pPr>
            <a:r>
              <a:rPr lang="es-ES" sz="1600" dirty="0" err="1">
                <a:latin typeface="Times New Roman" panose="02020603050405020304" pitchFamily="18" charset="0"/>
                <a:cs typeface="Times New Roman" panose="02020603050405020304" pitchFamily="18" charset="0"/>
              </a:rPr>
              <a:t>Insesgadez</a:t>
            </a:r>
            <a:endParaRPr lang="es-MX"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204E2EFD-C9A2-3E88-8A98-9AAD64AFA356}"/>
                  </a:ext>
                </a:extLst>
              </p:cNvPr>
              <p:cNvSpPr txBox="1"/>
              <p:nvPr/>
            </p:nvSpPr>
            <p:spPr>
              <a:xfrm>
                <a:off x="964022" y="2664495"/>
                <a:ext cx="1879052"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sz="1600" i="1">
                          <a:solidFill>
                            <a:prstClr val="black"/>
                          </a:solidFill>
                          <a:latin typeface="Cambria Math" panose="02040503050406030204" pitchFamily="18" charset="0"/>
                          <a:cs typeface="Times New Roman" panose="02020603050405020304" pitchFamily="18" charset="0"/>
                        </a:rPr>
                        <m:t>𝐸</m:t>
                      </m:r>
                      <m:d>
                        <m:dPr>
                          <m:begChr m:val="["/>
                          <m:endChr m:val="]"/>
                          <m:ctrlPr>
                            <a:rPr lang="es-MX" sz="1600" i="1">
                              <a:solidFill>
                                <a:prstClr val="black"/>
                              </a:solidFill>
                              <a:latin typeface="Cambria Math" panose="02040503050406030204" pitchFamily="18" charset="0"/>
                              <a:cs typeface="Times New Roman" panose="02020603050405020304" pitchFamily="18" charset="0"/>
                            </a:rPr>
                          </m:ctrlPr>
                        </m:dPr>
                        <m:e>
                          <m:acc>
                            <m:accPr>
                              <m:chr m:val="̂"/>
                              <m:ctrlPr>
                                <a:rPr lang="es-MX" sz="1600" i="1">
                                  <a:solidFill>
                                    <a:prstClr val="black"/>
                                  </a:solidFill>
                                  <a:latin typeface="Cambria Math" panose="02040503050406030204" pitchFamily="18" charset="0"/>
                                  <a:cs typeface="Times New Roman" panose="02020603050405020304" pitchFamily="18" charset="0"/>
                                </a:rPr>
                              </m:ctrlPr>
                            </m:accPr>
                            <m:e>
                              <m:r>
                                <a:rPr lang="es-MX" sz="1600" i="1">
                                  <a:solidFill>
                                    <a:prstClr val="black"/>
                                  </a:solidFill>
                                  <a:latin typeface="Cambria Math" panose="02040503050406030204" pitchFamily="18" charset="0"/>
                                  <a:cs typeface="Times New Roman" panose="02020603050405020304" pitchFamily="18" charset="0"/>
                                </a:rPr>
                                <m:t>𝑝</m:t>
                              </m:r>
                            </m:e>
                          </m:acc>
                        </m:e>
                      </m:d>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m:t>
                      </m:r>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𝐸</m:t>
                      </m:r>
                      <m:d>
                        <m:dPr>
                          <m:begChr m:val="["/>
                          <m:endChr m:val="]"/>
                          <m:ctrlPr>
                            <a:rPr kumimoji="0" lang="es-MX" sz="160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dPr>
                        <m:e>
                          <m:f>
                            <m:fPr>
                              <m:ctrlPr>
                                <a:rPr kumimoji="0" lang="es-MX" sz="160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fPr>
                            <m:num>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1</m:t>
                              </m:r>
                            </m:num>
                            <m:den>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𝑛</m:t>
                              </m:r>
                            </m:den>
                          </m:f>
                          <m:nary>
                            <m:naryPr>
                              <m:chr m:val="∑"/>
                              <m:ctrlPr>
                                <a:rPr kumimoji="0" lang="es-MX" sz="160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naryPr>
                            <m:sub>
                              <m:r>
                                <m:rPr>
                                  <m:brk m:alnAt="23"/>
                                </m:rP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𝑖</m:t>
                              </m:r>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=1</m:t>
                              </m:r>
                            </m:sub>
                            <m:sup>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𝑛</m:t>
                              </m:r>
                            </m:sup>
                            <m:e>
                              <m:sSub>
                                <m:sSubPr>
                                  <m:ctrlPr>
                                    <a:rPr kumimoji="0" lang="es-MX" sz="160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𝑋</m:t>
                                  </m:r>
                                </m:e>
                                <m:sub>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𝑖</m:t>
                                  </m:r>
                                </m:sub>
                              </m:sSub>
                            </m:e>
                          </m:nary>
                        </m:e>
                      </m:d>
                    </m:oMath>
                  </m:oMathPara>
                </a14:m>
                <a:endParaRPr lang="es-MX" sz="1600" dirty="0"/>
              </a:p>
            </p:txBody>
          </p:sp>
        </mc:Choice>
        <mc:Fallback xmlns="">
          <p:sp>
            <p:nvSpPr>
              <p:cNvPr id="9" name="CuadroTexto 8">
                <a:extLst>
                  <a:ext uri="{FF2B5EF4-FFF2-40B4-BE49-F238E27FC236}">
                    <a16:creationId xmlns:a16="http://schemas.microsoft.com/office/drawing/2014/main" id="{204E2EFD-C9A2-3E88-8A98-9AAD64AFA356}"/>
                  </a:ext>
                </a:extLst>
              </p:cNvPr>
              <p:cNvSpPr txBox="1">
                <a:spLocks noRot="1" noChangeAspect="1" noMove="1" noResize="1" noEditPoints="1" noAdjustHandles="1" noChangeArrowheads="1" noChangeShapeType="1" noTextEdit="1"/>
              </p:cNvSpPr>
              <p:nvPr/>
            </p:nvSpPr>
            <p:spPr>
              <a:xfrm>
                <a:off x="964022" y="2664495"/>
                <a:ext cx="1879052" cy="764505"/>
              </a:xfrm>
              <a:prstGeom prst="rect">
                <a:avLst/>
              </a:prstGeom>
              <a:blipFill>
                <a:blip r:embed="rId9"/>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2C6C8A7C-FD93-4160-8B61-9D0C49C8598D}"/>
                  </a:ext>
                </a:extLst>
              </p:cNvPr>
              <p:cNvSpPr txBox="1"/>
              <p:nvPr/>
            </p:nvSpPr>
            <p:spPr>
              <a:xfrm>
                <a:off x="1414002" y="3446420"/>
                <a:ext cx="1487606"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m:t>
                      </m:r>
                      <m:f>
                        <m:fPr>
                          <m:ctrlP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fPr>
                        <m:num>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1</m:t>
                          </m:r>
                        </m:num>
                        <m:den>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𝑛</m:t>
                          </m:r>
                        </m:den>
                      </m:f>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𝐸</m:t>
                      </m:r>
                      <m:d>
                        <m:dPr>
                          <m:begChr m:val="["/>
                          <m:endChr m:val="]"/>
                          <m:ctrlP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dPr>
                        <m:e>
                          <m:nary>
                            <m:naryPr>
                              <m:chr m:val="∑"/>
                              <m:ctrlPr>
                                <a:rPr lang="es-MX" sz="1600" i="1">
                                  <a:solidFill>
                                    <a:prstClr val="black"/>
                                  </a:solidFill>
                                  <a:latin typeface="Cambria Math" panose="02040503050406030204" pitchFamily="18" charset="0"/>
                                  <a:cs typeface="Times New Roman" panose="02020603050405020304" pitchFamily="18" charset="0"/>
                                </a:rPr>
                              </m:ctrlPr>
                            </m:naryPr>
                            <m:sub>
                              <m:r>
                                <m:rPr>
                                  <m:brk m:alnAt="23"/>
                                </m:rPr>
                                <a:rPr lang="es-MX" sz="1600" i="1">
                                  <a:solidFill>
                                    <a:prstClr val="black"/>
                                  </a:solidFill>
                                  <a:latin typeface="Cambria Math" panose="02040503050406030204" pitchFamily="18" charset="0"/>
                                  <a:cs typeface="Times New Roman" panose="02020603050405020304" pitchFamily="18" charset="0"/>
                                </a:rPr>
                                <m:t>𝑖</m:t>
                              </m:r>
                              <m:r>
                                <a:rPr lang="es-MX" sz="1600" i="1">
                                  <a:solidFill>
                                    <a:prstClr val="black"/>
                                  </a:solidFill>
                                  <a:latin typeface="Cambria Math" panose="02040503050406030204" pitchFamily="18" charset="0"/>
                                  <a:cs typeface="Times New Roman" panose="02020603050405020304" pitchFamily="18" charset="0"/>
                                </a:rPr>
                                <m:t>=1</m:t>
                              </m:r>
                            </m:sub>
                            <m:sup>
                              <m:r>
                                <a:rPr lang="es-MX" sz="1600" i="1">
                                  <a:solidFill>
                                    <a:prstClr val="black"/>
                                  </a:solidFill>
                                  <a:latin typeface="Cambria Math" panose="02040503050406030204" pitchFamily="18" charset="0"/>
                                  <a:cs typeface="Times New Roman" panose="02020603050405020304" pitchFamily="18" charset="0"/>
                                </a:rPr>
                                <m:t>𝑛</m:t>
                              </m:r>
                            </m:sup>
                            <m:e>
                              <m:sSub>
                                <m:sSubPr>
                                  <m:ctrlPr>
                                    <a:rPr lang="es-MX" sz="1600" i="1">
                                      <a:solidFill>
                                        <a:prstClr val="black"/>
                                      </a:solidFill>
                                      <a:latin typeface="Cambria Math" panose="02040503050406030204" pitchFamily="18" charset="0"/>
                                      <a:cs typeface="Times New Roman" panose="02020603050405020304" pitchFamily="18" charset="0"/>
                                    </a:rPr>
                                  </m:ctrlPr>
                                </m:sSubPr>
                                <m:e>
                                  <m:r>
                                    <a:rPr lang="es-MX" sz="1600" i="1">
                                      <a:solidFill>
                                        <a:prstClr val="black"/>
                                      </a:solidFill>
                                      <a:latin typeface="Cambria Math" panose="02040503050406030204" pitchFamily="18" charset="0"/>
                                      <a:cs typeface="Times New Roman" panose="02020603050405020304" pitchFamily="18" charset="0"/>
                                    </a:rPr>
                                    <m:t>𝑋</m:t>
                                  </m:r>
                                </m:e>
                                <m:sub>
                                  <m:r>
                                    <a:rPr lang="es-MX" sz="1600" i="1">
                                      <a:solidFill>
                                        <a:prstClr val="black"/>
                                      </a:solidFill>
                                      <a:latin typeface="Cambria Math" panose="02040503050406030204" pitchFamily="18" charset="0"/>
                                      <a:cs typeface="Times New Roman" panose="02020603050405020304" pitchFamily="18" charset="0"/>
                                    </a:rPr>
                                    <m:t>𝑖</m:t>
                                  </m:r>
                                </m:sub>
                              </m:sSub>
                            </m:e>
                          </m:nary>
                        </m:e>
                      </m:d>
                    </m:oMath>
                  </m:oMathPara>
                </a14:m>
                <a:endParaRPr lang="es-MX" sz="1600" dirty="0"/>
              </a:p>
            </p:txBody>
          </p:sp>
        </mc:Choice>
        <mc:Fallback xmlns="">
          <p:sp>
            <p:nvSpPr>
              <p:cNvPr id="11" name="CuadroTexto 10">
                <a:extLst>
                  <a:ext uri="{FF2B5EF4-FFF2-40B4-BE49-F238E27FC236}">
                    <a16:creationId xmlns:a16="http://schemas.microsoft.com/office/drawing/2014/main" id="{2C6C8A7C-FD93-4160-8B61-9D0C49C8598D}"/>
                  </a:ext>
                </a:extLst>
              </p:cNvPr>
              <p:cNvSpPr txBox="1">
                <a:spLocks noRot="1" noChangeAspect="1" noMove="1" noResize="1" noEditPoints="1" noAdjustHandles="1" noChangeArrowheads="1" noChangeShapeType="1" noTextEdit="1"/>
              </p:cNvSpPr>
              <p:nvPr/>
            </p:nvSpPr>
            <p:spPr>
              <a:xfrm>
                <a:off x="1414002" y="3446420"/>
                <a:ext cx="1487606" cy="764505"/>
              </a:xfrm>
              <a:prstGeom prst="rect">
                <a:avLst/>
              </a:prstGeom>
              <a:blipFill>
                <a:blip r:embed="rId10"/>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66AABEF5-1200-0215-97C7-55E8EEAB896B}"/>
                  </a:ext>
                </a:extLst>
              </p:cNvPr>
              <p:cNvSpPr txBox="1"/>
              <p:nvPr/>
            </p:nvSpPr>
            <p:spPr>
              <a:xfrm>
                <a:off x="1414002" y="4210925"/>
                <a:ext cx="1487606"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m:t>
                      </m:r>
                      <m:f>
                        <m:fPr>
                          <m:ctrlP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fPr>
                        <m:num>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1</m:t>
                          </m:r>
                        </m:num>
                        <m:den>
                          <m:r>
                            <a:rPr kumimoji="0" lang="es-MX" sz="16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𝑛</m:t>
                          </m:r>
                        </m:den>
                      </m:f>
                      <m:nary>
                        <m:naryPr>
                          <m:chr m:val="∑"/>
                          <m:ctrlPr>
                            <a:rPr lang="es-MX" sz="1600" i="1">
                              <a:solidFill>
                                <a:prstClr val="black"/>
                              </a:solidFill>
                              <a:latin typeface="Cambria Math" panose="02040503050406030204" pitchFamily="18" charset="0"/>
                              <a:cs typeface="Times New Roman" panose="02020603050405020304" pitchFamily="18" charset="0"/>
                            </a:rPr>
                          </m:ctrlPr>
                        </m:naryPr>
                        <m:sub>
                          <m:r>
                            <m:rPr>
                              <m:brk m:alnAt="23"/>
                            </m:rPr>
                            <a:rPr lang="es-MX" sz="1600" i="1">
                              <a:solidFill>
                                <a:prstClr val="black"/>
                              </a:solidFill>
                              <a:latin typeface="Cambria Math" panose="02040503050406030204" pitchFamily="18" charset="0"/>
                              <a:cs typeface="Times New Roman" panose="02020603050405020304" pitchFamily="18" charset="0"/>
                            </a:rPr>
                            <m:t>𝑖</m:t>
                          </m:r>
                          <m:r>
                            <a:rPr lang="es-MX" sz="1600" i="1">
                              <a:solidFill>
                                <a:prstClr val="black"/>
                              </a:solidFill>
                              <a:latin typeface="Cambria Math" panose="02040503050406030204" pitchFamily="18" charset="0"/>
                              <a:cs typeface="Times New Roman" panose="02020603050405020304" pitchFamily="18" charset="0"/>
                            </a:rPr>
                            <m:t>=1</m:t>
                          </m:r>
                        </m:sub>
                        <m:sup>
                          <m:r>
                            <a:rPr lang="es-MX" sz="1600" i="1">
                              <a:solidFill>
                                <a:prstClr val="black"/>
                              </a:solidFill>
                              <a:latin typeface="Cambria Math" panose="02040503050406030204" pitchFamily="18" charset="0"/>
                              <a:cs typeface="Times New Roman" panose="02020603050405020304" pitchFamily="18" charset="0"/>
                            </a:rPr>
                            <m:t>𝑛</m:t>
                          </m:r>
                        </m:sup>
                        <m:e>
                          <m:r>
                            <a:rPr lang="es-MX" sz="1600" b="0" i="1" smtClean="0">
                              <a:solidFill>
                                <a:prstClr val="black"/>
                              </a:solidFill>
                              <a:latin typeface="Cambria Math" panose="02040503050406030204" pitchFamily="18" charset="0"/>
                              <a:cs typeface="Times New Roman" panose="02020603050405020304" pitchFamily="18" charset="0"/>
                            </a:rPr>
                            <m:t>𝐸</m:t>
                          </m:r>
                          <m:d>
                            <m:dPr>
                              <m:begChr m:val="["/>
                              <m:endChr m:val="]"/>
                              <m:ctrlPr>
                                <a:rPr lang="es-MX" sz="1600" b="0" i="1" smtClean="0">
                                  <a:solidFill>
                                    <a:prstClr val="black"/>
                                  </a:solidFill>
                                  <a:latin typeface="Cambria Math" panose="02040503050406030204" pitchFamily="18" charset="0"/>
                                  <a:cs typeface="Times New Roman" panose="02020603050405020304" pitchFamily="18" charset="0"/>
                                </a:rPr>
                              </m:ctrlPr>
                            </m:dPr>
                            <m:e>
                              <m:sSub>
                                <m:sSubPr>
                                  <m:ctrlPr>
                                    <a:rPr lang="es-MX" sz="1600" b="0" i="1" smtClean="0">
                                      <a:solidFill>
                                        <a:prstClr val="black"/>
                                      </a:solidFill>
                                      <a:latin typeface="Cambria Math" panose="02040503050406030204" pitchFamily="18" charset="0"/>
                                      <a:cs typeface="Times New Roman" panose="02020603050405020304" pitchFamily="18" charset="0"/>
                                    </a:rPr>
                                  </m:ctrlPr>
                                </m:sSubPr>
                                <m:e>
                                  <m:r>
                                    <a:rPr lang="es-MX" sz="1600" b="0" i="1" smtClean="0">
                                      <a:solidFill>
                                        <a:prstClr val="black"/>
                                      </a:solidFill>
                                      <a:latin typeface="Cambria Math" panose="02040503050406030204" pitchFamily="18" charset="0"/>
                                      <a:cs typeface="Times New Roman" panose="02020603050405020304" pitchFamily="18" charset="0"/>
                                    </a:rPr>
                                    <m:t>𝑋</m:t>
                                  </m:r>
                                </m:e>
                                <m:sub>
                                  <m:r>
                                    <a:rPr lang="es-MX" sz="1600" b="0" i="1" smtClean="0">
                                      <a:solidFill>
                                        <a:prstClr val="black"/>
                                      </a:solidFill>
                                      <a:latin typeface="Cambria Math" panose="02040503050406030204" pitchFamily="18" charset="0"/>
                                      <a:cs typeface="Times New Roman" panose="02020603050405020304" pitchFamily="18" charset="0"/>
                                    </a:rPr>
                                    <m:t>𝑖</m:t>
                                  </m:r>
                                </m:sub>
                              </m:sSub>
                            </m:e>
                          </m:d>
                        </m:e>
                      </m:nary>
                    </m:oMath>
                  </m:oMathPara>
                </a14:m>
                <a:endParaRPr lang="es-MX" sz="1600" dirty="0"/>
              </a:p>
            </p:txBody>
          </p:sp>
        </mc:Choice>
        <mc:Fallback xmlns="">
          <p:sp>
            <p:nvSpPr>
              <p:cNvPr id="13" name="CuadroTexto 12">
                <a:extLst>
                  <a:ext uri="{FF2B5EF4-FFF2-40B4-BE49-F238E27FC236}">
                    <a16:creationId xmlns:a16="http://schemas.microsoft.com/office/drawing/2014/main" id="{66AABEF5-1200-0215-97C7-55E8EEAB896B}"/>
                  </a:ext>
                </a:extLst>
              </p:cNvPr>
              <p:cNvSpPr txBox="1">
                <a:spLocks noRot="1" noChangeAspect="1" noMove="1" noResize="1" noEditPoints="1" noAdjustHandles="1" noChangeArrowheads="1" noChangeShapeType="1" noTextEdit="1"/>
              </p:cNvSpPr>
              <p:nvPr/>
            </p:nvSpPr>
            <p:spPr>
              <a:xfrm>
                <a:off x="1414002" y="4210925"/>
                <a:ext cx="1487606" cy="764505"/>
              </a:xfrm>
              <a:prstGeom prst="rect">
                <a:avLst/>
              </a:prstGeom>
              <a:blipFill>
                <a:blip r:embed="rId11"/>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8732BEE1-107D-219F-7C2F-5A0A9E34C97B}"/>
                  </a:ext>
                </a:extLst>
              </p:cNvPr>
              <p:cNvSpPr txBox="1"/>
              <p:nvPr/>
            </p:nvSpPr>
            <p:spPr>
              <a:xfrm>
                <a:off x="1414002" y="4975430"/>
                <a:ext cx="1429072" cy="5549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sz="1600" b="0" i="1" smtClean="0">
                          <a:solidFill>
                            <a:prstClr val="black"/>
                          </a:solidFill>
                          <a:latin typeface="Cambria Math" panose="02040503050406030204" pitchFamily="18" charset="0"/>
                          <a:cs typeface="Times New Roman" panose="02020603050405020304" pitchFamily="18" charset="0"/>
                        </a:rPr>
                        <m:t>=</m:t>
                      </m:r>
                      <m:f>
                        <m:fPr>
                          <m:ctrlPr>
                            <a:rPr lang="es-MX" sz="1600" b="0" i="1" smtClean="0">
                              <a:solidFill>
                                <a:prstClr val="black"/>
                              </a:solidFill>
                              <a:latin typeface="Cambria Math" panose="02040503050406030204" pitchFamily="18" charset="0"/>
                              <a:cs typeface="Times New Roman" panose="02020603050405020304" pitchFamily="18" charset="0"/>
                            </a:rPr>
                          </m:ctrlPr>
                        </m:fPr>
                        <m:num>
                          <m:r>
                            <a:rPr lang="es-MX" sz="1600" b="0" i="1" smtClean="0">
                              <a:solidFill>
                                <a:prstClr val="black"/>
                              </a:solidFill>
                              <a:latin typeface="Cambria Math" panose="02040503050406030204" pitchFamily="18" charset="0"/>
                              <a:cs typeface="Times New Roman" panose="02020603050405020304" pitchFamily="18" charset="0"/>
                            </a:rPr>
                            <m:t>1</m:t>
                          </m:r>
                        </m:num>
                        <m:den>
                          <m:r>
                            <a:rPr lang="es-MX" sz="1600" b="0" i="1" smtClean="0">
                              <a:solidFill>
                                <a:prstClr val="black"/>
                              </a:solidFill>
                              <a:latin typeface="Cambria Math" panose="02040503050406030204" pitchFamily="18" charset="0"/>
                              <a:cs typeface="Times New Roman" panose="02020603050405020304" pitchFamily="18" charset="0"/>
                            </a:rPr>
                            <m:t>𝑛</m:t>
                          </m:r>
                        </m:den>
                      </m:f>
                      <m:r>
                        <a:rPr lang="es-MX" sz="16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s-MX" sz="16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𝑛𝑝</m:t>
                      </m:r>
                      <m:r>
                        <a:rPr lang="es-MX" sz="16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s-MX" sz="16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𝑝</m:t>
                      </m:r>
                    </m:oMath>
                  </m:oMathPara>
                </a14:m>
                <a:endParaRPr lang="es-MX" sz="1600" dirty="0"/>
              </a:p>
            </p:txBody>
          </p:sp>
        </mc:Choice>
        <mc:Fallback xmlns="">
          <p:sp>
            <p:nvSpPr>
              <p:cNvPr id="15" name="CuadroTexto 14">
                <a:extLst>
                  <a:ext uri="{FF2B5EF4-FFF2-40B4-BE49-F238E27FC236}">
                    <a16:creationId xmlns:a16="http://schemas.microsoft.com/office/drawing/2014/main" id="{8732BEE1-107D-219F-7C2F-5A0A9E34C97B}"/>
                  </a:ext>
                </a:extLst>
              </p:cNvPr>
              <p:cNvSpPr txBox="1">
                <a:spLocks noRot="1" noChangeAspect="1" noMove="1" noResize="1" noEditPoints="1" noAdjustHandles="1" noChangeArrowheads="1" noChangeShapeType="1" noTextEdit="1"/>
              </p:cNvSpPr>
              <p:nvPr/>
            </p:nvSpPr>
            <p:spPr>
              <a:xfrm>
                <a:off x="1414002" y="4975430"/>
                <a:ext cx="1429072" cy="554960"/>
              </a:xfrm>
              <a:prstGeom prst="rect">
                <a:avLst/>
              </a:prstGeom>
              <a:blipFill>
                <a:blip r:embed="rId12"/>
                <a:stretch>
                  <a:fillRect/>
                </a:stretch>
              </a:blipFill>
            </p:spPr>
            <p:txBody>
              <a:bodyPr/>
              <a:lstStyle/>
              <a:p>
                <a:r>
                  <a:rPr lang="es-MX">
                    <a:noFill/>
                  </a:rPr>
                  <a:t> </a:t>
                </a:r>
              </a:p>
            </p:txBody>
          </p:sp>
        </mc:Fallback>
      </mc:AlternateContent>
      <p:cxnSp>
        <p:nvCxnSpPr>
          <p:cNvPr id="17" name="Conector recto 16">
            <a:extLst>
              <a:ext uri="{FF2B5EF4-FFF2-40B4-BE49-F238E27FC236}">
                <a16:creationId xmlns:a16="http://schemas.microsoft.com/office/drawing/2014/main" id="{F0CE3B1A-B2EF-4379-DAD4-C18E0109BD12}"/>
              </a:ext>
            </a:extLst>
          </p:cNvPr>
          <p:cNvCxnSpPr/>
          <p:nvPr/>
        </p:nvCxnSpPr>
        <p:spPr>
          <a:xfrm>
            <a:off x="3807725" y="2153726"/>
            <a:ext cx="0" cy="434260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2F3DB13D-6BCF-5AA0-AD38-95548215302D}"/>
              </a:ext>
            </a:extLst>
          </p:cNvPr>
          <p:cNvSpPr txBox="1"/>
          <p:nvPr/>
        </p:nvSpPr>
        <p:spPr>
          <a:xfrm>
            <a:off x="6533155" y="2145728"/>
            <a:ext cx="2210848" cy="352789"/>
          </a:xfrm>
          <a:prstGeom prst="rect">
            <a:avLst/>
          </a:prstGeom>
          <a:solidFill>
            <a:srgbClr val="0070C0"/>
          </a:solidFill>
          <a:ln w="19050">
            <a:solidFill>
              <a:srgbClr val="0070C0"/>
            </a:solidFill>
          </a:ln>
        </p:spPr>
        <p:txBody>
          <a:bodyPr wrap="square">
            <a:spAutoFit/>
          </a:bodyPr>
          <a:lstStyle/>
          <a:p>
            <a:pPr algn="ctr">
              <a:lnSpc>
                <a:spcPct val="115000"/>
              </a:lnSpc>
              <a:spcAft>
                <a:spcPts val="800"/>
              </a:spcAft>
            </a:pPr>
            <a:r>
              <a:rPr lang="es-ES" sz="1600" dirty="0">
                <a:latin typeface="Times New Roman" panose="02020603050405020304" pitchFamily="18" charset="0"/>
                <a:cs typeface="Times New Roman" panose="02020603050405020304" pitchFamily="18" charset="0"/>
              </a:rPr>
              <a:t>Consistencia</a:t>
            </a:r>
            <a:endParaRPr lang="es-MX"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A0D8BFA2-1FB8-9F55-3570-EC10C0227B65}"/>
                  </a:ext>
                </a:extLst>
              </p:cNvPr>
              <p:cNvSpPr txBox="1"/>
              <p:nvPr/>
            </p:nvSpPr>
            <p:spPr>
              <a:xfrm>
                <a:off x="3998794" y="2732374"/>
                <a:ext cx="5131978" cy="584775"/>
              </a:xfrm>
              <a:prstGeom prst="rect">
                <a:avLst/>
              </a:prstGeom>
              <a:noFill/>
              <a:ln>
                <a:solidFill>
                  <a:schemeClr val="tx1">
                    <a:lumMod val="85000"/>
                  </a:schemeClr>
                </a:solidFill>
              </a:ln>
            </p:spPr>
            <p:txBody>
              <a:bodyPr wrap="square" rtlCol="0">
                <a:spAutoFit/>
              </a:bodyPr>
              <a:lstStyle/>
              <a:p>
                <a:pPr lvl="0" algn="just">
                  <a:defRPr/>
                </a:pPr>
                <a:r>
                  <a:rPr lang="es-MX" sz="1600" b="1" dirty="0">
                    <a:solidFill>
                      <a:prstClr val="black"/>
                    </a:solidFill>
                    <a:latin typeface="Times New Roman" panose="02020603050405020304" pitchFamily="18" charset="0"/>
                    <a:cs typeface="Times New Roman" panose="02020603050405020304" pitchFamily="18" charset="0"/>
                  </a:rPr>
                  <a:t>Teorema de </a:t>
                </a:r>
                <a:r>
                  <a:rPr lang="es-MX" sz="1600" b="1" dirty="0" err="1">
                    <a:solidFill>
                      <a:prstClr val="black"/>
                    </a:solidFill>
                    <a:latin typeface="Times New Roman" panose="02020603050405020304" pitchFamily="18" charset="0"/>
                    <a:cs typeface="Times New Roman" panose="02020603050405020304" pitchFamily="18" charset="0"/>
                  </a:rPr>
                  <a:t>Chebyshev</a:t>
                </a:r>
                <a:r>
                  <a:rPr lang="es-MX" sz="1600" b="1" dirty="0">
                    <a:solidFill>
                      <a:prstClr val="black"/>
                    </a:solidFill>
                    <a:latin typeface="Times New Roman" panose="02020603050405020304" pitchFamily="18" charset="0"/>
                    <a:cs typeface="Times New Roman" panose="02020603050405020304" pitchFamily="18" charset="0"/>
                  </a:rPr>
                  <a:t>: </a:t>
                </a:r>
                <a:r>
                  <a:rPr lang="es-MX" sz="1600" dirty="0">
                    <a:solidFill>
                      <a:prstClr val="black"/>
                    </a:solidFill>
                    <a:latin typeface="Times New Roman" panose="02020603050405020304" pitchFamily="18" charset="0"/>
                    <a:cs typeface="Times New Roman" panose="02020603050405020304" pitchFamily="18" charset="0"/>
                  </a:rPr>
                  <a:t>Sea </a:t>
                </a:r>
                <a14:m>
                  <m:oMath xmlns:m="http://schemas.openxmlformats.org/officeDocument/2006/math">
                    <m:r>
                      <a:rPr lang="es-MX" sz="1600" b="0" i="1" smtClean="0">
                        <a:solidFill>
                          <a:prstClr val="black"/>
                        </a:solidFill>
                        <a:latin typeface="Cambria Math" panose="02040503050406030204" pitchFamily="18" charset="0"/>
                        <a:cs typeface="Times New Roman" panose="02020603050405020304" pitchFamily="18" charset="0"/>
                      </a:rPr>
                      <m:t>𝑋</m:t>
                    </m:r>
                  </m:oMath>
                </a14:m>
                <a:r>
                  <a:rPr lang="es-MX" sz="1600" dirty="0">
                    <a:solidFill>
                      <a:prstClr val="black"/>
                    </a:solidFill>
                    <a:latin typeface="Times New Roman" panose="02020603050405020304" pitchFamily="18" charset="0"/>
                    <a:cs typeface="Times New Roman" panose="02020603050405020304" pitchFamily="18" charset="0"/>
                  </a:rPr>
                  <a:t> una variable aleatoria con media </a:t>
                </a:r>
                <a14:m>
                  <m:oMath xmlns:m="http://schemas.openxmlformats.org/officeDocument/2006/math">
                    <m:r>
                      <a:rPr lang="es-MX" sz="16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oMath>
                </a14:m>
                <a:r>
                  <a:rPr lang="es-MX" sz="1600" dirty="0">
                    <a:solidFill>
                      <a:prstClr val="black"/>
                    </a:solidFill>
                    <a:latin typeface="Times New Roman" panose="02020603050405020304" pitchFamily="18" charset="0"/>
                    <a:cs typeface="Times New Roman" panose="02020603050405020304" pitchFamily="18" charset="0"/>
                  </a:rPr>
                  <a:t> y varianza </a:t>
                </a:r>
                <a14:m>
                  <m:oMath xmlns:m="http://schemas.openxmlformats.org/officeDocument/2006/math">
                    <m:sSup>
                      <m:sSupPr>
                        <m:ctrlPr>
                          <a:rPr lang="es-MX" sz="1600" i="1" smtClean="0">
                            <a:solidFill>
                              <a:prstClr val="black"/>
                            </a:solidFill>
                            <a:latin typeface="Cambria Math" panose="02040503050406030204" pitchFamily="18" charset="0"/>
                            <a:cs typeface="Times New Roman" panose="02020603050405020304" pitchFamily="18" charset="0"/>
                          </a:rPr>
                        </m:ctrlPr>
                      </m:sSupPr>
                      <m:e>
                        <m:r>
                          <a:rPr lang="es-MX" sz="16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𝜎</m:t>
                        </m:r>
                      </m:e>
                      <m:sup>
                        <m:r>
                          <a:rPr lang="es-MX" sz="1600" b="0" i="1" smtClean="0">
                            <a:solidFill>
                              <a:prstClr val="black"/>
                            </a:solidFill>
                            <a:latin typeface="Cambria Math" panose="02040503050406030204" pitchFamily="18" charset="0"/>
                            <a:cs typeface="Times New Roman" panose="02020603050405020304" pitchFamily="18" charset="0"/>
                          </a:rPr>
                          <m:t>2</m:t>
                        </m:r>
                      </m:sup>
                    </m:sSup>
                    <m:r>
                      <a:rPr lang="es-MX" sz="1600" b="0" i="1" smtClean="0">
                        <a:solidFill>
                          <a:prstClr val="black"/>
                        </a:solidFill>
                        <a:latin typeface="Cambria Math" panose="02040503050406030204" pitchFamily="18" charset="0"/>
                        <a:cs typeface="Times New Roman" panose="02020603050405020304" pitchFamily="18" charset="0"/>
                      </a:rPr>
                      <m:t>.</m:t>
                    </m:r>
                  </m:oMath>
                </a14:m>
                <a:r>
                  <a:rPr lang="es-MX" sz="1600" dirty="0">
                    <a:solidFill>
                      <a:prstClr val="black"/>
                    </a:solidFill>
                    <a:latin typeface="Times New Roman" panose="02020603050405020304" pitchFamily="18" charset="0"/>
                    <a:cs typeface="Times New Roman" panose="02020603050405020304" pitchFamily="18" charset="0"/>
                  </a:rPr>
                  <a:t> Para cualquier </a:t>
                </a:r>
                <a14:m>
                  <m:oMath xmlns:m="http://schemas.openxmlformats.org/officeDocument/2006/math">
                    <m:r>
                      <a:rPr lang="es-MX" sz="16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𝜖</m:t>
                    </m:r>
                    <m:r>
                      <a:rPr lang="es-MX" sz="16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&gt;0</m:t>
                    </m:r>
                  </m:oMath>
                </a14:m>
                <a:r>
                  <a:rPr lang="es-MX" sz="1600" dirty="0">
                    <a:solidFill>
                      <a:prstClr val="black"/>
                    </a:solidFill>
                    <a:latin typeface="Times New Roman" panose="02020603050405020304" pitchFamily="18" charset="0"/>
                    <a:cs typeface="Times New Roman" panose="02020603050405020304" pitchFamily="18" charset="0"/>
                  </a:rPr>
                  <a:t>, tenemos que: </a:t>
                </a:r>
                <a:endParaRPr kumimoji="0" lang="es-MX" sz="1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Choice>
        <mc:Fallback xmlns="">
          <p:sp>
            <p:nvSpPr>
              <p:cNvPr id="19" name="CuadroTexto 18">
                <a:extLst>
                  <a:ext uri="{FF2B5EF4-FFF2-40B4-BE49-F238E27FC236}">
                    <a16:creationId xmlns:a16="http://schemas.microsoft.com/office/drawing/2014/main" id="{A0D8BFA2-1FB8-9F55-3570-EC10C0227B65}"/>
                  </a:ext>
                </a:extLst>
              </p:cNvPr>
              <p:cNvSpPr txBox="1">
                <a:spLocks noRot="1" noChangeAspect="1" noMove="1" noResize="1" noEditPoints="1" noAdjustHandles="1" noChangeArrowheads="1" noChangeShapeType="1" noTextEdit="1"/>
              </p:cNvSpPr>
              <p:nvPr/>
            </p:nvSpPr>
            <p:spPr>
              <a:xfrm>
                <a:off x="3998794" y="2732374"/>
                <a:ext cx="5131978" cy="584775"/>
              </a:xfrm>
              <a:prstGeom prst="rect">
                <a:avLst/>
              </a:prstGeom>
              <a:blipFill>
                <a:blip r:embed="rId13"/>
                <a:stretch>
                  <a:fillRect l="-592" t="-2041" r="-474" b="-11224"/>
                </a:stretch>
              </a:blipFill>
              <a:ln>
                <a:solidFill>
                  <a:schemeClr val="tx1">
                    <a:lumMod val="85000"/>
                  </a:schemeClr>
                </a:solid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D773B6E6-B886-7217-9B2A-45F2AACD05ED}"/>
                  </a:ext>
                </a:extLst>
              </p:cNvPr>
              <p:cNvSpPr txBox="1"/>
              <p:nvPr/>
            </p:nvSpPr>
            <p:spPr>
              <a:xfrm>
                <a:off x="9321840" y="2732374"/>
                <a:ext cx="2275174" cy="477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1600" i="1">
                          <a:solidFill>
                            <a:schemeClr val="bg1"/>
                          </a:solidFill>
                          <a:latin typeface="Cambria Math" panose="02040503050406030204" pitchFamily="18" charset="0"/>
                        </a:rPr>
                        <m:t>𝑃</m:t>
                      </m:r>
                      <m:d>
                        <m:dPr>
                          <m:ctrlPr>
                            <a:rPr lang="es-MX" sz="1600" i="1">
                              <a:solidFill>
                                <a:schemeClr val="bg1"/>
                              </a:solidFill>
                              <a:latin typeface="Cambria Math" panose="02040503050406030204" pitchFamily="18" charset="0"/>
                            </a:rPr>
                          </m:ctrlPr>
                        </m:dPr>
                        <m:e>
                          <m:d>
                            <m:dPr>
                              <m:begChr m:val="|"/>
                              <m:endChr m:val="|"/>
                              <m:ctrlPr>
                                <a:rPr lang="es-MX" sz="1600" i="1">
                                  <a:solidFill>
                                    <a:schemeClr val="bg1"/>
                                  </a:solidFill>
                                  <a:latin typeface="Cambria Math" panose="02040503050406030204" pitchFamily="18" charset="0"/>
                                </a:rPr>
                              </m:ctrlPr>
                            </m:dPr>
                            <m:e>
                              <m:r>
                                <a:rPr lang="es-MX" sz="1600" i="1">
                                  <a:solidFill>
                                    <a:schemeClr val="bg1"/>
                                  </a:solidFill>
                                  <a:latin typeface="Cambria Math" panose="02040503050406030204" pitchFamily="18" charset="0"/>
                                </a:rPr>
                                <m:t>𝑋</m:t>
                              </m:r>
                              <m:r>
                                <a:rPr lang="es-MX" sz="1600" i="1">
                                  <a:solidFill>
                                    <a:schemeClr val="bg1"/>
                                  </a:solidFill>
                                  <a:latin typeface="Cambria Math" panose="02040503050406030204" pitchFamily="18" charset="0"/>
                                </a:rPr>
                                <m:t>−</m:t>
                              </m:r>
                              <m:r>
                                <a:rPr lang="es-MX" sz="1600" i="1">
                                  <a:solidFill>
                                    <a:schemeClr val="bg1"/>
                                  </a:solidFill>
                                  <a:latin typeface="Cambria Math" panose="02040503050406030204" pitchFamily="18" charset="0"/>
                                  <a:ea typeface="Cambria Math" panose="02040503050406030204" pitchFamily="18" charset="0"/>
                                </a:rPr>
                                <m:t>𝜇</m:t>
                              </m:r>
                            </m:e>
                          </m:d>
                          <m:r>
                            <a:rPr lang="es-MX" sz="1600" i="1">
                              <a:solidFill>
                                <a:schemeClr val="bg1"/>
                              </a:solidFill>
                              <a:latin typeface="Cambria Math" panose="02040503050406030204" pitchFamily="18" charset="0"/>
                              <a:ea typeface="Cambria Math" panose="02040503050406030204" pitchFamily="18" charset="0"/>
                            </a:rPr>
                            <m:t>≥</m:t>
                          </m:r>
                          <m:r>
                            <a:rPr lang="es-MX" sz="1600" i="1">
                              <a:solidFill>
                                <a:schemeClr val="bg1"/>
                              </a:solidFill>
                              <a:latin typeface="Cambria Math" panose="02040503050406030204" pitchFamily="18" charset="0"/>
                              <a:ea typeface="Cambria Math" panose="02040503050406030204" pitchFamily="18" charset="0"/>
                            </a:rPr>
                            <m:t>𝜖</m:t>
                          </m:r>
                        </m:e>
                      </m:d>
                      <m:r>
                        <a:rPr lang="es-MX" sz="1600" i="1">
                          <a:solidFill>
                            <a:schemeClr val="bg1"/>
                          </a:solidFill>
                          <a:latin typeface="Cambria Math" panose="02040503050406030204" pitchFamily="18" charset="0"/>
                          <a:ea typeface="Cambria Math" panose="02040503050406030204" pitchFamily="18" charset="0"/>
                        </a:rPr>
                        <m:t>≤</m:t>
                      </m:r>
                      <m:f>
                        <m:fPr>
                          <m:ctrlPr>
                            <a:rPr lang="es-MX" sz="1600" i="1">
                              <a:solidFill>
                                <a:schemeClr val="bg1"/>
                              </a:solidFill>
                              <a:latin typeface="Cambria Math" panose="02040503050406030204" pitchFamily="18" charset="0"/>
                              <a:ea typeface="Cambria Math" panose="02040503050406030204" pitchFamily="18" charset="0"/>
                            </a:rPr>
                          </m:ctrlPr>
                        </m:fPr>
                        <m:num>
                          <m:r>
                            <a:rPr lang="es-MX" sz="1600" i="1">
                              <a:solidFill>
                                <a:schemeClr val="bg1"/>
                              </a:solidFill>
                              <a:latin typeface="Cambria Math" panose="02040503050406030204" pitchFamily="18" charset="0"/>
                              <a:ea typeface="Cambria Math" panose="02040503050406030204" pitchFamily="18" charset="0"/>
                            </a:rPr>
                            <m:t>𝑉𝑎𝑟</m:t>
                          </m:r>
                          <m:d>
                            <m:dPr>
                              <m:ctrlPr>
                                <a:rPr lang="es-MX" sz="1600" i="1">
                                  <a:solidFill>
                                    <a:schemeClr val="bg1"/>
                                  </a:solidFill>
                                  <a:latin typeface="Cambria Math" panose="02040503050406030204" pitchFamily="18" charset="0"/>
                                  <a:ea typeface="Cambria Math" panose="02040503050406030204" pitchFamily="18" charset="0"/>
                                </a:rPr>
                              </m:ctrlPr>
                            </m:dPr>
                            <m:e>
                              <m:r>
                                <a:rPr lang="es-MX" sz="1600" i="1">
                                  <a:solidFill>
                                    <a:schemeClr val="bg1"/>
                                  </a:solidFill>
                                  <a:latin typeface="Cambria Math" panose="02040503050406030204" pitchFamily="18" charset="0"/>
                                  <a:ea typeface="Cambria Math" panose="02040503050406030204" pitchFamily="18" charset="0"/>
                                </a:rPr>
                                <m:t>𝑋</m:t>
                              </m:r>
                            </m:e>
                          </m:d>
                        </m:num>
                        <m:den>
                          <m:sSup>
                            <m:sSupPr>
                              <m:ctrlPr>
                                <a:rPr lang="es-MX" sz="1600" i="1">
                                  <a:solidFill>
                                    <a:schemeClr val="bg1"/>
                                  </a:solidFill>
                                  <a:latin typeface="Cambria Math" panose="02040503050406030204" pitchFamily="18" charset="0"/>
                                  <a:ea typeface="Cambria Math" panose="02040503050406030204" pitchFamily="18" charset="0"/>
                                </a:rPr>
                              </m:ctrlPr>
                            </m:sSupPr>
                            <m:e>
                              <m:r>
                                <a:rPr lang="es-MX" sz="1600" i="1">
                                  <a:solidFill>
                                    <a:schemeClr val="bg1"/>
                                  </a:solidFill>
                                  <a:latin typeface="Cambria Math" panose="02040503050406030204" pitchFamily="18" charset="0"/>
                                  <a:ea typeface="Cambria Math" panose="02040503050406030204" pitchFamily="18" charset="0"/>
                                </a:rPr>
                                <m:t>𝜖</m:t>
                              </m:r>
                            </m:e>
                            <m:sup>
                              <m:r>
                                <a:rPr lang="es-MX" sz="1600" i="1">
                                  <a:solidFill>
                                    <a:schemeClr val="bg1"/>
                                  </a:solidFill>
                                  <a:latin typeface="Cambria Math" panose="02040503050406030204" pitchFamily="18" charset="0"/>
                                  <a:ea typeface="Cambria Math" panose="02040503050406030204" pitchFamily="18" charset="0"/>
                                </a:rPr>
                                <m:t>2</m:t>
                              </m:r>
                            </m:sup>
                          </m:sSup>
                        </m:den>
                      </m:f>
                    </m:oMath>
                  </m:oMathPara>
                </a14:m>
                <a:endParaRPr lang="es-MX" sz="1600" dirty="0"/>
              </a:p>
            </p:txBody>
          </p:sp>
        </mc:Choice>
        <mc:Fallback xmlns="">
          <p:sp>
            <p:nvSpPr>
              <p:cNvPr id="20" name="CuadroTexto 19">
                <a:extLst>
                  <a:ext uri="{FF2B5EF4-FFF2-40B4-BE49-F238E27FC236}">
                    <a16:creationId xmlns:a16="http://schemas.microsoft.com/office/drawing/2014/main" id="{D773B6E6-B886-7217-9B2A-45F2AACD05ED}"/>
                  </a:ext>
                </a:extLst>
              </p:cNvPr>
              <p:cNvSpPr txBox="1">
                <a:spLocks noRot="1" noChangeAspect="1" noMove="1" noResize="1" noEditPoints="1" noAdjustHandles="1" noChangeArrowheads="1" noChangeShapeType="1" noTextEdit="1"/>
              </p:cNvSpPr>
              <p:nvPr/>
            </p:nvSpPr>
            <p:spPr>
              <a:xfrm>
                <a:off x="9321840" y="2732374"/>
                <a:ext cx="2275174" cy="477888"/>
              </a:xfrm>
              <a:prstGeom prst="rect">
                <a:avLst/>
              </a:prstGeom>
              <a:blipFill>
                <a:blip r:embed="rId14"/>
                <a:stretch>
                  <a:fillRect/>
                </a:stretch>
              </a:blipFill>
            </p:spPr>
            <p:txBody>
              <a:bodyPr/>
              <a:lstStyle/>
              <a:p>
                <a:r>
                  <a:rPr lang="es-MX">
                    <a:noFill/>
                  </a:rPr>
                  <a:t> </a:t>
                </a:r>
              </a:p>
            </p:txBody>
          </p:sp>
        </mc:Fallback>
      </mc:AlternateContent>
      <p:sp>
        <p:nvSpPr>
          <p:cNvPr id="21" name="CuadroTexto 20">
            <a:extLst>
              <a:ext uri="{FF2B5EF4-FFF2-40B4-BE49-F238E27FC236}">
                <a16:creationId xmlns:a16="http://schemas.microsoft.com/office/drawing/2014/main" id="{CA3F3B1A-7542-9C4D-50D9-463932C18BDF}"/>
              </a:ext>
            </a:extLst>
          </p:cNvPr>
          <p:cNvSpPr txBox="1"/>
          <p:nvPr/>
        </p:nvSpPr>
        <p:spPr>
          <a:xfrm>
            <a:off x="3998794" y="3446420"/>
            <a:ext cx="7042246" cy="338554"/>
          </a:xfrm>
          <a:prstGeom prst="rect">
            <a:avLst/>
          </a:prstGeom>
          <a:noFill/>
          <a:ln>
            <a:solidFill>
              <a:schemeClr val="tx1">
                <a:lumMod val="85000"/>
              </a:schemeClr>
            </a:solidFill>
          </a:ln>
        </p:spPr>
        <p:txBody>
          <a:bodyPr wrap="square" rtlCol="0">
            <a:spAutoFit/>
          </a:bodyPr>
          <a:lstStyle/>
          <a:p>
            <a:pPr lvl="0" algn="just">
              <a:defRPr/>
            </a:pPr>
            <a:r>
              <a:rPr lang="es-MX" sz="1600" dirty="0">
                <a:solidFill>
                  <a:schemeClr val="bg1"/>
                </a:solidFill>
                <a:latin typeface="Times New Roman" panose="02020603050405020304" pitchFamily="18" charset="0"/>
                <a:cs typeface="Times New Roman" panose="02020603050405020304" pitchFamily="18" charset="0"/>
              </a:rPr>
              <a:t>Usamos el Teorema de </a:t>
            </a:r>
            <a:r>
              <a:rPr lang="es-MX" sz="1600" dirty="0" err="1">
                <a:solidFill>
                  <a:schemeClr val="bg1"/>
                </a:solidFill>
                <a:latin typeface="Times New Roman" panose="02020603050405020304" pitchFamily="18" charset="0"/>
                <a:cs typeface="Times New Roman" panose="02020603050405020304" pitchFamily="18" charset="0"/>
              </a:rPr>
              <a:t>Chebyshev</a:t>
            </a:r>
            <a:r>
              <a:rPr lang="es-MX" sz="1600" dirty="0">
                <a:solidFill>
                  <a:schemeClr val="bg1"/>
                </a:solidFill>
                <a:latin typeface="Times New Roman" panose="02020603050405020304" pitchFamily="18" charset="0"/>
                <a:cs typeface="Times New Roman" panose="02020603050405020304" pitchFamily="18" charset="0"/>
              </a:rPr>
              <a:t> para demostrar la convergencia en probabilidad:</a:t>
            </a:r>
            <a:endParaRPr kumimoji="0" lang="es-MX" sz="1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BBD28463-07A1-6FEE-3DEB-2CB1BE6D8FC1}"/>
                  </a:ext>
                </a:extLst>
              </p:cNvPr>
              <p:cNvSpPr txBox="1"/>
              <p:nvPr/>
            </p:nvSpPr>
            <p:spPr>
              <a:xfrm>
                <a:off x="5386701" y="3854954"/>
                <a:ext cx="4503756" cy="7260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sz="1600" i="1" smtClean="0">
                          <a:solidFill>
                            <a:schemeClr val="bg1"/>
                          </a:solidFill>
                          <a:latin typeface="Cambria Math" panose="02040503050406030204" pitchFamily="18" charset="0"/>
                        </a:rPr>
                        <m:t>𝑃</m:t>
                      </m:r>
                      <m:d>
                        <m:dPr>
                          <m:ctrlPr>
                            <a:rPr lang="es-MX" sz="1600" i="1" smtClean="0">
                              <a:solidFill>
                                <a:schemeClr val="bg1"/>
                              </a:solidFill>
                              <a:latin typeface="Cambria Math" panose="02040503050406030204" pitchFamily="18" charset="0"/>
                            </a:rPr>
                          </m:ctrlPr>
                        </m:dPr>
                        <m:e>
                          <m:r>
                            <a:rPr lang="es-MX" sz="1600" i="1">
                              <a:solidFill>
                                <a:schemeClr val="bg1"/>
                              </a:solidFill>
                              <a:latin typeface="Cambria Math" panose="02040503050406030204" pitchFamily="18" charset="0"/>
                            </a:rPr>
                            <m:t>|</m:t>
                          </m:r>
                          <m:acc>
                            <m:accPr>
                              <m:chr m:val="̂"/>
                              <m:ctrlPr>
                                <a:rPr lang="es-MX" sz="1600" i="1" smtClean="0">
                                  <a:solidFill>
                                    <a:schemeClr val="bg1"/>
                                  </a:solidFill>
                                  <a:latin typeface="Cambria Math" panose="02040503050406030204" pitchFamily="18" charset="0"/>
                                </a:rPr>
                              </m:ctrlPr>
                            </m:accPr>
                            <m:e>
                              <m:r>
                                <a:rPr lang="es-MX" sz="1600" b="0" i="1" smtClean="0">
                                  <a:solidFill>
                                    <a:schemeClr val="bg1"/>
                                  </a:solidFill>
                                  <a:latin typeface="Cambria Math" panose="02040503050406030204" pitchFamily="18" charset="0"/>
                                </a:rPr>
                                <m:t>𝑝</m:t>
                              </m:r>
                            </m:e>
                          </m:acc>
                          <m:r>
                            <a:rPr lang="es-MX" sz="1600" i="1">
                              <a:solidFill>
                                <a:schemeClr val="bg1"/>
                              </a:solidFill>
                              <a:latin typeface="Cambria Math" panose="02040503050406030204" pitchFamily="18" charset="0"/>
                            </a:rPr>
                            <m:t>−</m:t>
                          </m:r>
                          <m:r>
                            <a:rPr lang="es-MX" sz="1600" b="0" i="1" smtClean="0">
                              <a:solidFill>
                                <a:schemeClr val="bg1"/>
                              </a:solidFill>
                              <a:latin typeface="Cambria Math" panose="02040503050406030204" pitchFamily="18" charset="0"/>
                            </a:rPr>
                            <m:t>𝑝</m:t>
                          </m:r>
                          <m:r>
                            <a:rPr lang="es-MX" sz="1600" i="1">
                              <a:solidFill>
                                <a:schemeClr val="bg1"/>
                              </a:solidFill>
                              <a:latin typeface="Cambria Math" panose="02040503050406030204" pitchFamily="18" charset="0"/>
                              <a:ea typeface="Cambria Math" panose="02040503050406030204" pitchFamily="18" charset="0"/>
                            </a:rPr>
                            <m:t>|≥</m:t>
                          </m:r>
                          <m:r>
                            <a:rPr lang="es-MX" sz="1600" i="1">
                              <a:solidFill>
                                <a:schemeClr val="bg1"/>
                              </a:solidFill>
                              <a:latin typeface="Cambria Math" panose="02040503050406030204" pitchFamily="18" charset="0"/>
                              <a:ea typeface="Cambria Math" panose="02040503050406030204" pitchFamily="18" charset="0"/>
                            </a:rPr>
                            <m:t>𝜖</m:t>
                          </m:r>
                        </m:e>
                      </m:d>
                      <m:r>
                        <a:rPr lang="es-MX" sz="1600" i="1">
                          <a:solidFill>
                            <a:schemeClr val="bg1"/>
                          </a:solidFill>
                          <a:latin typeface="Cambria Math" panose="02040503050406030204" pitchFamily="18" charset="0"/>
                          <a:ea typeface="Cambria Math" panose="02040503050406030204" pitchFamily="18" charset="0"/>
                        </a:rPr>
                        <m:t>≤</m:t>
                      </m:r>
                      <m:f>
                        <m:fPr>
                          <m:ctrlPr>
                            <a:rPr lang="es-MX" sz="1600" i="1">
                              <a:solidFill>
                                <a:schemeClr val="bg1"/>
                              </a:solidFill>
                              <a:latin typeface="Cambria Math" panose="02040503050406030204" pitchFamily="18" charset="0"/>
                              <a:ea typeface="Cambria Math" panose="02040503050406030204" pitchFamily="18" charset="0"/>
                            </a:rPr>
                          </m:ctrlPr>
                        </m:fPr>
                        <m:num>
                          <m:r>
                            <a:rPr lang="es-MX" sz="1600" i="1">
                              <a:solidFill>
                                <a:schemeClr val="bg1"/>
                              </a:solidFill>
                              <a:latin typeface="Cambria Math" panose="02040503050406030204" pitchFamily="18" charset="0"/>
                              <a:ea typeface="Cambria Math" panose="02040503050406030204" pitchFamily="18" charset="0"/>
                            </a:rPr>
                            <m:t>𝑉𝑎𝑟</m:t>
                          </m:r>
                          <m:d>
                            <m:dPr>
                              <m:ctrlPr>
                                <a:rPr lang="es-MX" sz="1600" i="1">
                                  <a:solidFill>
                                    <a:schemeClr val="bg1"/>
                                  </a:solidFill>
                                  <a:latin typeface="Cambria Math" panose="02040503050406030204" pitchFamily="18" charset="0"/>
                                  <a:ea typeface="Cambria Math" panose="02040503050406030204" pitchFamily="18" charset="0"/>
                                </a:rPr>
                              </m:ctrlPr>
                            </m:dPr>
                            <m:e>
                              <m:acc>
                                <m:accPr>
                                  <m:chr m:val="̂"/>
                                  <m:ctrlPr>
                                    <a:rPr lang="es-MX" sz="1600" i="1">
                                      <a:solidFill>
                                        <a:schemeClr val="bg1"/>
                                      </a:solidFill>
                                      <a:latin typeface="Cambria Math" panose="02040503050406030204" pitchFamily="18" charset="0"/>
                                    </a:rPr>
                                  </m:ctrlPr>
                                </m:accPr>
                                <m:e>
                                  <m:r>
                                    <a:rPr lang="es-MX" sz="1600" i="1">
                                      <a:solidFill>
                                        <a:schemeClr val="bg1"/>
                                      </a:solidFill>
                                      <a:latin typeface="Cambria Math" panose="02040503050406030204" pitchFamily="18" charset="0"/>
                                    </a:rPr>
                                    <m:t>𝑝</m:t>
                                  </m:r>
                                </m:e>
                              </m:acc>
                            </m:e>
                          </m:d>
                        </m:num>
                        <m:den>
                          <m:sSup>
                            <m:sSupPr>
                              <m:ctrlPr>
                                <a:rPr lang="es-MX" sz="1600" i="1">
                                  <a:solidFill>
                                    <a:schemeClr val="bg1"/>
                                  </a:solidFill>
                                  <a:latin typeface="Cambria Math" panose="02040503050406030204" pitchFamily="18" charset="0"/>
                                  <a:ea typeface="Cambria Math" panose="02040503050406030204" pitchFamily="18" charset="0"/>
                                </a:rPr>
                              </m:ctrlPr>
                            </m:sSupPr>
                            <m:e>
                              <m:r>
                                <a:rPr lang="es-MX" sz="1600" i="1">
                                  <a:solidFill>
                                    <a:schemeClr val="bg1"/>
                                  </a:solidFill>
                                  <a:latin typeface="Cambria Math" panose="02040503050406030204" pitchFamily="18" charset="0"/>
                                  <a:ea typeface="Cambria Math" panose="02040503050406030204" pitchFamily="18" charset="0"/>
                                </a:rPr>
                                <m:t>𝜖</m:t>
                              </m:r>
                            </m:e>
                            <m:sup>
                              <m:r>
                                <a:rPr lang="es-MX" sz="1600" i="1">
                                  <a:solidFill>
                                    <a:schemeClr val="bg1"/>
                                  </a:solidFill>
                                  <a:latin typeface="Cambria Math" panose="02040503050406030204" pitchFamily="18" charset="0"/>
                                  <a:ea typeface="Cambria Math" panose="02040503050406030204" pitchFamily="18" charset="0"/>
                                </a:rPr>
                                <m:t>2</m:t>
                              </m:r>
                            </m:sup>
                          </m:sSup>
                        </m:den>
                      </m:f>
                      <m:r>
                        <a:rPr lang="es-MX" sz="1600" b="0" i="0" smtClean="0">
                          <a:solidFill>
                            <a:schemeClr val="bg1"/>
                          </a:solidFill>
                          <a:latin typeface="Cambria Math" panose="02040503050406030204" pitchFamily="18" charset="0"/>
                          <a:ea typeface="Cambria Math" panose="02040503050406030204" pitchFamily="18" charset="0"/>
                        </a:rPr>
                        <m:t>=</m:t>
                      </m:r>
                      <m:f>
                        <m:fPr>
                          <m:ctrlPr>
                            <a:rPr lang="es-MX" sz="1600" b="0" i="1" smtClean="0">
                              <a:solidFill>
                                <a:schemeClr val="bg1"/>
                              </a:solidFill>
                              <a:latin typeface="Cambria Math" panose="02040503050406030204" pitchFamily="18" charset="0"/>
                              <a:ea typeface="Cambria Math" panose="02040503050406030204" pitchFamily="18" charset="0"/>
                            </a:rPr>
                          </m:ctrlPr>
                        </m:fPr>
                        <m:num>
                          <m:f>
                            <m:fPr>
                              <m:ctrlPr>
                                <a:rPr lang="es-MX" sz="1600" b="0" i="1" smtClean="0">
                                  <a:solidFill>
                                    <a:schemeClr val="bg1"/>
                                  </a:solidFill>
                                  <a:latin typeface="Cambria Math" panose="02040503050406030204" pitchFamily="18" charset="0"/>
                                  <a:ea typeface="Cambria Math" panose="02040503050406030204" pitchFamily="18" charset="0"/>
                                </a:rPr>
                              </m:ctrlPr>
                            </m:fPr>
                            <m:num>
                              <m:r>
                                <a:rPr lang="es-MX" sz="1600" b="0" i="1" smtClean="0">
                                  <a:solidFill>
                                    <a:schemeClr val="bg1"/>
                                  </a:solidFill>
                                  <a:latin typeface="Cambria Math" panose="02040503050406030204" pitchFamily="18" charset="0"/>
                                  <a:ea typeface="Cambria Math" panose="02040503050406030204" pitchFamily="18" charset="0"/>
                                </a:rPr>
                                <m:t>𝑝</m:t>
                              </m:r>
                              <m:r>
                                <a:rPr lang="es-MX" sz="1600" b="0" i="1" smtClean="0">
                                  <a:solidFill>
                                    <a:schemeClr val="bg1"/>
                                  </a:solidFill>
                                  <a:latin typeface="Cambria Math" panose="02040503050406030204" pitchFamily="18" charset="0"/>
                                  <a:ea typeface="Cambria Math" panose="02040503050406030204" pitchFamily="18" charset="0"/>
                                </a:rPr>
                                <m:t>(1−</m:t>
                              </m:r>
                              <m:r>
                                <a:rPr lang="es-MX" sz="1600" b="0" i="1" smtClean="0">
                                  <a:solidFill>
                                    <a:schemeClr val="bg1"/>
                                  </a:solidFill>
                                  <a:latin typeface="Cambria Math" panose="02040503050406030204" pitchFamily="18" charset="0"/>
                                  <a:ea typeface="Cambria Math" panose="02040503050406030204" pitchFamily="18" charset="0"/>
                                </a:rPr>
                                <m:t>𝑝</m:t>
                              </m:r>
                              <m:r>
                                <a:rPr lang="es-MX" sz="1600" b="0" i="1" smtClean="0">
                                  <a:solidFill>
                                    <a:schemeClr val="bg1"/>
                                  </a:solidFill>
                                  <a:latin typeface="Cambria Math" panose="02040503050406030204" pitchFamily="18" charset="0"/>
                                  <a:ea typeface="Cambria Math" panose="02040503050406030204" pitchFamily="18" charset="0"/>
                                </a:rPr>
                                <m:t>)</m:t>
                              </m:r>
                            </m:num>
                            <m:den>
                              <m:r>
                                <a:rPr lang="es-MX" sz="1600" b="0" i="1" smtClean="0">
                                  <a:solidFill>
                                    <a:schemeClr val="bg1"/>
                                  </a:solidFill>
                                  <a:latin typeface="Cambria Math" panose="02040503050406030204" pitchFamily="18" charset="0"/>
                                  <a:ea typeface="Cambria Math" panose="02040503050406030204" pitchFamily="18" charset="0"/>
                                </a:rPr>
                                <m:t>𝑛</m:t>
                              </m:r>
                            </m:den>
                          </m:f>
                        </m:num>
                        <m:den>
                          <m:sSup>
                            <m:sSupPr>
                              <m:ctrlPr>
                                <a:rPr lang="es-MX" sz="1600" i="1">
                                  <a:solidFill>
                                    <a:schemeClr val="bg1"/>
                                  </a:solidFill>
                                  <a:latin typeface="Cambria Math" panose="02040503050406030204" pitchFamily="18" charset="0"/>
                                  <a:ea typeface="Cambria Math" panose="02040503050406030204" pitchFamily="18" charset="0"/>
                                </a:rPr>
                              </m:ctrlPr>
                            </m:sSupPr>
                            <m:e>
                              <m:r>
                                <a:rPr lang="es-MX" sz="1600" i="1">
                                  <a:solidFill>
                                    <a:schemeClr val="bg1"/>
                                  </a:solidFill>
                                  <a:latin typeface="Cambria Math" panose="02040503050406030204" pitchFamily="18" charset="0"/>
                                  <a:ea typeface="Cambria Math" panose="02040503050406030204" pitchFamily="18" charset="0"/>
                                </a:rPr>
                                <m:t>𝜖</m:t>
                              </m:r>
                            </m:e>
                            <m:sup>
                              <m:r>
                                <a:rPr lang="es-MX" sz="1600" i="1">
                                  <a:solidFill>
                                    <a:schemeClr val="bg1"/>
                                  </a:solidFill>
                                  <a:latin typeface="Cambria Math" panose="02040503050406030204" pitchFamily="18" charset="0"/>
                                  <a:ea typeface="Cambria Math" panose="02040503050406030204" pitchFamily="18" charset="0"/>
                                </a:rPr>
                                <m:t>2</m:t>
                              </m:r>
                            </m:sup>
                          </m:sSup>
                        </m:den>
                      </m:f>
                      <m:r>
                        <a:rPr lang="es-MX" sz="1600" b="0" i="1" smtClean="0">
                          <a:solidFill>
                            <a:schemeClr val="bg1"/>
                          </a:solidFill>
                          <a:latin typeface="Cambria Math" panose="02040503050406030204" pitchFamily="18" charset="0"/>
                          <a:ea typeface="Cambria Math" panose="02040503050406030204" pitchFamily="18" charset="0"/>
                        </a:rPr>
                        <m:t>=</m:t>
                      </m:r>
                      <m:f>
                        <m:fPr>
                          <m:ctrlPr>
                            <a:rPr lang="es-MX" sz="1600" b="0" i="1" smtClean="0">
                              <a:solidFill>
                                <a:schemeClr val="bg1"/>
                              </a:solidFill>
                              <a:latin typeface="Cambria Math" panose="02040503050406030204" pitchFamily="18" charset="0"/>
                              <a:ea typeface="Cambria Math" panose="02040503050406030204" pitchFamily="18" charset="0"/>
                            </a:rPr>
                          </m:ctrlPr>
                        </m:fPr>
                        <m:num>
                          <m:r>
                            <a:rPr lang="es-MX" sz="1600" b="0" i="1" smtClean="0">
                              <a:solidFill>
                                <a:schemeClr val="bg1"/>
                              </a:solidFill>
                              <a:latin typeface="Cambria Math" panose="02040503050406030204" pitchFamily="18" charset="0"/>
                              <a:ea typeface="Cambria Math" panose="02040503050406030204" pitchFamily="18" charset="0"/>
                            </a:rPr>
                            <m:t>𝑝</m:t>
                          </m:r>
                          <m:r>
                            <a:rPr lang="es-MX" sz="1600" b="0" i="1" smtClean="0">
                              <a:solidFill>
                                <a:schemeClr val="bg1"/>
                              </a:solidFill>
                              <a:latin typeface="Cambria Math" panose="02040503050406030204" pitchFamily="18" charset="0"/>
                              <a:ea typeface="Cambria Math" panose="02040503050406030204" pitchFamily="18" charset="0"/>
                            </a:rPr>
                            <m:t>(1−</m:t>
                          </m:r>
                          <m:r>
                            <a:rPr lang="es-MX" sz="1600" b="0" i="1" smtClean="0">
                              <a:solidFill>
                                <a:schemeClr val="bg1"/>
                              </a:solidFill>
                              <a:latin typeface="Cambria Math" panose="02040503050406030204" pitchFamily="18" charset="0"/>
                              <a:ea typeface="Cambria Math" panose="02040503050406030204" pitchFamily="18" charset="0"/>
                            </a:rPr>
                            <m:t>𝑝</m:t>
                          </m:r>
                          <m:r>
                            <a:rPr lang="es-MX" sz="1600" b="0" i="1" smtClean="0">
                              <a:solidFill>
                                <a:schemeClr val="bg1"/>
                              </a:solidFill>
                              <a:latin typeface="Cambria Math" panose="02040503050406030204" pitchFamily="18" charset="0"/>
                              <a:ea typeface="Cambria Math" panose="02040503050406030204" pitchFamily="18" charset="0"/>
                            </a:rPr>
                            <m:t>)</m:t>
                          </m:r>
                        </m:num>
                        <m:den>
                          <m:r>
                            <a:rPr lang="es-MX" sz="1600" b="0" i="1" smtClean="0">
                              <a:solidFill>
                                <a:schemeClr val="bg1"/>
                              </a:solidFill>
                              <a:latin typeface="Cambria Math" panose="02040503050406030204" pitchFamily="18" charset="0"/>
                              <a:ea typeface="Cambria Math" panose="02040503050406030204" pitchFamily="18" charset="0"/>
                            </a:rPr>
                            <m:t>𝑛</m:t>
                          </m:r>
                          <m:r>
                            <a:rPr lang="es-MX" sz="1600" b="0" i="1" smtClean="0">
                              <a:solidFill>
                                <a:schemeClr val="bg1"/>
                              </a:solidFill>
                              <a:latin typeface="Cambria Math" panose="02040503050406030204" pitchFamily="18" charset="0"/>
                              <a:ea typeface="Cambria Math" panose="02040503050406030204" pitchFamily="18" charset="0"/>
                            </a:rPr>
                            <m:t>∙</m:t>
                          </m:r>
                          <m:sSup>
                            <m:sSupPr>
                              <m:ctrlPr>
                                <a:rPr lang="es-MX" sz="1600" i="1">
                                  <a:solidFill>
                                    <a:schemeClr val="bg1"/>
                                  </a:solidFill>
                                  <a:latin typeface="Cambria Math" panose="02040503050406030204" pitchFamily="18" charset="0"/>
                                  <a:ea typeface="Cambria Math" panose="02040503050406030204" pitchFamily="18" charset="0"/>
                                </a:rPr>
                              </m:ctrlPr>
                            </m:sSupPr>
                            <m:e>
                              <m:r>
                                <a:rPr lang="es-MX" sz="1600" i="1">
                                  <a:solidFill>
                                    <a:schemeClr val="bg1"/>
                                  </a:solidFill>
                                  <a:latin typeface="Cambria Math" panose="02040503050406030204" pitchFamily="18" charset="0"/>
                                  <a:ea typeface="Cambria Math" panose="02040503050406030204" pitchFamily="18" charset="0"/>
                                </a:rPr>
                                <m:t>𝜖</m:t>
                              </m:r>
                            </m:e>
                            <m:sup>
                              <m:r>
                                <a:rPr lang="es-MX" sz="1600" i="1">
                                  <a:solidFill>
                                    <a:schemeClr val="bg1"/>
                                  </a:solidFill>
                                  <a:latin typeface="Cambria Math" panose="02040503050406030204" pitchFamily="18" charset="0"/>
                                  <a:ea typeface="Cambria Math" panose="02040503050406030204" pitchFamily="18" charset="0"/>
                                </a:rPr>
                                <m:t>2</m:t>
                              </m:r>
                            </m:sup>
                          </m:sSup>
                        </m:den>
                      </m:f>
                    </m:oMath>
                  </m:oMathPara>
                </a14:m>
                <a:endParaRPr lang="es-MX" sz="1600" dirty="0"/>
              </a:p>
            </p:txBody>
          </p:sp>
        </mc:Choice>
        <mc:Fallback xmlns="">
          <p:sp>
            <p:nvSpPr>
              <p:cNvPr id="22" name="CuadroTexto 21">
                <a:extLst>
                  <a:ext uri="{FF2B5EF4-FFF2-40B4-BE49-F238E27FC236}">
                    <a16:creationId xmlns:a16="http://schemas.microsoft.com/office/drawing/2014/main" id="{BBD28463-07A1-6FEE-3DEB-2CB1BE6D8FC1}"/>
                  </a:ext>
                </a:extLst>
              </p:cNvPr>
              <p:cNvSpPr txBox="1">
                <a:spLocks noRot="1" noChangeAspect="1" noMove="1" noResize="1" noEditPoints="1" noAdjustHandles="1" noChangeArrowheads="1" noChangeShapeType="1" noTextEdit="1"/>
              </p:cNvSpPr>
              <p:nvPr/>
            </p:nvSpPr>
            <p:spPr>
              <a:xfrm>
                <a:off x="5386701" y="3854954"/>
                <a:ext cx="4503756" cy="726033"/>
              </a:xfrm>
              <a:prstGeom prst="rect">
                <a:avLst/>
              </a:prstGeom>
              <a:blipFill>
                <a:blip r:embed="rId15"/>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C95C751-4BC0-69E4-8797-21CB17D68369}"/>
                  </a:ext>
                </a:extLst>
              </p:cNvPr>
              <p:cNvSpPr txBox="1"/>
              <p:nvPr/>
            </p:nvSpPr>
            <p:spPr>
              <a:xfrm>
                <a:off x="5386701" y="4650967"/>
                <a:ext cx="4458293" cy="5613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s-MX" sz="1600" i="1" smtClean="0">
                              <a:solidFill>
                                <a:schemeClr val="bg1"/>
                              </a:solidFill>
                              <a:latin typeface="Cambria Math" panose="02040503050406030204" pitchFamily="18" charset="0"/>
                            </a:rPr>
                          </m:ctrlPr>
                        </m:funcPr>
                        <m:fName>
                          <m:limLow>
                            <m:limLowPr>
                              <m:ctrlPr>
                                <a:rPr lang="es-MX" sz="1600" i="1" smtClean="0">
                                  <a:solidFill>
                                    <a:schemeClr val="bg1"/>
                                  </a:solidFill>
                                  <a:latin typeface="Cambria Math" panose="02040503050406030204" pitchFamily="18" charset="0"/>
                                </a:rPr>
                              </m:ctrlPr>
                            </m:limLowPr>
                            <m:e>
                              <m:r>
                                <m:rPr>
                                  <m:sty m:val="p"/>
                                </m:rPr>
                                <a:rPr lang="es-MX" sz="1600" i="0" smtClean="0">
                                  <a:solidFill>
                                    <a:schemeClr val="bg1"/>
                                  </a:solidFill>
                                  <a:latin typeface="Cambria Math" panose="02040503050406030204" pitchFamily="18" charset="0"/>
                                </a:rPr>
                                <m:t>lim</m:t>
                              </m:r>
                            </m:e>
                            <m:lim>
                              <m:r>
                                <a:rPr lang="es-MX" sz="1600" b="0" i="1" smtClean="0">
                                  <a:solidFill>
                                    <a:schemeClr val="bg1"/>
                                  </a:solidFill>
                                  <a:latin typeface="Cambria Math" panose="02040503050406030204" pitchFamily="18" charset="0"/>
                                </a:rPr>
                                <m:t>𝑛</m:t>
                              </m:r>
                              <m:r>
                                <a:rPr lang="es-MX" sz="1600" b="0" i="1" smtClean="0">
                                  <a:solidFill>
                                    <a:schemeClr val="bg1"/>
                                  </a:solidFill>
                                  <a:latin typeface="Cambria Math" panose="02040503050406030204" pitchFamily="18" charset="0"/>
                                  <a:ea typeface="Cambria Math" panose="02040503050406030204" pitchFamily="18" charset="0"/>
                                </a:rPr>
                                <m:t>→∞</m:t>
                              </m:r>
                            </m:lim>
                          </m:limLow>
                        </m:fName>
                        <m:e>
                          <m:r>
                            <a:rPr lang="es-MX" sz="1600" i="1">
                              <a:solidFill>
                                <a:schemeClr val="bg1"/>
                              </a:solidFill>
                              <a:latin typeface="Cambria Math" panose="02040503050406030204" pitchFamily="18" charset="0"/>
                            </a:rPr>
                            <m:t>𝑃</m:t>
                          </m:r>
                          <m:d>
                            <m:dPr>
                              <m:ctrlPr>
                                <a:rPr lang="es-MX" sz="1600" i="1">
                                  <a:solidFill>
                                    <a:schemeClr val="bg1"/>
                                  </a:solidFill>
                                  <a:latin typeface="Cambria Math" panose="02040503050406030204" pitchFamily="18" charset="0"/>
                                </a:rPr>
                              </m:ctrlPr>
                            </m:dPr>
                            <m:e>
                              <m:r>
                                <a:rPr lang="es-MX" sz="1600" i="1">
                                  <a:solidFill>
                                    <a:schemeClr val="bg1"/>
                                  </a:solidFill>
                                  <a:latin typeface="Cambria Math" panose="02040503050406030204" pitchFamily="18" charset="0"/>
                                </a:rPr>
                                <m:t>|</m:t>
                              </m:r>
                              <m:acc>
                                <m:accPr>
                                  <m:chr m:val="̂"/>
                                  <m:ctrlPr>
                                    <a:rPr lang="es-MX" sz="1600" i="1">
                                      <a:solidFill>
                                        <a:schemeClr val="bg1"/>
                                      </a:solidFill>
                                      <a:latin typeface="Cambria Math" panose="02040503050406030204" pitchFamily="18" charset="0"/>
                                    </a:rPr>
                                  </m:ctrlPr>
                                </m:accPr>
                                <m:e>
                                  <m:r>
                                    <a:rPr lang="es-MX" sz="1600" i="1">
                                      <a:solidFill>
                                        <a:schemeClr val="bg1"/>
                                      </a:solidFill>
                                      <a:latin typeface="Cambria Math" panose="02040503050406030204" pitchFamily="18" charset="0"/>
                                    </a:rPr>
                                    <m:t>𝑝</m:t>
                                  </m:r>
                                </m:e>
                              </m:acc>
                              <m:r>
                                <a:rPr lang="es-MX" sz="1600" i="1">
                                  <a:solidFill>
                                    <a:schemeClr val="bg1"/>
                                  </a:solidFill>
                                  <a:latin typeface="Cambria Math" panose="02040503050406030204" pitchFamily="18" charset="0"/>
                                </a:rPr>
                                <m:t>−</m:t>
                              </m:r>
                              <m:r>
                                <a:rPr lang="es-MX" sz="1600" i="1">
                                  <a:solidFill>
                                    <a:schemeClr val="bg1"/>
                                  </a:solidFill>
                                  <a:latin typeface="Cambria Math" panose="02040503050406030204" pitchFamily="18" charset="0"/>
                                </a:rPr>
                                <m:t>𝑝</m:t>
                              </m:r>
                              <m:r>
                                <a:rPr lang="es-MX" sz="1600" i="1">
                                  <a:solidFill>
                                    <a:schemeClr val="bg1"/>
                                  </a:solidFill>
                                  <a:latin typeface="Cambria Math" panose="02040503050406030204" pitchFamily="18" charset="0"/>
                                  <a:ea typeface="Cambria Math" panose="02040503050406030204" pitchFamily="18" charset="0"/>
                                </a:rPr>
                                <m:t>|≥</m:t>
                              </m:r>
                              <m:r>
                                <a:rPr lang="es-MX" sz="1600" i="1">
                                  <a:solidFill>
                                    <a:schemeClr val="bg1"/>
                                  </a:solidFill>
                                  <a:latin typeface="Cambria Math" panose="02040503050406030204" pitchFamily="18" charset="0"/>
                                  <a:ea typeface="Cambria Math" panose="02040503050406030204" pitchFamily="18" charset="0"/>
                                </a:rPr>
                                <m:t>𝜖</m:t>
                              </m:r>
                            </m:e>
                          </m:d>
                          <m:r>
                            <a:rPr lang="es-MX" sz="1600" b="0" i="1" smtClean="0">
                              <a:solidFill>
                                <a:schemeClr val="bg1"/>
                              </a:solidFill>
                              <a:latin typeface="Cambria Math" panose="02040503050406030204" pitchFamily="18" charset="0"/>
                              <a:ea typeface="Cambria Math" panose="02040503050406030204" pitchFamily="18" charset="0"/>
                            </a:rPr>
                            <m:t>=</m:t>
                          </m:r>
                          <m:limLow>
                            <m:limLowPr>
                              <m:ctrlPr>
                                <a:rPr lang="es-MX" sz="1600" i="1">
                                  <a:solidFill>
                                    <a:schemeClr val="bg1"/>
                                  </a:solidFill>
                                  <a:latin typeface="Cambria Math" panose="02040503050406030204" pitchFamily="18" charset="0"/>
                                </a:rPr>
                              </m:ctrlPr>
                            </m:limLowPr>
                            <m:e>
                              <m:r>
                                <m:rPr>
                                  <m:sty m:val="p"/>
                                </m:rPr>
                                <a:rPr lang="es-MX" sz="1600">
                                  <a:solidFill>
                                    <a:schemeClr val="bg1"/>
                                  </a:solidFill>
                                  <a:latin typeface="Cambria Math" panose="02040503050406030204" pitchFamily="18" charset="0"/>
                                </a:rPr>
                                <m:t>lim</m:t>
                              </m:r>
                            </m:e>
                            <m:lim>
                              <m:r>
                                <a:rPr lang="es-MX" sz="1600" i="1">
                                  <a:solidFill>
                                    <a:schemeClr val="bg1"/>
                                  </a:solidFill>
                                  <a:latin typeface="Cambria Math" panose="02040503050406030204" pitchFamily="18" charset="0"/>
                                </a:rPr>
                                <m:t>𝑛</m:t>
                              </m:r>
                              <m:r>
                                <a:rPr lang="es-MX" sz="1600" i="1">
                                  <a:solidFill>
                                    <a:schemeClr val="bg1"/>
                                  </a:solidFill>
                                  <a:latin typeface="Cambria Math" panose="02040503050406030204" pitchFamily="18" charset="0"/>
                                  <a:ea typeface="Cambria Math" panose="02040503050406030204" pitchFamily="18" charset="0"/>
                                </a:rPr>
                                <m:t>→∞</m:t>
                              </m:r>
                            </m:lim>
                          </m:limLow>
                          <m:f>
                            <m:fPr>
                              <m:ctrlPr>
                                <a:rPr lang="es-MX" sz="1600" i="1">
                                  <a:solidFill>
                                    <a:schemeClr val="bg1"/>
                                  </a:solidFill>
                                  <a:latin typeface="Cambria Math" panose="02040503050406030204" pitchFamily="18" charset="0"/>
                                  <a:ea typeface="Cambria Math" panose="02040503050406030204" pitchFamily="18" charset="0"/>
                                </a:rPr>
                              </m:ctrlPr>
                            </m:fPr>
                            <m:num>
                              <m:r>
                                <a:rPr lang="es-MX" sz="1600" i="1">
                                  <a:solidFill>
                                    <a:schemeClr val="bg1"/>
                                  </a:solidFill>
                                  <a:latin typeface="Cambria Math" panose="02040503050406030204" pitchFamily="18" charset="0"/>
                                  <a:ea typeface="Cambria Math" panose="02040503050406030204" pitchFamily="18" charset="0"/>
                                </a:rPr>
                                <m:t>𝑝</m:t>
                              </m:r>
                              <m:r>
                                <a:rPr lang="es-MX" sz="1600" i="1">
                                  <a:solidFill>
                                    <a:schemeClr val="bg1"/>
                                  </a:solidFill>
                                  <a:latin typeface="Cambria Math" panose="02040503050406030204" pitchFamily="18" charset="0"/>
                                  <a:ea typeface="Cambria Math" panose="02040503050406030204" pitchFamily="18" charset="0"/>
                                </a:rPr>
                                <m:t>(1−</m:t>
                              </m:r>
                              <m:r>
                                <a:rPr lang="es-MX" sz="1600" i="1">
                                  <a:solidFill>
                                    <a:schemeClr val="bg1"/>
                                  </a:solidFill>
                                  <a:latin typeface="Cambria Math" panose="02040503050406030204" pitchFamily="18" charset="0"/>
                                  <a:ea typeface="Cambria Math" panose="02040503050406030204" pitchFamily="18" charset="0"/>
                                </a:rPr>
                                <m:t>𝑝</m:t>
                              </m:r>
                              <m:r>
                                <a:rPr lang="es-MX" sz="1600" i="1">
                                  <a:solidFill>
                                    <a:schemeClr val="bg1"/>
                                  </a:solidFill>
                                  <a:latin typeface="Cambria Math" panose="02040503050406030204" pitchFamily="18" charset="0"/>
                                  <a:ea typeface="Cambria Math" panose="02040503050406030204" pitchFamily="18" charset="0"/>
                                </a:rPr>
                                <m:t>)</m:t>
                              </m:r>
                            </m:num>
                            <m:den>
                              <m:r>
                                <a:rPr lang="es-MX" sz="1600" i="1">
                                  <a:solidFill>
                                    <a:schemeClr val="bg1"/>
                                  </a:solidFill>
                                  <a:latin typeface="Cambria Math" panose="02040503050406030204" pitchFamily="18" charset="0"/>
                                  <a:ea typeface="Cambria Math" panose="02040503050406030204" pitchFamily="18" charset="0"/>
                                </a:rPr>
                                <m:t>𝑛</m:t>
                              </m:r>
                              <m:r>
                                <a:rPr lang="es-MX" sz="1600" i="1">
                                  <a:solidFill>
                                    <a:schemeClr val="bg1"/>
                                  </a:solidFill>
                                  <a:latin typeface="Cambria Math" panose="02040503050406030204" pitchFamily="18" charset="0"/>
                                  <a:ea typeface="Cambria Math" panose="02040503050406030204" pitchFamily="18" charset="0"/>
                                </a:rPr>
                                <m:t>∙</m:t>
                              </m:r>
                              <m:sSup>
                                <m:sSupPr>
                                  <m:ctrlPr>
                                    <a:rPr lang="es-MX" sz="1600" i="1">
                                      <a:solidFill>
                                        <a:schemeClr val="bg1"/>
                                      </a:solidFill>
                                      <a:latin typeface="Cambria Math" panose="02040503050406030204" pitchFamily="18" charset="0"/>
                                      <a:ea typeface="Cambria Math" panose="02040503050406030204" pitchFamily="18" charset="0"/>
                                    </a:rPr>
                                  </m:ctrlPr>
                                </m:sSupPr>
                                <m:e>
                                  <m:r>
                                    <a:rPr lang="es-MX" sz="1600" i="1">
                                      <a:solidFill>
                                        <a:schemeClr val="bg1"/>
                                      </a:solidFill>
                                      <a:latin typeface="Cambria Math" panose="02040503050406030204" pitchFamily="18" charset="0"/>
                                      <a:ea typeface="Cambria Math" panose="02040503050406030204" pitchFamily="18" charset="0"/>
                                    </a:rPr>
                                    <m:t>𝜖</m:t>
                                  </m:r>
                                </m:e>
                                <m:sup>
                                  <m:r>
                                    <a:rPr lang="es-MX" sz="1600" i="1">
                                      <a:solidFill>
                                        <a:schemeClr val="bg1"/>
                                      </a:solidFill>
                                      <a:latin typeface="Cambria Math" panose="02040503050406030204" pitchFamily="18" charset="0"/>
                                      <a:ea typeface="Cambria Math" panose="02040503050406030204" pitchFamily="18" charset="0"/>
                                    </a:rPr>
                                    <m:t>2</m:t>
                                  </m:r>
                                </m:sup>
                              </m:sSup>
                            </m:den>
                          </m:f>
                          <m:r>
                            <a:rPr lang="es-MX" sz="1600" b="0" i="1" smtClean="0">
                              <a:solidFill>
                                <a:schemeClr val="bg1"/>
                              </a:solidFill>
                              <a:latin typeface="Cambria Math" panose="02040503050406030204" pitchFamily="18" charset="0"/>
                              <a:ea typeface="Cambria Math" panose="02040503050406030204" pitchFamily="18" charset="0"/>
                            </a:rPr>
                            <m:t>=0</m:t>
                          </m:r>
                        </m:e>
                      </m:func>
                    </m:oMath>
                  </m:oMathPara>
                </a14:m>
                <a:endParaRPr lang="es-MX" sz="1600" dirty="0"/>
              </a:p>
            </p:txBody>
          </p:sp>
        </mc:Choice>
        <mc:Fallback xmlns="">
          <p:sp>
            <p:nvSpPr>
              <p:cNvPr id="24" name="CuadroTexto 23">
                <a:extLst>
                  <a:ext uri="{FF2B5EF4-FFF2-40B4-BE49-F238E27FC236}">
                    <a16:creationId xmlns:a16="http://schemas.microsoft.com/office/drawing/2014/main" id="{FC95C751-4BC0-69E4-8797-21CB17D68369}"/>
                  </a:ext>
                </a:extLst>
              </p:cNvPr>
              <p:cNvSpPr txBox="1">
                <a:spLocks noRot="1" noChangeAspect="1" noMove="1" noResize="1" noEditPoints="1" noAdjustHandles="1" noChangeArrowheads="1" noChangeShapeType="1" noTextEdit="1"/>
              </p:cNvSpPr>
              <p:nvPr/>
            </p:nvSpPr>
            <p:spPr>
              <a:xfrm>
                <a:off x="5386701" y="4650967"/>
                <a:ext cx="4458293" cy="561372"/>
              </a:xfrm>
              <a:prstGeom prst="rect">
                <a:avLst/>
              </a:prstGeom>
              <a:blipFill>
                <a:blip r:embed="rId16"/>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7F1B40F6-7F03-ED5F-054A-061BA7799AD5}"/>
                  </a:ext>
                </a:extLst>
              </p:cNvPr>
              <p:cNvSpPr txBox="1"/>
              <p:nvPr/>
            </p:nvSpPr>
            <p:spPr>
              <a:xfrm>
                <a:off x="4522774" y="5361113"/>
                <a:ext cx="2756849" cy="338554"/>
              </a:xfrm>
              <a:prstGeom prst="rect">
                <a:avLst/>
              </a:prstGeom>
              <a:noFill/>
              <a:ln>
                <a:solidFill>
                  <a:schemeClr val="tx1">
                    <a:lumMod val="85000"/>
                  </a:schemeClr>
                </a:solidFill>
              </a:ln>
            </p:spPr>
            <p:txBody>
              <a:bodyPr wrap="square" rtlCol="0">
                <a:spAutoFit/>
              </a:bodyPr>
              <a:lstStyle/>
              <a:p>
                <a:pPr lvl="0" algn="just">
                  <a:defRPr/>
                </a:pPr>
                <a:r>
                  <a:rPr lang="es-MX" sz="1600" dirty="0">
                    <a:solidFill>
                      <a:schemeClr val="bg1"/>
                    </a:solidFill>
                    <a:latin typeface="Times New Roman" panose="02020603050405020304" pitchFamily="18" charset="0"/>
                    <a:cs typeface="Times New Roman" panose="02020603050405020304" pitchFamily="18" charset="0"/>
                  </a:rPr>
                  <a:t>Esto demuestra que para </a:t>
                </a:r>
                <a14:m>
                  <m:oMath xmlns:m="http://schemas.openxmlformats.org/officeDocument/2006/math">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𝜖</m:t>
                    </m:r>
                    <m:r>
                      <a:rPr lang="es-MX"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&gt;0</m:t>
                    </m:r>
                  </m:oMath>
                </a14:m>
                <a:r>
                  <a:rPr lang="es-MX" sz="1600" dirty="0">
                    <a:solidFill>
                      <a:schemeClr val="bg1"/>
                    </a:solidFill>
                    <a:latin typeface="Times New Roman" panose="02020603050405020304" pitchFamily="18" charset="0"/>
                    <a:cs typeface="Times New Roman" panose="02020603050405020304" pitchFamily="18" charset="0"/>
                  </a:rPr>
                  <a:t>  </a:t>
                </a:r>
                <a:endParaRPr kumimoji="0" lang="es-MX" sz="1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Choice>
        <mc:Fallback xmlns="">
          <p:sp>
            <p:nvSpPr>
              <p:cNvPr id="25" name="CuadroTexto 24">
                <a:extLst>
                  <a:ext uri="{FF2B5EF4-FFF2-40B4-BE49-F238E27FC236}">
                    <a16:creationId xmlns:a16="http://schemas.microsoft.com/office/drawing/2014/main" id="{7F1B40F6-7F03-ED5F-054A-061BA7799AD5}"/>
                  </a:ext>
                </a:extLst>
              </p:cNvPr>
              <p:cNvSpPr txBox="1">
                <a:spLocks noRot="1" noChangeAspect="1" noMove="1" noResize="1" noEditPoints="1" noAdjustHandles="1" noChangeArrowheads="1" noChangeShapeType="1" noTextEdit="1"/>
              </p:cNvSpPr>
              <p:nvPr/>
            </p:nvSpPr>
            <p:spPr>
              <a:xfrm>
                <a:off x="4522774" y="5361113"/>
                <a:ext cx="2756849" cy="338554"/>
              </a:xfrm>
              <a:prstGeom prst="rect">
                <a:avLst/>
              </a:prstGeom>
              <a:blipFill>
                <a:blip r:embed="rId17"/>
                <a:stretch>
                  <a:fillRect l="-1101" t="-3448" b="-18966"/>
                </a:stretch>
              </a:blipFill>
              <a:ln>
                <a:solidFill>
                  <a:schemeClr val="tx1">
                    <a:lumMod val="85000"/>
                  </a:schemeClr>
                </a:solid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6" name="CuadroTexto 25">
                <a:extLst>
                  <a:ext uri="{FF2B5EF4-FFF2-40B4-BE49-F238E27FC236}">
                    <a16:creationId xmlns:a16="http://schemas.microsoft.com/office/drawing/2014/main" id="{3FB088FA-9C4C-52F1-EE21-63CDD699EB06}"/>
                  </a:ext>
                </a:extLst>
              </p:cNvPr>
              <p:cNvSpPr txBox="1"/>
              <p:nvPr/>
            </p:nvSpPr>
            <p:spPr>
              <a:xfrm>
                <a:off x="7279623" y="5361113"/>
                <a:ext cx="386914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sz="1600" i="1" smtClean="0">
                          <a:solidFill>
                            <a:schemeClr val="bg1"/>
                          </a:solidFill>
                          <a:latin typeface="Cambria Math" panose="02040503050406030204" pitchFamily="18" charset="0"/>
                        </a:rPr>
                        <m:t>𝑃</m:t>
                      </m:r>
                      <m:d>
                        <m:dPr>
                          <m:ctrlPr>
                            <a:rPr lang="es-MX" sz="1600" i="1" smtClean="0">
                              <a:solidFill>
                                <a:schemeClr val="bg1"/>
                              </a:solidFill>
                              <a:latin typeface="Cambria Math" panose="02040503050406030204" pitchFamily="18" charset="0"/>
                            </a:rPr>
                          </m:ctrlPr>
                        </m:dPr>
                        <m:e>
                          <m:d>
                            <m:dPr>
                              <m:begChr m:val="|"/>
                              <m:endChr m:val="|"/>
                              <m:ctrlPr>
                                <a:rPr lang="es-MX" sz="1600" i="1">
                                  <a:solidFill>
                                    <a:schemeClr val="bg1"/>
                                  </a:solidFill>
                                  <a:latin typeface="Cambria Math" panose="02040503050406030204" pitchFamily="18" charset="0"/>
                                </a:rPr>
                              </m:ctrlPr>
                            </m:dPr>
                            <m:e>
                              <m:acc>
                                <m:accPr>
                                  <m:chr m:val="̂"/>
                                  <m:ctrlPr>
                                    <a:rPr lang="es-MX" sz="1600" i="1">
                                      <a:solidFill>
                                        <a:schemeClr val="bg1"/>
                                      </a:solidFill>
                                      <a:latin typeface="Cambria Math" panose="02040503050406030204" pitchFamily="18" charset="0"/>
                                    </a:rPr>
                                  </m:ctrlPr>
                                </m:accPr>
                                <m:e>
                                  <m:r>
                                    <a:rPr lang="es-MX" sz="1600" i="1">
                                      <a:solidFill>
                                        <a:schemeClr val="bg1"/>
                                      </a:solidFill>
                                      <a:latin typeface="Cambria Math" panose="02040503050406030204" pitchFamily="18" charset="0"/>
                                    </a:rPr>
                                    <m:t>𝑝</m:t>
                                  </m:r>
                                </m:e>
                              </m:acc>
                              <m:r>
                                <a:rPr lang="es-MX" sz="1600" i="1">
                                  <a:solidFill>
                                    <a:schemeClr val="bg1"/>
                                  </a:solidFill>
                                  <a:latin typeface="Cambria Math" panose="02040503050406030204" pitchFamily="18" charset="0"/>
                                </a:rPr>
                                <m:t>−</m:t>
                              </m:r>
                              <m:r>
                                <a:rPr lang="es-MX" sz="1600" i="1">
                                  <a:solidFill>
                                    <a:schemeClr val="bg1"/>
                                  </a:solidFill>
                                  <a:latin typeface="Cambria Math" panose="02040503050406030204" pitchFamily="18" charset="0"/>
                                </a:rPr>
                                <m:t>𝑝</m:t>
                              </m:r>
                            </m:e>
                          </m:d>
                          <m:r>
                            <a:rPr lang="es-MX" sz="1600" b="0" i="1" smtClean="0">
                              <a:solidFill>
                                <a:schemeClr val="bg1"/>
                              </a:solidFill>
                              <a:latin typeface="Cambria Math" panose="02040503050406030204" pitchFamily="18" charset="0"/>
                              <a:ea typeface="Cambria Math" panose="02040503050406030204" pitchFamily="18" charset="0"/>
                            </a:rPr>
                            <m:t>&lt;</m:t>
                          </m:r>
                          <m:r>
                            <a:rPr lang="es-MX" sz="1600" i="1">
                              <a:solidFill>
                                <a:schemeClr val="bg1"/>
                              </a:solidFill>
                              <a:latin typeface="Cambria Math" panose="02040503050406030204" pitchFamily="18" charset="0"/>
                              <a:ea typeface="Cambria Math" panose="02040503050406030204" pitchFamily="18" charset="0"/>
                            </a:rPr>
                            <m:t>𝜖</m:t>
                          </m:r>
                        </m:e>
                      </m:d>
                      <m:r>
                        <a:rPr lang="es-MX" sz="1600" i="1">
                          <a:solidFill>
                            <a:schemeClr val="bg1"/>
                          </a:solidFill>
                          <a:latin typeface="Cambria Math" panose="02040503050406030204" pitchFamily="18" charset="0"/>
                          <a:ea typeface="Cambria Math" panose="02040503050406030204" pitchFamily="18" charset="0"/>
                        </a:rPr>
                        <m:t>→</m:t>
                      </m:r>
                      <m:r>
                        <a:rPr lang="es-MX" sz="1600" b="0" i="1" smtClean="0">
                          <a:solidFill>
                            <a:schemeClr val="bg1"/>
                          </a:solidFill>
                          <a:latin typeface="Cambria Math" panose="02040503050406030204" pitchFamily="18" charset="0"/>
                          <a:ea typeface="Cambria Math" panose="02040503050406030204" pitchFamily="18" charset="0"/>
                        </a:rPr>
                        <m:t>1    </m:t>
                      </m:r>
                      <m:r>
                        <a:rPr lang="es-MX" sz="1600" b="0" i="1" smtClean="0">
                          <a:solidFill>
                            <a:schemeClr val="bg1"/>
                          </a:solidFill>
                          <a:latin typeface="Cambria Math" panose="02040503050406030204" pitchFamily="18" charset="0"/>
                          <a:ea typeface="Cambria Math" panose="02040503050406030204" pitchFamily="18" charset="0"/>
                        </a:rPr>
                        <m:t>𝑐𝑢𝑎𝑛𝑑𝑜</m:t>
                      </m:r>
                      <m:r>
                        <a:rPr lang="es-MX" sz="1600" b="0" i="1" smtClean="0">
                          <a:solidFill>
                            <a:schemeClr val="bg1"/>
                          </a:solidFill>
                          <a:latin typeface="Cambria Math" panose="02040503050406030204" pitchFamily="18" charset="0"/>
                          <a:ea typeface="Cambria Math" panose="02040503050406030204" pitchFamily="18" charset="0"/>
                        </a:rPr>
                        <m:t>   </m:t>
                      </m:r>
                      <m:r>
                        <a:rPr lang="es-MX" sz="1600" i="1">
                          <a:solidFill>
                            <a:schemeClr val="bg1"/>
                          </a:solidFill>
                          <a:latin typeface="Cambria Math" panose="02040503050406030204" pitchFamily="18" charset="0"/>
                          <a:ea typeface="Cambria Math" panose="02040503050406030204" pitchFamily="18" charset="0"/>
                        </a:rPr>
                        <m:t>𝑛</m:t>
                      </m:r>
                      <m:r>
                        <a:rPr lang="es-MX" sz="1600" i="1">
                          <a:solidFill>
                            <a:schemeClr val="bg1"/>
                          </a:solidFill>
                          <a:latin typeface="Cambria Math" panose="02040503050406030204" pitchFamily="18" charset="0"/>
                          <a:ea typeface="Cambria Math" panose="02040503050406030204" pitchFamily="18" charset="0"/>
                        </a:rPr>
                        <m:t>→∞</m:t>
                      </m:r>
                    </m:oMath>
                  </m:oMathPara>
                </a14:m>
                <a:endParaRPr lang="es-MX" sz="1600" dirty="0"/>
              </a:p>
            </p:txBody>
          </p:sp>
        </mc:Choice>
        <mc:Fallback xmlns="">
          <p:sp>
            <p:nvSpPr>
              <p:cNvPr id="26" name="CuadroTexto 25">
                <a:extLst>
                  <a:ext uri="{FF2B5EF4-FFF2-40B4-BE49-F238E27FC236}">
                    <a16:creationId xmlns:a16="http://schemas.microsoft.com/office/drawing/2014/main" id="{3FB088FA-9C4C-52F1-EE21-63CDD699EB06}"/>
                  </a:ext>
                </a:extLst>
              </p:cNvPr>
              <p:cNvSpPr txBox="1">
                <a:spLocks noRot="1" noChangeAspect="1" noMove="1" noResize="1" noEditPoints="1" noAdjustHandles="1" noChangeArrowheads="1" noChangeShapeType="1" noTextEdit="1"/>
              </p:cNvSpPr>
              <p:nvPr/>
            </p:nvSpPr>
            <p:spPr>
              <a:xfrm>
                <a:off x="7279623" y="5361113"/>
                <a:ext cx="3869140" cy="338554"/>
              </a:xfrm>
              <a:prstGeom prst="rect">
                <a:avLst/>
              </a:prstGeom>
              <a:blipFill>
                <a:blip r:embed="rId18"/>
                <a:stretch>
                  <a:fillRect b="-5357"/>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7" name="CuadroTexto 26">
                <a:extLst>
                  <a:ext uri="{FF2B5EF4-FFF2-40B4-BE49-F238E27FC236}">
                    <a16:creationId xmlns:a16="http://schemas.microsoft.com/office/drawing/2014/main" id="{5DEEC463-382A-77A9-4767-A5D6BFEEC212}"/>
                  </a:ext>
                </a:extLst>
              </p:cNvPr>
              <p:cNvSpPr txBox="1"/>
              <p:nvPr/>
            </p:nvSpPr>
            <p:spPr>
              <a:xfrm>
                <a:off x="3998794" y="5838285"/>
                <a:ext cx="7042239" cy="584775"/>
              </a:xfrm>
              <a:prstGeom prst="rect">
                <a:avLst/>
              </a:prstGeom>
              <a:noFill/>
              <a:ln>
                <a:solidFill>
                  <a:schemeClr val="tx1">
                    <a:lumMod val="85000"/>
                  </a:schemeClr>
                </a:solidFill>
              </a:ln>
            </p:spPr>
            <p:txBody>
              <a:bodyPr wrap="square" rtlCol="0">
                <a:spAutoFit/>
              </a:bodyPr>
              <a:lstStyle/>
              <a:p>
                <a:pPr lvl="0" algn="just">
                  <a:defRPr/>
                </a:pPr>
                <a:r>
                  <a:rPr lang="es-MX" sz="1600" dirty="0">
                    <a:solidFill>
                      <a:schemeClr val="bg1"/>
                    </a:solidFill>
                    <a:latin typeface="Times New Roman" panose="02020603050405020304" pitchFamily="18" charset="0"/>
                    <a:cs typeface="Times New Roman" panose="02020603050405020304" pitchFamily="18" charset="0"/>
                  </a:rPr>
                  <a:t>Hemos demostrado que </a:t>
                </a:r>
                <a14:m>
                  <m:oMath xmlns:m="http://schemas.openxmlformats.org/officeDocument/2006/math">
                    <m:acc>
                      <m:accPr>
                        <m:chr m:val="̂"/>
                        <m:ctrlPr>
                          <a:rPr lang="es-MX" sz="1600" i="1">
                            <a:solidFill>
                              <a:schemeClr val="bg1"/>
                            </a:solidFill>
                            <a:latin typeface="Cambria Math" panose="02040503050406030204" pitchFamily="18" charset="0"/>
                          </a:rPr>
                        </m:ctrlPr>
                      </m:accPr>
                      <m:e>
                        <m:r>
                          <a:rPr lang="es-MX" sz="1600" i="1">
                            <a:solidFill>
                              <a:schemeClr val="bg1"/>
                            </a:solidFill>
                            <a:latin typeface="Cambria Math" panose="02040503050406030204" pitchFamily="18" charset="0"/>
                          </a:rPr>
                          <m:t>𝑝</m:t>
                        </m:r>
                      </m:e>
                    </m:acc>
                    <m:r>
                      <a:rPr lang="es-MX" sz="1600" i="1">
                        <a:solidFill>
                          <a:schemeClr val="bg1"/>
                        </a:solidFill>
                        <a:latin typeface="Cambria Math" panose="02040503050406030204" pitchFamily="18" charset="0"/>
                      </a:rPr>
                      <m:t> </m:t>
                    </m:r>
                  </m:oMath>
                </a14:m>
                <a:r>
                  <a:rPr lang="es-MX" sz="1600" dirty="0">
                    <a:solidFill>
                      <a:schemeClr val="bg1"/>
                    </a:solidFill>
                    <a:latin typeface="Times New Roman" panose="02020603050405020304" pitchFamily="18" charset="0"/>
                    <a:cs typeface="Times New Roman" panose="02020603050405020304" pitchFamily="18" charset="0"/>
                  </a:rPr>
                  <a:t>converge en probabilidad a </a:t>
                </a:r>
                <a14:m>
                  <m:oMath xmlns:m="http://schemas.openxmlformats.org/officeDocument/2006/math">
                    <m:r>
                      <a:rPr lang="es-MX" sz="1600" i="1">
                        <a:solidFill>
                          <a:schemeClr val="bg1"/>
                        </a:solidFill>
                        <a:latin typeface="Cambria Math" panose="02040503050406030204" pitchFamily="18" charset="0"/>
                      </a:rPr>
                      <m:t>𝑝</m:t>
                    </m:r>
                    <m:r>
                      <a:rPr lang="es-MX" sz="1600" b="0" i="0" smtClean="0">
                        <a:solidFill>
                          <a:schemeClr val="bg1"/>
                        </a:solidFill>
                        <a:latin typeface="Cambria Math" panose="02040503050406030204" pitchFamily="18" charset="0"/>
                        <a:ea typeface="Cambria Math" panose="02040503050406030204" pitchFamily="18" charset="0"/>
                      </a:rPr>
                      <m:t>.</m:t>
                    </m:r>
                  </m:oMath>
                </a14:m>
                <a:r>
                  <a:rPr kumimoji="0" lang="es-MX" sz="1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Por</a:t>
                </a:r>
                <a:r>
                  <a:rPr kumimoji="0" lang="es-MX" sz="1600" i="0" u="none" strike="noStrike" kern="1200" cap="none" spc="0" normalizeH="0" noProof="0" dirty="0">
                    <a:ln>
                      <a:noFill/>
                    </a:ln>
                    <a:solidFill>
                      <a:prstClr val="black"/>
                    </a:solidFill>
                    <a:effectLst/>
                    <a:uLnTx/>
                    <a:uFillTx/>
                    <a:latin typeface="Times New Roman" panose="02020603050405020304" pitchFamily="18" charset="0"/>
                    <a:cs typeface="Times New Roman" panose="02020603050405020304" pitchFamily="18" charset="0"/>
                  </a:rPr>
                  <a:t> lo tanto, </a:t>
                </a:r>
                <a14:m>
                  <m:oMath xmlns:m="http://schemas.openxmlformats.org/officeDocument/2006/math">
                    <m:acc>
                      <m:accPr>
                        <m:chr m:val="̂"/>
                        <m:ctrlPr>
                          <a:rPr lang="es-MX" sz="1600" i="1">
                            <a:solidFill>
                              <a:schemeClr val="bg1"/>
                            </a:solidFill>
                            <a:latin typeface="Cambria Math" panose="02040503050406030204" pitchFamily="18" charset="0"/>
                          </a:rPr>
                        </m:ctrlPr>
                      </m:accPr>
                      <m:e>
                        <m:r>
                          <a:rPr lang="es-MX" sz="1600" i="1">
                            <a:solidFill>
                              <a:schemeClr val="bg1"/>
                            </a:solidFill>
                            <a:latin typeface="Cambria Math" panose="02040503050406030204" pitchFamily="18" charset="0"/>
                          </a:rPr>
                          <m:t>𝑝</m:t>
                        </m:r>
                      </m:e>
                    </m:acc>
                    <m:r>
                      <a:rPr lang="es-MX" sz="1600" i="1">
                        <a:solidFill>
                          <a:schemeClr val="bg1"/>
                        </a:solidFill>
                        <a:latin typeface="Cambria Math" panose="02040503050406030204" pitchFamily="18" charset="0"/>
                      </a:rPr>
                      <m:t> </m:t>
                    </m:r>
                  </m:oMath>
                </a14:m>
                <a:r>
                  <a:rPr kumimoji="0" lang="es-MX" sz="1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es un</a:t>
                </a:r>
                <a:r>
                  <a:rPr kumimoji="0" lang="es-MX" sz="1600" i="0" u="none" strike="noStrike" kern="1200" cap="none" spc="0" normalizeH="0" noProof="0" dirty="0">
                    <a:ln>
                      <a:noFill/>
                    </a:ln>
                    <a:solidFill>
                      <a:prstClr val="black"/>
                    </a:solidFill>
                    <a:effectLst/>
                    <a:uLnTx/>
                    <a:uFillTx/>
                    <a:latin typeface="Times New Roman" panose="02020603050405020304" pitchFamily="18" charset="0"/>
                    <a:cs typeface="Times New Roman" panose="02020603050405020304" pitchFamily="18" charset="0"/>
                  </a:rPr>
                  <a:t> estimador consistente de </a:t>
                </a:r>
                <a14:m>
                  <m:oMath xmlns:m="http://schemas.openxmlformats.org/officeDocument/2006/math">
                    <m:r>
                      <a:rPr lang="es-MX" sz="1600" b="0" i="1" smtClean="0">
                        <a:solidFill>
                          <a:schemeClr val="bg1"/>
                        </a:solidFill>
                        <a:latin typeface="Cambria Math" panose="02040503050406030204" pitchFamily="18" charset="0"/>
                        <a:ea typeface="Cambria Math" panose="02040503050406030204" pitchFamily="18" charset="0"/>
                      </a:rPr>
                      <m:t>𝑝</m:t>
                    </m:r>
                  </m:oMath>
                </a14:m>
                <a:r>
                  <a:rPr kumimoji="0" lang="es-MX" sz="1600" i="0" u="none" strike="noStrike" kern="1200" cap="none" spc="0" normalizeH="0" noProof="0" dirty="0">
                    <a:ln>
                      <a:noFill/>
                    </a:ln>
                    <a:solidFill>
                      <a:prstClr val="black"/>
                    </a:solidFill>
                    <a:effectLst/>
                    <a:uLnTx/>
                    <a:uFillTx/>
                    <a:latin typeface="Times New Roman" panose="02020603050405020304" pitchFamily="18" charset="0"/>
                    <a:cs typeface="Times New Roman" panose="02020603050405020304" pitchFamily="18" charset="0"/>
                  </a:rPr>
                  <a:t> </a:t>
                </a:r>
                <a:endParaRPr kumimoji="0" lang="es-MX" sz="1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Choice>
        <mc:Fallback xmlns="">
          <p:sp>
            <p:nvSpPr>
              <p:cNvPr id="27" name="CuadroTexto 26">
                <a:extLst>
                  <a:ext uri="{FF2B5EF4-FFF2-40B4-BE49-F238E27FC236}">
                    <a16:creationId xmlns:a16="http://schemas.microsoft.com/office/drawing/2014/main" id="{5DEEC463-382A-77A9-4767-A5D6BFEEC212}"/>
                  </a:ext>
                </a:extLst>
              </p:cNvPr>
              <p:cNvSpPr txBox="1">
                <a:spLocks noRot="1" noChangeAspect="1" noMove="1" noResize="1" noEditPoints="1" noAdjustHandles="1" noChangeArrowheads="1" noChangeShapeType="1" noTextEdit="1"/>
              </p:cNvSpPr>
              <p:nvPr/>
            </p:nvSpPr>
            <p:spPr>
              <a:xfrm>
                <a:off x="3998794" y="5838285"/>
                <a:ext cx="7042239" cy="584775"/>
              </a:xfrm>
              <a:prstGeom prst="rect">
                <a:avLst/>
              </a:prstGeom>
              <a:blipFill>
                <a:blip r:embed="rId19"/>
                <a:stretch>
                  <a:fillRect l="-432" t="-2041" r="-346" b="-11224"/>
                </a:stretch>
              </a:blipFill>
              <a:ln>
                <a:solidFill>
                  <a:schemeClr val="tx1">
                    <a:lumMod val="85000"/>
                  </a:schemeClr>
                </a:solid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AA80771-447D-21C8-2481-337E90F08120}"/>
                  </a:ext>
                </a:extLst>
              </p:cNvPr>
              <p:cNvSpPr txBox="1"/>
              <p:nvPr/>
            </p:nvSpPr>
            <p:spPr>
              <a:xfrm>
                <a:off x="4373585" y="1224237"/>
                <a:ext cx="6292656"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sz="1600" b="0" i="1" smtClean="0">
                          <a:solidFill>
                            <a:schemeClr val="bg1"/>
                          </a:solidFill>
                          <a:latin typeface="Cambria Math" panose="02040503050406030204" pitchFamily="18" charset="0"/>
                        </a:rPr>
                        <m:t>𝑉𝑎𝑟</m:t>
                      </m:r>
                      <m:d>
                        <m:dPr>
                          <m:begChr m:val="["/>
                          <m:endChr m:val="]"/>
                          <m:ctrlPr>
                            <a:rPr lang="es-MX" sz="1600" b="0" i="1" smtClean="0">
                              <a:solidFill>
                                <a:schemeClr val="bg1"/>
                              </a:solidFill>
                              <a:latin typeface="Cambria Math" panose="02040503050406030204" pitchFamily="18" charset="0"/>
                            </a:rPr>
                          </m:ctrlPr>
                        </m:dPr>
                        <m:e>
                          <m:acc>
                            <m:accPr>
                              <m:chr m:val="̂"/>
                              <m:ctrlPr>
                                <a:rPr lang="es-MX" sz="1600" b="0" i="1" smtClean="0">
                                  <a:solidFill>
                                    <a:schemeClr val="bg1"/>
                                  </a:solidFill>
                                  <a:latin typeface="Cambria Math" panose="02040503050406030204" pitchFamily="18" charset="0"/>
                                </a:rPr>
                              </m:ctrlPr>
                            </m:accPr>
                            <m:e>
                              <m:r>
                                <a:rPr lang="es-MX" sz="1600" b="0" i="1" smtClean="0">
                                  <a:solidFill>
                                    <a:schemeClr val="bg1"/>
                                  </a:solidFill>
                                  <a:latin typeface="Cambria Math" panose="02040503050406030204" pitchFamily="18" charset="0"/>
                                </a:rPr>
                                <m:t>𝑝</m:t>
                              </m:r>
                            </m:e>
                          </m:acc>
                        </m:e>
                      </m:d>
                      <m:r>
                        <a:rPr lang="es-MX" sz="1600" b="0" i="1" smtClean="0">
                          <a:solidFill>
                            <a:schemeClr val="bg1"/>
                          </a:solidFill>
                          <a:latin typeface="Cambria Math" panose="02040503050406030204" pitchFamily="18" charset="0"/>
                        </a:rPr>
                        <m:t>=</m:t>
                      </m:r>
                      <m:r>
                        <a:rPr lang="es-MX" sz="1600" b="0" i="1" smtClean="0">
                          <a:solidFill>
                            <a:schemeClr val="bg1"/>
                          </a:solidFill>
                          <a:latin typeface="Cambria Math" panose="02040503050406030204" pitchFamily="18" charset="0"/>
                        </a:rPr>
                        <m:t>𝑉𝑎𝑟</m:t>
                      </m:r>
                      <m:d>
                        <m:dPr>
                          <m:begChr m:val="["/>
                          <m:endChr m:val="]"/>
                          <m:ctrlPr>
                            <a:rPr lang="es-MX" sz="1600" b="0" i="1" smtClean="0">
                              <a:solidFill>
                                <a:schemeClr val="bg1"/>
                              </a:solidFill>
                              <a:latin typeface="Cambria Math" panose="02040503050406030204" pitchFamily="18" charset="0"/>
                            </a:rPr>
                          </m:ctrlPr>
                        </m:dPr>
                        <m:e>
                          <m:f>
                            <m:fPr>
                              <m:ctrlPr>
                                <a:rPr lang="es-MX" sz="1600" i="1">
                                  <a:solidFill>
                                    <a:schemeClr val="bg1"/>
                                  </a:solidFill>
                                  <a:latin typeface="Cambria Math" panose="02040503050406030204" pitchFamily="18" charset="0"/>
                                </a:rPr>
                              </m:ctrlPr>
                            </m:fPr>
                            <m:num>
                              <m:r>
                                <a:rPr lang="es-MX" sz="1600" i="1">
                                  <a:solidFill>
                                    <a:schemeClr val="bg1"/>
                                  </a:solidFill>
                                  <a:latin typeface="Cambria Math" panose="02040503050406030204" pitchFamily="18" charset="0"/>
                                </a:rPr>
                                <m:t>1</m:t>
                              </m:r>
                            </m:num>
                            <m:den>
                              <m:r>
                                <a:rPr lang="es-MX" sz="1600" i="1">
                                  <a:solidFill>
                                    <a:schemeClr val="bg1"/>
                                  </a:solidFill>
                                  <a:latin typeface="Cambria Math" panose="02040503050406030204" pitchFamily="18" charset="0"/>
                                </a:rPr>
                                <m:t>𝑛</m:t>
                              </m:r>
                            </m:den>
                          </m:f>
                          <m:nary>
                            <m:naryPr>
                              <m:chr m:val="∑"/>
                              <m:ctrlPr>
                                <a:rPr lang="es-MX" sz="1600" i="1">
                                  <a:solidFill>
                                    <a:schemeClr val="bg1"/>
                                  </a:solidFill>
                                  <a:latin typeface="Cambria Math" panose="02040503050406030204" pitchFamily="18" charset="0"/>
                                </a:rPr>
                              </m:ctrlPr>
                            </m:naryPr>
                            <m:sub>
                              <m:r>
                                <m:rPr>
                                  <m:brk m:alnAt="23"/>
                                </m:rPr>
                                <a:rPr lang="es-MX" sz="1600" i="1">
                                  <a:solidFill>
                                    <a:schemeClr val="bg1"/>
                                  </a:solidFill>
                                  <a:latin typeface="Cambria Math" panose="02040503050406030204" pitchFamily="18" charset="0"/>
                                </a:rPr>
                                <m:t>𝑖</m:t>
                              </m:r>
                              <m:r>
                                <a:rPr lang="es-MX" sz="1600" i="1">
                                  <a:solidFill>
                                    <a:schemeClr val="bg1"/>
                                  </a:solidFill>
                                  <a:latin typeface="Cambria Math" panose="02040503050406030204" pitchFamily="18" charset="0"/>
                                </a:rPr>
                                <m:t>=1</m:t>
                              </m:r>
                            </m:sub>
                            <m:sup>
                              <m:r>
                                <a:rPr lang="es-MX" sz="1600" i="1">
                                  <a:solidFill>
                                    <a:schemeClr val="bg1"/>
                                  </a:solidFill>
                                  <a:latin typeface="Cambria Math" panose="02040503050406030204" pitchFamily="18" charset="0"/>
                                </a:rPr>
                                <m:t>𝑛</m:t>
                              </m:r>
                            </m:sup>
                            <m:e>
                              <m:sSub>
                                <m:sSubPr>
                                  <m:ctrlPr>
                                    <a:rPr lang="es-MX" sz="1600" i="1">
                                      <a:solidFill>
                                        <a:schemeClr val="bg1"/>
                                      </a:solidFill>
                                      <a:latin typeface="Cambria Math" panose="02040503050406030204" pitchFamily="18" charset="0"/>
                                    </a:rPr>
                                  </m:ctrlPr>
                                </m:sSubPr>
                                <m:e>
                                  <m:r>
                                    <a:rPr lang="es-MX" sz="1600" i="1">
                                      <a:solidFill>
                                        <a:schemeClr val="bg1"/>
                                      </a:solidFill>
                                      <a:latin typeface="Cambria Math" panose="02040503050406030204" pitchFamily="18" charset="0"/>
                                    </a:rPr>
                                    <m:t>𝑋</m:t>
                                  </m:r>
                                </m:e>
                                <m:sub>
                                  <m:r>
                                    <a:rPr lang="es-MX" sz="1600" i="1">
                                      <a:solidFill>
                                        <a:schemeClr val="bg1"/>
                                      </a:solidFill>
                                      <a:latin typeface="Cambria Math" panose="02040503050406030204" pitchFamily="18" charset="0"/>
                                    </a:rPr>
                                    <m:t>𝑖</m:t>
                                  </m:r>
                                </m:sub>
                              </m:sSub>
                            </m:e>
                          </m:nary>
                        </m:e>
                      </m:d>
                      <m:r>
                        <a:rPr lang="es-MX" sz="1600" b="0" i="1" smtClean="0">
                          <a:solidFill>
                            <a:schemeClr val="bg1"/>
                          </a:solidFill>
                          <a:latin typeface="Cambria Math" panose="02040503050406030204" pitchFamily="18" charset="0"/>
                        </a:rPr>
                        <m:t>=</m:t>
                      </m:r>
                      <m:f>
                        <m:fPr>
                          <m:ctrlPr>
                            <a:rPr lang="es-MX" sz="1600" b="0" i="1" smtClean="0">
                              <a:solidFill>
                                <a:schemeClr val="bg1"/>
                              </a:solidFill>
                              <a:latin typeface="Cambria Math" panose="02040503050406030204" pitchFamily="18" charset="0"/>
                            </a:rPr>
                          </m:ctrlPr>
                        </m:fPr>
                        <m:num>
                          <m:r>
                            <a:rPr lang="es-MX" sz="1600" b="0" i="1" smtClean="0">
                              <a:solidFill>
                                <a:schemeClr val="bg1"/>
                              </a:solidFill>
                              <a:latin typeface="Cambria Math" panose="02040503050406030204" pitchFamily="18" charset="0"/>
                            </a:rPr>
                            <m:t>1</m:t>
                          </m:r>
                        </m:num>
                        <m:den>
                          <m:sSup>
                            <m:sSupPr>
                              <m:ctrlPr>
                                <a:rPr lang="es-MX" sz="1600" b="0" i="1" smtClean="0">
                                  <a:solidFill>
                                    <a:schemeClr val="bg1"/>
                                  </a:solidFill>
                                  <a:latin typeface="Cambria Math" panose="02040503050406030204" pitchFamily="18" charset="0"/>
                                </a:rPr>
                              </m:ctrlPr>
                            </m:sSupPr>
                            <m:e>
                              <m:r>
                                <a:rPr lang="es-MX" sz="1600" b="0" i="1" smtClean="0">
                                  <a:solidFill>
                                    <a:schemeClr val="bg1"/>
                                  </a:solidFill>
                                  <a:latin typeface="Cambria Math" panose="02040503050406030204" pitchFamily="18" charset="0"/>
                                </a:rPr>
                                <m:t>𝑛</m:t>
                              </m:r>
                            </m:e>
                            <m:sup>
                              <m:r>
                                <a:rPr lang="es-MX" sz="1600" b="0" i="1" smtClean="0">
                                  <a:solidFill>
                                    <a:schemeClr val="bg1"/>
                                  </a:solidFill>
                                  <a:latin typeface="Cambria Math" panose="02040503050406030204" pitchFamily="18" charset="0"/>
                                </a:rPr>
                                <m:t>2</m:t>
                              </m:r>
                            </m:sup>
                          </m:sSup>
                        </m:den>
                      </m:f>
                      <m:nary>
                        <m:naryPr>
                          <m:chr m:val="∑"/>
                          <m:ctrlPr>
                            <a:rPr lang="es-MX" sz="1600" b="0" i="1" smtClean="0">
                              <a:solidFill>
                                <a:schemeClr val="bg1"/>
                              </a:solidFill>
                              <a:latin typeface="Cambria Math" panose="02040503050406030204" pitchFamily="18" charset="0"/>
                            </a:rPr>
                          </m:ctrlPr>
                        </m:naryPr>
                        <m:sub>
                          <m:r>
                            <m:rPr>
                              <m:brk m:alnAt="23"/>
                            </m:rPr>
                            <a:rPr lang="es-MX" sz="1600" b="0" i="1" smtClean="0">
                              <a:solidFill>
                                <a:schemeClr val="bg1"/>
                              </a:solidFill>
                              <a:latin typeface="Cambria Math" panose="02040503050406030204" pitchFamily="18" charset="0"/>
                            </a:rPr>
                            <m:t>𝑖</m:t>
                          </m:r>
                          <m:r>
                            <a:rPr lang="es-MX" sz="1600" b="0" i="1" smtClean="0">
                              <a:solidFill>
                                <a:schemeClr val="bg1"/>
                              </a:solidFill>
                              <a:latin typeface="Cambria Math" panose="02040503050406030204" pitchFamily="18" charset="0"/>
                            </a:rPr>
                            <m:t>=1</m:t>
                          </m:r>
                        </m:sub>
                        <m:sup>
                          <m:r>
                            <a:rPr lang="es-MX" sz="1600" b="0" i="1" smtClean="0">
                              <a:solidFill>
                                <a:schemeClr val="bg1"/>
                              </a:solidFill>
                              <a:latin typeface="Cambria Math" panose="02040503050406030204" pitchFamily="18" charset="0"/>
                            </a:rPr>
                            <m:t>𝑛</m:t>
                          </m:r>
                        </m:sup>
                        <m:e>
                          <m:r>
                            <a:rPr lang="es-MX" sz="1600" b="0" i="1" smtClean="0">
                              <a:solidFill>
                                <a:schemeClr val="bg1"/>
                              </a:solidFill>
                              <a:latin typeface="Cambria Math" panose="02040503050406030204" pitchFamily="18" charset="0"/>
                            </a:rPr>
                            <m:t>𝑉𝑎𝑟</m:t>
                          </m:r>
                          <m:d>
                            <m:dPr>
                              <m:begChr m:val="["/>
                              <m:endChr m:val="]"/>
                              <m:ctrlPr>
                                <a:rPr lang="es-MX" sz="1600" b="0" i="1" smtClean="0">
                                  <a:solidFill>
                                    <a:schemeClr val="bg1"/>
                                  </a:solidFill>
                                  <a:latin typeface="Cambria Math" panose="02040503050406030204" pitchFamily="18" charset="0"/>
                                </a:rPr>
                              </m:ctrlPr>
                            </m:dPr>
                            <m:e>
                              <m:sSub>
                                <m:sSubPr>
                                  <m:ctrlPr>
                                    <a:rPr lang="es-MX" sz="1600" b="0" i="1" smtClean="0">
                                      <a:solidFill>
                                        <a:schemeClr val="bg1"/>
                                      </a:solidFill>
                                      <a:latin typeface="Cambria Math" panose="02040503050406030204" pitchFamily="18" charset="0"/>
                                    </a:rPr>
                                  </m:ctrlPr>
                                </m:sSubPr>
                                <m:e>
                                  <m:r>
                                    <a:rPr lang="es-MX" sz="1600" b="0" i="1" smtClean="0">
                                      <a:solidFill>
                                        <a:schemeClr val="bg1"/>
                                      </a:solidFill>
                                      <a:latin typeface="Cambria Math" panose="02040503050406030204" pitchFamily="18" charset="0"/>
                                    </a:rPr>
                                    <m:t>𝑋</m:t>
                                  </m:r>
                                </m:e>
                                <m:sub>
                                  <m:r>
                                    <a:rPr lang="es-MX" sz="1600" b="0" i="1" smtClean="0">
                                      <a:solidFill>
                                        <a:schemeClr val="bg1"/>
                                      </a:solidFill>
                                      <a:latin typeface="Cambria Math" panose="02040503050406030204" pitchFamily="18" charset="0"/>
                                    </a:rPr>
                                    <m:t>𝑖</m:t>
                                  </m:r>
                                </m:sub>
                              </m:sSub>
                            </m:e>
                          </m:d>
                          <m:r>
                            <a:rPr lang="es-MX" sz="1600" b="0" i="1" smtClean="0">
                              <a:solidFill>
                                <a:schemeClr val="bg1"/>
                              </a:solidFill>
                              <a:latin typeface="Cambria Math" panose="02040503050406030204" pitchFamily="18" charset="0"/>
                            </a:rPr>
                            <m:t>=</m:t>
                          </m:r>
                          <m:f>
                            <m:fPr>
                              <m:ctrlPr>
                                <a:rPr lang="es-MX" sz="1600" i="1">
                                  <a:solidFill>
                                    <a:schemeClr val="bg1"/>
                                  </a:solidFill>
                                  <a:latin typeface="Cambria Math" panose="02040503050406030204" pitchFamily="18" charset="0"/>
                                </a:rPr>
                              </m:ctrlPr>
                            </m:fPr>
                            <m:num>
                              <m:r>
                                <a:rPr lang="es-MX" sz="1600" i="1">
                                  <a:solidFill>
                                    <a:schemeClr val="bg1"/>
                                  </a:solidFill>
                                  <a:latin typeface="Cambria Math" panose="02040503050406030204" pitchFamily="18" charset="0"/>
                                </a:rPr>
                                <m:t>1</m:t>
                              </m:r>
                            </m:num>
                            <m:den>
                              <m:sSup>
                                <m:sSupPr>
                                  <m:ctrlPr>
                                    <a:rPr lang="es-MX" sz="1600" i="1">
                                      <a:solidFill>
                                        <a:schemeClr val="bg1"/>
                                      </a:solidFill>
                                      <a:latin typeface="Cambria Math" panose="02040503050406030204" pitchFamily="18" charset="0"/>
                                    </a:rPr>
                                  </m:ctrlPr>
                                </m:sSupPr>
                                <m:e>
                                  <m:r>
                                    <a:rPr lang="es-MX" sz="1600" i="1">
                                      <a:solidFill>
                                        <a:schemeClr val="bg1"/>
                                      </a:solidFill>
                                      <a:latin typeface="Cambria Math" panose="02040503050406030204" pitchFamily="18" charset="0"/>
                                    </a:rPr>
                                    <m:t>𝑛</m:t>
                                  </m:r>
                                </m:e>
                                <m:sup>
                                  <m:r>
                                    <a:rPr lang="es-MX" sz="1600" i="1">
                                      <a:solidFill>
                                        <a:schemeClr val="bg1"/>
                                      </a:solidFill>
                                      <a:latin typeface="Cambria Math" panose="02040503050406030204" pitchFamily="18" charset="0"/>
                                    </a:rPr>
                                    <m:t>2</m:t>
                                  </m:r>
                                </m:sup>
                              </m:sSup>
                            </m:den>
                          </m:f>
                          <m:r>
                            <a:rPr lang="es-MX" sz="1600" i="1" smtClean="0">
                              <a:solidFill>
                                <a:schemeClr val="bg1"/>
                              </a:solidFill>
                              <a:latin typeface="Cambria Math" panose="02040503050406030204" pitchFamily="18" charset="0"/>
                              <a:ea typeface="Cambria Math" panose="02040503050406030204" pitchFamily="18" charset="0"/>
                            </a:rPr>
                            <m:t>∙</m:t>
                          </m:r>
                          <m:r>
                            <a:rPr lang="es-MX" sz="1600" b="0" i="1" smtClean="0">
                              <a:solidFill>
                                <a:schemeClr val="bg1"/>
                              </a:solidFill>
                              <a:latin typeface="Cambria Math" panose="02040503050406030204" pitchFamily="18" charset="0"/>
                              <a:ea typeface="Cambria Math" panose="02040503050406030204" pitchFamily="18" charset="0"/>
                            </a:rPr>
                            <m:t>𝑛𝑝</m:t>
                          </m:r>
                          <m:d>
                            <m:dPr>
                              <m:ctrlPr>
                                <a:rPr lang="es-MX" sz="1600" b="0" i="1" smtClean="0">
                                  <a:solidFill>
                                    <a:schemeClr val="bg1"/>
                                  </a:solidFill>
                                  <a:latin typeface="Cambria Math" panose="02040503050406030204" pitchFamily="18" charset="0"/>
                                  <a:ea typeface="Cambria Math" panose="02040503050406030204" pitchFamily="18" charset="0"/>
                                </a:rPr>
                              </m:ctrlPr>
                            </m:dPr>
                            <m:e>
                              <m:r>
                                <a:rPr lang="es-MX" sz="1600" b="0" i="1" smtClean="0">
                                  <a:solidFill>
                                    <a:schemeClr val="bg1"/>
                                  </a:solidFill>
                                  <a:latin typeface="Cambria Math" panose="02040503050406030204" pitchFamily="18" charset="0"/>
                                  <a:ea typeface="Cambria Math" panose="02040503050406030204" pitchFamily="18" charset="0"/>
                                </a:rPr>
                                <m:t>1−</m:t>
                              </m:r>
                              <m:r>
                                <a:rPr lang="es-MX" sz="1600" b="0" i="1" smtClean="0">
                                  <a:solidFill>
                                    <a:schemeClr val="bg1"/>
                                  </a:solidFill>
                                  <a:latin typeface="Cambria Math" panose="02040503050406030204" pitchFamily="18" charset="0"/>
                                  <a:ea typeface="Cambria Math" panose="02040503050406030204" pitchFamily="18" charset="0"/>
                                </a:rPr>
                                <m:t>𝑝</m:t>
                              </m:r>
                            </m:e>
                          </m:d>
                          <m:r>
                            <a:rPr lang="es-MX" sz="1600" b="0" i="1" smtClean="0">
                              <a:solidFill>
                                <a:schemeClr val="bg1"/>
                              </a:solidFill>
                              <a:latin typeface="Cambria Math" panose="02040503050406030204" pitchFamily="18" charset="0"/>
                              <a:ea typeface="Cambria Math" panose="02040503050406030204" pitchFamily="18" charset="0"/>
                            </a:rPr>
                            <m:t>=</m:t>
                          </m:r>
                          <m:f>
                            <m:fPr>
                              <m:ctrlPr>
                                <a:rPr lang="es-MX" sz="1600" b="0" i="1" smtClean="0">
                                  <a:solidFill>
                                    <a:schemeClr val="bg1"/>
                                  </a:solidFill>
                                  <a:latin typeface="Cambria Math" panose="02040503050406030204" pitchFamily="18" charset="0"/>
                                  <a:ea typeface="Cambria Math" panose="02040503050406030204" pitchFamily="18" charset="0"/>
                                </a:rPr>
                              </m:ctrlPr>
                            </m:fPr>
                            <m:num>
                              <m:r>
                                <a:rPr lang="es-MX" sz="1600" b="0" i="1" smtClean="0">
                                  <a:solidFill>
                                    <a:schemeClr val="bg1"/>
                                  </a:solidFill>
                                  <a:latin typeface="Cambria Math" panose="02040503050406030204" pitchFamily="18" charset="0"/>
                                  <a:ea typeface="Cambria Math" panose="02040503050406030204" pitchFamily="18" charset="0"/>
                                </a:rPr>
                                <m:t>𝑝</m:t>
                              </m:r>
                              <m:r>
                                <a:rPr lang="es-MX" sz="1600" b="0" i="1" smtClean="0">
                                  <a:solidFill>
                                    <a:schemeClr val="bg1"/>
                                  </a:solidFill>
                                  <a:latin typeface="Cambria Math" panose="02040503050406030204" pitchFamily="18" charset="0"/>
                                  <a:ea typeface="Cambria Math" panose="02040503050406030204" pitchFamily="18" charset="0"/>
                                </a:rPr>
                                <m:t>(1−</m:t>
                              </m:r>
                              <m:r>
                                <a:rPr lang="es-MX" sz="1600" b="0" i="1" smtClean="0">
                                  <a:solidFill>
                                    <a:schemeClr val="bg1"/>
                                  </a:solidFill>
                                  <a:latin typeface="Cambria Math" panose="02040503050406030204" pitchFamily="18" charset="0"/>
                                  <a:ea typeface="Cambria Math" panose="02040503050406030204" pitchFamily="18" charset="0"/>
                                </a:rPr>
                                <m:t>𝑝</m:t>
                              </m:r>
                              <m:r>
                                <a:rPr lang="es-MX" sz="1600" b="0" i="1" smtClean="0">
                                  <a:solidFill>
                                    <a:schemeClr val="bg1"/>
                                  </a:solidFill>
                                  <a:latin typeface="Cambria Math" panose="02040503050406030204" pitchFamily="18" charset="0"/>
                                  <a:ea typeface="Cambria Math" panose="02040503050406030204" pitchFamily="18" charset="0"/>
                                </a:rPr>
                                <m:t>)</m:t>
                              </m:r>
                            </m:num>
                            <m:den>
                              <m:r>
                                <a:rPr lang="es-MX" sz="1600" b="0" i="1" smtClean="0">
                                  <a:solidFill>
                                    <a:schemeClr val="bg1"/>
                                  </a:solidFill>
                                  <a:latin typeface="Cambria Math" panose="02040503050406030204" pitchFamily="18" charset="0"/>
                                  <a:ea typeface="Cambria Math" panose="02040503050406030204" pitchFamily="18" charset="0"/>
                                </a:rPr>
                                <m:t>𝑛</m:t>
                              </m:r>
                            </m:den>
                          </m:f>
                        </m:e>
                      </m:nary>
                    </m:oMath>
                  </m:oMathPara>
                </a14:m>
                <a:endParaRPr lang="es-MX" sz="1600" dirty="0"/>
              </a:p>
            </p:txBody>
          </p:sp>
        </mc:Choice>
        <mc:Fallback xmlns="">
          <p:sp>
            <p:nvSpPr>
              <p:cNvPr id="31" name="CuadroTexto 30">
                <a:extLst>
                  <a:ext uri="{FF2B5EF4-FFF2-40B4-BE49-F238E27FC236}">
                    <a16:creationId xmlns:a16="http://schemas.microsoft.com/office/drawing/2014/main" id="{7AA80771-447D-21C8-2481-337E90F08120}"/>
                  </a:ext>
                </a:extLst>
              </p:cNvPr>
              <p:cNvSpPr txBox="1">
                <a:spLocks noRot="1" noChangeAspect="1" noMove="1" noResize="1" noEditPoints="1" noAdjustHandles="1" noChangeArrowheads="1" noChangeShapeType="1" noTextEdit="1"/>
              </p:cNvSpPr>
              <p:nvPr/>
            </p:nvSpPr>
            <p:spPr>
              <a:xfrm>
                <a:off x="4373585" y="1224237"/>
                <a:ext cx="6292656" cy="764505"/>
              </a:xfrm>
              <a:prstGeom prst="rect">
                <a:avLst/>
              </a:prstGeom>
              <a:blipFill>
                <a:blip r:embed="rId20"/>
                <a:stretch>
                  <a:fillRect/>
                </a:stretch>
              </a:blipFill>
            </p:spPr>
            <p:txBody>
              <a:bodyPr/>
              <a:lstStyle/>
              <a:p>
                <a:r>
                  <a:rPr lang="es-MX">
                    <a:noFill/>
                  </a:rPr>
                  <a:t> </a:t>
                </a:r>
              </a:p>
            </p:txBody>
          </p:sp>
        </mc:Fallback>
      </mc:AlternateContent>
      <p:cxnSp>
        <p:nvCxnSpPr>
          <p:cNvPr id="33" name="Conector recto de flecha 32">
            <a:extLst>
              <a:ext uri="{FF2B5EF4-FFF2-40B4-BE49-F238E27FC236}">
                <a16:creationId xmlns:a16="http://schemas.microsoft.com/office/drawing/2014/main" id="{9C3EAE75-7133-EE79-2C9E-35A1F480EBED}"/>
              </a:ext>
            </a:extLst>
          </p:cNvPr>
          <p:cNvCxnSpPr/>
          <p:nvPr/>
        </p:nvCxnSpPr>
        <p:spPr>
          <a:xfrm>
            <a:off x="4763069" y="1787857"/>
            <a:ext cx="2516554" cy="21699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83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1000"/>
                                        <p:tgtEl>
                                          <p:spTgt spid="20"/>
                                        </p:tgtEl>
                                      </p:cBhvr>
                                    </p:animEffect>
                                    <p:anim calcmode="lin" valueType="num">
                                      <p:cBhvr>
                                        <p:cTn id="42" dur="1000" fill="hold"/>
                                        <p:tgtEl>
                                          <p:spTgt spid="20"/>
                                        </p:tgtEl>
                                        <p:attrNameLst>
                                          <p:attrName>ppt_x</p:attrName>
                                        </p:attrNameLst>
                                      </p:cBhvr>
                                      <p:tavLst>
                                        <p:tav tm="0">
                                          <p:val>
                                            <p:strVal val="#ppt_x"/>
                                          </p:val>
                                        </p:tav>
                                        <p:tav tm="100000">
                                          <p:val>
                                            <p:strVal val="#ppt_x"/>
                                          </p:val>
                                        </p:tav>
                                      </p:tavLst>
                                    </p:anim>
                                    <p:anim calcmode="lin" valueType="num">
                                      <p:cBhvr>
                                        <p:cTn id="4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1000"/>
                                        <p:tgtEl>
                                          <p:spTgt spid="21"/>
                                        </p:tgtEl>
                                      </p:cBhvr>
                                    </p:animEffect>
                                    <p:anim calcmode="lin" valueType="num">
                                      <p:cBhvr>
                                        <p:cTn id="49" dur="1000" fill="hold"/>
                                        <p:tgtEl>
                                          <p:spTgt spid="21"/>
                                        </p:tgtEl>
                                        <p:attrNameLst>
                                          <p:attrName>ppt_x</p:attrName>
                                        </p:attrNameLst>
                                      </p:cBhvr>
                                      <p:tavLst>
                                        <p:tav tm="0">
                                          <p:val>
                                            <p:strVal val="#ppt_x"/>
                                          </p:val>
                                        </p:tav>
                                        <p:tav tm="100000">
                                          <p:val>
                                            <p:strVal val="#ppt_x"/>
                                          </p:val>
                                        </p:tav>
                                      </p:tavLst>
                                    </p:anim>
                                    <p:anim calcmode="lin" valueType="num">
                                      <p:cBhvr>
                                        <p:cTn id="50" dur="1000" fill="hold"/>
                                        <p:tgtEl>
                                          <p:spTgt spid="21"/>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1000"/>
                                        <p:tgtEl>
                                          <p:spTgt spid="31"/>
                                        </p:tgtEl>
                                      </p:cBhvr>
                                    </p:animEffect>
                                    <p:anim calcmode="lin" valueType="num">
                                      <p:cBhvr>
                                        <p:cTn id="54" dur="1000" fill="hold"/>
                                        <p:tgtEl>
                                          <p:spTgt spid="31"/>
                                        </p:tgtEl>
                                        <p:attrNameLst>
                                          <p:attrName>ppt_x</p:attrName>
                                        </p:attrNameLst>
                                      </p:cBhvr>
                                      <p:tavLst>
                                        <p:tav tm="0">
                                          <p:val>
                                            <p:strVal val="#ppt_x"/>
                                          </p:val>
                                        </p:tav>
                                        <p:tav tm="100000">
                                          <p:val>
                                            <p:strVal val="#ppt_x"/>
                                          </p:val>
                                        </p:tav>
                                      </p:tavLst>
                                    </p:anim>
                                    <p:anim calcmode="lin" valueType="num">
                                      <p:cBhvr>
                                        <p:cTn id="5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par>
                                <p:cTn id="61" presetID="10"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1000"/>
                                        <p:tgtEl>
                                          <p:spTgt spid="24"/>
                                        </p:tgtEl>
                                      </p:cBhvr>
                                    </p:animEffect>
                                    <p:anim calcmode="lin" valueType="num">
                                      <p:cBhvr>
                                        <p:cTn id="69" dur="1000" fill="hold"/>
                                        <p:tgtEl>
                                          <p:spTgt spid="24"/>
                                        </p:tgtEl>
                                        <p:attrNameLst>
                                          <p:attrName>ppt_x</p:attrName>
                                        </p:attrNameLst>
                                      </p:cBhvr>
                                      <p:tavLst>
                                        <p:tav tm="0">
                                          <p:val>
                                            <p:strVal val="#ppt_x"/>
                                          </p:val>
                                        </p:tav>
                                        <p:tav tm="100000">
                                          <p:val>
                                            <p:strVal val="#ppt_x"/>
                                          </p:val>
                                        </p:tav>
                                      </p:tavLst>
                                    </p:anim>
                                    <p:anim calcmode="lin" valueType="num">
                                      <p:cBhvr>
                                        <p:cTn id="7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fade">
                                      <p:cBhvr>
                                        <p:cTn id="83" dur="1000"/>
                                        <p:tgtEl>
                                          <p:spTgt spid="27"/>
                                        </p:tgtEl>
                                      </p:cBhvr>
                                    </p:animEffect>
                                    <p:anim calcmode="lin" valueType="num">
                                      <p:cBhvr>
                                        <p:cTn id="84" dur="1000" fill="hold"/>
                                        <p:tgtEl>
                                          <p:spTgt spid="27"/>
                                        </p:tgtEl>
                                        <p:attrNameLst>
                                          <p:attrName>ppt_x</p:attrName>
                                        </p:attrNameLst>
                                      </p:cBhvr>
                                      <p:tavLst>
                                        <p:tav tm="0">
                                          <p:val>
                                            <p:strVal val="#ppt_x"/>
                                          </p:val>
                                        </p:tav>
                                        <p:tav tm="100000">
                                          <p:val>
                                            <p:strVal val="#ppt_x"/>
                                          </p:val>
                                        </p:tav>
                                      </p:tavLst>
                                    </p:anim>
                                    <p:anim calcmode="lin" valueType="num">
                                      <p:cBhvr>
                                        <p:cTn id="8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1" grpId="0"/>
      <p:bldP spid="13" grpId="0"/>
      <p:bldP spid="15" grpId="0"/>
      <p:bldP spid="19" grpId="0" animBg="1"/>
      <p:bldP spid="20" grpId="0"/>
      <p:bldP spid="21" grpId="0" animBg="1"/>
      <p:bldP spid="22" grpId="0"/>
      <p:bldP spid="24" grpId="0"/>
      <p:bldP spid="25" grpId="0" animBg="1"/>
      <p:bldP spid="26" grpId="0"/>
      <p:bldP spid="27" grpId="0" animBg="1"/>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Autofit/>
          </a:bodyPr>
          <a:lstStyle/>
          <a:p>
            <a:pPr algn="just" rtl="0"/>
            <a:r>
              <a:rPr lang="es-ES" sz="3000" dirty="0">
                <a:latin typeface="Times New Roman" panose="02020603050405020304" pitchFamily="18" charset="0"/>
                <a:cs typeface="Times New Roman" panose="02020603050405020304" pitchFamily="18" charset="0"/>
              </a:rPr>
              <a:t>Estimación de proporciones</a:t>
            </a:r>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5341243" cy="646331"/>
              </a:xfrm>
              <a:prstGeom prst="rect">
                <a:avLst/>
              </a:prstGeom>
              <a:noFill/>
              <a:ln>
                <a:solidFill>
                  <a:schemeClr val="tx1">
                    <a:lumMod val="85000"/>
                  </a:schemeClr>
                </a:solidFill>
              </a:ln>
            </p:spPr>
            <p:txBody>
              <a:bodyPr wrap="square" rtlCol="0">
                <a:spAutoFit/>
              </a:bodyPr>
              <a:lstStyle/>
              <a:p>
                <a:pPr marL="285750" lvl="0" indent="-285750" algn="just">
                  <a:buFont typeface="Arial" panose="020B0604020202020204" pitchFamily="34" charset="0"/>
                  <a:buChar char="•"/>
                  <a:defRPr/>
                </a:pPr>
                <a:r>
                  <a:rPr lang="es-MX" dirty="0">
                    <a:solidFill>
                      <a:prstClr val="black"/>
                    </a:solidFill>
                    <a:latin typeface="Times New Roman" panose="02020603050405020304" pitchFamily="18" charset="0"/>
                    <a:cs typeface="Times New Roman" panose="02020603050405020304" pitchFamily="18" charset="0"/>
                  </a:rPr>
                  <a:t>Dada una muestra aleatoria simple </a:t>
                </a:r>
                <a14:m>
                  <m:oMath xmlns:m="http://schemas.openxmlformats.org/officeDocument/2006/math">
                    <m:r>
                      <a:rPr lang="es-MX" i="1" dirty="0">
                        <a:solidFill>
                          <a:prstClr val="black"/>
                        </a:solidFill>
                        <a:latin typeface="Cambria Math" panose="02040503050406030204" pitchFamily="18" charset="0"/>
                        <a:cs typeface="Times New Roman" panose="02020603050405020304" pitchFamily="18" charset="0"/>
                      </a:rPr>
                      <m:t>(</m:t>
                    </m:r>
                    <m:sSub>
                      <m:sSubPr>
                        <m:ctrlPr>
                          <a:rPr lang="es-MX" i="1">
                            <a:solidFill>
                              <a:prstClr val="black"/>
                            </a:solidFill>
                            <a:latin typeface="Cambria Math" panose="02040503050406030204" pitchFamily="18" charset="0"/>
                            <a:cs typeface="Times New Roman" panose="02020603050405020304" pitchFamily="18" charset="0"/>
                          </a:rPr>
                        </m:ctrlPr>
                      </m:sSubPr>
                      <m:e>
                        <m:r>
                          <a:rPr lang="es-MX" i="1">
                            <a:solidFill>
                              <a:prstClr val="black"/>
                            </a:solidFill>
                            <a:latin typeface="Cambria Math" panose="02040503050406030204" pitchFamily="18" charset="0"/>
                            <a:cs typeface="Times New Roman" panose="02020603050405020304" pitchFamily="18" charset="0"/>
                          </a:rPr>
                          <m:t>𝑋</m:t>
                        </m:r>
                      </m:e>
                      <m:sub>
                        <m:r>
                          <a:rPr lang="es-MX" i="1">
                            <a:solidFill>
                              <a:prstClr val="black"/>
                            </a:solidFill>
                            <a:latin typeface="Cambria Math" panose="02040503050406030204" pitchFamily="18" charset="0"/>
                            <a:cs typeface="Times New Roman" panose="02020603050405020304" pitchFamily="18" charset="0"/>
                          </a:rPr>
                          <m:t>1</m:t>
                        </m:r>
                      </m:sub>
                    </m:sSub>
                    <m:r>
                      <a:rPr lang="es-MX" i="1">
                        <a:solidFill>
                          <a:prstClr val="black"/>
                        </a:solidFill>
                        <a:latin typeface="Cambria Math" panose="02040503050406030204" pitchFamily="18" charset="0"/>
                        <a:cs typeface="Times New Roman" panose="02020603050405020304" pitchFamily="18" charset="0"/>
                      </a:rPr>
                      <m:t>,</m:t>
                    </m:r>
                    <m:sSub>
                      <m:sSubPr>
                        <m:ctrlPr>
                          <a:rPr lang="es-MX" i="1">
                            <a:solidFill>
                              <a:prstClr val="black"/>
                            </a:solidFill>
                            <a:latin typeface="Cambria Math" panose="02040503050406030204" pitchFamily="18" charset="0"/>
                            <a:cs typeface="Times New Roman" panose="02020603050405020304" pitchFamily="18" charset="0"/>
                          </a:rPr>
                        </m:ctrlPr>
                      </m:sSubPr>
                      <m:e>
                        <m:r>
                          <a:rPr lang="es-MX" i="1">
                            <a:solidFill>
                              <a:prstClr val="black"/>
                            </a:solidFill>
                            <a:latin typeface="Cambria Math" panose="02040503050406030204" pitchFamily="18" charset="0"/>
                            <a:cs typeface="Times New Roman" panose="02020603050405020304" pitchFamily="18" charset="0"/>
                          </a:rPr>
                          <m:t>𝑋</m:t>
                        </m:r>
                      </m:e>
                      <m:sub>
                        <m:r>
                          <a:rPr lang="es-MX" i="1">
                            <a:solidFill>
                              <a:prstClr val="black"/>
                            </a:solidFill>
                            <a:latin typeface="Cambria Math" panose="02040503050406030204" pitchFamily="18" charset="0"/>
                            <a:cs typeface="Times New Roman" panose="02020603050405020304" pitchFamily="18" charset="0"/>
                          </a:rPr>
                          <m:t>2</m:t>
                        </m:r>
                      </m:sub>
                    </m:sSub>
                    <m:r>
                      <a:rPr lang="es-MX" i="1">
                        <a:solidFill>
                          <a:prstClr val="black"/>
                        </a:solidFill>
                        <a:latin typeface="Cambria Math" panose="02040503050406030204" pitchFamily="18" charset="0"/>
                        <a:cs typeface="Times New Roman" panose="02020603050405020304" pitchFamily="18" charset="0"/>
                      </a:rPr>
                      <m:t>,…,</m:t>
                    </m:r>
                    <m:sSub>
                      <m:sSubPr>
                        <m:ctrlPr>
                          <a:rPr lang="es-MX" i="1">
                            <a:solidFill>
                              <a:prstClr val="black"/>
                            </a:solidFill>
                            <a:latin typeface="Cambria Math" panose="02040503050406030204" pitchFamily="18" charset="0"/>
                            <a:cs typeface="Times New Roman" panose="02020603050405020304" pitchFamily="18" charset="0"/>
                          </a:rPr>
                        </m:ctrlPr>
                      </m:sSubPr>
                      <m:e>
                        <m:r>
                          <a:rPr lang="es-MX" i="1">
                            <a:solidFill>
                              <a:prstClr val="black"/>
                            </a:solidFill>
                            <a:latin typeface="Cambria Math" panose="02040503050406030204" pitchFamily="18" charset="0"/>
                            <a:cs typeface="Times New Roman" panose="02020603050405020304" pitchFamily="18" charset="0"/>
                          </a:rPr>
                          <m:t>𝑋</m:t>
                        </m:r>
                      </m:e>
                      <m:sub>
                        <m:r>
                          <a:rPr lang="es-MX" i="1">
                            <a:solidFill>
                              <a:prstClr val="black"/>
                            </a:solidFill>
                            <a:latin typeface="Cambria Math" panose="02040503050406030204" pitchFamily="18" charset="0"/>
                            <a:cs typeface="Times New Roman" panose="02020603050405020304" pitchFamily="18" charset="0"/>
                          </a:rPr>
                          <m:t>𝑛</m:t>
                        </m:r>
                      </m:sub>
                    </m:sSub>
                    <m:r>
                      <a:rPr lang="es-MX" i="1" dirty="0">
                        <a:solidFill>
                          <a:prstClr val="black"/>
                        </a:solidFill>
                        <a:latin typeface="Cambria Math" panose="02040503050406030204" pitchFamily="18" charset="0"/>
                        <a:cs typeface="Times New Roman" panose="02020603050405020304" pitchFamily="18" charset="0"/>
                      </a:rPr>
                      <m:t>)</m:t>
                    </m:r>
                  </m:oMath>
                </a14:m>
                <a:r>
                  <a:rPr lang="es-MX" dirty="0">
                    <a:solidFill>
                      <a:prstClr val="black"/>
                    </a:solidFill>
                    <a:latin typeface="Times New Roman" panose="02020603050405020304" pitchFamily="18" charset="0"/>
                    <a:cs typeface="Times New Roman" panose="02020603050405020304" pitchFamily="18" charset="0"/>
                  </a:rPr>
                  <a:t> la función de máxima verosimilitud viene dada por: </a:t>
                </a:r>
                <a:endParaRPr kumimoji="0" lang="es-MX"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Choice>
        <mc:Fallback xmlns="">
          <p:sp>
            <p:nvSpPr>
              <p:cNvPr id="28" name="CuadroTexto 27">
                <a:extLst>
                  <a:ext uri="{FF2B5EF4-FFF2-40B4-BE49-F238E27FC236}">
                    <a16:creationId xmlns:a16="http://schemas.microsoft.com/office/drawing/2014/main" id="{F494AF8A-D47C-6E15-F0A8-B546B382BBB9}"/>
                  </a:ext>
                </a:extLst>
              </p:cNvPr>
              <p:cNvSpPr txBox="1">
                <a:spLocks noRot="1" noChangeAspect="1" noMove="1" noResize="1" noEditPoints="1" noAdjustHandles="1" noChangeArrowheads="1" noChangeShapeType="1" noTextEdit="1"/>
              </p:cNvSpPr>
              <p:nvPr/>
            </p:nvSpPr>
            <p:spPr>
              <a:xfrm>
                <a:off x="964023" y="2186609"/>
                <a:ext cx="5341243" cy="646331"/>
              </a:xfrm>
              <a:prstGeom prst="rect">
                <a:avLst/>
              </a:prstGeom>
              <a:blipFill>
                <a:blip r:embed="rId3"/>
                <a:stretch>
                  <a:fillRect l="-569" t="-4630" r="-911" b="-12963"/>
                </a:stretch>
              </a:blipFill>
              <a:ln>
                <a:solidFill>
                  <a:schemeClr val="tx1">
                    <a:lumMod val="85000"/>
                  </a:schemeClr>
                </a:solidFill>
              </a:ln>
            </p:spPr>
            <p:txBody>
              <a:bodyPr/>
              <a:lstStyle/>
              <a:p>
                <a:r>
                  <a:rPr lang="es-MX">
                    <a:noFill/>
                  </a:rPr>
                  <a:t> </a:t>
                </a:r>
              </a:p>
            </p:txBody>
          </p:sp>
        </mc:Fallback>
      </mc:AlternateContent>
      <p:sp>
        <p:nvSpPr>
          <p:cNvPr id="6" name="CuadroTexto 5">
            <a:extLst>
              <a:ext uri="{FF2B5EF4-FFF2-40B4-BE49-F238E27FC236}">
                <a16:creationId xmlns:a16="http://schemas.microsoft.com/office/drawing/2014/main" id="{4BAC2AF2-E128-D8FF-A84B-EF0A568AFB8C}"/>
              </a:ext>
            </a:extLst>
          </p:cNvPr>
          <p:cNvSpPr txBox="1"/>
          <p:nvPr/>
        </p:nvSpPr>
        <p:spPr>
          <a:xfrm>
            <a:off x="964022" y="4486053"/>
            <a:ext cx="5341243" cy="369332"/>
          </a:xfrm>
          <a:prstGeom prst="rect">
            <a:avLst/>
          </a:prstGeom>
          <a:noFill/>
          <a:ln>
            <a:solidFill>
              <a:schemeClr val="tx1">
                <a:lumMod val="85000"/>
              </a:schemeClr>
            </a:solidFill>
          </a:ln>
        </p:spPr>
        <p:txBody>
          <a:bodyPr wrap="square" rtlCol="0">
            <a:spAutoFit/>
          </a:bodyPr>
          <a:lstStyle/>
          <a:p>
            <a:pPr marL="285750" lvl="0" indent="-285750" algn="just">
              <a:buFont typeface="Arial" panose="020B0604020202020204" pitchFamily="34" charset="0"/>
              <a:buChar char="•"/>
              <a:defRPr/>
            </a:pPr>
            <a:r>
              <a:rPr lang="es-MX" dirty="0">
                <a:solidFill>
                  <a:prstClr val="black"/>
                </a:solidFill>
                <a:latin typeface="Times New Roman" panose="02020603050405020304" pitchFamily="18" charset="0"/>
                <a:cs typeface="Times New Roman" panose="02020603050405020304" pitchFamily="18" charset="0"/>
              </a:rPr>
              <a:t>Tomando el logaritmo natural obtenemos:</a:t>
            </a:r>
            <a:endParaRPr kumimoji="0" lang="es-MX"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B63E3E9D-D8FB-188B-5131-EB9C6F36C69D}"/>
                  </a:ext>
                </a:extLst>
              </p:cNvPr>
              <p:cNvSpPr txBox="1"/>
              <p:nvPr/>
            </p:nvSpPr>
            <p:spPr>
              <a:xfrm>
                <a:off x="1036473" y="3069296"/>
                <a:ext cx="4517840" cy="276999"/>
              </a:xfrm>
              <a:prstGeom prst="rect">
                <a:avLst/>
              </a:prstGeom>
              <a:noFill/>
            </p:spPr>
            <p:txBody>
              <a:bodyPr wrap="none" lIns="0" tIns="0" rIns="0" bIns="0" rtlCol="0">
                <a:spAutoFit/>
              </a:bodyPr>
              <a:lstStyle/>
              <a:p>
                <a14:m>
                  <m:oMath xmlns:m="http://schemas.openxmlformats.org/officeDocument/2006/math">
                    <m:r>
                      <a:rPr lang="es-MX" b="0" i="1" smtClean="0">
                        <a:solidFill>
                          <a:schemeClr val="bg1"/>
                        </a:solidFill>
                        <a:latin typeface="Cambria Math" panose="02040503050406030204" pitchFamily="18" charset="0"/>
                      </a:rPr>
                      <m:t>𝐿</m:t>
                    </m:r>
                    <m:d>
                      <m:dPr>
                        <m:ctrlPr>
                          <a:rPr lang="es-MX" b="0" i="1" smtClean="0">
                            <a:solidFill>
                              <a:schemeClr val="bg1"/>
                            </a:solidFill>
                            <a:latin typeface="Cambria Math" panose="02040503050406030204" pitchFamily="18" charset="0"/>
                          </a:rPr>
                        </m:ctrlPr>
                      </m:dPr>
                      <m:e>
                        <m:sSub>
                          <m:sSubPr>
                            <m:ctrlPr>
                              <a:rPr lang="es-MX" i="1">
                                <a:solidFill>
                                  <a:prstClr val="black"/>
                                </a:solidFill>
                                <a:latin typeface="Cambria Math" panose="02040503050406030204" pitchFamily="18" charset="0"/>
                                <a:cs typeface="Times New Roman" panose="02020603050405020304" pitchFamily="18" charset="0"/>
                              </a:rPr>
                            </m:ctrlPr>
                          </m:sSubPr>
                          <m:e>
                            <m:r>
                              <a:rPr lang="es-MX" i="1">
                                <a:solidFill>
                                  <a:prstClr val="black"/>
                                </a:solidFill>
                                <a:latin typeface="Cambria Math" panose="02040503050406030204" pitchFamily="18" charset="0"/>
                                <a:cs typeface="Times New Roman" panose="02020603050405020304" pitchFamily="18" charset="0"/>
                              </a:rPr>
                              <m:t>𝑋</m:t>
                            </m:r>
                          </m:e>
                          <m:sub>
                            <m:r>
                              <a:rPr lang="es-MX" i="1">
                                <a:solidFill>
                                  <a:prstClr val="black"/>
                                </a:solidFill>
                                <a:latin typeface="Cambria Math" panose="02040503050406030204" pitchFamily="18" charset="0"/>
                                <a:cs typeface="Times New Roman" panose="02020603050405020304" pitchFamily="18" charset="0"/>
                              </a:rPr>
                              <m:t>1</m:t>
                            </m:r>
                          </m:sub>
                        </m:sSub>
                        <m:r>
                          <a:rPr lang="es-MX" i="1">
                            <a:solidFill>
                              <a:prstClr val="black"/>
                            </a:solidFill>
                            <a:latin typeface="Cambria Math" panose="02040503050406030204" pitchFamily="18" charset="0"/>
                            <a:cs typeface="Times New Roman" panose="02020603050405020304" pitchFamily="18" charset="0"/>
                          </a:rPr>
                          <m:t>,</m:t>
                        </m:r>
                        <m:sSub>
                          <m:sSubPr>
                            <m:ctrlPr>
                              <a:rPr lang="es-MX" i="1">
                                <a:solidFill>
                                  <a:prstClr val="black"/>
                                </a:solidFill>
                                <a:latin typeface="Cambria Math" panose="02040503050406030204" pitchFamily="18" charset="0"/>
                                <a:cs typeface="Times New Roman" panose="02020603050405020304" pitchFamily="18" charset="0"/>
                              </a:rPr>
                            </m:ctrlPr>
                          </m:sSubPr>
                          <m:e>
                            <m:r>
                              <a:rPr lang="es-MX" i="1">
                                <a:solidFill>
                                  <a:prstClr val="black"/>
                                </a:solidFill>
                                <a:latin typeface="Cambria Math" panose="02040503050406030204" pitchFamily="18" charset="0"/>
                                <a:cs typeface="Times New Roman" panose="02020603050405020304" pitchFamily="18" charset="0"/>
                              </a:rPr>
                              <m:t>𝑋</m:t>
                            </m:r>
                          </m:e>
                          <m:sub>
                            <m:r>
                              <a:rPr lang="es-MX" i="1">
                                <a:solidFill>
                                  <a:prstClr val="black"/>
                                </a:solidFill>
                                <a:latin typeface="Cambria Math" panose="02040503050406030204" pitchFamily="18" charset="0"/>
                                <a:cs typeface="Times New Roman" panose="02020603050405020304" pitchFamily="18" charset="0"/>
                              </a:rPr>
                              <m:t>2</m:t>
                            </m:r>
                          </m:sub>
                        </m:sSub>
                        <m:r>
                          <a:rPr lang="es-MX" i="1">
                            <a:solidFill>
                              <a:prstClr val="black"/>
                            </a:solidFill>
                            <a:latin typeface="Cambria Math" panose="02040503050406030204" pitchFamily="18" charset="0"/>
                            <a:cs typeface="Times New Roman" panose="02020603050405020304" pitchFamily="18" charset="0"/>
                          </a:rPr>
                          <m:t>,…,</m:t>
                        </m:r>
                        <m:sSub>
                          <m:sSubPr>
                            <m:ctrlPr>
                              <a:rPr lang="es-MX" i="1">
                                <a:solidFill>
                                  <a:prstClr val="black"/>
                                </a:solidFill>
                                <a:latin typeface="Cambria Math" panose="02040503050406030204" pitchFamily="18" charset="0"/>
                                <a:cs typeface="Times New Roman" panose="02020603050405020304" pitchFamily="18" charset="0"/>
                              </a:rPr>
                            </m:ctrlPr>
                          </m:sSubPr>
                          <m:e>
                            <m:r>
                              <a:rPr lang="es-MX" i="1">
                                <a:solidFill>
                                  <a:prstClr val="black"/>
                                </a:solidFill>
                                <a:latin typeface="Cambria Math" panose="02040503050406030204" pitchFamily="18" charset="0"/>
                                <a:cs typeface="Times New Roman" panose="02020603050405020304" pitchFamily="18" charset="0"/>
                              </a:rPr>
                              <m:t>𝑋</m:t>
                            </m:r>
                          </m:e>
                          <m:sub>
                            <m:r>
                              <a:rPr lang="es-MX" i="1">
                                <a:solidFill>
                                  <a:prstClr val="black"/>
                                </a:solidFill>
                                <a:latin typeface="Cambria Math" panose="02040503050406030204" pitchFamily="18" charset="0"/>
                                <a:cs typeface="Times New Roman" panose="02020603050405020304" pitchFamily="18" charset="0"/>
                              </a:rPr>
                              <m:t>𝑛</m:t>
                            </m:r>
                          </m:sub>
                        </m:sSub>
                        <m:r>
                          <a:rPr lang="es-MX" b="0" i="1" smtClean="0">
                            <a:solidFill>
                              <a:prstClr val="black"/>
                            </a:solidFill>
                            <a:latin typeface="Cambria Math" panose="02040503050406030204" pitchFamily="18" charset="0"/>
                            <a:cs typeface="Times New Roman" panose="02020603050405020304" pitchFamily="18" charset="0"/>
                          </a:rPr>
                          <m:t>;</m:t>
                        </m:r>
                        <m:r>
                          <a:rPr lang="es-MX" b="0" i="1" smtClean="0">
                            <a:solidFill>
                              <a:prstClr val="black"/>
                            </a:solidFill>
                            <a:latin typeface="Cambria Math" panose="02040503050406030204" pitchFamily="18" charset="0"/>
                            <a:cs typeface="Times New Roman" panose="02020603050405020304" pitchFamily="18" charset="0"/>
                          </a:rPr>
                          <m:t>𝑝</m:t>
                        </m:r>
                      </m:e>
                    </m:d>
                    <m:r>
                      <a:rPr lang="es-MX" b="0" i="1" smtClean="0">
                        <a:solidFill>
                          <a:schemeClr val="bg1"/>
                        </a:solidFill>
                        <a:latin typeface="Cambria Math" panose="02040503050406030204" pitchFamily="18" charset="0"/>
                      </a:rPr>
                      <m:t>=</m:t>
                    </m:r>
                    <m:r>
                      <a:rPr lang="es-MX" b="0" i="1" smtClean="0">
                        <a:solidFill>
                          <a:schemeClr val="bg1"/>
                        </a:solidFill>
                        <a:latin typeface="Cambria Math" panose="02040503050406030204" pitchFamily="18" charset="0"/>
                      </a:rPr>
                      <m:t>𝑃</m:t>
                    </m:r>
                    <m:d>
                      <m:dPr>
                        <m:ctrlPr>
                          <a:rPr lang="es-MX" b="0" i="1" smtClean="0">
                            <a:solidFill>
                              <a:schemeClr val="bg1"/>
                            </a:solidFill>
                            <a:latin typeface="Cambria Math" panose="02040503050406030204" pitchFamily="18" charset="0"/>
                          </a:rPr>
                        </m:ctrlPr>
                      </m:dPr>
                      <m:e>
                        <m:sSub>
                          <m:sSubPr>
                            <m:ctrlPr>
                              <a:rPr lang="es-MX" b="0" i="1" smtClean="0">
                                <a:solidFill>
                                  <a:schemeClr val="bg1"/>
                                </a:solidFill>
                                <a:latin typeface="Cambria Math" panose="02040503050406030204" pitchFamily="18" charset="0"/>
                              </a:rPr>
                            </m:ctrlPr>
                          </m:sSubPr>
                          <m:e>
                            <m:r>
                              <a:rPr lang="es-MX" b="0" i="1" smtClean="0">
                                <a:solidFill>
                                  <a:schemeClr val="bg1"/>
                                </a:solidFill>
                                <a:latin typeface="Cambria Math" panose="02040503050406030204" pitchFamily="18" charset="0"/>
                              </a:rPr>
                              <m:t>𝑋</m:t>
                            </m:r>
                          </m:e>
                          <m:sub>
                            <m:r>
                              <a:rPr lang="es-MX" b="0" i="1" smtClean="0">
                                <a:solidFill>
                                  <a:schemeClr val="bg1"/>
                                </a:solidFill>
                                <a:latin typeface="Cambria Math" panose="02040503050406030204" pitchFamily="18" charset="0"/>
                              </a:rPr>
                              <m:t>1</m:t>
                            </m:r>
                          </m:sub>
                        </m:sSub>
                      </m:e>
                    </m:d>
                    <m:r>
                      <a:rPr lang="es-MX" b="0" i="1" smtClean="0">
                        <a:solidFill>
                          <a:schemeClr val="bg1"/>
                        </a:solidFill>
                        <a:latin typeface="Cambria Math" panose="02040503050406030204" pitchFamily="18" charset="0"/>
                        <a:ea typeface="Cambria Math" panose="02040503050406030204" pitchFamily="18" charset="0"/>
                      </a:rPr>
                      <m:t>∙</m:t>
                    </m:r>
                    <m:r>
                      <a:rPr lang="es-MX" i="1">
                        <a:solidFill>
                          <a:schemeClr val="bg1"/>
                        </a:solidFill>
                        <a:latin typeface="Cambria Math" panose="02040503050406030204" pitchFamily="18" charset="0"/>
                      </a:rPr>
                      <m:t>𝑃</m:t>
                    </m:r>
                    <m:d>
                      <m:dPr>
                        <m:ctrlPr>
                          <a:rPr lang="es-MX" i="1">
                            <a:solidFill>
                              <a:schemeClr val="bg1"/>
                            </a:solidFill>
                            <a:latin typeface="Cambria Math" panose="02040503050406030204" pitchFamily="18" charset="0"/>
                          </a:rPr>
                        </m:ctrlPr>
                      </m:dPr>
                      <m:e>
                        <m:sSub>
                          <m:sSubPr>
                            <m:ctrlPr>
                              <a:rPr lang="es-MX" i="1">
                                <a:solidFill>
                                  <a:schemeClr val="bg1"/>
                                </a:solidFill>
                                <a:latin typeface="Cambria Math" panose="02040503050406030204" pitchFamily="18" charset="0"/>
                              </a:rPr>
                            </m:ctrlPr>
                          </m:sSubPr>
                          <m:e>
                            <m:r>
                              <a:rPr lang="es-MX" i="1">
                                <a:solidFill>
                                  <a:schemeClr val="bg1"/>
                                </a:solidFill>
                                <a:latin typeface="Cambria Math" panose="02040503050406030204" pitchFamily="18" charset="0"/>
                              </a:rPr>
                              <m:t>𝑋</m:t>
                            </m:r>
                          </m:e>
                          <m:sub>
                            <m:r>
                              <a:rPr lang="es-MX" i="1">
                                <a:solidFill>
                                  <a:schemeClr val="bg1"/>
                                </a:solidFill>
                                <a:latin typeface="Cambria Math" panose="02040503050406030204" pitchFamily="18" charset="0"/>
                              </a:rPr>
                              <m:t>1</m:t>
                            </m:r>
                          </m:sub>
                        </m:sSub>
                      </m:e>
                    </m:d>
                    <m:r>
                      <a:rPr lang="es-MX" i="1">
                        <a:solidFill>
                          <a:schemeClr val="bg1"/>
                        </a:solidFill>
                        <a:latin typeface="Cambria Math" panose="02040503050406030204" pitchFamily="18" charset="0"/>
                        <a:ea typeface="Cambria Math" panose="02040503050406030204" pitchFamily="18" charset="0"/>
                      </a:rPr>
                      <m:t>∙</m:t>
                    </m:r>
                  </m:oMath>
                </a14:m>
                <a:r>
                  <a:rPr lang="es-MX" dirty="0"/>
                  <a:t>…</a:t>
                </a:r>
                <a:r>
                  <a:rPr lang="es-MX" dirty="0">
                    <a:solidFill>
                      <a:schemeClr val="bg1"/>
                    </a:solidFill>
                  </a:rPr>
                  <a:t> </a:t>
                </a:r>
                <a14:m>
                  <m:oMath xmlns:m="http://schemas.openxmlformats.org/officeDocument/2006/math">
                    <m:r>
                      <a:rPr lang="es-MX" i="1">
                        <a:solidFill>
                          <a:schemeClr val="bg1"/>
                        </a:solidFill>
                        <a:latin typeface="Cambria Math" panose="02040503050406030204" pitchFamily="18" charset="0"/>
                      </a:rPr>
                      <m:t>𝑃</m:t>
                    </m:r>
                    <m:d>
                      <m:dPr>
                        <m:ctrlPr>
                          <a:rPr lang="es-MX" i="1">
                            <a:solidFill>
                              <a:schemeClr val="bg1"/>
                            </a:solidFill>
                            <a:latin typeface="Cambria Math" panose="02040503050406030204" pitchFamily="18" charset="0"/>
                          </a:rPr>
                        </m:ctrlPr>
                      </m:dPr>
                      <m:e>
                        <m:sSub>
                          <m:sSubPr>
                            <m:ctrlPr>
                              <a:rPr lang="es-MX" i="1">
                                <a:solidFill>
                                  <a:schemeClr val="bg1"/>
                                </a:solidFill>
                                <a:latin typeface="Cambria Math" panose="02040503050406030204" pitchFamily="18" charset="0"/>
                              </a:rPr>
                            </m:ctrlPr>
                          </m:sSubPr>
                          <m:e>
                            <m:r>
                              <a:rPr lang="es-MX" i="1">
                                <a:solidFill>
                                  <a:schemeClr val="bg1"/>
                                </a:solidFill>
                                <a:latin typeface="Cambria Math" panose="02040503050406030204" pitchFamily="18" charset="0"/>
                              </a:rPr>
                              <m:t>𝑋</m:t>
                            </m:r>
                          </m:e>
                          <m:sub>
                            <m:r>
                              <a:rPr lang="es-MX" b="0" i="1" smtClean="0">
                                <a:solidFill>
                                  <a:schemeClr val="bg1"/>
                                </a:solidFill>
                                <a:latin typeface="Cambria Math" panose="02040503050406030204" pitchFamily="18" charset="0"/>
                              </a:rPr>
                              <m:t>𝑛</m:t>
                            </m:r>
                          </m:sub>
                        </m:sSub>
                      </m:e>
                    </m:d>
                  </m:oMath>
                </a14:m>
                <a:endParaRPr lang="es-MX" dirty="0"/>
              </a:p>
            </p:txBody>
          </p:sp>
        </mc:Choice>
        <mc:Fallback xmlns="">
          <p:sp>
            <p:nvSpPr>
              <p:cNvPr id="8" name="CuadroTexto 7">
                <a:extLst>
                  <a:ext uri="{FF2B5EF4-FFF2-40B4-BE49-F238E27FC236}">
                    <a16:creationId xmlns:a16="http://schemas.microsoft.com/office/drawing/2014/main" id="{B63E3E9D-D8FB-188B-5131-EB9C6F36C69D}"/>
                  </a:ext>
                </a:extLst>
              </p:cNvPr>
              <p:cNvSpPr txBox="1">
                <a:spLocks noRot="1" noChangeAspect="1" noMove="1" noResize="1" noEditPoints="1" noAdjustHandles="1" noChangeArrowheads="1" noChangeShapeType="1" noTextEdit="1"/>
              </p:cNvSpPr>
              <p:nvPr/>
            </p:nvSpPr>
            <p:spPr>
              <a:xfrm>
                <a:off x="1036473" y="3069296"/>
                <a:ext cx="4517840" cy="276999"/>
              </a:xfrm>
              <a:prstGeom prst="rect">
                <a:avLst/>
              </a:prstGeom>
              <a:blipFill>
                <a:blip r:embed="rId4"/>
                <a:stretch>
                  <a:fillRect l="-1754" t="-28261" b="-5000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4EB513F0-A212-62C3-A2DF-4C8360B8C65B}"/>
                  </a:ext>
                </a:extLst>
              </p:cNvPr>
              <p:cNvSpPr txBox="1"/>
              <p:nvPr/>
            </p:nvSpPr>
            <p:spPr>
              <a:xfrm>
                <a:off x="1036473" y="3520997"/>
                <a:ext cx="52759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MX" b="0" i="1" smtClean="0">
                              <a:solidFill>
                                <a:schemeClr val="bg1"/>
                              </a:solidFill>
                              <a:latin typeface="Cambria Math" panose="02040503050406030204" pitchFamily="18" charset="0"/>
                            </a:rPr>
                          </m:ctrlPr>
                        </m:sSupPr>
                        <m:e>
                          <m:r>
                            <a:rPr lang="es-MX" b="0" i="1" smtClean="0">
                              <a:solidFill>
                                <a:schemeClr val="bg1"/>
                              </a:solidFill>
                              <a:latin typeface="Cambria Math" panose="02040503050406030204" pitchFamily="18" charset="0"/>
                            </a:rPr>
                            <m:t>=</m:t>
                          </m:r>
                          <m:r>
                            <a:rPr lang="es-MX" b="0" i="1" smtClean="0">
                              <a:solidFill>
                                <a:schemeClr val="bg1"/>
                              </a:solidFill>
                              <a:latin typeface="Cambria Math" panose="02040503050406030204" pitchFamily="18" charset="0"/>
                            </a:rPr>
                            <m:t>𝑝</m:t>
                          </m:r>
                        </m:e>
                        <m:sup>
                          <m:sSub>
                            <m:sSubPr>
                              <m:ctrlPr>
                                <a:rPr lang="es-MX" b="0" i="1" smtClean="0">
                                  <a:solidFill>
                                    <a:schemeClr val="bg1"/>
                                  </a:solidFill>
                                  <a:latin typeface="Cambria Math" panose="02040503050406030204" pitchFamily="18" charset="0"/>
                                </a:rPr>
                              </m:ctrlPr>
                            </m:sSubPr>
                            <m:e>
                              <m:r>
                                <a:rPr lang="es-MX" b="0" i="1" smtClean="0">
                                  <a:solidFill>
                                    <a:schemeClr val="bg1"/>
                                  </a:solidFill>
                                  <a:latin typeface="Cambria Math" panose="02040503050406030204" pitchFamily="18" charset="0"/>
                                </a:rPr>
                                <m:t>𝑋</m:t>
                              </m:r>
                            </m:e>
                            <m:sub>
                              <m:r>
                                <a:rPr lang="es-MX" b="0" i="1" smtClean="0">
                                  <a:solidFill>
                                    <a:schemeClr val="bg1"/>
                                  </a:solidFill>
                                  <a:latin typeface="Cambria Math" panose="02040503050406030204" pitchFamily="18" charset="0"/>
                                </a:rPr>
                                <m:t>1</m:t>
                              </m:r>
                            </m:sub>
                          </m:sSub>
                        </m:sup>
                      </m:sSup>
                      <m:sSup>
                        <m:sSupPr>
                          <m:ctrlPr>
                            <a:rPr lang="es-MX" b="0" i="1" smtClean="0">
                              <a:solidFill>
                                <a:schemeClr val="bg1"/>
                              </a:solidFill>
                              <a:latin typeface="Cambria Math" panose="02040503050406030204" pitchFamily="18" charset="0"/>
                            </a:rPr>
                          </m:ctrlPr>
                        </m:sSupPr>
                        <m:e>
                          <m:d>
                            <m:dPr>
                              <m:ctrlPr>
                                <a:rPr lang="es-MX" b="0" i="1" smtClean="0">
                                  <a:solidFill>
                                    <a:schemeClr val="bg1"/>
                                  </a:solidFill>
                                  <a:latin typeface="Cambria Math" panose="02040503050406030204" pitchFamily="18" charset="0"/>
                                </a:rPr>
                              </m:ctrlPr>
                            </m:dPr>
                            <m:e>
                              <m:r>
                                <a:rPr lang="es-MX" b="0" i="1" smtClean="0">
                                  <a:solidFill>
                                    <a:schemeClr val="bg1"/>
                                  </a:solidFill>
                                  <a:latin typeface="Cambria Math" panose="02040503050406030204" pitchFamily="18" charset="0"/>
                                </a:rPr>
                                <m:t>1−</m:t>
                              </m:r>
                              <m:r>
                                <a:rPr lang="es-MX" b="0" i="1" smtClean="0">
                                  <a:solidFill>
                                    <a:schemeClr val="bg1"/>
                                  </a:solidFill>
                                  <a:latin typeface="Cambria Math" panose="02040503050406030204" pitchFamily="18" charset="0"/>
                                </a:rPr>
                                <m:t>𝑝</m:t>
                              </m:r>
                            </m:e>
                          </m:d>
                        </m:e>
                        <m:sup>
                          <m:r>
                            <a:rPr lang="es-MX" b="0" i="1" smtClean="0">
                              <a:solidFill>
                                <a:schemeClr val="bg1"/>
                              </a:solidFill>
                              <a:latin typeface="Cambria Math" panose="02040503050406030204" pitchFamily="18" charset="0"/>
                            </a:rPr>
                            <m:t>1−</m:t>
                          </m:r>
                          <m:sSub>
                            <m:sSubPr>
                              <m:ctrlPr>
                                <a:rPr lang="es-MX" b="0" i="1" smtClean="0">
                                  <a:solidFill>
                                    <a:schemeClr val="bg1"/>
                                  </a:solidFill>
                                  <a:latin typeface="Cambria Math" panose="02040503050406030204" pitchFamily="18" charset="0"/>
                                </a:rPr>
                              </m:ctrlPr>
                            </m:sSubPr>
                            <m:e>
                              <m:r>
                                <a:rPr lang="es-MX" b="0" i="1" smtClean="0">
                                  <a:solidFill>
                                    <a:schemeClr val="bg1"/>
                                  </a:solidFill>
                                  <a:latin typeface="Cambria Math" panose="02040503050406030204" pitchFamily="18" charset="0"/>
                                </a:rPr>
                                <m:t>𝑋</m:t>
                              </m:r>
                            </m:e>
                            <m:sub>
                              <m:r>
                                <a:rPr lang="es-MX" b="0" i="1" smtClean="0">
                                  <a:solidFill>
                                    <a:schemeClr val="bg1"/>
                                  </a:solidFill>
                                  <a:latin typeface="Cambria Math" panose="02040503050406030204" pitchFamily="18" charset="0"/>
                                </a:rPr>
                                <m:t>1</m:t>
                              </m:r>
                            </m:sub>
                          </m:sSub>
                        </m:sup>
                      </m:sSup>
                      <m:r>
                        <a:rPr lang="es-MX" b="0" i="1" smtClean="0">
                          <a:solidFill>
                            <a:schemeClr val="bg1"/>
                          </a:solidFill>
                          <a:latin typeface="Cambria Math" panose="02040503050406030204" pitchFamily="18" charset="0"/>
                          <a:ea typeface="Cambria Math" panose="02040503050406030204" pitchFamily="18" charset="0"/>
                        </a:rPr>
                        <m:t>∙</m:t>
                      </m:r>
                      <m:sSup>
                        <m:sSupPr>
                          <m:ctrlPr>
                            <a:rPr lang="es-MX" i="1">
                              <a:solidFill>
                                <a:schemeClr val="bg1"/>
                              </a:solidFill>
                              <a:latin typeface="Cambria Math" panose="02040503050406030204" pitchFamily="18" charset="0"/>
                            </a:rPr>
                          </m:ctrlPr>
                        </m:sSupPr>
                        <m:e>
                          <m:r>
                            <a:rPr lang="es-MX" i="1">
                              <a:solidFill>
                                <a:schemeClr val="bg1"/>
                              </a:solidFill>
                              <a:latin typeface="Cambria Math" panose="02040503050406030204" pitchFamily="18" charset="0"/>
                            </a:rPr>
                            <m:t>𝑝</m:t>
                          </m:r>
                        </m:e>
                        <m:sup>
                          <m:sSub>
                            <m:sSubPr>
                              <m:ctrlPr>
                                <a:rPr lang="es-MX" i="1">
                                  <a:solidFill>
                                    <a:schemeClr val="bg1"/>
                                  </a:solidFill>
                                  <a:latin typeface="Cambria Math" panose="02040503050406030204" pitchFamily="18" charset="0"/>
                                </a:rPr>
                              </m:ctrlPr>
                            </m:sSubPr>
                            <m:e>
                              <m:r>
                                <a:rPr lang="es-MX" i="1">
                                  <a:solidFill>
                                    <a:schemeClr val="bg1"/>
                                  </a:solidFill>
                                  <a:latin typeface="Cambria Math" panose="02040503050406030204" pitchFamily="18" charset="0"/>
                                </a:rPr>
                                <m:t>𝑋</m:t>
                              </m:r>
                            </m:e>
                            <m:sub>
                              <m:r>
                                <a:rPr lang="es-MX" b="0" i="1" smtClean="0">
                                  <a:solidFill>
                                    <a:schemeClr val="bg1"/>
                                  </a:solidFill>
                                  <a:latin typeface="Cambria Math" panose="02040503050406030204" pitchFamily="18" charset="0"/>
                                </a:rPr>
                                <m:t>2</m:t>
                              </m:r>
                            </m:sub>
                          </m:sSub>
                        </m:sup>
                      </m:sSup>
                      <m:sSup>
                        <m:sSupPr>
                          <m:ctrlPr>
                            <a:rPr lang="es-MX" i="1">
                              <a:solidFill>
                                <a:schemeClr val="bg1"/>
                              </a:solidFill>
                              <a:latin typeface="Cambria Math" panose="02040503050406030204" pitchFamily="18" charset="0"/>
                            </a:rPr>
                          </m:ctrlPr>
                        </m:sSupPr>
                        <m:e>
                          <m:d>
                            <m:dPr>
                              <m:ctrlPr>
                                <a:rPr lang="es-MX" i="1">
                                  <a:solidFill>
                                    <a:schemeClr val="bg1"/>
                                  </a:solidFill>
                                  <a:latin typeface="Cambria Math" panose="02040503050406030204" pitchFamily="18" charset="0"/>
                                </a:rPr>
                              </m:ctrlPr>
                            </m:dPr>
                            <m:e>
                              <m:r>
                                <a:rPr lang="es-MX" i="1">
                                  <a:solidFill>
                                    <a:schemeClr val="bg1"/>
                                  </a:solidFill>
                                  <a:latin typeface="Cambria Math" panose="02040503050406030204" pitchFamily="18" charset="0"/>
                                </a:rPr>
                                <m:t>1−</m:t>
                              </m:r>
                              <m:r>
                                <a:rPr lang="es-MX" i="1">
                                  <a:solidFill>
                                    <a:schemeClr val="bg1"/>
                                  </a:solidFill>
                                  <a:latin typeface="Cambria Math" panose="02040503050406030204" pitchFamily="18" charset="0"/>
                                </a:rPr>
                                <m:t>𝑝</m:t>
                              </m:r>
                            </m:e>
                          </m:d>
                        </m:e>
                        <m:sup>
                          <m:r>
                            <a:rPr lang="es-MX" i="1">
                              <a:solidFill>
                                <a:schemeClr val="bg1"/>
                              </a:solidFill>
                              <a:latin typeface="Cambria Math" panose="02040503050406030204" pitchFamily="18" charset="0"/>
                            </a:rPr>
                            <m:t>1−</m:t>
                          </m:r>
                          <m:sSub>
                            <m:sSubPr>
                              <m:ctrlPr>
                                <a:rPr lang="es-MX" i="1">
                                  <a:solidFill>
                                    <a:schemeClr val="bg1"/>
                                  </a:solidFill>
                                  <a:latin typeface="Cambria Math" panose="02040503050406030204" pitchFamily="18" charset="0"/>
                                </a:rPr>
                              </m:ctrlPr>
                            </m:sSubPr>
                            <m:e>
                              <m:r>
                                <a:rPr lang="es-MX" i="1">
                                  <a:solidFill>
                                    <a:schemeClr val="bg1"/>
                                  </a:solidFill>
                                  <a:latin typeface="Cambria Math" panose="02040503050406030204" pitchFamily="18" charset="0"/>
                                </a:rPr>
                                <m:t>𝑋</m:t>
                              </m:r>
                            </m:e>
                            <m:sub>
                              <m:r>
                                <a:rPr lang="es-MX" b="0" i="1" smtClean="0">
                                  <a:solidFill>
                                    <a:schemeClr val="bg1"/>
                                  </a:solidFill>
                                  <a:latin typeface="Cambria Math" panose="02040503050406030204" pitchFamily="18" charset="0"/>
                                </a:rPr>
                                <m:t>2</m:t>
                              </m:r>
                            </m:sub>
                          </m:sSub>
                        </m:sup>
                      </m:sSup>
                      <m:r>
                        <a:rPr lang="es-MX" b="0" i="1" smtClean="0">
                          <a:solidFill>
                            <a:schemeClr val="bg1"/>
                          </a:solidFill>
                          <a:latin typeface="Cambria Math" panose="02040503050406030204" pitchFamily="18" charset="0"/>
                        </a:rPr>
                        <m:t>…</m:t>
                      </m:r>
                      <m:sSup>
                        <m:sSupPr>
                          <m:ctrlPr>
                            <a:rPr lang="es-MX" i="1">
                              <a:solidFill>
                                <a:schemeClr val="bg1"/>
                              </a:solidFill>
                              <a:latin typeface="Cambria Math" panose="02040503050406030204" pitchFamily="18" charset="0"/>
                            </a:rPr>
                          </m:ctrlPr>
                        </m:sSupPr>
                        <m:e>
                          <m:r>
                            <a:rPr lang="es-MX" i="1">
                              <a:solidFill>
                                <a:schemeClr val="bg1"/>
                              </a:solidFill>
                              <a:latin typeface="Cambria Math" panose="02040503050406030204" pitchFamily="18" charset="0"/>
                            </a:rPr>
                            <m:t>𝑝</m:t>
                          </m:r>
                        </m:e>
                        <m:sup>
                          <m:sSub>
                            <m:sSubPr>
                              <m:ctrlPr>
                                <a:rPr lang="es-MX" i="1">
                                  <a:solidFill>
                                    <a:schemeClr val="bg1"/>
                                  </a:solidFill>
                                  <a:latin typeface="Cambria Math" panose="02040503050406030204" pitchFamily="18" charset="0"/>
                                </a:rPr>
                              </m:ctrlPr>
                            </m:sSubPr>
                            <m:e>
                              <m:r>
                                <a:rPr lang="es-MX" i="1">
                                  <a:solidFill>
                                    <a:schemeClr val="bg1"/>
                                  </a:solidFill>
                                  <a:latin typeface="Cambria Math" panose="02040503050406030204" pitchFamily="18" charset="0"/>
                                </a:rPr>
                                <m:t>𝑋</m:t>
                              </m:r>
                            </m:e>
                            <m:sub>
                              <m:r>
                                <a:rPr lang="es-MX" b="0" i="1" smtClean="0">
                                  <a:solidFill>
                                    <a:schemeClr val="bg1"/>
                                  </a:solidFill>
                                  <a:latin typeface="Cambria Math" panose="02040503050406030204" pitchFamily="18" charset="0"/>
                                </a:rPr>
                                <m:t>𝑛</m:t>
                              </m:r>
                            </m:sub>
                          </m:sSub>
                        </m:sup>
                      </m:sSup>
                      <m:sSup>
                        <m:sSupPr>
                          <m:ctrlPr>
                            <a:rPr lang="es-MX" i="1">
                              <a:solidFill>
                                <a:schemeClr val="bg1"/>
                              </a:solidFill>
                              <a:latin typeface="Cambria Math" panose="02040503050406030204" pitchFamily="18" charset="0"/>
                            </a:rPr>
                          </m:ctrlPr>
                        </m:sSupPr>
                        <m:e>
                          <m:d>
                            <m:dPr>
                              <m:ctrlPr>
                                <a:rPr lang="es-MX" i="1">
                                  <a:solidFill>
                                    <a:schemeClr val="bg1"/>
                                  </a:solidFill>
                                  <a:latin typeface="Cambria Math" panose="02040503050406030204" pitchFamily="18" charset="0"/>
                                </a:rPr>
                              </m:ctrlPr>
                            </m:dPr>
                            <m:e>
                              <m:r>
                                <a:rPr lang="es-MX" i="1">
                                  <a:solidFill>
                                    <a:schemeClr val="bg1"/>
                                  </a:solidFill>
                                  <a:latin typeface="Cambria Math" panose="02040503050406030204" pitchFamily="18" charset="0"/>
                                </a:rPr>
                                <m:t>1−</m:t>
                              </m:r>
                              <m:r>
                                <a:rPr lang="es-MX" i="1">
                                  <a:solidFill>
                                    <a:schemeClr val="bg1"/>
                                  </a:solidFill>
                                  <a:latin typeface="Cambria Math" panose="02040503050406030204" pitchFamily="18" charset="0"/>
                                </a:rPr>
                                <m:t>𝑝</m:t>
                              </m:r>
                            </m:e>
                          </m:d>
                        </m:e>
                        <m:sup>
                          <m:r>
                            <a:rPr lang="es-MX" i="1">
                              <a:solidFill>
                                <a:schemeClr val="bg1"/>
                              </a:solidFill>
                              <a:latin typeface="Cambria Math" panose="02040503050406030204" pitchFamily="18" charset="0"/>
                            </a:rPr>
                            <m:t>1−</m:t>
                          </m:r>
                          <m:sSub>
                            <m:sSubPr>
                              <m:ctrlPr>
                                <a:rPr lang="es-MX" i="1">
                                  <a:solidFill>
                                    <a:schemeClr val="bg1"/>
                                  </a:solidFill>
                                  <a:latin typeface="Cambria Math" panose="02040503050406030204" pitchFamily="18" charset="0"/>
                                </a:rPr>
                              </m:ctrlPr>
                            </m:sSubPr>
                            <m:e>
                              <m:r>
                                <a:rPr lang="es-MX" i="1">
                                  <a:solidFill>
                                    <a:schemeClr val="bg1"/>
                                  </a:solidFill>
                                  <a:latin typeface="Cambria Math" panose="02040503050406030204" pitchFamily="18" charset="0"/>
                                </a:rPr>
                                <m:t>𝑋</m:t>
                              </m:r>
                            </m:e>
                            <m:sub>
                              <m:r>
                                <a:rPr lang="es-MX" b="0" i="1" smtClean="0">
                                  <a:solidFill>
                                    <a:schemeClr val="bg1"/>
                                  </a:solidFill>
                                  <a:latin typeface="Cambria Math" panose="02040503050406030204" pitchFamily="18" charset="0"/>
                                </a:rPr>
                                <m:t>𝑛</m:t>
                              </m:r>
                            </m:sub>
                          </m:sSub>
                        </m:sup>
                      </m:sSup>
                    </m:oMath>
                  </m:oMathPara>
                </a14:m>
                <a:endParaRPr lang="es-MX" dirty="0"/>
              </a:p>
            </p:txBody>
          </p:sp>
        </mc:Choice>
        <mc:Fallback xmlns="">
          <p:sp>
            <p:nvSpPr>
              <p:cNvPr id="9" name="CuadroTexto 8">
                <a:extLst>
                  <a:ext uri="{FF2B5EF4-FFF2-40B4-BE49-F238E27FC236}">
                    <a16:creationId xmlns:a16="http://schemas.microsoft.com/office/drawing/2014/main" id="{4EB513F0-A212-62C3-A2DF-4C8360B8C65B}"/>
                  </a:ext>
                </a:extLst>
              </p:cNvPr>
              <p:cNvSpPr txBox="1">
                <a:spLocks noRot="1" noChangeAspect="1" noMove="1" noResize="1" noEditPoints="1" noAdjustHandles="1" noChangeArrowheads="1" noChangeShapeType="1" noTextEdit="1"/>
              </p:cNvSpPr>
              <p:nvPr/>
            </p:nvSpPr>
            <p:spPr>
              <a:xfrm>
                <a:off x="1036473" y="3520997"/>
                <a:ext cx="5275931" cy="276999"/>
              </a:xfrm>
              <a:prstGeom prst="rect">
                <a:avLst/>
              </a:prstGeom>
              <a:blipFill>
                <a:blip r:embed="rId5"/>
                <a:stretch>
                  <a:fillRect t="-2222" b="-28889"/>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14E8AD9D-F6CB-DE7A-1EE6-6E95E5C5E10A}"/>
                  </a:ext>
                </a:extLst>
              </p:cNvPr>
              <p:cNvSpPr txBox="1"/>
              <p:nvPr/>
            </p:nvSpPr>
            <p:spPr>
              <a:xfrm>
                <a:off x="1036473" y="3946332"/>
                <a:ext cx="2609432" cy="315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MX" b="0" i="1" smtClean="0">
                              <a:solidFill>
                                <a:schemeClr val="bg1"/>
                              </a:solidFill>
                              <a:latin typeface="Cambria Math" panose="02040503050406030204" pitchFamily="18" charset="0"/>
                            </a:rPr>
                          </m:ctrlPr>
                        </m:sSupPr>
                        <m:e>
                          <m:r>
                            <a:rPr lang="es-MX" b="0" i="1" smtClean="0">
                              <a:solidFill>
                                <a:schemeClr val="bg1"/>
                              </a:solidFill>
                              <a:latin typeface="Cambria Math" panose="02040503050406030204" pitchFamily="18" charset="0"/>
                            </a:rPr>
                            <m:t>=</m:t>
                          </m:r>
                          <m:r>
                            <a:rPr lang="es-MX" b="0" i="1" smtClean="0">
                              <a:solidFill>
                                <a:schemeClr val="bg1"/>
                              </a:solidFill>
                              <a:latin typeface="Cambria Math" panose="02040503050406030204" pitchFamily="18" charset="0"/>
                            </a:rPr>
                            <m:t>𝑝</m:t>
                          </m:r>
                        </m:e>
                        <m:sup>
                          <m:nary>
                            <m:naryPr>
                              <m:chr m:val="∑"/>
                              <m:ctrlPr>
                                <a:rPr lang="es-MX" b="0" i="1" smtClean="0">
                                  <a:solidFill>
                                    <a:schemeClr val="bg1"/>
                                  </a:solidFill>
                                  <a:latin typeface="Cambria Math" panose="02040503050406030204" pitchFamily="18" charset="0"/>
                                </a:rPr>
                              </m:ctrlPr>
                            </m:naryPr>
                            <m:sub>
                              <m:r>
                                <m:rPr>
                                  <m:brk m:alnAt="23"/>
                                </m:rPr>
                                <a:rPr lang="es-MX" b="0" i="1" smtClean="0">
                                  <a:solidFill>
                                    <a:schemeClr val="bg1"/>
                                  </a:solidFill>
                                  <a:latin typeface="Cambria Math" panose="02040503050406030204" pitchFamily="18" charset="0"/>
                                </a:rPr>
                                <m:t>𝑖</m:t>
                              </m:r>
                              <m:r>
                                <a:rPr lang="es-MX" b="0" i="1" smtClean="0">
                                  <a:solidFill>
                                    <a:schemeClr val="bg1"/>
                                  </a:solidFill>
                                  <a:latin typeface="Cambria Math" panose="02040503050406030204" pitchFamily="18" charset="0"/>
                                </a:rPr>
                                <m:t>=1</m:t>
                              </m:r>
                            </m:sub>
                            <m:sup>
                              <m:r>
                                <a:rPr lang="es-MX" b="0" i="1" smtClean="0">
                                  <a:solidFill>
                                    <a:schemeClr val="bg1"/>
                                  </a:solidFill>
                                  <a:latin typeface="Cambria Math" panose="02040503050406030204" pitchFamily="18" charset="0"/>
                                </a:rPr>
                                <m:t>𝑛</m:t>
                              </m:r>
                            </m:sup>
                            <m:e>
                              <m:sSub>
                                <m:sSubPr>
                                  <m:ctrlPr>
                                    <a:rPr lang="es-MX" i="1">
                                      <a:solidFill>
                                        <a:schemeClr val="bg1"/>
                                      </a:solidFill>
                                      <a:latin typeface="Cambria Math" panose="02040503050406030204" pitchFamily="18" charset="0"/>
                                    </a:rPr>
                                  </m:ctrlPr>
                                </m:sSubPr>
                                <m:e>
                                  <m:r>
                                    <a:rPr lang="es-MX" i="1">
                                      <a:solidFill>
                                        <a:schemeClr val="bg1"/>
                                      </a:solidFill>
                                      <a:latin typeface="Cambria Math" panose="02040503050406030204" pitchFamily="18" charset="0"/>
                                    </a:rPr>
                                    <m:t>𝑋</m:t>
                                  </m:r>
                                </m:e>
                                <m:sub>
                                  <m:r>
                                    <a:rPr lang="es-MX" b="0" i="1" smtClean="0">
                                      <a:solidFill>
                                        <a:schemeClr val="bg1"/>
                                      </a:solidFill>
                                      <a:latin typeface="Cambria Math" panose="02040503050406030204" pitchFamily="18" charset="0"/>
                                    </a:rPr>
                                    <m:t>𝑖</m:t>
                                  </m:r>
                                </m:sub>
                              </m:sSub>
                            </m:e>
                          </m:nary>
                        </m:sup>
                      </m:sSup>
                      <m:sSup>
                        <m:sSupPr>
                          <m:ctrlPr>
                            <a:rPr lang="es-MX" b="0" i="1" smtClean="0">
                              <a:solidFill>
                                <a:schemeClr val="bg1"/>
                              </a:solidFill>
                              <a:latin typeface="Cambria Math" panose="02040503050406030204" pitchFamily="18" charset="0"/>
                            </a:rPr>
                          </m:ctrlPr>
                        </m:sSupPr>
                        <m:e>
                          <m:d>
                            <m:dPr>
                              <m:ctrlPr>
                                <a:rPr lang="es-MX" b="0" i="1" smtClean="0">
                                  <a:solidFill>
                                    <a:schemeClr val="bg1"/>
                                  </a:solidFill>
                                  <a:latin typeface="Cambria Math" panose="02040503050406030204" pitchFamily="18" charset="0"/>
                                </a:rPr>
                              </m:ctrlPr>
                            </m:dPr>
                            <m:e>
                              <m:r>
                                <a:rPr lang="es-MX" b="0" i="1" smtClean="0">
                                  <a:solidFill>
                                    <a:schemeClr val="bg1"/>
                                  </a:solidFill>
                                  <a:latin typeface="Cambria Math" panose="02040503050406030204" pitchFamily="18" charset="0"/>
                                </a:rPr>
                                <m:t>1−</m:t>
                              </m:r>
                              <m:r>
                                <a:rPr lang="es-MX" b="0" i="1" smtClean="0">
                                  <a:solidFill>
                                    <a:schemeClr val="bg1"/>
                                  </a:solidFill>
                                  <a:latin typeface="Cambria Math" panose="02040503050406030204" pitchFamily="18" charset="0"/>
                                </a:rPr>
                                <m:t>𝑝</m:t>
                              </m:r>
                            </m:e>
                          </m:d>
                        </m:e>
                        <m:sup>
                          <m:r>
                            <a:rPr lang="es-MX" b="0" i="1" smtClean="0">
                              <a:solidFill>
                                <a:schemeClr val="bg1"/>
                              </a:solidFill>
                              <a:latin typeface="Cambria Math" panose="02040503050406030204" pitchFamily="18" charset="0"/>
                            </a:rPr>
                            <m:t>𝑛</m:t>
                          </m:r>
                          <m:r>
                            <a:rPr lang="es-MX" b="0" i="1" smtClean="0">
                              <a:solidFill>
                                <a:schemeClr val="bg1"/>
                              </a:solidFill>
                              <a:latin typeface="Cambria Math" panose="02040503050406030204" pitchFamily="18" charset="0"/>
                            </a:rPr>
                            <m:t>−</m:t>
                          </m:r>
                          <m:nary>
                            <m:naryPr>
                              <m:chr m:val="∑"/>
                              <m:ctrlPr>
                                <a:rPr lang="es-MX" i="1">
                                  <a:solidFill>
                                    <a:schemeClr val="bg1"/>
                                  </a:solidFill>
                                  <a:latin typeface="Cambria Math" panose="02040503050406030204" pitchFamily="18" charset="0"/>
                                </a:rPr>
                              </m:ctrlPr>
                            </m:naryPr>
                            <m:sub>
                              <m:r>
                                <m:rPr>
                                  <m:brk m:alnAt="23"/>
                                </m:rPr>
                                <a:rPr lang="es-MX" i="1">
                                  <a:solidFill>
                                    <a:schemeClr val="bg1"/>
                                  </a:solidFill>
                                  <a:latin typeface="Cambria Math" panose="02040503050406030204" pitchFamily="18" charset="0"/>
                                </a:rPr>
                                <m:t>𝑖</m:t>
                              </m:r>
                              <m:r>
                                <a:rPr lang="es-MX" i="1">
                                  <a:solidFill>
                                    <a:schemeClr val="bg1"/>
                                  </a:solidFill>
                                  <a:latin typeface="Cambria Math" panose="02040503050406030204" pitchFamily="18" charset="0"/>
                                </a:rPr>
                                <m:t>=1</m:t>
                              </m:r>
                            </m:sub>
                            <m:sup>
                              <m:r>
                                <a:rPr lang="es-MX" i="1">
                                  <a:solidFill>
                                    <a:schemeClr val="bg1"/>
                                  </a:solidFill>
                                  <a:latin typeface="Cambria Math" panose="02040503050406030204" pitchFamily="18" charset="0"/>
                                </a:rPr>
                                <m:t>𝑛</m:t>
                              </m:r>
                            </m:sup>
                            <m:e>
                              <m:sSub>
                                <m:sSubPr>
                                  <m:ctrlPr>
                                    <a:rPr lang="es-MX" i="1">
                                      <a:solidFill>
                                        <a:schemeClr val="bg1"/>
                                      </a:solidFill>
                                      <a:latin typeface="Cambria Math" panose="02040503050406030204" pitchFamily="18" charset="0"/>
                                    </a:rPr>
                                  </m:ctrlPr>
                                </m:sSubPr>
                                <m:e>
                                  <m:r>
                                    <a:rPr lang="es-MX" i="1">
                                      <a:solidFill>
                                        <a:schemeClr val="bg1"/>
                                      </a:solidFill>
                                      <a:latin typeface="Cambria Math" panose="02040503050406030204" pitchFamily="18" charset="0"/>
                                    </a:rPr>
                                    <m:t>𝑋</m:t>
                                  </m:r>
                                </m:e>
                                <m:sub>
                                  <m:r>
                                    <a:rPr lang="es-MX" i="1">
                                      <a:solidFill>
                                        <a:schemeClr val="bg1"/>
                                      </a:solidFill>
                                      <a:latin typeface="Cambria Math" panose="02040503050406030204" pitchFamily="18" charset="0"/>
                                    </a:rPr>
                                    <m:t>𝑖</m:t>
                                  </m:r>
                                </m:sub>
                              </m:sSub>
                            </m:e>
                          </m:nary>
                        </m:sup>
                      </m:sSup>
                    </m:oMath>
                  </m:oMathPara>
                </a14:m>
                <a:endParaRPr lang="es-MX" dirty="0"/>
              </a:p>
            </p:txBody>
          </p:sp>
        </mc:Choice>
        <mc:Fallback xmlns="">
          <p:sp>
            <p:nvSpPr>
              <p:cNvPr id="10" name="CuadroTexto 9">
                <a:extLst>
                  <a:ext uri="{FF2B5EF4-FFF2-40B4-BE49-F238E27FC236}">
                    <a16:creationId xmlns:a16="http://schemas.microsoft.com/office/drawing/2014/main" id="{14E8AD9D-F6CB-DE7A-1EE6-6E95E5C5E10A}"/>
                  </a:ext>
                </a:extLst>
              </p:cNvPr>
              <p:cNvSpPr txBox="1">
                <a:spLocks noRot="1" noChangeAspect="1" noMove="1" noResize="1" noEditPoints="1" noAdjustHandles="1" noChangeArrowheads="1" noChangeShapeType="1" noTextEdit="1"/>
              </p:cNvSpPr>
              <p:nvPr/>
            </p:nvSpPr>
            <p:spPr>
              <a:xfrm>
                <a:off x="1036473" y="3946332"/>
                <a:ext cx="2609432" cy="315664"/>
              </a:xfrm>
              <a:prstGeom prst="rect">
                <a:avLst/>
              </a:prstGeom>
              <a:blipFill>
                <a:blip r:embed="rId6"/>
                <a:stretch>
                  <a:fillRect l="-234" t="-109615" r="-6542" b="-142308"/>
                </a:stretch>
              </a:blipFill>
            </p:spPr>
            <p:txBody>
              <a:bodyPr/>
              <a:lstStyle/>
              <a:p>
                <a:r>
                  <a:rPr lang="es-MX">
                    <a:noFill/>
                  </a:rPr>
                  <a:t> </a:t>
                </a:r>
              </a:p>
            </p:txBody>
          </p:sp>
        </mc:Fallback>
      </mc:AlternateContent>
      <p:sp>
        <p:nvSpPr>
          <p:cNvPr id="11" name="CuadroTexto 10">
            <a:extLst>
              <a:ext uri="{FF2B5EF4-FFF2-40B4-BE49-F238E27FC236}">
                <a16:creationId xmlns:a16="http://schemas.microsoft.com/office/drawing/2014/main" id="{7C488F2C-6241-79D5-2BFA-872AE08C59DC}"/>
              </a:ext>
            </a:extLst>
          </p:cNvPr>
          <p:cNvSpPr txBox="1"/>
          <p:nvPr/>
        </p:nvSpPr>
        <p:spPr>
          <a:xfrm>
            <a:off x="5643349" y="2975212"/>
            <a:ext cx="65" cy="276999"/>
          </a:xfrm>
          <a:prstGeom prst="rect">
            <a:avLst/>
          </a:prstGeom>
          <a:noFill/>
        </p:spPr>
        <p:txBody>
          <a:bodyPr wrap="none" lIns="0" tIns="0" rIns="0" bIns="0" rtlCol="0">
            <a:spAutoFit/>
          </a:bodyPr>
          <a:lstStyle/>
          <a:p>
            <a:endParaRPr lang="es-MX" dirty="0"/>
          </a:p>
        </p:txBody>
      </p:sp>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3536D6CC-80EB-0F97-031C-1C2F9260197A}"/>
                  </a:ext>
                </a:extLst>
              </p:cNvPr>
              <p:cNvSpPr txBox="1"/>
              <p:nvPr/>
            </p:nvSpPr>
            <p:spPr>
              <a:xfrm>
                <a:off x="1025211" y="5017357"/>
                <a:ext cx="4776499"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solidFill>
                            <a:schemeClr val="bg1"/>
                          </a:solidFill>
                          <a:latin typeface="Cambria Math" panose="02040503050406030204" pitchFamily="18" charset="0"/>
                        </a:rPr>
                        <m:t>𝐼𝑛</m:t>
                      </m:r>
                      <m:r>
                        <a:rPr lang="es-MX" b="0" i="1" smtClean="0">
                          <a:solidFill>
                            <a:schemeClr val="bg1"/>
                          </a:solidFill>
                          <a:latin typeface="Cambria Math" panose="02040503050406030204" pitchFamily="18" charset="0"/>
                        </a:rPr>
                        <m:t>(</m:t>
                      </m:r>
                      <m:r>
                        <a:rPr lang="es-MX" b="0" i="1" smtClean="0">
                          <a:solidFill>
                            <a:schemeClr val="bg1"/>
                          </a:solidFill>
                          <a:latin typeface="Cambria Math" panose="02040503050406030204" pitchFamily="18" charset="0"/>
                        </a:rPr>
                        <m:t>𝐿</m:t>
                      </m:r>
                      <m:r>
                        <a:rPr lang="es-MX" b="0" i="1" smtClean="0">
                          <a:solidFill>
                            <a:schemeClr val="bg1"/>
                          </a:solidFill>
                          <a:latin typeface="Cambria Math" panose="02040503050406030204" pitchFamily="18" charset="0"/>
                        </a:rPr>
                        <m:t>)=</m:t>
                      </m:r>
                      <m:nary>
                        <m:naryPr>
                          <m:chr m:val="∑"/>
                          <m:ctrlPr>
                            <a:rPr lang="es-MX" i="1">
                              <a:solidFill>
                                <a:schemeClr val="bg1"/>
                              </a:solidFill>
                              <a:latin typeface="Cambria Math" panose="02040503050406030204" pitchFamily="18" charset="0"/>
                            </a:rPr>
                          </m:ctrlPr>
                        </m:naryPr>
                        <m:sub>
                          <m:r>
                            <m:rPr>
                              <m:brk m:alnAt="23"/>
                            </m:rPr>
                            <a:rPr lang="es-MX" i="1">
                              <a:solidFill>
                                <a:schemeClr val="bg1"/>
                              </a:solidFill>
                              <a:latin typeface="Cambria Math" panose="02040503050406030204" pitchFamily="18" charset="0"/>
                            </a:rPr>
                            <m:t>𝑖</m:t>
                          </m:r>
                          <m:r>
                            <a:rPr lang="es-MX" i="1">
                              <a:solidFill>
                                <a:schemeClr val="bg1"/>
                              </a:solidFill>
                              <a:latin typeface="Cambria Math" panose="02040503050406030204" pitchFamily="18" charset="0"/>
                            </a:rPr>
                            <m:t>=1</m:t>
                          </m:r>
                        </m:sub>
                        <m:sup>
                          <m:r>
                            <a:rPr lang="es-MX" i="1">
                              <a:solidFill>
                                <a:schemeClr val="bg1"/>
                              </a:solidFill>
                              <a:latin typeface="Cambria Math" panose="02040503050406030204" pitchFamily="18" charset="0"/>
                            </a:rPr>
                            <m:t>𝑛</m:t>
                          </m:r>
                        </m:sup>
                        <m:e>
                          <m:sSub>
                            <m:sSubPr>
                              <m:ctrlPr>
                                <a:rPr lang="es-MX" i="1">
                                  <a:solidFill>
                                    <a:schemeClr val="bg1"/>
                                  </a:solidFill>
                                  <a:latin typeface="Cambria Math" panose="02040503050406030204" pitchFamily="18" charset="0"/>
                                </a:rPr>
                              </m:ctrlPr>
                            </m:sSubPr>
                            <m:e>
                              <m:r>
                                <a:rPr lang="es-MX" i="1">
                                  <a:solidFill>
                                    <a:schemeClr val="bg1"/>
                                  </a:solidFill>
                                  <a:latin typeface="Cambria Math" panose="02040503050406030204" pitchFamily="18" charset="0"/>
                                </a:rPr>
                                <m:t>𝑋</m:t>
                              </m:r>
                            </m:e>
                            <m:sub>
                              <m:r>
                                <a:rPr lang="es-MX" i="1">
                                  <a:solidFill>
                                    <a:schemeClr val="bg1"/>
                                  </a:solidFill>
                                  <a:latin typeface="Cambria Math" panose="02040503050406030204" pitchFamily="18" charset="0"/>
                                </a:rPr>
                                <m:t>𝑖</m:t>
                              </m:r>
                            </m:sub>
                          </m:sSub>
                          <m:r>
                            <a:rPr lang="es-MX" i="1" smtClean="0">
                              <a:solidFill>
                                <a:schemeClr val="bg1"/>
                              </a:solidFill>
                              <a:latin typeface="Cambria Math" panose="02040503050406030204" pitchFamily="18" charset="0"/>
                              <a:ea typeface="Cambria Math" panose="02040503050406030204" pitchFamily="18" charset="0"/>
                            </a:rPr>
                            <m:t>∙</m:t>
                          </m:r>
                          <m:func>
                            <m:funcPr>
                              <m:ctrlPr>
                                <a:rPr lang="es-MX" b="0" i="1" smtClean="0">
                                  <a:solidFill>
                                    <a:schemeClr val="bg1"/>
                                  </a:solidFill>
                                  <a:latin typeface="Cambria Math" panose="02040503050406030204" pitchFamily="18" charset="0"/>
                                  <a:ea typeface="Cambria Math" panose="02040503050406030204" pitchFamily="18" charset="0"/>
                                </a:rPr>
                              </m:ctrlPr>
                            </m:funcPr>
                            <m:fName>
                              <m:r>
                                <m:rPr>
                                  <m:sty m:val="p"/>
                                </m:rPr>
                                <a:rPr lang="es-MX" b="0" i="0" smtClean="0">
                                  <a:solidFill>
                                    <a:schemeClr val="bg1"/>
                                  </a:solidFill>
                                  <a:latin typeface="Cambria Math" panose="02040503050406030204" pitchFamily="18" charset="0"/>
                                  <a:ea typeface="Cambria Math" panose="02040503050406030204" pitchFamily="18" charset="0"/>
                                </a:rPr>
                                <m:t>ln</m:t>
                              </m:r>
                            </m:fName>
                            <m:e>
                              <m:d>
                                <m:dPr>
                                  <m:ctrlPr>
                                    <a:rPr lang="es-MX" b="0" i="1" smtClean="0">
                                      <a:solidFill>
                                        <a:schemeClr val="bg1"/>
                                      </a:solidFill>
                                      <a:latin typeface="Cambria Math" panose="02040503050406030204" pitchFamily="18" charset="0"/>
                                      <a:ea typeface="Cambria Math" panose="02040503050406030204" pitchFamily="18" charset="0"/>
                                    </a:rPr>
                                  </m:ctrlPr>
                                </m:dPr>
                                <m:e>
                                  <m:r>
                                    <a:rPr lang="es-MX" b="0" i="1" smtClean="0">
                                      <a:solidFill>
                                        <a:schemeClr val="bg1"/>
                                      </a:solidFill>
                                      <a:latin typeface="Cambria Math" panose="02040503050406030204" pitchFamily="18" charset="0"/>
                                      <a:ea typeface="Cambria Math" panose="02040503050406030204" pitchFamily="18" charset="0"/>
                                    </a:rPr>
                                    <m:t>𝑝</m:t>
                                  </m:r>
                                </m:e>
                              </m:d>
                            </m:e>
                          </m:func>
                          <m:r>
                            <a:rPr lang="es-MX" b="0" i="1" smtClean="0">
                              <a:solidFill>
                                <a:schemeClr val="bg1"/>
                              </a:solidFill>
                              <a:latin typeface="Cambria Math" panose="02040503050406030204" pitchFamily="18" charset="0"/>
                              <a:ea typeface="Cambria Math" panose="02040503050406030204" pitchFamily="18" charset="0"/>
                            </a:rPr>
                            <m:t>+</m:t>
                          </m:r>
                          <m:d>
                            <m:dPr>
                              <m:ctrlPr>
                                <a:rPr lang="es-MX" b="0" i="1" smtClean="0">
                                  <a:solidFill>
                                    <a:schemeClr val="bg1"/>
                                  </a:solidFill>
                                  <a:latin typeface="Cambria Math" panose="02040503050406030204" pitchFamily="18" charset="0"/>
                                  <a:ea typeface="Cambria Math" panose="02040503050406030204" pitchFamily="18" charset="0"/>
                                </a:rPr>
                              </m:ctrlPr>
                            </m:dPr>
                            <m:e>
                              <m:r>
                                <a:rPr lang="es-MX" b="0" i="1" smtClean="0">
                                  <a:solidFill>
                                    <a:schemeClr val="bg1"/>
                                  </a:solidFill>
                                  <a:latin typeface="Cambria Math" panose="02040503050406030204" pitchFamily="18" charset="0"/>
                                  <a:ea typeface="Cambria Math" panose="02040503050406030204" pitchFamily="18" charset="0"/>
                                </a:rPr>
                                <m:t>𝑛</m:t>
                              </m:r>
                              <m:r>
                                <a:rPr lang="es-MX" b="0" i="1" smtClean="0">
                                  <a:solidFill>
                                    <a:schemeClr val="bg1"/>
                                  </a:solidFill>
                                  <a:latin typeface="Cambria Math" panose="02040503050406030204" pitchFamily="18" charset="0"/>
                                  <a:ea typeface="Cambria Math" panose="02040503050406030204" pitchFamily="18" charset="0"/>
                                </a:rPr>
                                <m:t>−</m:t>
                              </m:r>
                              <m:nary>
                                <m:naryPr>
                                  <m:chr m:val="∑"/>
                                  <m:ctrlPr>
                                    <a:rPr lang="es-MX" i="1">
                                      <a:solidFill>
                                        <a:schemeClr val="bg1"/>
                                      </a:solidFill>
                                      <a:latin typeface="Cambria Math" panose="02040503050406030204" pitchFamily="18" charset="0"/>
                                    </a:rPr>
                                  </m:ctrlPr>
                                </m:naryPr>
                                <m:sub>
                                  <m:r>
                                    <m:rPr>
                                      <m:brk m:alnAt="23"/>
                                    </m:rPr>
                                    <a:rPr lang="es-MX" i="1">
                                      <a:solidFill>
                                        <a:schemeClr val="bg1"/>
                                      </a:solidFill>
                                      <a:latin typeface="Cambria Math" panose="02040503050406030204" pitchFamily="18" charset="0"/>
                                    </a:rPr>
                                    <m:t>𝑖</m:t>
                                  </m:r>
                                  <m:r>
                                    <a:rPr lang="es-MX" i="1">
                                      <a:solidFill>
                                        <a:schemeClr val="bg1"/>
                                      </a:solidFill>
                                      <a:latin typeface="Cambria Math" panose="02040503050406030204" pitchFamily="18" charset="0"/>
                                    </a:rPr>
                                    <m:t>=1</m:t>
                                  </m:r>
                                </m:sub>
                                <m:sup>
                                  <m:r>
                                    <a:rPr lang="es-MX" i="1">
                                      <a:solidFill>
                                        <a:schemeClr val="bg1"/>
                                      </a:solidFill>
                                      <a:latin typeface="Cambria Math" panose="02040503050406030204" pitchFamily="18" charset="0"/>
                                    </a:rPr>
                                    <m:t>𝑛</m:t>
                                  </m:r>
                                </m:sup>
                                <m:e>
                                  <m:sSub>
                                    <m:sSubPr>
                                      <m:ctrlPr>
                                        <a:rPr lang="es-MX" i="1">
                                          <a:solidFill>
                                            <a:schemeClr val="bg1"/>
                                          </a:solidFill>
                                          <a:latin typeface="Cambria Math" panose="02040503050406030204" pitchFamily="18" charset="0"/>
                                        </a:rPr>
                                      </m:ctrlPr>
                                    </m:sSubPr>
                                    <m:e>
                                      <m:r>
                                        <a:rPr lang="es-MX" i="1">
                                          <a:solidFill>
                                            <a:schemeClr val="bg1"/>
                                          </a:solidFill>
                                          <a:latin typeface="Cambria Math" panose="02040503050406030204" pitchFamily="18" charset="0"/>
                                        </a:rPr>
                                        <m:t>𝑋</m:t>
                                      </m:r>
                                    </m:e>
                                    <m:sub>
                                      <m:r>
                                        <a:rPr lang="es-MX" i="1">
                                          <a:solidFill>
                                            <a:schemeClr val="bg1"/>
                                          </a:solidFill>
                                          <a:latin typeface="Cambria Math" panose="02040503050406030204" pitchFamily="18" charset="0"/>
                                        </a:rPr>
                                        <m:t>𝑖</m:t>
                                      </m:r>
                                    </m:sub>
                                  </m:sSub>
                                </m:e>
                              </m:nary>
                            </m:e>
                          </m:d>
                          <m:r>
                            <a:rPr lang="es-MX" b="0" i="1" smtClean="0">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𝑙𝑛</m:t>
                          </m:r>
                          <m:d>
                            <m:dPr>
                              <m:ctrlPr>
                                <a:rPr lang="es-MX" b="0" i="1" smtClean="0">
                                  <a:solidFill>
                                    <a:schemeClr val="bg1"/>
                                  </a:solidFill>
                                  <a:latin typeface="Cambria Math" panose="02040503050406030204" pitchFamily="18" charset="0"/>
                                  <a:ea typeface="Cambria Math" panose="02040503050406030204" pitchFamily="18" charset="0"/>
                                </a:rPr>
                              </m:ctrlPr>
                            </m:dPr>
                            <m:e>
                              <m:r>
                                <a:rPr lang="es-MX" b="0" i="1" smtClean="0">
                                  <a:solidFill>
                                    <a:schemeClr val="bg1"/>
                                  </a:solidFill>
                                  <a:latin typeface="Cambria Math" panose="02040503050406030204" pitchFamily="18" charset="0"/>
                                  <a:ea typeface="Cambria Math" panose="02040503050406030204" pitchFamily="18" charset="0"/>
                                </a:rPr>
                                <m:t>1−</m:t>
                              </m:r>
                              <m:r>
                                <a:rPr lang="es-MX" b="0" i="1" smtClean="0">
                                  <a:solidFill>
                                    <a:schemeClr val="bg1"/>
                                  </a:solidFill>
                                  <a:latin typeface="Cambria Math" panose="02040503050406030204" pitchFamily="18" charset="0"/>
                                  <a:ea typeface="Cambria Math" panose="02040503050406030204" pitchFamily="18" charset="0"/>
                                </a:rPr>
                                <m:t>𝑝</m:t>
                              </m:r>
                            </m:e>
                          </m:d>
                        </m:e>
                      </m:nary>
                    </m:oMath>
                  </m:oMathPara>
                </a14:m>
                <a:endParaRPr lang="es-MX" dirty="0"/>
              </a:p>
            </p:txBody>
          </p:sp>
        </mc:Choice>
        <mc:Fallback xmlns="">
          <p:sp>
            <p:nvSpPr>
              <p:cNvPr id="12" name="CuadroTexto 11">
                <a:extLst>
                  <a:ext uri="{FF2B5EF4-FFF2-40B4-BE49-F238E27FC236}">
                    <a16:creationId xmlns:a16="http://schemas.microsoft.com/office/drawing/2014/main" id="{3536D6CC-80EB-0F97-031C-1C2F9260197A}"/>
                  </a:ext>
                </a:extLst>
              </p:cNvPr>
              <p:cNvSpPr txBox="1">
                <a:spLocks noRot="1" noChangeAspect="1" noMove="1" noResize="1" noEditPoints="1" noAdjustHandles="1" noChangeArrowheads="1" noChangeShapeType="1" noTextEdit="1"/>
              </p:cNvSpPr>
              <p:nvPr/>
            </p:nvSpPr>
            <p:spPr>
              <a:xfrm>
                <a:off x="1025211" y="5017357"/>
                <a:ext cx="4776499" cy="756233"/>
              </a:xfrm>
              <a:prstGeom prst="rect">
                <a:avLst/>
              </a:prstGeom>
              <a:blipFill>
                <a:blip r:embed="rId7"/>
                <a:stretch>
                  <a:fillRect/>
                </a:stretch>
              </a:blipFill>
            </p:spPr>
            <p:txBody>
              <a:bodyPr/>
              <a:lstStyle/>
              <a:p>
                <a:r>
                  <a:rPr lang="es-MX">
                    <a:noFill/>
                  </a:rPr>
                  <a:t> </a:t>
                </a:r>
              </a:p>
            </p:txBody>
          </p:sp>
        </mc:Fallback>
      </mc:AlternateContent>
      <p:sp>
        <p:nvSpPr>
          <p:cNvPr id="13" name="CuadroTexto 12">
            <a:extLst>
              <a:ext uri="{FF2B5EF4-FFF2-40B4-BE49-F238E27FC236}">
                <a16:creationId xmlns:a16="http://schemas.microsoft.com/office/drawing/2014/main" id="{E41A2566-A8AF-B186-1AC0-1BA995ABAE51}"/>
              </a:ext>
            </a:extLst>
          </p:cNvPr>
          <p:cNvSpPr txBox="1"/>
          <p:nvPr/>
        </p:nvSpPr>
        <p:spPr>
          <a:xfrm>
            <a:off x="6570308" y="1203974"/>
            <a:ext cx="4657669" cy="646331"/>
          </a:xfrm>
          <a:prstGeom prst="rect">
            <a:avLst/>
          </a:prstGeom>
          <a:noFill/>
          <a:ln>
            <a:solidFill>
              <a:schemeClr val="tx1">
                <a:lumMod val="85000"/>
              </a:schemeClr>
            </a:solidFill>
          </a:ln>
        </p:spPr>
        <p:txBody>
          <a:bodyPr wrap="square" rtlCol="0">
            <a:spAutoFit/>
          </a:bodyPr>
          <a:lstStyle/>
          <a:p>
            <a:pPr marL="285750" lvl="0" indent="-285750" algn="just">
              <a:buFont typeface="Arial" panose="020B0604020202020204" pitchFamily="34" charset="0"/>
              <a:buChar char="•"/>
              <a:defRPr/>
            </a:pPr>
            <a:r>
              <a:rPr lang="es-MX" dirty="0">
                <a:solidFill>
                  <a:prstClr val="black"/>
                </a:solidFill>
                <a:latin typeface="Times New Roman" panose="02020603050405020304" pitchFamily="18" charset="0"/>
                <a:cs typeface="Times New Roman" panose="02020603050405020304" pitchFamily="18" charset="0"/>
              </a:rPr>
              <a:t>Calculamos el valor de p que hace máxima esta función </a:t>
            </a:r>
            <a:endParaRPr kumimoji="0" lang="es-MX"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423EE1A7-467D-E9FA-3E44-18313B8FF579}"/>
                  </a:ext>
                </a:extLst>
              </p:cNvPr>
              <p:cNvSpPr txBox="1"/>
              <p:nvPr/>
            </p:nvSpPr>
            <p:spPr>
              <a:xfrm>
                <a:off x="6570308" y="2068248"/>
                <a:ext cx="4529638"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MX" b="0" i="1" smtClean="0">
                              <a:solidFill>
                                <a:schemeClr val="bg1"/>
                              </a:solidFill>
                              <a:latin typeface="Cambria Math" panose="02040503050406030204" pitchFamily="18" charset="0"/>
                            </a:rPr>
                          </m:ctrlPr>
                        </m:fPr>
                        <m:num>
                          <m:r>
                            <a:rPr lang="es-MX" b="0" i="1" smtClean="0">
                              <a:solidFill>
                                <a:schemeClr val="bg1"/>
                              </a:solidFill>
                              <a:latin typeface="Cambria Math" panose="02040503050406030204" pitchFamily="18" charset="0"/>
                              <a:ea typeface="Cambria Math" panose="02040503050406030204" pitchFamily="18" charset="0"/>
                            </a:rPr>
                            <m:t>𝛿</m:t>
                          </m:r>
                          <m:r>
                            <a:rPr lang="es-MX" b="0" i="1" smtClean="0">
                              <a:solidFill>
                                <a:schemeClr val="bg1"/>
                              </a:solidFill>
                              <a:latin typeface="Cambria Math" panose="02040503050406030204" pitchFamily="18" charset="0"/>
                              <a:ea typeface="Cambria Math" panose="02040503050406030204" pitchFamily="18" charset="0"/>
                            </a:rPr>
                            <m:t>𝑙𝑛</m:t>
                          </m:r>
                          <m:d>
                            <m:dPr>
                              <m:ctrlPr>
                                <a:rPr lang="es-MX" b="0" i="1" smtClean="0">
                                  <a:solidFill>
                                    <a:schemeClr val="bg1"/>
                                  </a:solidFill>
                                  <a:latin typeface="Cambria Math" panose="02040503050406030204" pitchFamily="18" charset="0"/>
                                  <a:ea typeface="Cambria Math" panose="02040503050406030204" pitchFamily="18" charset="0"/>
                                </a:rPr>
                              </m:ctrlPr>
                            </m:dPr>
                            <m:e>
                              <m:r>
                                <a:rPr lang="es-MX" b="0" i="1" smtClean="0">
                                  <a:solidFill>
                                    <a:schemeClr val="bg1"/>
                                  </a:solidFill>
                                  <a:latin typeface="Cambria Math" panose="02040503050406030204" pitchFamily="18" charset="0"/>
                                  <a:ea typeface="Cambria Math" panose="02040503050406030204" pitchFamily="18" charset="0"/>
                                </a:rPr>
                                <m:t>𝐿</m:t>
                              </m:r>
                            </m:e>
                          </m:d>
                        </m:num>
                        <m:den>
                          <m:r>
                            <a:rPr lang="es-MX" b="0" i="1" smtClean="0">
                              <a:solidFill>
                                <a:schemeClr val="bg1"/>
                              </a:solidFill>
                              <a:latin typeface="Cambria Math" panose="02040503050406030204" pitchFamily="18" charset="0"/>
                              <a:ea typeface="Cambria Math" panose="02040503050406030204" pitchFamily="18" charset="0"/>
                            </a:rPr>
                            <m:t>𝛿</m:t>
                          </m:r>
                          <m:r>
                            <a:rPr lang="es-MX" b="0" i="1" smtClean="0">
                              <a:solidFill>
                                <a:schemeClr val="bg1"/>
                              </a:solidFill>
                              <a:latin typeface="Cambria Math" panose="02040503050406030204" pitchFamily="18" charset="0"/>
                              <a:ea typeface="Cambria Math" panose="02040503050406030204" pitchFamily="18" charset="0"/>
                            </a:rPr>
                            <m:t>𝑝</m:t>
                          </m:r>
                        </m:den>
                      </m:f>
                      <m:r>
                        <a:rPr lang="es-MX" b="0" i="1" smtClean="0">
                          <a:solidFill>
                            <a:schemeClr val="bg1"/>
                          </a:solidFill>
                          <a:latin typeface="Cambria Math" panose="02040503050406030204" pitchFamily="18" charset="0"/>
                        </a:rPr>
                        <m:t>=</m:t>
                      </m:r>
                      <m:nary>
                        <m:naryPr>
                          <m:chr m:val="∑"/>
                          <m:ctrlPr>
                            <a:rPr lang="es-MX" i="1">
                              <a:solidFill>
                                <a:schemeClr val="bg1"/>
                              </a:solidFill>
                              <a:latin typeface="Cambria Math" panose="02040503050406030204" pitchFamily="18" charset="0"/>
                            </a:rPr>
                          </m:ctrlPr>
                        </m:naryPr>
                        <m:sub>
                          <m:r>
                            <m:rPr>
                              <m:brk m:alnAt="23"/>
                            </m:rPr>
                            <a:rPr lang="es-MX" i="1">
                              <a:solidFill>
                                <a:schemeClr val="bg1"/>
                              </a:solidFill>
                              <a:latin typeface="Cambria Math" panose="02040503050406030204" pitchFamily="18" charset="0"/>
                            </a:rPr>
                            <m:t>𝑖</m:t>
                          </m:r>
                          <m:r>
                            <a:rPr lang="es-MX" i="1">
                              <a:solidFill>
                                <a:schemeClr val="bg1"/>
                              </a:solidFill>
                              <a:latin typeface="Cambria Math" panose="02040503050406030204" pitchFamily="18" charset="0"/>
                            </a:rPr>
                            <m:t>=1</m:t>
                          </m:r>
                        </m:sub>
                        <m:sup>
                          <m:r>
                            <a:rPr lang="es-MX" i="1">
                              <a:solidFill>
                                <a:schemeClr val="bg1"/>
                              </a:solidFill>
                              <a:latin typeface="Cambria Math" panose="02040503050406030204" pitchFamily="18" charset="0"/>
                            </a:rPr>
                            <m:t>𝑛</m:t>
                          </m:r>
                        </m:sup>
                        <m:e>
                          <m:sSub>
                            <m:sSubPr>
                              <m:ctrlPr>
                                <a:rPr lang="es-MX" i="1">
                                  <a:solidFill>
                                    <a:schemeClr val="bg1"/>
                                  </a:solidFill>
                                  <a:latin typeface="Cambria Math" panose="02040503050406030204" pitchFamily="18" charset="0"/>
                                </a:rPr>
                              </m:ctrlPr>
                            </m:sSubPr>
                            <m:e>
                              <m:r>
                                <a:rPr lang="es-MX" i="1">
                                  <a:solidFill>
                                    <a:schemeClr val="bg1"/>
                                  </a:solidFill>
                                  <a:latin typeface="Cambria Math" panose="02040503050406030204" pitchFamily="18" charset="0"/>
                                </a:rPr>
                                <m:t>𝑋</m:t>
                              </m:r>
                            </m:e>
                            <m:sub>
                              <m:r>
                                <a:rPr lang="es-MX" i="1">
                                  <a:solidFill>
                                    <a:schemeClr val="bg1"/>
                                  </a:solidFill>
                                  <a:latin typeface="Cambria Math" panose="02040503050406030204" pitchFamily="18" charset="0"/>
                                </a:rPr>
                                <m:t>𝑖</m:t>
                              </m:r>
                            </m:sub>
                          </m:sSub>
                          <m:r>
                            <a:rPr lang="es-MX" i="1" smtClean="0">
                              <a:solidFill>
                                <a:schemeClr val="bg1"/>
                              </a:solidFill>
                              <a:latin typeface="Cambria Math" panose="02040503050406030204" pitchFamily="18" charset="0"/>
                              <a:ea typeface="Cambria Math" panose="02040503050406030204" pitchFamily="18" charset="0"/>
                            </a:rPr>
                            <m:t>∙</m:t>
                          </m:r>
                          <m:f>
                            <m:fPr>
                              <m:ctrlPr>
                                <a:rPr lang="es-MX" i="1" smtClean="0">
                                  <a:solidFill>
                                    <a:schemeClr val="bg1"/>
                                  </a:solidFill>
                                  <a:latin typeface="Cambria Math" panose="02040503050406030204" pitchFamily="18" charset="0"/>
                                  <a:ea typeface="Cambria Math" panose="02040503050406030204" pitchFamily="18" charset="0"/>
                                </a:rPr>
                              </m:ctrlPr>
                            </m:fPr>
                            <m:num>
                              <m:r>
                                <a:rPr lang="es-MX" b="0" i="1" smtClean="0">
                                  <a:solidFill>
                                    <a:schemeClr val="bg1"/>
                                  </a:solidFill>
                                  <a:latin typeface="Cambria Math" panose="02040503050406030204" pitchFamily="18" charset="0"/>
                                  <a:ea typeface="Cambria Math" panose="02040503050406030204" pitchFamily="18" charset="0"/>
                                </a:rPr>
                                <m:t>1</m:t>
                              </m:r>
                            </m:num>
                            <m:den>
                              <m:r>
                                <a:rPr lang="es-MX" b="0" i="1" smtClean="0">
                                  <a:solidFill>
                                    <a:schemeClr val="bg1"/>
                                  </a:solidFill>
                                  <a:latin typeface="Cambria Math" panose="02040503050406030204" pitchFamily="18" charset="0"/>
                                  <a:ea typeface="Cambria Math" panose="02040503050406030204" pitchFamily="18" charset="0"/>
                                </a:rPr>
                                <m:t>𝑝</m:t>
                              </m:r>
                            </m:den>
                          </m:f>
                          <m:r>
                            <a:rPr lang="es-MX" b="0" i="1" smtClean="0">
                              <a:solidFill>
                                <a:schemeClr val="bg1"/>
                              </a:solidFill>
                              <a:latin typeface="Cambria Math" panose="02040503050406030204" pitchFamily="18" charset="0"/>
                              <a:ea typeface="Cambria Math" panose="02040503050406030204" pitchFamily="18" charset="0"/>
                            </a:rPr>
                            <m:t>+</m:t>
                          </m:r>
                          <m:d>
                            <m:dPr>
                              <m:ctrlPr>
                                <a:rPr lang="es-MX" b="0" i="1" smtClean="0">
                                  <a:solidFill>
                                    <a:schemeClr val="bg1"/>
                                  </a:solidFill>
                                  <a:latin typeface="Cambria Math" panose="02040503050406030204" pitchFamily="18" charset="0"/>
                                  <a:ea typeface="Cambria Math" panose="02040503050406030204" pitchFamily="18" charset="0"/>
                                </a:rPr>
                              </m:ctrlPr>
                            </m:dPr>
                            <m:e>
                              <m:r>
                                <a:rPr lang="es-MX" b="0" i="1" smtClean="0">
                                  <a:solidFill>
                                    <a:schemeClr val="bg1"/>
                                  </a:solidFill>
                                  <a:latin typeface="Cambria Math" panose="02040503050406030204" pitchFamily="18" charset="0"/>
                                  <a:ea typeface="Cambria Math" panose="02040503050406030204" pitchFamily="18" charset="0"/>
                                </a:rPr>
                                <m:t>𝑛</m:t>
                              </m:r>
                              <m:r>
                                <a:rPr lang="es-MX" b="0" i="1" smtClean="0">
                                  <a:solidFill>
                                    <a:schemeClr val="bg1"/>
                                  </a:solidFill>
                                  <a:latin typeface="Cambria Math" panose="02040503050406030204" pitchFamily="18" charset="0"/>
                                  <a:ea typeface="Cambria Math" panose="02040503050406030204" pitchFamily="18" charset="0"/>
                                </a:rPr>
                                <m:t>−</m:t>
                              </m:r>
                              <m:nary>
                                <m:naryPr>
                                  <m:chr m:val="∑"/>
                                  <m:ctrlPr>
                                    <a:rPr lang="es-MX" i="1">
                                      <a:solidFill>
                                        <a:schemeClr val="bg1"/>
                                      </a:solidFill>
                                      <a:latin typeface="Cambria Math" panose="02040503050406030204" pitchFamily="18" charset="0"/>
                                    </a:rPr>
                                  </m:ctrlPr>
                                </m:naryPr>
                                <m:sub>
                                  <m:r>
                                    <m:rPr>
                                      <m:brk m:alnAt="23"/>
                                    </m:rPr>
                                    <a:rPr lang="es-MX" i="1">
                                      <a:solidFill>
                                        <a:schemeClr val="bg1"/>
                                      </a:solidFill>
                                      <a:latin typeface="Cambria Math" panose="02040503050406030204" pitchFamily="18" charset="0"/>
                                    </a:rPr>
                                    <m:t>𝑖</m:t>
                                  </m:r>
                                  <m:r>
                                    <a:rPr lang="es-MX" i="1">
                                      <a:solidFill>
                                        <a:schemeClr val="bg1"/>
                                      </a:solidFill>
                                      <a:latin typeface="Cambria Math" panose="02040503050406030204" pitchFamily="18" charset="0"/>
                                    </a:rPr>
                                    <m:t>=1</m:t>
                                  </m:r>
                                </m:sub>
                                <m:sup>
                                  <m:r>
                                    <a:rPr lang="es-MX" i="1">
                                      <a:solidFill>
                                        <a:schemeClr val="bg1"/>
                                      </a:solidFill>
                                      <a:latin typeface="Cambria Math" panose="02040503050406030204" pitchFamily="18" charset="0"/>
                                    </a:rPr>
                                    <m:t>𝑛</m:t>
                                  </m:r>
                                </m:sup>
                                <m:e>
                                  <m:sSub>
                                    <m:sSubPr>
                                      <m:ctrlPr>
                                        <a:rPr lang="es-MX" i="1">
                                          <a:solidFill>
                                            <a:schemeClr val="bg1"/>
                                          </a:solidFill>
                                          <a:latin typeface="Cambria Math" panose="02040503050406030204" pitchFamily="18" charset="0"/>
                                        </a:rPr>
                                      </m:ctrlPr>
                                    </m:sSubPr>
                                    <m:e>
                                      <m:r>
                                        <a:rPr lang="es-MX" i="1">
                                          <a:solidFill>
                                            <a:schemeClr val="bg1"/>
                                          </a:solidFill>
                                          <a:latin typeface="Cambria Math" panose="02040503050406030204" pitchFamily="18" charset="0"/>
                                        </a:rPr>
                                        <m:t>𝑋</m:t>
                                      </m:r>
                                    </m:e>
                                    <m:sub>
                                      <m:r>
                                        <a:rPr lang="es-MX" i="1">
                                          <a:solidFill>
                                            <a:schemeClr val="bg1"/>
                                          </a:solidFill>
                                          <a:latin typeface="Cambria Math" panose="02040503050406030204" pitchFamily="18" charset="0"/>
                                        </a:rPr>
                                        <m:t>𝑖</m:t>
                                      </m:r>
                                    </m:sub>
                                  </m:sSub>
                                </m:e>
                              </m:nary>
                            </m:e>
                          </m:d>
                          <m:r>
                            <a:rPr lang="es-MX" b="0" i="1" smtClean="0">
                              <a:solidFill>
                                <a:schemeClr val="bg1"/>
                              </a:solidFill>
                              <a:latin typeface="Cambria Math" panose="02040503050406030204" pitchFamily="18" charset="0"/>
                              <a:ea typeface="Cambria Math" panose="02040503050406030204" pitchFamily="18" charset="0"/>
                            </a:rPr>
                            <m:t>∙</m:t>
                          </m:r>
                          <m:f>
                            <m:fPr>
                              <m:ctrlPr>
                                <a:rPr lang="es-MX" b="0" i="1" smtClean="0">
                                  <a:solidFill>
                                    <a:schemeClr val="bg1"/>
                                  </a:solidFill>
                                  <a:latin typeface="Cambria Math" panose="02040503050406030204" pitchFamily="18" charset="0"/>
                                  <a:ea typeface="Cambria Math" panose="02040503050406030204" pitchFamily="18" charset="0"/>
                                </a:rPr>
                              </m:ctrlPr>
                            </m:fPr>
                            <m:num>
                              <m:r>
                                <a:rPr lang="es-MX" b="0" i="1" smtClean="0">
                                  <a:solidFill>
                                    <a:schemeClr val="bg1"/>
                                  </a:solidFill>
                                  <a:latin typeface="Cambria Math" panose="02040503050406030204" pitchFamily="18" charset="0"/>
                                  <a:ea typeface="Cambria Math" panose="02040503050406030204" pitchFamily="18" charset="0"/>
                                </a:rPr>
                                <m:t>−1</m:t>
                              </m:r>
                            </m:num>
                            <m:den>
                              <m:r>
                                <a:rPr lang="es-MX" b="0" i="1" smtClean="0">
                                  <a:solidFill>
                                    <a:schemeClr val="bg1"/>
                                  </a:solidFill>
                                  <a:latin typeface="Cambria Math" panose="02040503050406030204" pitchFamily="18" charset="0"/>
                                  <a:ea typeface="Cambria Math" panose="02040503050406030204" pitchFamily="18" charset="0"/>
                                </a:rPr>
                                <m:t>1−</m:t>
                              </m:r>
                              <m:r>
                                <a:rPr lang="es-MX" b="0" i="1" smtClean="0">
                                  <a:solidFill>
                                    <a:schemeClr val="bg1"/>
                                  </a:solidFill>
                                  <a:latin typeface="Cambria Math" panose="02040503050406030204" pitchFamily="18" charset="0"/>
                                  <a:ea typeface="Cambria Math" panose="02040503050406030204" pitchFamily="18" charset="0"/>
                                </a:rPr>
                                <m:t>𝑝</m:t>
                              </m:r>
                            </m:den>
                          </m:f>
                          <m:r>
                            <a:rPr lang="es-MX" b="0" i="1" smtClean="0">
                              <a:solidFill>
                                <a:schemeClr val="bg1"/>
                              </a:solidFill>
                              <a:latin typeface="Cambria Math" panose="02040503050406030204" pitchFamily="18" charset="0"/>
                              <a:ea typeface="Cambria Math" panose="02040503050406030204" pitchFamily="18" charset="0"/>
                            </a:rPr>
                            <m:t>=0</m:t>
                          </m:r>
                        </m:e>
                      </m:nary>
                    </m:oMath>
                  </m:oMathPara>
                </a14:m>
                <a:endParaRPr lang="es-MX" dirty="0"/>
              </a:p>
            </p:txBody>
          </p:sp>
        </mc:Choice>
        <mc:Fallback xmlns="">
          <p:sp>
            <p:nvSpPr>
              <p:cNvPr id="15" name="CuadroTexto 14">
                <a:extLst>
                  <a:ext uri="{FF2B5EF4-FFF2-40B4-BE49-F238E27FC236}">
                    <a16:creationId xmlns:a16="http://schemas.microsoft.com/office/drawing/2014/main" id="{423EE1A7-467D-E9FA-3E44-18313B8FF579}"/>
                  </a:ext>
                </a:extLst>
              </p:cNvPr>
              <p:cNvSpPr txBox="1">
                <a:spLocks noRot="1" noChangeAspect="1" noMove="1" noResize="1" noEditPoints="1" noAdjustHandles="1" noChangeArrowheads="1" noChangeShapeType="1" noTextEdit="1"/>
              </p:cNvSpPr>
              <p:nvPr/>
            </p:nvSpPr>
            <p:spPr>
              <a:xfrm>
                <a:off x="6570308" y="2068248"/>
                <a:ext cx="4529638" cy="756233"/>
              </a:xfrm>
              <a:prstGeom prst="rect">
                <a:avLst/>
              </a:prstGeom>
              <a:blipFill>
                <a:blip r:embed="rId8"/>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2AB809D3-293E-FC28-277D-E5A4CAF6BACF}"/>
                  </a:ext>
                </a:extLst>
              </p:cNvPr>
              <p:cNvSpPr txBox="1"/>
              <p:nvPr/>
            </p:nvSpPr>
            <p:spPr>
              <a:xfrm>
                <a:off x="6572906" y="2979474"/>
                <a:ext cx="3171958"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s-MX" i="1" smtClean="0">
                              <a:solidFill>
                                <a:schemeClr val="bg1"/>
                              </a:solidFill>
                              <a:latin typeface="Cambria Math" panose="02040503050406030204" pitchFamily="18" charset="0"/>
                            </a:rPr>
                          </m:ctrlPr>
                        </m:naryPr>
                        <m:sub>
                          <m:r>
                            <m:rPr>
                              <m:brk m:alnAt="23"/>
                            </m:rPr>
                            <a:rPr lang="es-MX" i="1">
                              <a:solidFill>
                                <a:schemeClr val="bg1"/>
                              </a:solidFill>
                              <a:latin typeface="Cambria Math" panose="02040503050406030204" pitchFamily="18" charset="0"/>
                            </a:rPr>
                            <m:t>𝑖</m:t>
                          </m:r>
                          <m:r>
                            <a:rPr lang="es-MX" i="1">
                              <a:solidFill>
                                <a:schemeClr val="bg1"/>
                              </a:solidFill>
                              <a:latin typeface="Cambria Math" panose="02040503050406030204" pitchFamily="18" charset="0"/>
                            </a:rPr>
                            <m:t>=1</m:t>
                          </m:r>
                        </m:sub>
                        <m:sup>
                          <m:r>
                            <a:rPr lang="es-MX" i="1">
                              <a:solidFill>
                                <a:schemeClr val="bg1"/>
                              </a:solidFill>
                              <a:latin typeface="Cambria Math" panose="02040503050406030204" pitchFamily="18" charset="0"/>
                            </a:rPr>
                            <m:t>𝑛</m:t>
                          </m:r>
                        </m:sup>
                        <m:e>
                          <m:sSub>
                            <m:sSubPr>
                              <m:ctrlPr>
                                <a:rPr lang="es-MX" i="1">
                                  <a:solidFill>
                                    <a:schemeClr val="bg1"/>
                                  </a:solidFill>
                                  <a:latin typeface="Cambria Math" panose="02040503050406030204" pitchFamily="18" charset="0"/>
                                </a:rPr>
                              </m:ctrlPr>
                            </m:sSubPr>
                            <m:e>
                              <m:r>
                                <a:rPr lang="es-MX" i="1">
                                  <a:solidFill>
                                    <a:schemeClr val="bg1"/>
                                  </a:solidFill>
                                  <a:latin typeface="Cambria Math" panose="02040503050406030204" pitchFamily="18" charset="0"/>
                                </a:rPr>
                                <m:t>𝑋</m:t>
                              </m:r>
                            </m:e>
                            <m:sub>
                              <m:r>
                                <a:rPr lang="es-MX" i="1">
                                  <a:solidFill>
                                    <a:schemeClr val="bg1"/>
                                  </a:solidFill>
                                  <a:latin typeface="Cambria Math" panose="02040503050406030204" pitchFamily="18" charset="0"/>
                                </a:rPr>
                                <m:t>𝑖</m:t>
                              </m:r>
                            </m:sub>
                          </m:sSub>
                          <m:r>
                            <a:rPr lang="es-MX" i="1" smtClean="0">
                              <a:solidFill>
                                <a:schemeClr val="bg1"/>
                              </a:solidFill>
                              <a:latin typeface="Cambria Math" panose="02040503050406030204" pitchFamily="18" charset="0"/>
                              <a:ea typeface="Cambria Math" panose="02040503050406030204" pitchFamily="18" charset="0"/>
                            </a:rPr>
                            <m:t>∙</m:t>
                          </m:r>
                          <m:f>
                            <m:fPr>
                              <m:ctrlPr>
                                <a:rPr lang="es-MX" i="1" smtClean="0">
                                  <a:solidFill>
                                    <a:schemeClr val="bg1"/>
                                  </a:solidFill>
                                  <a:latin typeface="Cambria Math" panose="02040503050406030204" pitchFamily="18" charset="0"/>
                                  <a:ea typeface="Cambria Math" panose="02040503050406030204" pitchFamily="18" charset="0"/>
                                </a:rPr>
                              </m:ctrlPr>
                            </m:fPr>
                            <m:num>
                              <m:r>
                                <a:rPr lang="es-MX" b="0" i="1" smtClean="0">
                                  <a:solidFill>
                                    <a:schemeClr val="bg1"/>
                                  </a:solidFill>
                                  <a:latin typeface="Cambria Math" panose="02040503050406030204" pitchFamily="18" charset="0"/>
                                  <a:ea typeface="Cambria Math" panose="02040503050406030204" pitchFamily="18" charset="0"/>
                                </a:rPr>
                                <m:t>1</m:t>
                              </m:r>
                            </m:num>
                            <m:den>
                              <m:r>
                                <a:rPr lang="es-MX" b="0" i="1" smtClean="0">
                                  <a:solidFill>
                                    <a:schemeClr val="bg1"/>
                                  </a:solidFill>
                                  <a:latin typeface="Cambria Math" panose="02040503050406030204" pitchFamily="18" charset="0"/>
                                  <a:ea typeface="Cambria Math" panose="02040503050406030204" pitchFamily="18" charset="0"/>
                                </a:rPr>
                                <m:t>𝑝</m:t>
                              </m:r>
                            </m:den>
                          </m:f>
                          <m:r>
                            <a:rPr lang="es-MX" b="0" i="1" smtClean="0">
                              <a:solidFill>
                                <a:schemeClr val="bg1"/>
                              </a:solidFill>
                              <a:latin typeface="Cambria Math" panose="02040503050406030204" pitchFamily="18" charset="0"/>
                              <a:ea typeface="Cambria Math" panose="02040503050406030204" pitchFamily="18" charset="0"/>
                            </a:rPr>
                            <m:t>=</m:t>
                          </m:r>
                          <m:d>
                            <m:dPr>
                              <m:ctrlPr>
                                <a:rPr lang="es-MX" b="0" i="1" smtClean="0">
                                  <a:solidFill>
                                    <a:schemeClr val="bg1"/>
                                  </a:solidFill>
                                  <a:latin typeface="Cambria Math" panose="02040503050406030204" pitchFamily="18" charset="0"/>
                                  <a:ea typeface="Cambria Math" panose="02040503050406030204" pitchFamily="18" charset="0"/>
                                </a:rPr>
                              </m:ctrlPr>
                            </m:dPr>
                            <m:e>
                              <m:r>
                                <a:rPr lang="es-MX" b="0" i="1" smtClean="0">
                                  <a:solidFill>
                                    <a:schemeClr val="bg1"/>
                                  </a:solidFill>
                                  <a:latin typeface="Cambria Math" panose="02040503050406030204" pitchFamily="18" charset="0"/>
                                  <a:ea typeface="Cambria Math" panose="02040503050406030204" pitchFamily="18" charset="0"/>
                                </a:rPr>
                                <m:t>𝑛</m:t>
                              </m:r>
                              <m:r>
                                <a:rPr lang="es-MX" b="0" i="1" smtClean="0">
                                  <a:solidFill>
                                    <a:schemeClr val="bg1"/>
                                  </a:solidFill>
                                  <a:latin typeface="Cambria Math" panose="02040503050406030204" pitchFamily="18" charset="0"/>
                                  <a:ea typeface="Cambria Math" panose="02040503050406030204" pitchFamily="18" charset="0"/>
                                </a:rPr>
                                <m:t>−</m:t>
                              </m:r>
                              <m:nary>
                                <m:naryPr>
                                  <m:chr m:val="∑"/>
                                  <m:ctrlPr>
                                    <a:rPr lang="es-MX" i="1">
                                      <a:solidFill>
                                        <a:schemeClr val="bg1"/>
                                      </a:solidFill>
                                      <a:latin typeface="Cambria Math" panose="02040503050406030204" pitchFamily="18" charset="0"/>
                                    </a:rPr>
                                  </m:ctrlPr>
                                </m:naryPr>
                                <m:sub>
                                  <m:r>
                                    <m:rPr>
                                      <m:brk m:alnAt="23"/>
                                    </m:rPr>
                                    <a:rPr lang="es-MX" i="1">
                                      <a:solidFill>
                                        <a:schemeClr val="bg1"/>
                                      </a:solidFill>
                                      <a:latin typeface="Cambria Math" panose="02040503050406030204" pitchFamily="18" charset="0"/>
                                    </a:rPr>
                                    <m:t>𝑖</m:t>
                                  </m:r>
                                  <m:r>
                                    <a:rPr lang="es-MX" i="1">
                                      <a:solidFill>
                                        <a:schemeClr val="bg1"/>
                                      </a:solidFill>
                                      <a:latin typeface="Cambria Math" panose="02040503050406030204" pitchFamily="18" charset="0"/>
                                    </a:rPr>
                                    <m:t>=1</m:t>
                                  </m:r>
                                </m:sub>
                                <m:sup>
                                  <m:r>
                                    <a:rPr lang="es-MX" i="1">
                                      <a:solidFill>
                                        <a:schemeClr val="bg1"/>
                                      </a:solidFill>
                                      <a:latin typeface="Cambria Math" panose="02040503050406030204" pitchFamily="18" charset="0"/>
                                    </a:rPr>
                                    <m:t>𝑛</m:t>
                                  </m:r>
                                </m:sup>
                                <m:e>
                                  <m:sSub>
                                    <m:sSubPr>
                                      <m:ctrlPr>
                                        <a:rPr lang="es-MX" i="1">
                                          <a:solidFill>
                                            <a:schemeClr val="bg1"/>
                                          </a:solidFill>
                                          <a:latin typeface="Cambria Math" panose="02040503050406030204" pitchFamily="18" charset="0"/>
                                        </a:rPr>
                                      </m:ctrlPr>
                                    </m:sSubPr>
                                    <m:e>
                                      <m:r>
                                        <a:rPr lang="es-MX" i="1">
                                          <a:solidFill>
                                            <a:schemeClr val="bg1"/>
                                          </a:solidFill>
                                          <a:latin typeface="Cambria Math" panose="02040503050406030204" pitchFamily="18" charset="0"/>
                                        </a:rPr>
                                        <m:t>𝑋</m:t>
                                      </m:r>
                                    </m:e>
                                    <m:sub>
                                      <m:r>
                                        <a:rPr lang="es-MX" i="1">
                                          <a:solidFill>
                                            <a:schemeClr val="bg1"/>
                                          </a:solidFill>
                                          <a:latin typeface="Cambria Math" panose="02040503050406030204" pitchFamily="18" charset="0"/>
                                        </a:rPr>
                                        <m:t>𝑖</m:t>
                                      </m:r>
                                    </m:sub>
                                  </m:sSub>
                                </m:e>
                              </m:nary>
                            </m:e>
                          </m:d>
                          <m:r>
                            <a:rPr lang="es-MX" b="0" i="1" smtClean="0">
                              <a:solidFill>
                                <a:schemeClr val="bg1"/>
                              </a:solidFill>
                              <a:latin typeface="Cambria Math" panose="02040503050406030204" pitchFamily="18" charset="0"/>
                              <a:ea typeface="Cambria Math" panose="02040503050406030204" pitchFamily="18" charset="0"/>
                            </a:rPr>
                            <m:t>∙</m:t>
                          </m:r>
                          <m:f>
                            <m:fPr>
                              <m:ctrlPr>
                                <a:rPr lang="es-MX" b="0" i="1" smtClean="0">
                                  <a:solidFill>
                                    <a:schemeClr val="bg1"/>
                                  </a:solidFill>
                                  <a:latin typeface="Cambria Math" panose="02040503050406030204" pitchFamily="18" charset="0"/>
                                  <a:ea typeface="Cambria Math" panose="02040503050406030204" pitchFamily="18" charset="0"/>
                                </a:rPr>
                              </m:ctrlPr>
                            </m:fPr>
                            <m:num>
                              <m:r>
                                <a:rPr lang="es-MX" b="0" i="1" smtClean="0">
                                  <a:solidFill>
                                    <a:schemeClr val="bg1"/>
                                  </a:solidFill>
                                  <a:latin typeface="Cambria Math" panose="02040503050406030204" pitchFamily="18" charset="0"/>
                                  <a:ea typeface="Cambria Math" panose="02040503050406030204" pitchFamily="18" charset="0"/>
                                </a:rPr>
                                <m:t>1</m:t>
                              </m:r>
                            </m:num>
                            <m:den>
                              <m:r>
                                <a:rPr lang="es-MX" b="0" i="1" smtClean="0">
                                  <a:solidFill>
                                    <a:schemeClr val="bg1"/>
                                  </a:solidFill>
                                  <a:latin typeface="Cambria Math" panose="02040503050406030204" pitchFamily="18" charset="0"/>
                                  <a:ea typeface="Cambria Math" panose="02040503050406030204" pitchFamily="18" charset="0"/>
                                </a:rPr>
                                <m:t>1−</m:t>
                              </m:r>
                              <m:r>
                                <a:rPr lang="es-MX" b="0" i="1" smtClean="0">
                                  <a:solidFill>
                                    <a:schemeClr val="bg1"/>
                                  </a:solidFill>
                                  <a:latin typeface="Cambria Math" panose="02040503050406030204" pitchFamily="18" charset="0"/>
                                  <a:ea typeface="Cambria Math" panose="02040503050406030204" pitchFamily="18" charset="0"/>
                                </a:rPr>
                                <m:t>𝑝</m:t>
                              </m:r>
                            </m:den>
                          </m:f>
                        </m:e>
                      </m:nary>
                    </m:oMath>
                  </m:oMathPara>
                </a14:m>
                <a:endParaRPr lang="es-MX" dirty="0"/>
              </a:p>
            </p:txBody>
          </p:sp>
        </mc:Choice>
        <mc:Fallback xmlns="">
          <p:sp>
            <p:nvSpPr>
              <p:cNvPr id="16" name="CuadroTexto 15">
                <a:extLst>
                  <a:ext uri="{FF2B5EF4-FFF2-40B4-BE49-F238E27FC236}">
                    <a16:creationId xmlns:a16="http://schemas.microsoft.com/office/drawing/2014/main" id="{2AB809D3-293E-FC28-277D-E5A4CAF6BACF}"/>
                  </a:ext>
                </a:extLst>
              </p:cNvPr>
              <p:cNvSpPr txBox="1">
                <a:spLocks noRot="1" noChangeAspect="1" noMove="1" noResize="1" noEditPoints="1" noAdjustHandles="1" noChangeArrowheads="1" noChangeShapeType="1" noTextEdit="1"/>
              </p:cNvSpPr>
              <p:nvPr/>
            </p:nvSpPr>
            <p:spPr>
              <a:xfrm>
                <a:off x="6572906" y="2979474"/>
                <a:ext cx="3171958" cy="756233"/>
              </a:xfrm>
              <a:prstGeom prst="rect">
                <a:avLst/>
              </a:prstGeom>
              <a:blipFill>
                <a:blip r:embed="rId9"/>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E8ABF2AF-8F03-9B3D-F994-63AE105DD6D4}"/>
                  </a:ext>
                </a:extLst>
              </p:cNvPr>
              <p:cNvSpPr txBox="1"/>
              <p:nvPr/>
            </p:nvSpPr>
            <p:spPr>
              <a:xfrm>
                <a:off x="6566436" y="3888527"/>
                <a:ext cx="3103863"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s-MX" b="0" i="1" smtClean="0">
                              <a:solidFill>
                                <a:schemeClr val="bg1"/>
                              </a:solidFill>
                              <a:latin typeface="Cambria Math" panose="02040503050406030204" pitchFamily="18" charset="0"/>
                            </a:rPr>
                          </m:ctrlPr>
                        </m:dPr>
                        <m:e>
                          <m:r>
                            <a:rPr lang="es-MX" b="0" i="1" smtClean="0">
                              <a:solidFill>
                                <a:schemeClr val="bg1"/>
                              </a:solidFill>
                              <a:latin typeface="Cambria Math" panose="02040503050406030204" pitchFamily="18" charset="0"/>
                            </a:rPr>
                            <m:t>1−</m:t>
                          </m:r>
                          <m:r>
                            <a:rPr lang="es-MX" b="0" i="1" smtClean="0">
                              <a:solidFill>
                                <a:schemeClr val="bg1"/>
                              </a:solidFill>
                              <a:latin typeface="Cambria Math" panose="02040503050406030204" pitchFamily="18" charset="0"/>
                            </a:rPr>
                            <m:t>𝑝</m:t>
                          </m:r>
                        </m:e>
                      </m:d>
                      <m:nary>
                        <m:naryPr>
                          <m:chr m:val="∑"/>
                          <m:ctrlPr>
                            <a:rPr lang="es-MX" i="1">
                              <a:solidFill>
                                <a:schemeClr val="bg1"/>
                              </a:solidFill>
                              <a:latin typeface="Cambria Math" panose="02040503050406030204" pitchFamily="18" charset="0"/>
                            </a:rPr>
                          </m:ctrlPr>
                        </m:naryPr>
                        <m:sub>
                          <m:r>
                            <m:rPr>
                              <m:brk m:alnAt="23"/>
                            </m:rPr>
                            <a:rPr lang="es-MX" i="1">
                              <a:solidFill>
                                <a:schemeClr val="bg1"/>
                              </a:solidFill>
                              <a:latin typeface="Cambria Math" panose="02040503050406030204" pitchFamily="18" charset="0"/>
                            </a:rPr>
                            <m:t>𝑖</m:t>
                          </m:r>
                          <m:r>
                            <a:rPr lang="es-MX" i="1">
                              <a:solidFill>
                                <a:schemeClr val="bg1"/>
                              </a:solidFill>
                              <a:latin typeface="Cambria Math" panose="02040503050406030204" pitchFamily="18" charset="0"/>
                            </a:rPr>
                            <m:t>=1</m:t>
                          </m:r>
                        </m:sub>
                        <m:sup>
                          <m:r>
                            <a:rPr lang="es-MX" i="1">
                              <a:solidFill>
                                <a:schemeClr val="bg1"/>
                              </a:solidFill>
                              <a:latin typeface="Cambria Math" panose="02040503050406030204" pitchFamily="18" charset="0"/>
                            </a:rPr>
                            <m:t>𝑛</m:t>
                          </m:r>
                        </m:sup>
                        <m:e>
                          <m:sSub>
                            <m:sSubPr>
                              <m:ctrlPr>
                                <a:rPr lang="es-MX" i="1">
                                  <a:solidFill>
                                    <a:schemeClr val="bg1"/>
                                  </a:solidFill>
                                  <a:latin typeface="Cambria Math" panose="02040503050406030204" pitchFamily="18" charset="0"/>
                                </a:rPr>
                              </m:ctrlPr>
                            </m:sSubPr>
                            <m:e>
                              <m:r>
                                <a:rPr lang="es-MX" i="1">
                                  <a:solidFill>
                                    <a:schemeClr val="bg1"/>
                                  </a:solidFill>
                                  <a:latin typeface="Cambria Math" panose="02040503050406030204" pitchFamily="18" charset="0"/>
                                </a:rPr>
                                <m:t>𝑋</m:t>
                              </m:r>
                            </m:e>
                            <m:sub>
                              <m:r>
                                <a:rPr lang="es-MX" i="1">
                                  <a:solidFill>
                                    <a:schemeClr val="bg1"/>
                                  </a:solidFill>
                                  <a:latin typeface="Cambria Math" panose="02040503050406030204" pitchFamily="18" charset="0"/>
                                </a:rPr>
                                <m:t>𝑖</m:t>
                              </m:r>
                            </m:sub>
                          </m:sSub>
                        </m:e>
                      </m:nary>
                      <m:r>
                        <a:rPr lang="es-MX" b="0" i="1" smtClean="0">
                          <a:solidFill>
                            <a:schemeClr val="bg1"/>
                          </a:solidFill>
                          <a:latin typeface="Cambria Math" panose="02040503050406030204" pitchFamily="18" charset="0"/>
                        </a:rPr>
                        <m:t>=</m:t>
                      </m:r>
                      <m:r>
                        <a:rPr lang="es-MX" b="0" i="1" smtClean="0">
                          <a:solidFill>
                            <a:schemeClr val="bg1"/>
                          </a:solidFill>
                          <a:latin typeface="Cambria Math" panose="02040503050406030204" pitchFamily="18" charset="0"/>
                        </a:rPr>
                        <m:t>𝑝</m:t>
                      </m:r>
                      <m:d>
                        <m:dPr>
                          <m:ctrlPr>
                            <a:rPr lang="es-MX" i="1">
                              <a:solidFill>
                                <a:schemeClr val="bg1"/>
                              </a:solidFill>
                              <a:latin typeface="Cambria Math" panose="02040503050406030204" pitchFamily="18" charset="0"/>
                              <a:ea typeface="Cambria Math" panose="02040503050406030204" pitchFamily="18" charset="0"/>
                            </a:rPr>
                          </m:ctrlPr>
                        </m:dPr>
                        <m:e>
                          <m:r>
                            <a:rPr lang="es-MX" i="1">
                              <a:solidFill>
                                <a:schemeClr val="bg1"/>
                              </a:solidFill>
                              <a:latin typeface="Cambria Math" panose="02040503050406030204" pitchFamily="18" charset="0"/>
                              <a:ea typeface="Cambria Math" panose="02040503050406030204" pitchFamily="18" charset="0"/>
                            </a:rPr>
                            <m:t>𝑛</m:t>
                          </m:r>
                          <m:r>
                            <a:rPr lang="es-MX" i="1">
                              <a:solidFill>
                                <a:schemeClr val="bg1"/>
                              </a:solidFill>
                              <a:latin typeface="Cambria Math" panose="02040503050406030204" pitchFamily="18" charset="0"/>
                              <a:ea typeface="Cambria Math" panose="02040503050406030204" pitchFamily="18" charset="0"/>
                            </a:rPr>
                            <m:t>−</m:t>
                          </m:r>
                          <m:nary>
                            <m:naryPr>
                              <m:chr m:val="∑"/>
                              <m:ctrlPr>
                                <a:rPr lang="es-MX" i="1">
                                  <a:solidFill>
                                    <a:schemeClr val="bg1"/>
                                  </a:solidFill>
                                  <a:latin typeface="Cambria Math" panose="02040503050406030204" pitchFamily="18" charset="0"/>
                                </a:rPr>
                              </m:ctrlPr>
                            </m:naryPr>
                            <m:sub>
                              <m:r>
                                <m:rPr>
                                  <m:brk m:alnAt="23"/>
                                </m:rPr>
                                <a:rPr lang="es-MX" i="1">
                                  <a:solidFill>
                                    <a:schemeClr val="bg1"/>
                                  </a:solidFill>
                                  <a:latin typeface="Cambria Math" panose="02040503050406030204" pitchFamily="18" charset="0"/>
                                </a:rPr>
                                <m:t>𝑖</m:t>
                              </m:r>
                              <m:r>
                                <a:rPr lang="es-MX" i="1">
                                  <a:solidFill>
                                    <a:schemeClr val="bg1"/>
                                  </a:solidFill>
                                  <a:latin typeface="Cambria Math" panose="02040503050406030204" pitchFamily="18" charset="0"/>
                                </a:rPr>
                                <m:t>=1</m:t>
                              </m:r>
                            </m:sub>
                            <m:sup>
                              <m:r>
                                <a:rPr lang="es-MX" i="1">
                                  <a:solidFill>
                                    <a:schemeClr val="bg1"/>
                                  </a:solidFill>
                                  <a:latin typeface="Cambria Math" panose="02040503050406030204" pitchFamily="18" charset="0"/>
                                </a:rPr>
                                <m:t>𝑛</m:t>
                              </m:r>
                            </m:sup>
                            <m:e>
                              <m:sSub>
                                <m:sSubPr>
                                  <m:ctrlPr>
                                    <a:rPr lang="es-MX" i="1">
                                      <a:solidFill>
                                        <a:schemeClr val="bg1"/>
                                      </a:solidFill>
                                      <a:latin typeface="Cambria Math" panose="02040503050406030204" pitchFamily="18" charset="0"/>
                                    </a:rPr>
                                  </m:ctrlPr>
                                </m:sSubPr>
                                <m:e>
                                  <m:r>
                                    <a:rPr lang="es-MX" i="1">
                                      <a:solidFill>
                                        <a:schemeClr val="bg1"/>
                                      </a:solidFill>
                                      <a:latin typeface="Cambria Math" panose="02040503050406030204" pitchFamily="18" charset="0"/>
                                    </a:rPr>
                                    <m:t>𝑋</m:t>
                                  </m:r>
                                </m:e>
                                <m:sub>
                                  <m:r>
                                    <a:rPr lang="es-MX" i="1">
                                      <a:solidFill>
                                        <a:schemeClr val="bg1"/>
                                      </a:solidFill>
                                      <a:latin typeface="Cambria Math" panose="02040503050406030204" pitchFamily="18" charset="0"/>
                                    </a:rPr>
                                    <m:t>𝑖</m:t>
                                  </m:r>
                                </m:sub>
                              </m:sSub>
                            </m:e>
                          </m:nary>
                        </m:e>
                      </m:d>
                    </m:oMath>
                  </m:oMathPara>
                </a14:m>
                <a:endParaRPr lang="es-MX" dirty="0"/>
              </a:p>
            </p:txBody>
          </p:sp>
        </mc:Choice>
        <mc:Fallback xmlns="">
          <p:sp>
            <p:nvSpPr>
              <p:cNvPr id="17" name="CuadroTexto 16">
                <a:extLst>
                  <a:ext uri="{FF2B5EF4-FFF2-40B4-BE49-F238E27FC236}">
                    <a16:creationId xmlns:a16="http://schemas.microsoft.com/office/drawing/2014/main" id="{E8ABF2AF-8F03-9B3D-F994-63AE105DD6D4}"/>
                  </a:ext>
                </a:extLst>
              </p:cNvPr>
              <p:cNvSpPr txBox="1">
                <a:spLocks noRot="1" noChangeAspect="1" noMove="1" noResize="1" noEditPoints="1" noAdjustHandles="1" noChangeArrowheads="1" noChangeShapeType="1" noTextEdit="1"/>
              </p:cNvSpPr>
              <p:nvPr/>
            </p:nvSpPr>
            <p:spPr>
              <a:xfrm>
                <a:off x="6566436" y="3888527"/>
                <a:ext cx="3103863" cy="756233"/>
              </a:xfrm>
              <a:prstGeom prst="rect">
                <a:avLst/>
              </a:prstGeom>
              <a:blipFill>
                <a:blip r:embed="rId10"/>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C5065AF9-4B8E-06DD-202D-E3EB1A01A141}"/>
                  </a:ext>
                </a:extLst>
              </p:cNvPr>
              <p:cNvSpPr txBox="1"/>
              <p:nvPr/>
            </p:nvSpPr>
            <p:spPr>
              <a:xfrm>
                <a:off x="6566436" y="4790955"/>
                <a:ext cx="3240246"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s-MX" i="1" smtClean="0">
                              <a:solidFill>
                                <a:schemeClr val="bg1"/>
                              </a:solidFill>
                              <a:latin typeface="Cambria Math" panose="02040503050406030204" pitchFamily="18" charset="0"/>
                            </a:rPr>
                          </m:ctrlPr>
                        </m:naryPr>
                        <m:sub>
                          <m:r>
                            <m:rPr>
                              <m:brk m:alnAt="23"/>
                            </m:rPr>
                            <a:rPr lang="es-MX" i="1">
                              <a:solidFill>
                                <a:schemeClr val="bg1"/>
                              </a:solidFill>
                              <a:latin typeface="Cambria Math" panose="02040503050406030204" pitchFamily="18" charset="0"/>
                            </a:rPr>
                            <m:t>𝑖</m:t>
                          </m:r>
                          <m:r>
                            <a:rPr lang="es-MX" i="1">
                              <a:solidFill>
                                <a:schemeClr val="bg1"/>
                              </a:solidFill>
                              <a:latin typeface="Cambria Math" panose="02040503050406030204" pitchFamily="18" charset="0"/>
                            </a:rPr>
                            <m:t>=1</m:t>
                          </m:r>
                        </m:sub>
                        <m:sup>
                          <m:r>
                            <a:rPr lang="es-MX" i="1">
                              <a:solidFill>
                                <a:schemeClr val="bg1"/>
                              </a:solidFill>
                              <a:latin typeface="Cambria Math" panose="02040503050406030204" pitchFamily="18" charset="0"/>
                            </a:rPr>
                            <m:t>𝑛</m:t>
                          </m:r>
                        </m:sup>
                        <m:e>
                          <m:sSub>
                            <m:sSubPr>
                              <m:ctrlPr>
                                <a:rPr lang="es-MX" i="1">
                                  <a:solidFill>
                                    <a:schemeClr val="bg1"/>
                                  </a:solidFill>
                                  <a:latin typeface="Cambria Math" panose="02040503050406030204" pitchFamily="18" charset="0"/>
                                </a:rPr>
                              </m:ctrlPr>
                            </m:sSubPr>
                            <m:e>
                              <m:r>
                                <a:rPr lang="es-MX" i="1">
                                  <a:solidFill>
                                    <a:schemeClr val="bg1"/>
                                  </a:solidFill>
                                  <a:latin typeface="Cambria Math" panose="02040503050406030204" pitchFamily="18" charset="0"/>
                                </a:rPr>
                                <m:t>𝑋</m:t>
                              </m:r>
                            </m:e>
                            <m:sub>
                              <m:r>
                                <a:rPr lang="es-MX" i="1">
                                  <a:solidFill>
                                    <a:schemeClr val="bg1"/>
                                  </a:solidFill>
                                  <a:latin typeface="Cambria Math" panose="02040503050406030204" pitchFamily="18" charset="0"/>
                                </a:rPr>
                                <m:t>𝑖</m:t>
                              </m:r>
                            </m:sub>
                          </m:sSub>
                        </m:e>
                      </m:nary>
                      <m:r>
                        <a:rPr lang="es-MX" i="1">
                          <a:solidFill>
                            <a:schemeClr val="bg1"/>
                          </a:solidFill>
                          <a:latin typeface="Cambria Math" panose="02040503050406030204" pitchFamily="18" charset="0"/>
                        </a:rPr>
                        <m:t> </m:t>
                      </m:r>
                      <m:r>
                        <a:rPr lang="es-MX" b="0" i="1" smtClean="0">
                          <a:solidFill>
                            <a:schemeClr val="bg1"/>
                          </a:solidFill>
                          <a:latin typeface="Cambria Math" panose="02040503050406030204" pitchFamily="18" charset="0"/>
                        </a:rPr>
                        <m:t>−</m:t>
                      </m:r>
                      <m:r>
                        <a:rPr lang="es-MX" b="0" i="1" smtClean="0">
                          <a:solidFill>
                            <a:schemeClr val="bg1"/>
                          </a:solidFill>
                          <a:latin typeface="Cambria Math" panose="02040503050406030204" pitchFamily="18" charset="0"/>
                        </a:rPr>
                        <m:t>𝑝</m:t>
                      </m:r>
                      <m:nary>
                        <m:naryPr>
                          <m:chr m:val="∑"/>
                          <m:ctrlPr>
                            <a:rPr lang="es-MX" i="1">
                              <a:solidFill>
                                <a:schemeClr val="bg1"/>
                              </a:solidFill>
                              <a:latin typeface="Cambria Math" panose="02040503050406030204" pitchFamily="18" charset="0"/>
                            </a:rPr>
                          </m:ctrlPr>
                        </m:naryPr>
                        <m:sub>
                          <m:r>
                            <m:rPr>
                              <m:brk m:alnAt="23"/>
                            </m:rPr>
                            <a:rPr lang="es-MX" i="1">
                              <a:solidFill>
                                <a:schemeClr val="bg1"/>
                              </a:solidFill>
                              <a:latin typeface="Cambria Math" panose="02040503050406030204" pitchFamily="18" charset="0"/>
                            </a:rPr>
                            <m:t>𝑖</m:t>
                          </m:r>
                          <m:r>
                            <a:rPr lang="es-MX" i="1">
                              <a:solidFill>
                                <a:schemeClr val="bg1"/>
                              </a:solidFill>
                              <a:latin typeface="Cambria Math" panose="02040503050406030204" pitchFamily="18" charset="0"/>
                            </a:rPr>
                            <m:t>=1</m:t>
                          </m:r>
                        </m:sub>
                        <m:sup>
                          <m:r>
                            <a:rPr lang="es-MX" i="1">
                              <a:solidFill>
                                <a:schemeClr val="bg1"/>
                              </a:solidFill>
                              <a:latin typeface="Cambria Math" panose="02040503050406030204" pitchFamily="18" charset="0"/>
                            </a:rPr>
                            <m:t>𝑛</m:t>
                          </m:r>
                        </m:sup>
                        <m:e>
                          <m:sSub>
                            <m:sSubPr>
                              <m:ctrlPr>
                                <a:rPr lang="es-MX" i="1">
                                  <a:solidFill>
                                    <a:schemeClr val="bg1"/>
                                  </a:solidFill>
                                  <a:latin typeface="Cambria Math" panose="02040503050406030204" pitchFamily="18" charset="0"/>
                                </a:rPr>
                              </m:ctrlPr>
                            </m:sSubPr>
                            <m:e>
                              <m:r>
                                <a:rPr lang="es-MX" i="1">
                                  <a:solidFill>
                                    <a:schemeClr val="bg1"/>
                                  </a:solidFill>
                                  <a:latin typeface="Cambria Math" panose="02040503050406030204" pitchFamily="18" charset="0"/>
                                </a:rPr>
                                <m:t>𝑋</m:t>
                              </m:r>
                            </m:e>
                            <m:sub>
                              <m:r>
                                <a:rPr lang="es-MX" i="1">
                                  <a:solidFill>
                                    <a:schemeClr val="bg1"/>
                                  </a:solidFill>
                                  <a:latin typeface="Cambria Math" panose="02040503050406030204" pitchFamily="18" charset="0"/>
                                </a:rPr>
                                <m:t>𝑖</m:t>
                              </m:r>
                            </m:sub>
                          </m:sSub>
                        </m:e>
                      </m:nary>
                      <m:r>
                        <a:rPr lang="es-MX" b="0" i="1" smtClean="0">
                          <a:solidFill>
                            <a:schemeClr val="bg1"/>
                          </a:solidFill>
                          <a:latin typeface="Cambria Math" panose="02040503050406030204" pitchFamily="18" charset="0"/>
                        </a:rPr>
                        <m:t>=</m:t>
                      </m:r>
                      <m:r>
                        <a:rPr lang="es-MX" b="0" i="1" smtClean="0">
                          <a:solidFill>
                            <a:schemeClr val="bg1"/>
                          </a:solidFill>
                          <a:latin typeface="Cambria Math" panose="02040503050406030204" pitchFamily="18" charset="0"/>
                        </a:rPr>
                        <m:t>𝑝𝑛</m:t>
                      </m:r>
                      <m:r>
                        <a:rPr lang="es-MX" b="0" i="1" smtClean="0">
                          <a:solidFill>
                            <a:schemeClr val="bg1"/>
                          </a:solidFill>
                          <a:latin typeface="Cambria Math" panose="02040503050406030204" pitchFamily="18" charset="0"/>
                        </a:rPr>
                        <m:t>−</m:t>
                      </m:r>
                      <m:r>
                        <a:rPr lang="es-MX" b="0" i="1" smtClean="0">
                          <a:solidFill>
                            <a:schemeClr val="bg1"/>
                          </a:solidFill>
                          <a:latin typeface="Cambria Math" panose="02040503050406030204" pitchFamily="18" charset="0"/>
                        </a:rPr>
                        <m:t>𝑝</m:t>
                      </m:r>
                      <m:nary>
                        <m:naryPr>
                          <m:chr m:val="∑"/>
                          <m:ctrlPr>
                            <a:rPr lang="es-MX" i="1">
                              <a:solidFill>
                                <a:schemeClr val="bg1"/>
                              </a:solidFill>
                              <a:latin typeface="Cambria Math" panose="02040503050406030204" pitchFamily="18" charset="0"/>
                            </a:rPr>
                          </m:ctrlPr>
                        </m:naryPr>
                        <m:sub>
                          <m:r>
                            <m:rPr>
                              <m:brk m:alnAt="23"/>
                            </m:rPr>
                            <a:rPr lang="es-MX" i="1">
                              <a:solidFill>
                                <a:schemeClr val="bg1"/>
                              </a:solidFill>
                              <a:latin typeface="Cambria Math" panose="02040503050406030204" pitchFamily="18" charset="0"/>
                            </a:rPr>
                            <m:t>𝑖</m:t>
                          </m:r>
                          <m:r>
                            <a:rPr lang="es-MX" i="1">
                              <a:solidFill>
                                <a:schemeClr val="bg1"/>
                              </a:solidFill>
                              <a:latin typeface="Cambria Math" panose="02040503050406030204" pitchFamily="18" charset="0"/>
                            </a:rPr>
                            <m:t>=1</m:t>
                          </m:r>
                        </m:sub>
                        <m:sup>
                          <m:r>
                            <a:rPr lang="es-MX" i="1">
                              <a:solidFill>
                                <a:schemeClr val="bg1"/>
                              </a:solidFill>
                              <a:latin typeface="Cambria Math" panose="02040503050406030204" pitchFamily="18" charset="0"/>
                            </a:rPr>
                            <m:t>𝑛</m:t>
                          </m:r>
                        </m:sup>
                        <m:e>
                          <m:sSub>
                            <m:sSubPr>
                              <m:ctrlPr>
                                <a:rPr lang="es-MX" i="1">
                                  <a:solidFill>
                                    <a:schemeClr val="bg1"/>
                                  </a:solidFill>
                                  <a:latin typeface="Cambria Math" panose="02040503050406030204" pitchFamily="18" charset="0"/>
                                </a:rPr>
                              </m:ctrlPr>
                            </m:sSubPr>
                            <m:e>
                              <m:r>
                                <a:rPr lang="es-MX" i="1">
                                  <a:solidFill>
                                    <a:schemeClr val="bg1"/>
                                  </a:solidFill>
                                  <a:latin typeface="Cambria Math" panose="02040503050406030204" pitchFamily="18" charset="0"/>
                                </a:rPr>
                                <m:t>𝑋</m:t>
                              </m:r>
                            </m:e>
                            <m:sub>
                              <m:r>
                                <a:rPr lang="es-MX" i="1">
                                  <a:solidFill>
                                    <a:schemeClr val="bg1"/>
                                  </a:solidFill>
                                  <a:latin typeface="Cambria Math" panose="02040503050406030204" pitchFamily="18" charset="0"/>
                                </a:rPr>
                                <m:t>𝑖</m:t>
                              </m:r>
                            </m:sub>
                          </m:sSub>
                        </m:e>
                      </m:nary>
                    </m:oMath>
                  </m:oMathPara>
                </a14:m>
                <a:endParaRPr lang="es-MX" dirty="0"/>
              </a:p>
            </p:txBody>
          </p:sp>
        </mc:Choice>
        <mc:Fallback xmlns="">
          <p:sp>
            <p:nvSpPr>
              <p:cNvPr id="18" name="CuadroTexto 17">
                <a:extLst>
                  <a:ext uri="{FF2B5EF4-FFF2-40B4-BE49-F238E27FC236}">
                    <a16:creationId xmlns:a16="http://schemas.microsoft.com/office/drawing/2014/main" id="{C5065AF9-4B8E-06DD-202D-E3EB1A01A141}"/>
                  </a:ext>
                </a:extLst>
              </p:cNvPr>
              <p:cNvSpPr txBox="1">
                <a:spLocks noRot="1" noChangeAspect="1" noMove="1" noResize="1" noEditPoints="1" noAdjustHandles="1" noChangeArrowheads="1" noChangeShapeType="1" noTextEdit="1"/>
              </p:cNvSpPr>
              <p:nvPr/>
            </p:nvSpPr>
            <p:spPr>
              <a:xfrm>
                <a:off x="6566436" y="4790955"/>
                <a:ext cx="3240246" cy="756233"/>
              </a:xfrm>
              <a:prstGeom prst="rect">
                <a:avLst/>
              </a:prstGeom>
              <a:blipFill>
                <a:blip r:embed="rId11"/>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272CB610-076E-25CC-9EE5-7AD91EF02BFD}"/>
                  </a:ext>
                </a:extLst>
              </p:cNvPr>
              <p:cNvSpPr txBox="1"/>
              <p:nvPr/>
            </p:nvSpPr>
            <p:spPr>
              <a:xfrm>
                <a:off x="6572906" y="5693383"/>
                <a:ext cx="1656094"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i="1" smtClean="0">
                          <a:solidFill>
                            <a:schemeClr val="bg1"/>
                          </a:solidFill>
                          <a:latin typeface="Cambria Math" panose="02040503050406030204" pitchFamily="18" charset="0"/>
                        </a:rPr>
                        <m:t>𝑝</m:t>
                      </m:r>
                      <m:r>
                        <a:rPr lang="es-MX" b="0" i="1" smtClean="0">
                          <a:solidFill>
                            <a:schemeClr val="bg1"/>
                          </a:solidFill>
                          <a:latin typeface="Cambria Math" panose="02040503050406030204" pitchFamily="18" charset="0"/>
                        </a:rPr>
                        <m:t>=</m:t>
                      </m:r>
                      <m:f>
                        <m:fPr>
                          <m:ctrlPr>
                            <a:rPr lang="es-MX" b="0" i="1" smtClean="0">
                              <a:solidFill>
                                <a:schemeClr val="bg1"/>
                              </a:solidFill>
                              <a:latin typeface="Cambria Math" panose="02040503050406030204" pitchFamily="18" charset="0"/>
                            </a:rPr>
                          </m:ctrlPr>
                        </m:fPr>
                        <m:num>
                          <m:r>
                            <a:rPr lang="es-MX" b="0" i="1" smtClean="0">
                              <a:solidFill>
                                <a:schemeClr val="bg1"/>
                              </a:solidFill>
                              <a:latin typeface="Cambria Math" panose="02040503050406030204" pitchFamily="18" charset="0"/>
                            </a:rPr>
                            <m:t>1</m:t>
                          </m:r>
                        </m:num>
                        <m:den>
                          <m:r>
                            <a:rPr lang="es-MX" b="0" i="1" smtClean="0">
                              <a:solidFill>
                                <a:schemeClr val="bg1"/>
                              </a:solidFill>
                              <a:latin typeface="Cambria Math" panose="02040503050406030204" pitchFamily="18" charset="0"/>
                            </a:rPr>
                            <m:t>𝑛</m:t>
                          </m:r>
                        </m:den>
                      </m:f>
                      <m:nary>
                        <m:naryPr>
                          <m:chr m:val="∑"/>
                          <m:ctrlPr>
                            <a:rPr lang="es-MX" i="1">
                              <a:solidFill>
                                <a:schemeClr val="bg1"/>
                              </a:solidFill>
                              <a:latin typeface="Cambria Math" panose="02040503050406030204" pitchFamily="18" charset="0"/>
                            </a:rPr>
                          </m:ctrlPr>
                        </m:naryPr>
                        <m:sub>
                          <m:r>
                            <m:rPr>
                              <m:brk m:alnAt="23"/>
                            </m:rPr>
                            <a:rPr lang="es-MX" i="1">
                              <a:solidFill>
                                <a:schemeClr val="bg1"/>
                              </a:solidFill>
                              <a:latin typeface="Cambria Math" panose="02040503050406030204" pitchFamily="18" charset="0"/>
                            </a:rPr>
                            <m:t>𝑖</m:t>
                          </m:r>
                          <m:r>
                            <a:rPr lang="es-MX" i="1">
                              <a:solidFill>
                                <a:schemeClr val="bg1"/>
                              </a:solidFill>
                              <a:latin typeface="Cambria Math" panose="02040503050406030204" pitchFamily="18" charset="0"/>
                            </a:rPr>
                            <m:t>=1</m:t>
                          </m:r>
                        </m:sub>
                        <m:sup>
                          <m:r>
                            <a:rPr lang="es-MX" i="1">
                              <a:solidFill>
                                <a:schemeClr val="bg1"/>
                              </a:solidFill>
                              <a:latin typeface="Cambria Math" panose="02040503050406030204" pitchFamily="18" charset="0"/>
                            </a:rPr>
                            <m:t>𝑛</m:t>
                          </m:r>
                        </m:sup>
                        <m:e>
                          <m:sSub>
                            <m:sSubPr>
                              <m:ctrlPr>
                                <a:rPr lang="es-MX" i="1">
                                  <a:solidFill>
                                    <a:schemeClr val="bg1"/>
                                  </a:solidFill>
                                  <a:latin typeface="Cambria Math" panose="02040503050406030204" pitchFamily="18" charset="0"/>
                                </a:rPr>
                              </m:ctrlPr>
                            </m:sSubPr>
                            <m:e>
                              <m:r>
                                <a:rPr lang="es-MX" i="1">
                                  <a:solidFill>
                                    <a:schemeClr val="bg1"/>
                                  </a:solidFill>
                                  <a:latin typeface="Cambria Math" panose="02040503050406030204" pitchFamily="18" charset="0"/>
                                </a:rPr>
                                <m:t>𝑋</m:t>
                              </m:r>
                            </m:e>
                            <m:sub>
                              <m:r>
                                <a:rPr lang="es-MX" i="1">
                                  <a:solidFill>
                                    <a:schemeClr val="bg1"/>
                                  </a:solidFill>
                                  <a:latin typeface="Cambria Math" panose="02040503050406030204" pitchFamily="18" charset="0"/>
                                </a:rPr>
                                <m:t>𝑖</m:t>
                              </m:r>
                            </m:sub>
                          </m:sSub>
                          <m:r>
                            <a:rPr lang="es-MX" b="0" i="1" smtClean="0">
                              <a:solidFill>
                                <a:schemeClr val="bg1"/>
                              </a:solidFill>
                              <a:latin typeface="Cambria Math" panose="02040503050406030204" pitchFamily="18" charset="0"/>
                            </a:rPr>
                            <m:t>=</m:t>
                          </m:r>
                          <m:acc>
                            <m:accPr>
                              <m:chr m:val="̂"/>
                              <m:ctrlPr>
                                <a:rPr lang="es-MX" b="0" i="1" smtClean="0">
                                  <a:solidFill>
                                    <a:schemeClr val="bg1"/>
                                  </a:solidFill>
                                  <a:latin typeface="Cambria Math" panose="02040503050406030204" pitchFamily="18" charset="0"/>
                                </a:rPr>
                              </m:ctrlPr>
                            </m:accPr>
                            <m:e>
                              <m:r>
                                <a:rPr lang="es-MX" b="0" i="1" smtClean="0">
                                  <a:solidFill>
                                    <a:schemeClr val="bg1"/>
                                  </a:solidFill>
                                  <a:latin typeface="Cambria Math" panose="02040503050406030204" pitchFamily="18" charset="0"/>
                                </a:rPr>
                                <m:t>𝑝</m:t>
                              </m:r>
                            </m:e>
                          </m:acc>
                        </m:e>
                      </m:nary>
                    </m:oMath>
                  </m:oMathPara>
                </a14:m>
                <a:endParaRPr lang="es-MX" dirty="0"/>
              </a:p>
            </p:txBody>
          </p:sp>
        </mc:Choice>
        <mc:Fallback xmlns="">
          <p:sp>
            <p:nvSpPr>
              <p:cNvPr id="19" name="CuadroTexto 18">
                <a:extLst>
                  <a:ext uri="{FF2B5EF4-FFF2-40B4-BE49-F238E27FC236}">
                    <a16:creationId xmlns:a16="http://schemas.microsoft.com/office/drawing/2014/main" id="{272CB610-076E-25CC-9EE5-7AD91EF02BFD}"/>
                  </a:ext>
                </a:extLst>
              </p:cNvPr>
              <p:cNvSpPr txBox="1">
                <a:spLocks noRot="1" noChangeAspect="1" noMove="1" noResize="1" noEditPoints="1" noAdjustHandles="1" noChangeArrowheads="1" noChangeShapeType="1" noTextEdit="1"/>
              </p:cNvSpPr>
              <p:nvPr/>
            </p:nvSpPr>
            <p:spPr>
              <a:xfrm>
                <a:off x="6572906" y="5693383"/>
                <a:ext cx="1656094" cy="756233"/>
              </a:xfrm>
              <a:prstGeom prst="rect">
                <a:avLst/>
              </a:prstGeom>
              <a:blipFill>
                <a:blip r:embed="rId12"/>
                <a:stretch>
                  <a:fillRect/>
                </a:stretch>
              </a:blipFill>
            </p:spPr>
            <p:txBody>
              <a:bodyPr/>
              <a:lstStyle/>
              <a:p>
                <a:r>
                  <a:rPr lang="es-MX">
                    <a:noFill/>
                  </a:rPr>
                  <a:t> </a:t>
                </a:r>
              </a:p>
            </p:txBody>
          </p:sp>
        </mc:Fallback>
      </mc:AlternateContent>
      <p:graphicFrame>
        <p:nvGraphicFramePr>
          <p:cNvPr id="3" name="Diagrama 2">
            <a:extLst>
              <a:ext uri="{FF2B5EF4-FFF2-40B4-BE49-F238E27FC236}">
                <a16:creationId xmlns:a16="http://schemas.microsoft.com/office/drawing/2014/main" id="{5870DF24-D4A0-2EBE-38E7-065D642E7FCA}"/>
              </a:ext>
            </a:extLst>
          </p:cNvPr>
          <p:cNvGraphicFramePr/>
          <p:nvPr>
            <p:extLst>
              <p:ext uri="{D42A27DB-BD31-4B8C-83A1-F6EECF244321}">
                <p14:modId xmlns:p14="http://schemas.microsoft.com/office/powerpoint/2010/main" val="3706140325"/>
              </p:ext>
            </p:extLst>
          </p:nvPr>
        </p:nvGraphicFramePr>
        <p:xfrm>
          <a:off x="363940" y="320723"/>
          <a:ext cx="11345839" cy="68273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09573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6" grpId="0" animBg="1"/>
      <p:bldP spid="8" grpId="0"/>
      <p:bldP spid="9" grpId="0"/>
      <p:bldP spid="10" grpId="0"/>
      <p:bldP spid="12" grpId="0"/>
      <p:bldP spid="13" grpId="0" animBg="1"/>
      <p:bldP spid="15" grpId="0"/>
      <p:bldP spid="16" grpId="0"/>
      <p:bldP spid="17"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Autofit/>
          </a:bodyPr>
          <a:lstStyle/>
          <a:p>
            <a:pPr algn="just" rtl="0"/>
            <a:r>
              <a:rPr lang="es-ES" sz="3000" dirty="0">
                <a:latin typeface="Times New Roman" panose="02020603050405020304" pitchFamily="18" charset="0"/>
                <a:cs typeface="Times New Roman" panose="02020603050405020304" pitchFamily="18" charset="0"/>
              </a:rPr>
              <a:t>Estimación de la proporción de una población</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2" y="2228283"/>
            <a:ext cx="9332916" cy="923330"/>
          </a:xfrm>
          <a:prstGeom prst="rect">
            <a:avLst/>
          </a:prstGeom>
          <a:noFill/>
          <a:ln>
            <a:solidFill>
              <a:schemeClr val="tx1">
                <a:lumMod val="85000"/>
              </a:schemeClr>
            </a:solidFill>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Actividad: </a:t>
            </a:r>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Supongamos que preguntamos en la calle si la gente cree o no en los extraterrestres. En este caso, las respuestas van a ser “Sí” o “No”, que podemos denotar como 1 y 0.</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3"/>
              </a:rPr>
              <a:t>https://elpais.com/internacional/2017/12/09/mexico/1512784546_280611.html</a:t>
            </a:r>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p:txBody>
      </p:sp>
      <p:sp>
        <p:nvSpPr>
          <p:cNvPr id="6" name="CuadroTexto 5">
            <a:extLst>
              <a:ext uri="{FF2B5EF4-FFF2-40B4-BE49-F238E27FC236}">
                <a16:creationId xmlns:a16="http://schemas.microsoft.com/office/drawing/2014/main" id="{F494AF8A-D47C-6E15-F0A8-B546B382BBB9}"/>
              </a:ext>
            </a:extLst>
          </p:cNvPr>
          <p:cNvSpPr txBox="1"/>
          <p:nvPr/>
        </p:nvSpPr>
        <p:spPr>
          <a:xfrm>
            <a:off x="964022" y="3429000"/>
            <a:ext cx="9332916" cy="1754326"/>
          </a:xfrm>
          <a:prstGeom prst="rect">
            <a:avLst/>
          </a:prstGeom>
          <a:noFill/>
          <a:ln>
            <a:solidFill>
              <a:schemeClr val="tx1">
                <a:lumMod val="85000"/>
              </a:schemeClr>
            </a:solidFill>
          </a:ln>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Tx/>
              <a:buAutoNum type="alphaLcParenR"/>
              <a:tabLst/>
              <a:defRPr/>
            </a:pPr>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Utilizando </a:t>
            </a:r>
            <a:r>
              <a:rPr kumimoji="0" lang="es-MX"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RStudio</a:t>
            </a:r>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crea una simulación con 100 observaciones utilizando la función </a:t>
            </a:r>
            <a:r>
              <a:rPr kumimoji="0" lang="es-MX" b="1" i="0" u="none" strike="noStrike" kern="1200" cap="none" spc="0" normalizeH="0" baseline="0" noProof="0" dirty="0" err="1">
                <a:ln>
                  <a:noFill/>
                </a:ln>
                <a:solidFill>
                  <a:srgbClr val="0070C0"/>
                </a:solidFill>
                <a:effectLst/>
                <a:uLnTx/>
                <a:uFillTx/>
                <a:latin typeface="Times New Roman" panose="02020603050405020304" pitchFamily="18" charset="0"/>
                <a:cs typeface="Times New Roman" panose="02020603050405020304" pitchFamily="18" charset="0"/>
              </a:rPr>
              <a:t>rbinom</a:t>
            </a:r>
            <a:r>
              <a:rPr kumimoji="0" lang="es-MX"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 </a:t>
            </a:r>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y genera conclusiones con relación al contexto de la problemática.</a:t>
            </a:r>
          </a:p>
          <a:p>
            <a:pPr marL="457200" marR="0" lvl="0" indent="-457200" algn="just" defTabSz="914400" rtl="0" eaLnBrk="1" fontAlgn="auto" latinLnBrk="0" hangingPunct="1">
              <a:lnSpc>
                <a:spcPct val="100000"/>
              </a:lnSpc>
              <a:spcBef>
                <a:spcPts val="0"/>
              </a:spcBef>
              <a:spcAft>
                <a:spcPts val="0"/>
              </a:spcAft>
              <a:buClrTx/>
              <a:buSzTx/>
              <a:buFontTx/>
              <a:buAutoNum type="alphaLcParenR"/>
              <a:tabLst/>
              <a:defRPr/>
            </a:pPr>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Crean una segunda simulación con las mismas características que la anterior y saca conclusiones. </a:t>
            </a:r>
          </a:p>
          <a:p>
            <a:pPr marL="457200" marR="0" lvl="0" indent="-457200" algn="just" defTabSz="914400" rtl="0" eaLnBrk="1" fontAlgn="auto" latinLnBrk="0" hangingPunct="1">
              <a:lnSpc>
                <a:spcPct val="100000"/>
              </a:lnSpc>
              <a:spcBef>
                <a:spcPts val="0"/>
              </a:spcBef>
              <a:spcAft>
                <a:spcPts val="0"/>
              </a:spcAft>
              <a:buClrTx/>
              <a:buSzTx/>
              <a:buFontTx/>
              <a:buAutoNum type="alphaLcParenR"/>
              <a:tabLst/>
              <a:defRPr/>
            </a:pPr>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Realiza </a:t>
            </a:r>
            <a:r>
              <a:rPr lang="es-MX" dirty="0">
                <a:solidFill>
                  <a:prstClr val="black"/>
                </a:solidFill>
                <a:latin typeface="Times New Roman" panose="02020603050405020304" pitchFamily="18" charset="0"/>
                <a:cs typeface="Times New Roman" panose="02020603050405020304" pitchFamily="18" charset="0"/>
              </a:rPr>
              <a:t>10,00</a:t>
            </a:r>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0 simulaciones y conjúntalas en un histograma de frecuencias y genera conclusiones. </a:t>
            </a:r>
          </a:p>
        </p:txBody>
      </p:sp>
      <p:graphicFrame>
        <p:nvGraphicFramePr>
          <p:cNvPr id="3" name="Diagrama 2">
            <a:extLst>
              <a:ext uri="{FF2B5EF4-FFF2-40B4-BE49-F238E27FC236}">
                <a16:creationId xmlns:a16="http://schemas.microsoft.com/office/drawing/2014/main" id="{5BD8FC52-CB40-DAB4-7047-ED09A319F3D2}"/>
              </a:ext>
            </a:extLst>
          </p:cNvPr>
          <p:cNvGraphicFramePr/>
          <p:nvPr>
            <p:extLst>
              <p:ext uri="{D42A27DB-BD31-4B8C-83A1-F6EECF244321}">
                <p14:modId xmlns:p14="http://schemas.microsoft.com/office/powerpoint/2010/main" val="3706140325"/>
              </p:ext>
            </p:extLst>
          </p:nvPr>
        </p:nvGraphicFramePr>
        <p:xfrm>
          <a:off x="363940" y="320723"/>
          <a:ext cx="11345839" cy="6827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5324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Autofit/>
          </a:bodyPr>
          <a:lstStyle/>
          <a:p>
            <a:pPr algn="just" rtl="0"/>
            <a:r>
              <a:rPr lang="es-ES" sz="3000" dirty="0">
                <a:latin typeface="Times New Roman" panose="02020603050405020304" pitchFamily="18" charset="0"/>
                <a:cs typeface="Times New Roman" panose="02020603050405020304" pitchFamily="18" charset="0"/>
              </a:rPr>
              <a:t>Intervalo de confianza</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2" y="2254773"/>
            <a:ext cx="9332916" cy="646331"/>
          </a:xfrm>
          <a:prstGeom prst="rect">
            <a:avLst/>
          </a:prstGeom>
          <a:noFill/>
          <a:ln>
            <a:solidFill>
              <a:schemeClr val="tx1">
                <a:lumMod val="85000"/>
              </a:schemeClr>
            </a:solidFill>
          </a:ln>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 </a:t>
            </a:r>
            <a:r>
              <a:rPr kumimoji="0" lang="es-MX"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intervalo de confianza </a:t>
            </a:r>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es un rango (o un intervalo) de valores que se usa para estimar el valor real de un parámetro de población. </a:t>
            </a:r>
            <a:endParaRPr kumimoji="0" lang="es-MX"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CuadroTexto 3">
            <a:extLst>
              <a:ext uri="{FF2B5EF4-FFF2-40B4-BE49-F238E27FC236}">
                <a16:creationId xmlns:a16="http://schemas.microsoft.com/office/drawing/2014/main" id="{5E51EA21-A4A3-0765-EA77-3F1C30E086DD}"/>
              </a:ext>
            </a:extLst>
          </p:cNvPr>
          <p:cNvSpPr txBox="1"/>
          <p:nvPr/>
        </p:nvSpPr>
        <p:spPr>
          <a:xfrm>
            <a:off x="6042991" y="3347761"/>
            <a:ext cx="4253946" cy="1754326"/>
          </a:xfrm>
          <a:prstGeom prst="rect">
            <a:avLst/>
          </a:prstGeom>
          <a:noFill/>
          <a:ln>
            <a:solidFill>
              <a:schemeClr val="tx1">
                <a:lumMod val="85000"/>
              </a:schemeClr>
            </a:solidFill>
          </a:ln>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 intervalo de confianza se asocia con un </a:t>
            </a:r>
            <a:r>
              <a:rPr kumimoji="0" lang="es-MX"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nivel de confianza</a:t>
            </a:r>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como 0.95 (o 95%). El </a:t>
            </a:r>
            <a:r>
              <a:rPr kumimoji="0" lang="es-MX"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nivel de confianza </a:t>
            </a:r>
            <a:r>
              <a:rPr kumimoji="0" lang="es-MX"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nos da la tasa de éxitos del procedimiento que se utiliza para construir el intervalo de confianza.</a:t>
            </a:r>
            <a:endParaRPr kumimoji="0" lang="es-MX"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3" name="Imagen 2">
            <a:extLst>
              <a:ext uri="{FF2B5EF4-FFF2-40B4-BE49-F238E27FC236}">
                <a16:creationId xmlns:a16="http://schemas.microsoft.com/office/drawing/2014/main" id="{4B17425A-BE9E-5CEC-1A9E-441C66E7762A}"/>
              </a:ext>
            </a:extLst>
          </p:cNvPr>
          <p:cNvPicPr>
            <a:picLocks noChangeAspect="1"/>
          </p:cNvPicPr>
          <p:nvPr/>
        </p:nvPicPr>
        <p:blipFill>
          <a:blip r:embed="rId3"/>
          <a:stretch>
            <a:fillRect/>
          </a:stretch>
        </p:blipFill>
        <p:spPr>
          <a:xfrm>
            <a:off x="451261" y="3245876"/>
            <a:ext cx="5644739" cy="3486228"/>
          </a:xfrm>
          <a:prstGeom prst="rect">
            <a:avLst/>
          </a:prstGeom>
        </p:spPr>
      </p:pic>
      <p:cxnSp>
        <p:nvCxnSpPr>
          <p:cNvPr id="6" name="Conector recto 5">
            <a:extLst>
              <a:ext uri="{FF2B5EF4-FFF2-40B4-BE49-F238E27FC236}">
                <a16:creationId xmlns:a16="http://schemas.microsoft.com/office/drawing/2014/main" id="{8C3DB2C0-FBAC-6C1F-96F6-4B3A9E251F20}"/>
              </a:ext>
            </a:extLst>
          </p:cNvPr>
          <p:cNvCxnSpPr>
            <a:cxnSpLocks/>
          </p:cNvCxnSpPr>
          <p:nvPr/>
        </p:nvCxnSpPr>
        <p:spPr>
          <a:xfrm flipV="1">
            <a:off x="2213113" y="3816626"/>
            <a:ext cx="0" cy="257092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35A6E8DE-7115-C650-B8B1-DD9BE59C87B9}"/>
              </a:ext>
            </a:extLst>
          </p:cNvPr>
          <p:cNvCxnSpPr>
            <a:cxnSpLocks/>
          </p:cNvCxnSpPr>
          <p:nvPr/>
        </p:nvCxnSpPr>
        <p:spPr>
          <a:xfrm flipV="1">
            <a:off x="4287078" y="3816626"/>
            <a:ext cx="0" cy="2570922"/>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5" name="Diagrama 4">
            <a:extLst>
              <a:ext uri="{FF2B5EF4-FFF2-40B4-BE49-F238E27FC236}">
                <a16:creationId xmlns:a16="http://schemas.microsoft.com/office/drawing/2014/main" id="{855C5A07-33F3-07E0-14DC-99F0F76EF705}"/>
              </a:ext>
            </a:extLst>
          </p:cNvPr>
          <p:cNvGraphicFramePr/>
          <p:nvPr>
            <p:extLst>
              <p:ext uri="{D42A27DB-BD31-4B8C-83A1-F6EECF244321}">
                <p14:modId xmlns:p14="http://schemas.microsoft.com/office/powerpoint/2010/main" val="3706140325"/>
              </p:ext>
            </p:extLst>
          </p:nvPr>
        </p:nvGraphicFramePr>
        <p:xfrm>
          <a:off x="363940" y="320723"/>
          <a:ext cx="11345839" cy="6827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418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 grpId="0" animBg="1"/>
    </p:bldLst>
  </p:timing>
</p:sld>
</file>

<file path=ppt/theme/theme1.xml><?xml version="1.0" encoding="utf-8"?>
<a:theme xmlns:a="http://schemas.openxmlformats.org/drawingml/2006/main" name="Tema1">
  <a:themeElements>
    <a:clrScheme name="Naranja amarillo">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2_TF78853419_Win32.potx" id="{F85094AE-F951-45B6-B003-F9F3B4BD38C5}" vid="{E124D037-8587-41C3-AB02-2A120C8407E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1284</TotalTime>
  <Words>2466</Words>
  <Application>Microsoft Office PowerPoint</Application>
  <PresentationFormat>Panorámica</PresentationFormat>
  <Paragraphs>310</Paragraphs>
  <Slides>18</Slides>
  <Notes>18</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Arial</vt:lpstr>
      <vt:lpstr>Calibri</vt:lpstr>
      <vt:lpstr>Cambria Math</vt:lpstr>
      <vt:lpstr>Franklin Gothic Book</vt:lpstr>
      <vt:lpstr>Franklin Gothic Demi</vt:lpstr>
      <vt:lpstr>Times New Roman</vt:lpstr>
      <vt:lpstr>Wingdings</vt:lpstr>
      <vt:lpstr>Tema1</vt:lpstr>
      <vt:lpstr>Sesión 7: Intervalo de confianza y margen de error para proporciones</vt:lpstr>
      <vt:lpstr>Estimación de la proporción de una población</vt:lpstr>
      <vt:lpstr>Estimación de proporciones</vt:lpstr>
      <vt:lpstr>Distribución Bernoulli</vt:lpstr>
      <vt:lpstr>Estimación de la proporción de una población</vt:lpstr>
      <vt:lpstr>Presentación de PowerPoint</vt:lpstr>
      <vt:lpstr>Estimación de proporciones</vt:lpstr>
      <vt:lpstr>Estimación de la proporción de una población</vt:lpstr>
      <vt:lpstr>Intervalo de confianza</vt:lpstr>
      <vt:lpstr>Valor crítico</vt:lpstr>
      <vt:lpstr>Valor crítico</vt:lpstr>
      <vt:lpstr>Ejemplo del Valor Crítico</vt:lpstr>
      <vt:lpstr>Valor crítico</vt:lpstr>
      <vt:lpstr>Intervalo de confianza para la proporción poblacional p</vt:lpstr>
      <vt:lpstr>Margen de error</vt:lpstr>
      <vt:lpstr>Intervalo de confianza</vt:lpstr>
      <vt:lpstr>Ejemplo 1</vt:lpstr>
      <vt:lpstr>Ejercicio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Etapa 4: Determinación del tamaño de la muestra</dc:title>
  <dc:creator>David Nexticapan Cortes</dc:creator>
  <cp:lastModifiedBy>DAVID NEXTICAPAN - CORTES</cp:lastModifiedBy>
  <cp:revision>45</cp:revision>
  <dcterms:created xsi:type="dcterms:W3CDTF">2023-09-03T21:24:38Z</dcterms:created>
  <dcterms:modified xsi:type="dcterms:W3CDTF">2025-01-21T19:32:00Z</dcterms:modified>
</cp:coreProperties>
</file>