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fr-FR" smtClean="0"/>
              <a:t>Modifiez le style du titre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A309A6D-C09C-4548-B29A-6CF363A7E532}" type="datetimeFigureOut">
              <a:rPr lang="fr-FR" smtClean="0"/>
              <a:t>24/01/2023</a:t>
            </a:fld>
            <a:endParaRPr lang="fr-BE"/>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fr-BE"/>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299935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24/01/2023</a:t>
            </a:fld>
            <a:endParaRPr lang="fr-BE"/>
          </a:p>
        </p:txBody>
      </p:sp>
      <p:sp>
        <p:nvSpPr>
          <p:cNvPr id="6" name="Footer Placeholder 5"/>
          <p:cNvSpPr>
            <a:spLocks noGrp="1"/>
          </p:cNvSpPr>
          <p:nvPr>
            <p:ph type="ftr" sz="quarter" idx="11"/>
          </p:nvPr>
        </p:nvSpPr>
        <p:spPr/>
        <p:txBody>
          <a:bodyPr/>
          <a:lstStyle/>
          <a:p>
            <a:endParaRPr lang="fr-BE"/>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5201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fr-FR" smtClean="0"/>
              <a:t>Modifiez le style du titre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24/01/2023</a:t>
            </a:fld>
            <a:endParaRPr lang="fr-BE"/>
          </a:p>
        </p:txBody>
      </p:sp>
      <p:sp>
        <p:nvSpPr>
          <p:cNvPr id="5" name="Footer Placeholder 4"/>
          <p:cNvSpPr>
            <a:spLocks noGrp="1"/>
          </p:cNvSpPr>
          <p:nvPr>
            <p:ph type="ftr" sz="quarter" idx="11"/>
          </p:nvPr>
        </p:nvSpPr>
        <p:spPr/>
        <p:txBody>
          <a:bodyPr/>
          <a:lstStyle/>
          <a:p>
            <a:endParaRPr lang="fr-BE"/>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627821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fr-FR" smtClean="0"/>
              <a:t>Modifiez le style du titre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24/01/2023</a:t>
            </a:fld>
            <a:endParaRPr lang="fr-BE"/>
          </a:p>
        </p:txBody>
      </p:sp>
      <p:sp>
        <p:nvSpPr>
          <p:cNvPr id="5" name="Footer Placeholder 4"/>
          <p:cNvSpPr>
            <a:spLocks noGrp="1"/>
          </p:cNvSpPr>
          <p:nvPr>
            <p:ph type="ftr" sz="quarter" idx="11"/>
          </p:nvPr>
        </p:nvSpPr>
        <p:spPr/>
        <p:txBody>
          <a:bodyPr/>
          <a:lstStyle/>
          <a:p>
            <a:endParaRPr lang="fr-BE"/>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4125968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24/01/2023</a:t>
            </a:fld>
            <a:endParaRPr lang="fr-BE"/>
          </a:p>
        </p:txBody>
      </p:sp>
      <p:sp>
        <p:nvSpPr>
          <p:cNvPr id="5" name="Footer Placeholder 4"/>
          <p:cNvSpPr>
            <a:spLocks noGrp="1"/>
          </p:cNvSpPr>
          <p:nvPr>
            <p:ph type="ftr" sz="quarter" idx="11"/>
          </p:nvPr>
        </p:nvSpPr>
        <p:spPr/>
        <p:txBody>
          <a:bodyPr/>
          <a:lstStyle/>
          <a:p>
            <a:endParaRPr lang="fr-BE"/>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808046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fr-FR" smtClean="0"/>
              <a:t>Modifiez le style du titre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309A6D-C09C-4548-B29A-6CF363A7E532}" type="datetimeFigureOut">
              <a:rPr lang="fr-FR" smtClean="0"/>
              <a:t>24/01/2023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621983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fr-FR" smtClean="0"/>
              <a:t>Modifiez le style du titre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309A6D-C09C-4548-B29A-6CF363A7E532}" type="datetimeFigureOut">
              <a:rPr lang="fr-FR" smtClean="0"/>
              <a:t>24/01/2023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369390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7621301" y="6387910"/>
            <a:ext cx="990599" cy="228659"/>
          </a:xfrm>
        </p:spPr>
        <p:txBody>
          <a:bodyPr/>
          <a:lstStyle/>
          <a:p>
            <a:fld id="{AA309A6D-C09C-4548-B29A-6CF363A7E532}" type="datetimeFigureOut">
              <a:rPr lang="fr-FR" smtClean="0"/>
              <a:t>24/01/2023</a:t>
            </a:fld>
            <a:endParaRPr lang="fr-BE"/>
          </a:p>
        </p:txBody>
      </p:sp>
      <p:sp>
        <p:nvSpPr>
          <p:cNvPr id="5" name="Footer Placeholder 4"/>
          <p:cNvSpPr>
            <a:spLocks noGrp="1"/>
          </p:cNvSpPr>
          <p:nvPr>
            <p:ph type="ftr" sz="quarter" idx="11"/>
          </p:nvPr>
        </p:nvSpPr>
        <p:spPr>
          <a:xfrm>
            <a:off x="516133" y="6387910"/>
            <a:ext cx="3859795" cy="228660"/>
          </a:xfrm>
        </p:spPr>
        <p:txBody>
          <a:bodyPr/>
          <a:lstStyle/>
          <a:p>
            <a:endParaRPr lang="fr-BE"/>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115252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24/01/2023</a:t>
            </a:fld>
            <a:endParaRPr lang="fr-BE"/>
          </a:p>
        </p:txBody>
      </p:sp>
      <p:sp>
        <p:nvSpPr>
          <p:cNvPr id="5" name="Footer Placeholder 4"/>
          <p:cNvSpPr>
            <a:spLocks noGrp="1"/>
          </p:cNvSpPr>
          <p:nvPr>
            <p:ph type="ftr" sz="quarter" idx="11"/>
          </p:nvPr>
        </p:nvSpPr>
        <p:spPr>
          <a:xfrm>
            <a:off x="538546" y="6365498"/>
            <a:ext cx="3859795" cy="228660"/>
          </a:xfrm>
        </p:spPr>
        <p:txBody>
          <a:bodyPr/>
          <a:lstStyle/>
          <a:p>
            <a:endParaRPr lang="fr-BE"/>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218525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24/01/2023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79451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24/01/2023</a:t>
            </a:fld>
            <a:endParaRPr lang="fr-BE"/>
          </a:p>
        </p:txBody>
      </p:sp>
      <p:sp>
        <p:nvSpPr>
          <p:cNvPr id="5" name="Footer Placeholder 4"/>
          <p:cNvSpPr>
            <a:spLocks noGrp="1"/>
          </p:cNvSpPr>
          <p:nvPr>
            <p:ph type="ftr" sz="quarter" idx="11"/>
          </p:nvPr>
        </p:nvSpPr>
        <p:spPr/>
        <p:txBody>
          <a:bodyPr/>
          <a:lstStyle/>
          <a:p>
            <a:endParaRPr lang="fr-BE"/>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46759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fr-FR" smtClean="0"/>
              <a:t>Modifiez le style du titre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t>24/01/2023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11795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24/01/2023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11834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t>24/01/2023</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5932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AA309A6D-C09C-4548-B29A-6CF363A7E532}" type="datetimeFigureOut">
              <a:rPr lang="fr-FR" smtClean="0"/>
              <a:t>24/01/2023</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2849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24/01/2023</a:t>
            </a:fld>
            <a:endParaRPr lang="fr-BE"/>
          </a:p>
        </p:txBody>
      </p:sp>
      <p:sp>
        <p:nvSpPr>
          <p:cNvPr id="6" name="Footer Placeholder 5"/>
          <p:cNvSpPr>
            <a:spLocks noGrp="1"/>
          </p:cNvSpPr>
          <p:nvPr>
            <p:ph type="ftr" sz="quarter" idx="11"/>
          </p:nvPr>
        </p:nvSpPr>
        <p:spPr/>
        <p:txBody>
          <a:bodyPr/>
          <a:lstStyle/>
          <a:p>
            <a:endParaRPr lang="fr-BE"/>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58422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24/01/2023</a:t>
            </a:fld>
            <a:endParaRPr lang="fr-BE"/>
          </a:p>
        </p:txBody>
      </p:sp>
      <p:sp>
        <p:nvSpPr>
          <p:cNvPr id="6" name="Footer Placeholder 5"/>
          <p:cNvSpPr>
            <a:spLocks noGrp="1"/>
          </p:cNvSpPr>
          <p:nvPr>
            <p:ph type="ftr" sz="quarter" idx="11"/>
          </p:nvPr>
        </p:nvSpPr>
        <p:spPr/>
        <p:txBody>
          <a:bodyPr/>
          <a:lstStyle/>
          <a:p>
            <a:endParaRPr lang="fr-BE"/>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11384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A309A6D-C09C-4548-B29A-6CF363A7E532}" type="datetimeFigureOut">
              <a:rPr lang="fr-FR" smtClean="0"/>
              <a:t>24/01/2023</a:t>
            </a:fld>
            <a:endParaRPr lang="fr-BE"/>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fr-BE"/>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F4668DC-857F-487D-BFFA-8C0CA5037977}" type="slidenum">
              <a:rPr lang="fr-BE" smtClean="0"/>
              <a:t>‹N°›</a:t>
            </a:fld>
            <a:endParaRPr lang="fr-BE"/>
          </a:p>
        </p:txBody>
      </p:sp>
    </p:spTree>
    <p:extLst>
      <p:ext uri="{BB962C8B-B14F-4D97-AF65-F5344CB8AC3E}">
        <p14:creationId xmlns:p14="http://schemas.microsoft.com/office/powerpoint/2010/main" val="2229050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2132856"/>
            <a:ext cx="8117879" cy="2550877"/>
          </a:xfrm>
        </p:spPr>
        <p:txBody>
          <a:bodyPr>
            <a:normAutofit/>
          </a:bodyPr>
          <a:lstStyle/>
          <a:p>
            <a:r>
              <a:rPr lang="de-DE" altLang="fr-FR" dirty="0" smtClean="0">
                <a:latin typeface="Calibri" panose="020F0502020204030204" charset="0"/>
              </a:rPr>
              <a:t>Ala Ben Ammar</a:t>
            </a:r>
            <a:r>
              <a:rPr lang="en-US" altLang="fr-FR" dirty="0"/>
              <a:t/>
            </a:r>
            <a:br>
              <a:rPr lang="en-US" altLang="fr-FR" dirty="0"/>
            </a:br>
            <a:r>
              <a:rPr lang="fr-FR" dirty="0" err="1" smtClean="0">
                <a:sym typeface="+mn-ea"/>
              </a:rPr>
              <a:t>Database</a:t>
            </a:r>
            <a:r>
              <a:rPr lang="fr-FR" dirty="0" smtClean="0">
                <a:sym typeface="+mn-ea"/>
              </a:rPr>
              <a:t> </a:t>
            </a:r>
            <a:r>
              <a:rPr lang="fr-FR" dirty="0">
                <a:sym typeface="+mn-ea"/>
              </a:rPr>
              <a:t>C</a:t>
            </a:r>
            <a:r>
              <a:rPr lang="fr-FR" dirty="0" smtClean="0">
                <a:sym typeface="+mn-ea"/>
              </a:rPr>
              <a:t>heckpoint</a:t>
            </a:r>
            <a:r>
              <a:rPr lang="fr-FR" dirty="0"/>
              <a:t/>
            </a:r>
            <a:br>
              <a:rPr lang="fr-FR" dirty="0"/>
            </a:b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tx2">
              <a:lumMod val="60000"/>
              <a:lumOff val="40000"/>
            </a:schemeClr>
          </a:solidFill>
        </p:spPr>
        <p:style>
          <a:lnRef idx="2">
            <a:schemeClr val="accent3"/>
          </a:lnRef>
          <a:fillRef idx="1">
            <a:schemeClr val="lt1"/>
          </a:fillRef>
          <a:effectRef idx="0">
            <a:schemeClr val="accent3"/>
          </a:effectRef>
          <a:fontRef idx="minor">
            <a:schemeClr val="dk1"/>
          </a:fontRef>
        </p:style>
        <p:txBody>
          <a:bodyPr/>
          <a:lstStyle/>
          <a:p>
            <a:r>
              <a:rPr lang="fr-FR" dirty="0" err="1" smtClean="0"/>
              <a:t>MongoDB</a:t>
            </a:r>
            <a:endParaRPr lang="fr-FR" dirty="0"/>
          </a:p>
        </p:txBody>
      </p:sp>
      <p:sp>
        <p:nvSpPr>
          <p:cNvPr id="3" name="Espace réservé du contenu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pPr>
              <a:buNone/>
            </a:pPr>
            <a:r>
              <a:rPr lang="en-US" dirty="0" smtClean="0"/>
              <a:t>	</a:t>
            </a:r>
            <a:r>
              <a:rPr lang="en-US" dirty="0" err="1" smtClean="0"/>
              <a:t>MongoDB</a:t>
            </a:r>
            <a:r>
              <a:rPr lang="en-US" dirty="0" smtClean="0"/>
              <a:t> is a very popular open-source Document Database that operates as a </a:t>
            </a:r>
            <a:r>
              <a:rPr lang="en-US" dirty="0" err="1" smtClean="0"/>
              <a:t>NoSQL</a:t>
            </a:r>
            <a:r>
              <a:rPr lang="en-US" dirty="0" smtClean="0"/>
              <a:t> database. It is popularly used in collaboration with AWS, Azure, and many other data sources for application development and functioning. Allowing the storage and querying of high volumes of data, it offers the following robust features:</a:t>
            </a:r>
          </a:p>
          <a:p>
            <a:pPr>
              <a:buNone/>
            </a:pPr>
            <a:endParaRPr lang="en-US" dirty="0" smtClean="0"/>
          </a:p>
          <a:p>
            <a:r>
              <a:rPr lang="en-US" dirty="0" smtClean="0"/>
              <a:t>Better query executions with proper indexing and processing features.</a:t>
            </a:r>
          </a:p>
          <a:p>
            <a:r>
              <a:rPr lang="en-US" dirty="0" smtClean="0"/>
              <a:t>Real-time analytics and optimized data handling with the use of ad-hoc queries.</a:t>
            </a:r>
          </a:p>
          <a:p>
            <a:r>
              <a:rPr lang="en-US" dirty="0" smtClean="0"/>
              <a:t>Improved data availability and flexibility with robust replication features.</a:t>
            </a:r>
          </a:p>
          <a:p>
            <a:r>
              <a:rPr lang="en-US" dirty="0" smtClean="0"/>
              <a:t>Data </a:t>
            </a:r>
            <a:r>
              <a:rPr lang="en-US" dirty="0" err="1" smtClean="0"/>
              <a:t>Sharding</a:t>
            </a:r>
            <a:r>
              <a:rPr lang="en-US" dirty="0" smtClean="0"/>
              <a:t> allows the splitting of large data chunks for a distributed and faster query execution process.</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a:t>
            </a:r>
            <a:endParaRPr lang="fr-FR" dirty="0"/>
          </a:p>
        </p:txBody>
      </p:sp>
      <p:sp>
        <p:nvSpPr>
          <p:cNvPr id="3" name="Espace réservé du contenu 2"/>
          <p:cNvSpPr>
            <a:spLocks noGrp="1"/>
          </p:cNvSpPr>
          <p:nvPr>
            <p:ph idx="1"/>
          </p:nvPr>
        </p:nvSpPr>
        <p:spPr/>
        <p:txBody>
          <a:bodyPr>
            <a:normAutofit fontScale="70000" lnSpcReduction="20000"/>
          </a:bodyPr>
          <a:lstStyle/>
          <a:p>
            <a:pPr>
              <a:buNone/>
            </a:pPr>
            <a:r>
              <a:rPr lang="en-US" dirty="0" smtClean="0"/>
              <a:t>	SQL Databases are typically Relational Database services that are popularly used for the deployment of Cloud applications. Along with high-performance analytics, they offer various features for accessing, appending, managing, and processing data within the database.</a:t>
            </a:r>
          </a:p>
          <a:p>
            <a:pPr>
              <a:buNone/>
            </a:pPr>
            <a:endParaRPr lang="en-US" dirty="0" smtClean="0"/>
          </a:p>
          <a:p>
            <a:pPr>
              <a:buNone/>
            </a:pPr>
            <a:r>
              <a:rPr lang="en-US" dirty="0" smtClean="0"/>
              <a:t>	Some prominent SQL Database features are as follows:</a:t>
            </a:r>
          </a:p>
          <a:p>
            <a:pPr>
              <a:buNone/>
            </a:pPr>
            <a:endParaRPr lang="en-US" dirty="0" smtClean="0"/>
          </a:p>
          <a:p>
            <a:r>
              <a:rPr lang="en-US" dirty="0" smtClean="0"/>
              <a:t>On-demand scalability along with comprehensive and reliable transactional support for businesses.</a:t>
            </a:r>
          </a:p>
          <a:p>
            <a:r>
              <a:rPr lang="en-US" dirty="0" smtClean="0"/>
              <a:t>Increased workflow control and easy analysis of structured data in a flexible open-source environment.</a:t>
            </a:r>
          </a:p>
          <a:p>
            <a:r>
              <a:rPr lang="en-US" dirty="0" smtClean="0"/>
              <a:t>It is free to download and implements a straightforward client-server architecture for operation.</a:t>
            </a:r>
          </a:p>
          <a:p>
            <a:r>
              <a:rPr lang="en-US" dirty="0" smtClean="0"/>
              <a:t>It offers a solid data security layer that helps maintain the integrity of data while also protecting sensitive data from infiltration. </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err="1" smtClean="0"/>
              <a:t>MongoDB</a:t>
            </a:r>
            <a:r>
              <a:rPr lang="en-US" b="1" dirty="0" smtClean="0"/>
              <a:t> </a:t>
            </a:r>
            <a:r>
              <a:rPr lang="en-US" b="1" dirty="0" err="1" smtClean="0"/>
              <a:t>vs</a:t>
            </a:r>
            <a:r>
              <a:rPr lang="en-US" b="1" dirty="0" smtClean="0"/>
              <a:t> SQL: Storage of Data</a:t>
            </a:r>
            <a:endParaRPr lang="fr-FR" dirty="0"/>
          </a:p>
        </p:txBody>
      </p:sp>
      <p:sp>
        <p:nvSpPr>
          <p:cNvPr id="3" name="Espace réservé du contenu 2"/>
          <p:cNvSpPr>
            <a:spLocks noGrp="1"/>
          </p:cNvSpPr>
          <p:nvPr>
            <p:ph idx="1"/>
          </p:nvPr>
        </p:nvSpPr>
        <p:spPr/>
        <p:txBody>
          <a:bodyPr>
            <a:normAutofit fontScale="92500" lnSpcReduction="20000"/>
          </a:bodyPr>
          <a:lstStyle/>
          <a:p>
            <a:r>
              <a:rPr lang="en-US" dirty="0" smtClean="0"/>
              <a:t>Data storage is the primary function of a database and how your data is stored becomes significant when fetching and querying is considered. </a:t>
            </a:r>
          </a:p>
          <a:p>
            <a:r>
              <a:rPr lang="en-US" dirty="0" smtClean="0"/>
              <a:t>In </a:t>
            </a:r>
            <a:r>
              <a:rPr lang="en-US" dirty="0" err="1" smtClean="0"/>
              <a:t>MongoDB</a:t>
            </a:r>
            <a:r>
              <a:rPr lang="en-US" dirty="0" smtClean="0"/>
              <a:t>, all individual records are stored as documents which are collections of fields with a dynamic schema. Here, each collection need not have the same set of fields which makes it more flexible than RDBMS. </a:t>
            </a:r>
          </a:p>
          <a:p>
            <a:r>
              <a:rPr lang="en-US" dirty="0" smtClean="0"/>
              <a:t>In SQL Databases, records are stored in rows within a table which limits dynamic classification and storage of hierarchical data. However, SQL Relational data can be matched using common characteristics simplistically which can be beneficial depending upon your use case.</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 </a:t>
            </a:r>
            <a:r>
              <a:rPr lang="en-US" b="1" dirty="0" err="1" smtClean="0"/>
              <a:t>MongoDB</a:t>
            </a:r>
            <a:r>
              <a:rPr lang="en-US" b="1" dirty="0" smtClean="0"/>
              <a:t> </a:t>
            </a:r>
            <a:r>
              <a:rPr lang="en-US" b="1" dirty="0" err="1" smtClean="0"/>
              <a:t>vs</a:t>
            </a:r>
            <a:r>
              <a:rPr lang="en-US" b="1" dirty="0" smtClean="0"/>
              <a:t> SQL: Representation, Reliability, and Accessibility</a:t>
            </a:r>
            <a:br>
              <a:rPr lang="en-US" b="1" dirty="0" smtClean="0"/>
            </a:br>
            <a:endParaRPr lang="fr-FR" dirty="0"/>
          </a:p>
        </p:txBody>
      </p:sp>
      <p:sp>
        <p:nvSpPr>
          <p:cNvPr id="3" name="Espace réservé du contenu 2"/>
          <p:cNvSpPr>
            <a:spLocks noGrp="1"/>
          </p:cNvSpPr>
          <p:nvPr>
            <p:ph idx="1"/>
          </p:nvPr>
        </p:nvSpPr>
        <p:spPr/>
        <p:txBody>
          <a:bodyPr>
            <a:normAutofit fontScale="85000" lnSpcReduction="10000"/>
          </a:bodyPr>
          <a:lstStyle/>
          <a:p>
            <a:r>
              <a:rPr lang="en-US" dirty="0" smtClean="0"/>
              <a:t>The difference in the way data is represented and interpreted in each makes a significant difference. </a:t>
            </a:r>
            <a:r>
              <a:rPr lang="en-US" dirty="0" err="1" smtClean="0"/>
              <a:t>MongoDB</a:t>
            </a:r>
            <a:r>
              <a:rPr lang="en-US" dirty="0" smtClean="0"/>
              <a:t> stores data in JSON format with key and value pairs for each entity whereas SQL Databases stores data as a record in a row of the table.</a:t>
            </a:r>
          </a:p>
          <a:p>
            <a:r>
              <a:rPr lang="en-US" dirty="0" smtClean="0"/>
              <a:t>While data is easily accessible and classifiable with a SQL Database, there are certain limitations to what can be stored and processed together. </a:t>
            </a:r>
            <a:r>
              <a:rPr lang="en-US" dirty="0" err="1" smtClean="0"/>
              <a:t>MongoDB</a:t>
            </a:r>
            <a:r>
              <a:rPr lang="en-US" dirty="0" smtClean="0"/>
              <a:t> uses a more complex approach to data storage while allowing complex processing as well. The data representation indicates that </a:t>
            </a:r>
            <a:r>
              <a:rPr lang="en-US" dirty="0" err="1" smtClean="0"/>
              <a:t>NoSQL</a:t>
            </a:r>
            <a:r>
              <a:rPr lang="en-US" dirty="0" smtClean="0"/>
              <a:t> doesn’t support any relations between different data types.</a:t>
            </a:r>
          </a:p>
          <a:p>
            <a:r>
              <a:rPr lang="en-US" dirty="0" smtClean="0"/>
              <a:t>While </a:t>
            </a:r>
            <a:r>
              <a:rPr lang="en-US" dirty="0" err="1" smtClean="0"/>
              <a:t>MongoDB</a:t>
            </a:r>
            <a:r>
              <a:rPr lang="en-US" dirty="0" smtClean="0"/>
              <a:t> is more flexible and ensures high and diverse data availability, a SQL Database operates with the ACID (Atomicity, Consistency, Isolation, and Durability) properties and ensures greater reliability of transactions.</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74638"/>
            <a:ext cx="8258204" cy="1154098"/>
          </a:xfrm>
        </p:spPr>
        <p:txBody>
          <a:bodyPr>
            <a:normAutofit fontScale="90000"/>
          </a:bodyPr>
          <a:lstStyle/>
          <a:p>
            <a:r>
              <a:rPr lang="en-US" b="1" dirty="0" smtClean="0"/>
              <a:t/>
            </a:r>
            <a:br>
              <a:rPr lang="en-US" b="1" dirty="0" smtClean="0"/>
            </a:br>
            <a:r>
              <a:rPr lang="en-US" b="1" dirty="0" err="1" smtClean="0"/>
              <a:t>MongoDB</a:t>
            </a:r>
            <a:r>
              <a:rPr lang="en-US" b="1" dirty="0" smtClean="0"/>
              <a:t> </a:t>
            </a:r>
            <a:r>
              <a:rPr lang="en-US" b="1" dirty="0" err="1" smtClean="0"/>
              <a:t>vs</a:t>
            </a:r>
            <a:r>
              <a:rPr lang="en-US" b="1" dirty="0" smtClean="0"/>
              <a:t> SQL: Scalability and Replication</a:t>
            </a:r>
            <a:br>
              <a:rPr lang="en-US" b="1" dirty="0" smtClean="0"/>
            </a:br>
            <a:endParaRPr lang="fr-FR" dirty="0"/>
          </a:p>
        </p:txBody>
      </p:sp>
      <p:sp>
        <p:nvSpPr>
          <p:cNvPr id="3" name="Espace réservé du contenu 2"/>
          <p:cNvSpPr>
            <a:spLocks noGrp="1"/>
          </p:cNvSpPr>
          <p:nvPr>
            <p:ph idx="1"/>
          </p:nvPr>
        </p:nvSpPr>
        <p:spPr/>
        <p:txBody>
          <a:bodyPr>
            <a:normAutofit fontScale="85000" lnSpcReduction="10000"/>
          </a:bodyPr>
          <a:lstStyle/>
          <a:p>
            <a:r>
              <a:rPr lang="en-US" dirty="0" smtClean="0"/>
              <a:t>SQL Databases facilitate Vertical Scaling, that is Scaling Up. You can scale up the RAM, CPU, and SSD capacities to upscale and add functionalities to your setup. While this can add some significant factors, it cannot be used to alter the framework and is restricted on that front. It facilitates easy data insertion and uses Slave and Master data replication. </a:t>
            </a:r>
          </a:p>
          <a:p>
            <a:r>
              <a:rPr lang="en-US" dirty="0" err="1" smtClean="0"/>
              <a:t>MongoDB</a:t>
            </a:r>
            <a:r>
              <a:rPr lang="en-US" dirty="0" smtClean="0"/>
              <a:t>, on the other hand, would be better for Horizontal Scaling or Scaling Out. It is, therefore, preferred by those constantly looking to improve their frameworks, add more servers and expand their storage and set up. This process, known as </a:t>
            </a:r>
            <a:r>
              <a:rPr lang="en-US" dirty="0" err="1" smtClean="0"/>
              <a:t>Sharding</a:t>
            </a:r>
            <a:r>
              <a:rPr lang="en-US" dirty="0" smtClean="0"/>
              <a:t>, allows dealing with more flexible data and requires more detailed informational indexes and system capacities. </a:t>
            </a:r>
            <a:r>
              <a:rPr lang="en-US" dirty="0" err="1" smtClean="0"/>
              <a:t>Sharding</a:t>
            </a:r>
            <a:r>
              <a:rPr lang="en-US" dirty="0" smtClean="0"/>
              <a:t> is easily facilitated with </a:t>
            </a:r>
            <a:r>
              <a:rPr lang="en-US" dirty="0" err="1" smtClean="0"/>
              <a:t>MongoDB</a:t>
            </a:r>
            <a:r>
              <a:rPr lang="en-US" dirty="0" smtClean="0"/>
              <a:t> along with the use of Replica Sets for extending multiple copies of data for accessibility.</a:t>
            </a:r>
          </a:p>
          <a:p>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244</Words>
  <Application>Microsoft Office PowerPoint</Application>
  <PresentationFormat>Affichage à l'écran (4:3)</PresentationFormat>
  <Paragraphs>28</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Century Gothic</vt:lpstr>
      <vt:lpstr>Wingdings 3</vt:lpstr>
      <vt:lpstr>Direction Ion</vt:lpstr>
      <vt:lpstr>Ala Ben Ammar Database Checkpoint </vt:lpstr>
      <vt:lpstr>MongoDB</vt:lpstr>
      <vt:lpstr>SQL</vt:lpstr>
      <vt:lpstr>MongoDB vs SQL: Storage of Data</vt:lpstr>
      <vt:lpstr> MongoDB vs SQL: Representation, Reliability, and Accessibility </vt:lpstr>
      <vt:lpstr> MongoDB vs SQL: Scalability and Replication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checkpoint</dc:title>
  <dc:creator>hp</dc:creator>
  <cp:lastModifiedBy>Compte Microsoft</cp:lastModifiedBy>
  <cp:revision>6</cp:revision>
  <dcterms:created xsi:type="dcterms:W3CDTF">2022-10-29T15:51:00Z</dcterms:created>
  <dcterms:modified xsi:type="dcterms:W3CDTF">2023-01-24T16:18:54Z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4741FC21B69F485FB892E70BCD63ECE1</vt:lpwstr>
  </property>
  <property fmtid="{D5CDD505-2E9C-101B-9397-08002B2CF9AE}" pid="3" name="KSOProductBuildVer">
    <vt:lpwstr>1036-11.2.0.11440</vt:lpwstr>
  </property>
</Properties>
</file>