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56" r:id="rId2"/>
    <p:sldId id="257" r:id="rId3"/>
    <p:sldId id="258" r:id="rId4"/>
    <p:sldId id="259" r:id="rId5"/>
    <p:sldId id="260" r:id="rId6"/>
    <p:sldId id="261" r:id="rId7"/>
    <p:sldId id="265" r:id="rId8"/>
    <p:sldId id="266" r:id="rId9"/>
    <p:sldId id="262" r:id="rId10"/>
    <p:sldId id="263"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36C203B-AB48-47EA-BF01-0E3A07803CE1}" type="datetimeFigureOut">
              <a:rPr lang="en-US" smtClean="0"/>
              <a:t>10/15/2012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C5CB091-B5D6-43F2-A834-9ECDFE7C6E87}" type="slidenum">
              <a:rPr lang="en-US" smtClean="0"/>
              <a:t>‹#›</a:t>
            </a:fld>
            <a:endParaRPr lang="en-US"/>
          </a:p>
        </p:txBody>
      </p:sp>
    </p:spTree>
    <p:extLst>
      <p:ext uri="{BB962C8B-B14F-4D97-AF65-F5344CB8AC3E}">
        <p14:creationId xmlns:p14="http://schemas.microsoft.com/office/powerpoint/2010/main" val="2283242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0F6EDC2-7F16-444D-949F-83B1E1A75E8B}" type="datetimeFigureOut">
              <a:rPr lang="en-US" smtClean="0"/>
              <a:t>10/15/2012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9626A36-B6F2-455E-900D-98A373D12509}" type="slidenum">
              <a:rPr lang="en-US" smtClean="0"/>
              <a:t>‹#›</a:t>
            </a:fld>
            <a:endParaRPr lang="en-US"/>
          </a:p>
        </p:txBody>
      </p:sp>
    </p:spTree>
    <p:extLst>
      <p:ext uri="{BB962C8B-B14F-4D97-AF65-F5344CB8AC3E}">
        <p14:creationId xmlns:p14="http://schemas.microsoft.com/office/powerpoint/2010/main" val="4067118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Stopped </a:t>
            </a:r>
            <a:r>
              <a:rPr lang="en-US" dirty="0" smtClean="0"/>
              <a:t>here</a:t>
            </a:r>
            <a:endParaRPr lang="en-US" dirty="0"/>
          </a:p>
        </p:txBody>
      </p:sp>
      <p:sp>
        <p:nvSpPr>
          <p:cNvPr id="4" name="Slide Number Placeholder 3"/>
          <p:cNvSpPr>
            <a:spLocks noGrp="1"/>
          </p:cNvSpPr>
          <p:nvPr>
            <p:ph type="sldNum" sz="quarter" idx="10"/>
          </p:nvPr>
        </p:nvSpPr>
        <p:spPr/>
        <p:txBody>
          <a:bodyPr/>
          <a:lstStyle/>
          <a:p>
            <a:fld id="{C9626A36-B6F2-455E-900D-98A373D12509}" type="slidenum">
              <a:rPr lang="en-US" smtClean="0"/>
              <a:t>10</a:t>
            </a:fld>
            <a:endParaRPr lang="en-US"/>
          </a:p>
        </p:txBody>
      </p:sp>
    </p:spTree>
    <p:extLst>
      <p:ext uri="{BB962C8B-B14F-4D97-AF65-F5344CB8AC3E}">
        <p14:creationId xmlns:p14="http://schemas.microsoft.com/office/powerpoint/2010/main" val="207196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Childhood illness with fever and rash that has no known cause</a:t>
            </a:r>
            <a:r>
              <a:rPr lang="en-US" baseline="0" dirty="0" smtClean="0"/>
              <a:t> and no specifically distinctive laboratory findings </a:t>
            </a:r>
            <a:endParaRPr lang="en-US" dirty="0"/>
          </a:p>
        </p:txBody>
      </p:sp>
      <p:sp>
        <p:nvSpPr>
          <p:cNvPr id="4" name="Slide Number Placeholder 3"/>
          <p:cNvSpPr>
            <a:spLocks noGrp="1"/>
          </p:cNvSpPr>
          <p:nvPr>
            <p:ph type="sldNum" sz="quarter" idx="10"/>
          </p:nvPr>
        </p:nvSpPr>
        <p:spPr/>
        <p:txBody>
          <a:bodyPr/>
          <a:lstStyle/>
          <a:p>
            <a:fld id="{C9626A36-B6F2-455E-900D-98A373D12509}" type="slidenum">
              <a:rPr lang="en-US" smtClean="0"/>
              <a:t>25</a:t>
            </a:fld>
            <a:endParaRPr lang="en-US"/>
          </a:p>
        </p:txBody>
      </p:sp>
    </p:spTree>
    <p:extLst>
      <p:ext uri="{BB962C8B-B14F-4D97-AF65-F5344CB8AC3E}">
        <p14:creationId xmlns:p14="http://schemas.microsoft.com/office/powerpoint/2010/main" val="2253312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72180FFA-6BEA-440D-80A3-C2352C9AFC1F}" type="datetimeFigureOut">
              <a:rPr lang="en-US" smtClean="0"/>
              <a:t>10/15/2012</a:t>
            </a:fld>
            <a:endParaRPr lang="en-US"/>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n-US"/>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CCE07012-D055-4932-B0DA-BBD54895D46F}" type="slidenum">
              <a:rPr lang="en-US" smtClean="0"/>
              <a:t>‹#›</a:t>
            </a:fld>
            <a:endParaRPr lang="en-US"/>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180FFA-6BEA-440D-80A3-C2352C9AFC1F}" type="datetimeFigureOut">
              <a:rPr lang="en-US" smtClean="0"/>
              <a:t>10/15/2012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07012-D055-4932-B0DA-BBD54895D4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180FFA-6BEA-440D-80A3-C2352C9AFC1F}" type="datetimeFigureOut">
              <a:rPr lang="en-US" smtClean="0"/>
              <a:t>10/15/2012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07012-D055-4932-B0DA-BBD54895D4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180FFA-6BEA-440D-80A3-C2352C9AFC1F}" type="datetimeFigureOut">
              <a:rPr lang="en-US" smtClean="0"/>
              <a:t>10/15/2012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07012-D055-4932-B0DA-BBD54895D46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180FFA-6BEA-440D-80A3-C2352C9AFC1F}" type="datetimeFigureOut">
              <a:rPr lang="en-US" smtClean="0"/>
              <a:t>10/15/2012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07012-D055-4932-B0DA-BBD54895D46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2180FFA-6BEA-440D-80A3-C2352C9AFC1F}" type="datetimeFigureOut">
              <a:rPr lang="en-US" smtClean="0"/>
              <a:t>10/15/2012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07012-D055-4932-B0DA-BBD54895D46F}" type="slidenum">
              <a:rPr lang="en-US" smtClean="0"/>
              <a:t>‹#›</a:t>
            </a:fld>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2180FFA-6BEA-440D-80A3-C2352C9AFC1F}" type="datetimeFigureOut">
              <a:rPr lang="en-US" smtClean="0"/>
              <a:t>10/15/2012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E07012-D055-4932-B0DA-BBD54895D46F}" type="slidenum">
              <a:rPr lang="en-US" smtClean="0"/>
              <a:t>‹#›</a:t>
            </a:fld>
            <a:endParaRPr lang="en-US"/>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180FFA-6BEA-440D-80A3-C2352C9AFC1F}" type="datetimeFigureOut">
              <a:rPr lang="en-US" smtClean="0"/>
              <a:t>10/15/2012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E07012-D055-4932-B0DA-BBD54895D4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80FFA-6BEA-440D-80A3-C2352C9AFC1F}" type="datetimeFigureOut">
              <a:rPr lang="en-US" smtClean="0"/>
              <a:t>10/15/2012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E07012-D055-4932-B0DA-BBD54895D4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180FFA-6BEA-440D-80A3-C2352C9AFC1F}" type="datetimeFigureOut">
              <a:rPr lang="en-US" smtClean="0"/>
              <a:t>10/15/2012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07012-D055-4932-B0DA-BBD54895D46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180FFA-6BEA-440D-80A3-C2352C9AFC1F}" type="datetimeFigureOut">
              <a:rPr lang="en-US" smtClean="0"/>
              <a:t>10/15/2012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07012-D055-4932-B0DA-BBD54895D46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72180FFA-6BEA-440D-80A3-C2352C9AFC1F}" type="datetimeFigureOut">
              <a:rPr lang="en-US" smtClean="0"/>
              <a:t>10/15/2012</a:t>
            </a:fld>
            <a:endParaRPr lang="en-US"/>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n-US"/>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CCE07012-D055-4932-B0DA-BBD54895D46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a:t>
            </a:r>
            <a:r>
              <a:rPr lang="en-US" baseline="30000" dirty="0" smtClean="0"/>
              <a:t>st</a:t>
            </a:r>
            <a:r>
              <a:rPr lang="en-US" dirty="0" smtClean="0"/>
              <a:t> Lesson on Epidemiology</a:t>
            </a:r>
            <a:endParaRPr lang="en-US" dirty="0"/>
          </a:p>
        </p:txBody>
      </p:sp>
    </p:spTree>
    <p:extLst>
      <p:ext uri="{BB962C8B-B14F-4D97-AF65-F5344CB8AC3E}">
        <p14:creationId xmlns:p14="http://schemas.microsoft.com/office/powerpoint/2010/main" val="3045107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a:t>
            </a:r>
            <a:endParaRPr lang="en-US" dirty="0"/>
          </a:p>
        </p:txBody>
      </p:sp>
      <p:sp>
        <p:nvSpPr>
          <p:cNvPr id="3" name="Content Placeholder 2"/>
          <p:cNvSpPr>
            <a:spLocks noGrp="1"/>
          </p:cNvSpPr>
          <p:nvPr>
            <p:ph idx="1"/>
          </p:nvPr>
        </p:nvSpPr>
        <p:spPr/>
        <p:txBody>
          <a:bodyPr/>
          <a:lstStyle/>
          <a:p>
            <a:r>
              <a:rPr lang="en-US" dirty="0" smtClean="0"/>
              <a:t>Epidemiologist consider their patients to be the whole community </a:t>
            </a:r>
          </a:p>
          <a:p>
            <a:r>
              <a:rPr lang="en-US" dirty="0" smtClean="0"/>
              <a:t>Doctors treat individuals as patients </a:t>
            </a:r>
            <a:endParaRPr lang="en-US" dirty="0"/>
          </a:p>
        </p:txBody>
      </p:sp>
      <p:pic>
        <p:nvPicPr>
          <p:cNvPr id="22530" name="Picture 2" descr="http://www.uidaho.edu/%7E/media/Images/orgs/Research/University%20Research/Features/Nigeria%20Feature/Nigeria-Group-Photo-Of-Workers-2.ash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598611"/>
            <a:ext cx="4381500" cy="2526666"/>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s://encrypted-tbn2.gstatic.com/images?q=tbn:ANd9GcTLEWyymlZmJbi4a4UryRgILEW9T8rNCb9cgplcmWIZMDzixP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3227045"/>
            <a:ext cx="2314576" cy="326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560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 of Epidemiology</a:t>
            </a:r>
            <a:endParaRPr lang="en-US" dirty="0"/>
          </a:p>
        </p:txBody>
      </p:sp>
      <p:sp>
        <p:nvSpPr>
          <p:cNvPr id="3" name="Content Placeholder 2"/>
          <p:cNvSpPr>
            <a:spLocks noGrp="1"/>
          </p:cNvSpPr>
          <p:nvPr>
            <p:ph idx="1"/>
          </p:nvPr>
        </p:nvSpPr>
        <p:spPr/>
        <p:txBody>
          <a:bodyPr/>
          <a:lstStyle/>
          <a:p>
            <a:r>
              <a:rPr lang="en-US" dirty="0" smtClean="0"/>
              <a:t>Classic case of John Snow </a:t>
            </a:r>
          </a:p>
          <a:p>
            <a:pPr lvl="1"/>
            <a:r>
              <a:rPr lang="en-US" dirty="0" smtClean="0"/>
              <a:t>Read hand out </a:t>
            </a:r>
            <a:endParaRPr lang="en-US" dirty="0"/>
          </a:p>
        </p:txBody>
      </p:sp>
    </p:spTree>
    <p:extLst>
      <p:ext uri="{BB962C8B-B14F-4D97-AF65-F5344CB8AC3E}">
        <p14:creationId xmlns:p14="http://schemas.microsoft.com/office/powerpoint/2010/main" val="1702735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Assessing community health </a:t>
            </a:r>
            <a:endParaRPr lang="en-US" dirty="0"/>
          </a:p>
        </p:txBody>
      </p:sp>
      <p:sp>
        <p:nvSpPr>
          <p:cNvPr id="3" name="Content Placeholder 2"/>
          <p:cNvSpPr>
            <a:spLocks noGrp="1"/>
          </p:cNvSpPr>
          <p:nvPr>
            <p:ph idx="1"/>
          </p:nvPr>
        </p:nvSpPr>
        <p:spPr/>
        <p:txBody>
          <a:bodyPr/>
          <a:lstStyle/>
          <a:p>
            <a:r>
              <a:rPr lang="en-US" dirty="0" smtClean="0"/>
              <a:t>Person </a:t>
            </a:r>
          </a:p>
          <a:p>
            <a:r>
              <a:rPr lang="en-US" dirty="0" smtClean="0"/>
              <a:t>Place </a:t>
            </a:r>
          </a:p>
          <a:p>
            <a:r>
              <a:rPr lang="en-US" dirty="0" smtClean="0"/>
              <a:t>time</a:t>
            </a:r>
            <a:endParaRPr lang="en-US" dirty="0"/>
          </a:p>
        </p:txBody>
      </p:sp>
    </p:spTree>
    <p:extLst>
      <p:ext uri="{BB962C8B-B14F-4D97-AF65-F5344CB8AC3E}">
        <p14:creationId xmlns:p14="http://schemas.microsoft.com/office/powerpoint/2010/main" val="3840694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Epidemiologic Functions</a:t>
            </a:r>
            <a:endParaRPr lang="en-US" dirty="0"/>
          </a:p>
        </p:txBody>
      </p:sp>
      <p:sp>
        <p:nvSpPr>
          <p:cNvPr id="3" name="Content Placeholder 2"/>
          <p:cNvSpPr>
            <a:spLocks noGrp="1"/>
          </p:cNvSpPr>
          <p:nvPr>
            <p:ph idx="1"/>
          </p:nvPr>
        </p:nvSpPr>
        <p:spPr/>
        <p:txBody>
          <a:bodyPr/>
          <a:lstStyle/>
          <a:p>
            <a:r>
              <a:rPr lang="en-US" smtClean="0"/>
              <a:t>Public health surveillance </a:t>
            </a:r>
          </a:p>
          <a:p>
            <a:r>
              <a:rPr lang="en-US" smtClean="0"/>
              <a:t>Field investigation </a:t>
            </a:r>
          </a:p>
          <a:p>
            <a:r>
              <a:rPr lang="en-US" smtClean="0"/>
              <a:t>Analytic Studies</a:t>
            </a:r>
          </a:p>
          <a:p>
            <a:r>
              <a:rPr lang="en-US" smtClean="0"/>
              <a:t>Evaluation </a:t>
            </a:r>
          </a:p>
          <a:p>
            <a:r>
              <a:rPr lang="en-US" smtClean="0"/>
              <a:t>Linkages</a:t>
            </a:r>
          </a:p>
          <a:p>
            <a:r>
              <a:rPr lang="en-US" smtClean="0"/>
              <a:t>Policy development</a:t>
            </a:r>
            <a:endParaRPr lang="en-US" dirty="0"/>
          </a:p>
        </p:txBody>
      </p:sp>
    </p:spTree>
    <p:extLst>
      <p:ext uri="{BB962C8B-B14F-4D97-AF65-F5344CB8AC3E}">
        <p14:creationId xmlns:p14="http://schemas.microsoft.com/office/powerpoint/2010/main" val="2408540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0"/>
            <a:ext cx="8041440" cy="1442674"/>
          </a:xfrm>
        </p:spPr>
        <p:txBody>
          <a:bodyPr/>
          <a:lstStyle/>
          <a:p>
            <a:r>
              <a:rPr lang="en-US" dirty="0" smtClean="0"/>
              <a:t>Public health surveillance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009775"/>
            <a:ext cx="7200900"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590800" y="1307068"/>
            <a:ext cx="4419600" cy="584775"/>
          </a:xfrm>
          <a:prstGeom prst="rect">
            <a:avLst/>
          </a:prstGeom>
          <a:noFill/>
        </p:spPr>
        <p:txBody>
          <a:bodyPr wrap="square" rtlCol="0">
            <a:spAutoFit/>
          </a:bodyPr>
          <a:lstStyle/>
          <a:p>
            <a:r>
              <a:rPr lang="en-US" sz="3200" dirty="0" smtClean="0"/>
              <a:t>Information for Action </a:t>
            </a:r>
            <a:endParaRPr lang="en-US" sz="3200" dirty="0"/>
          </a:p>
        </p:txBody>
      </p:sp>
    </p:spTree>
    <p:extLst>
      <p:ext uri="{BB962C8B-B14F-4D97-AF65-F5344CB8AC3E}">
        <p14:creationId xmlns:p14="http://schemas.microsoft.com/office/powerpoint/2010/main" val="4202114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167" y="190903"/>
            <a:ext cx="8041440" cy="1442674"/>
          </a:xfrm>
        </p:spPr>
        <p:txBody>
          <a:bodyPr/>
          <a:lstStyle/>
          <a:p>
            <a:r>
              <a:rPr lang="en-US" dirty="0" smtClean="0"/>
              <a:t>Field Investigation </a:t>
            </a:r>
            <a:endParaRPr lang="en-US" dirty="0"/>
          </a:p>
        </p:txBody>
      </p:sp>
      <p:sp>
        <p:nvSpPr>
          <p:cNvPr id="3" name="Content Placeholder 2"/>
          <p:cNvSpPr>
            <a:spLocks noGrp="1"/>
          </p:cNvSpPr>
          <p:nvPr>
            <p:ph idx="1"/>
          </p:nvPr>
        </p:nvSpPr>
        <p:spPr>
          <a:xfrm>
            <a:off x="457200" y="2057400"/>
            <a:ext cx="8229600" cy="4525963"/>
          </a:xfrm>
        </p:spPr>
        <p:txBody>
          <a:bodyPr/>
          <a:lstStyle/>
          <a:p>
            <a:r>
              <a:rPr lang="en-US" dirty="0" smtClean="0"/>
              <a:t>Investigation by the public health department </a:t>
            </a:r>
          </a:p>
          <a:p>
            <a:r>
              <a:rPr lang="en-US" dirty="0" smtClean="0"/>
              <a:t>Objectives</a:t>
            </a:r>
          </a:p>
          <a:p>
            <a:pPr lvl="1"/>
            <a:r>
              <a:rPr lang="en-US" dirty="0" smtClean="0"/>
              <a:t>Lead to identification of unreported or unrecognized ill persons </a:t>
            </a:r>
          </a:p>
          <a:p>
            <a:pPr lvl="1"/>
            <a:r>
              <a:rPr lang="en-US" dirty="0" smtClean="0"/>
              <a:t>Identity source or vehicle of infection that can be controlled or eliminated </a:t>
            </a:r>
          </a:p>
          <a:p>
            <a:pPr lvl="1"/>
            <a:r>
              <a:rPr lang="en-US" dirty="0" smtClean="0"/>
              <a:t>Learn more about the natural history and </a:t>
            </a:r>
            <a:r>
              <a:rPr lang="en-US" dirty="0" smtClean="0"/>
              <a:t>risk </a:t>
            </a:r>
            <a:r>
              <a:rPr lang="en-US" dirty="0" smtClean="0"/>
              <a:t>factors of the disease </a:t>
            </a:r>
          </a:p>
        </p:txBody>
      </p:sp>
      <p:sp>
        <p:nvSpPr>
          <p:cNvPr id="4" name="TextBox 3"/>
          <p:cNvSpPr txBox="1"/>
          <p:nvPr/>
        </p:nvSpPr>
        <p:spPr>
          <a:xfrm>
            <a:off x="2304197" y="1572408"/>
            <a:ext cx="4267200" cy="523220"/>
          </a:xfrm>
          <a:prstGeom prst="rect">
            <a:avLst/>
          </a:prstGeom>
          <a:noFill/>
        </p:spPr>
        <p:txBody>
          <a:bodyPr wrap="square" rtlCol="0">
            <a:spAutoFit/>
          </a:bodyPr>
          <a:lstStyle/>
          <a:p>
            <a:r>
              <a:rPr lang="en-US" sz="2800" dirty="0" smtClean="0"/>
              <a:t>Shoe leather epidemiology </a:t>
            </a:r>
            <a:endParaRPr lang="en-US" sz="2800" dirty="0"/>
          </a:p>
        </p:txBody>
      </p:sp>
    </p:spTree>
    <p:extLst>
      <p:ext uri="{BB962C8B-B14F-4D97-AF65-F5344CB8AC3E}">
        <p14:creationId xmlns:p14="http://schemas.microsoft.com/office/powerpoint/2010/main" val="2854816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Studies </a:t>
            </a:r>
            <a:endParaRPr lang="en-US" dirty="0"/>
          </a:p>
        </p:txBody>
      </p:sp>
      <p:sp>
        <p:nvSpPr>
          <p:cNvPr id="3" name="Content Placeholder 2"/>
          <p:cNvSpPr>
            <a:spLocks noGrp="1"/>
          </p:cNvSpPr>
          <p:nvPr>
            <p:ph idx="1"/>
          </p:nvPr>
        </p:nvSpPr>
        <p:spPr/>
        <p:txBody>
          <a:bodyPr>
            <a:normAutofit fontScale="92500"/>
          </a:bodyPr>
          <a:lstStyle/>
          <a:p>
            <a:r>
              <a:rPr lang="en-US" dirty="0" smtClean="0"/>
              <a:t>Evaluating the credibility of those hypotheses</a:t>
            </a:r>
          </a:p>
          <a:p>
            <a:r>
              <a:rPr lang="en-US" dirty="0" smtClean="0"/>
              <a:t>Design </a:t>
            </a:r>
          </a:p>
          <a:p>
            <a:pPr lvl="1"/>
            <a:r>
              <a:rPr lang="en-US" dirty="0" smtClean="0"/>
              <a:t>Determine appropriate research strategy and study design </a:t>
            </a:r>
          </a:p>
          <a:p>
            <a:r>
              <a:rPr lang="en-US" dirty="0" smtClean="0"/>
              <a:t>Conduct </a:t>
            </a:r>
          </a:p>
          <a:p>
            <a:pPr lvl="1"/>
            <a:r>
              <a:rPr lang="en-US" dirty="0" smtClean="0"/>
              <a:t>Securing appropriate clearances and approvals, tracking down and interviewing subjects </a:t>
            </a:r>
          </a:p>
          <a:p>
            <a:r>
              <a:rPr lang="en-US" dirty="0" smtClean="0"/>
              <a:t>Analysis  </a:t>
            </a:r>
          </a:p>
          <a:p>
            <a:pPr lvl="1"/>
            <a:r>
              <a:rPr lang="en-US" dirty="0" smtClean="0"/>
              <a:t>Describing the characteristics of the subjects</a:t>
            </a:r>
          </a:p>
          <a:p>
            <a:r>
              <a:rPr lang="en-US" dirty="0" smtClean="0"/>
              <a:t>Interpretation </a:t>
            </a:r>
          </a:p>
          <a:p>
            <a:pPr lvl="1"/>
            <a:r>
              <a:rPr lang="en-US" dirty="0" smtClean="0"/>
              <a:t>Putting the study findings into perspective</a:t>
            </a:r>
          </a:p>
          <a:p>
            <a:pPr lvl="1"/>
            <a:endParaRPr lang="en-US" dirty="0" smtClean="0"/>
          </a:p>
        </p:txBody>
      </p:sp>
    </p:spTree>
    <p:extLst>
      <p:ext uri="{BB962C8B-B14F-4D97-AF65-F5344CB8AC3E}">
        <p14:creationId xmlns:p14="http://schemas.microsoft.com/office/powerpoint/2010/main" val="2800066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Process of determining as systematically and objectively as possible, the relevance, </a:t>
            </a:r>
            <a:r>
              <a:rPr lang="en-US" u="sng" dirty="0" smtClean="0"/>
              <a:t>effectiveness</a:t>
            </a:r>
            <a:r>
              <a:rPr lang="en-US" dirty="0" smtClean="0"/>
              <a:t>, </a:t>
            </a:r>
            <a:r>
              <a:rPr lang="en-US" u="sng" dirty="0" smtClean="0"/>
              <a:t>efficiency</a:t>
            </a:r>
            <a:r>
              <a:rPr lang="en-US" dirty="0" smtClean="0"/>
              <a:t> and impact of activities with respect to established goals </a:t>
            </a:r>
            <a:endParaRPr lang="en-US" dirty="0"/>
          </a:p>
        </p:txBody>
      </p:sp>
      <p:pic>
        <p:nvPicPr>
          <p:cNvPr id="23556" name="Picture 4" descr="https://encrypted-tbn0.gstatic.com/images?q=tbn:ANd9GcSx6_uhJl8wAogdvpuTnd5npaJpMITEnSfEyZyT2SkwxdjdEb793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640914"/>
            <a:ext cx="4248150" cy="2852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311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 and Efficiency</a:t>
            </a:r>
            <a:endParaRPr lang="en-US" dirty="0"/>
          </a:p>
        </p:txBody>
      </p:sp>
      <p:sp>
        <p:nvSpPr>
          <p:cNvPr id="3" name="Content Placeholder 2"/>
          <p:cNvSpPr>
            <a:spLocks noGrp="1"/>
          </p:cNvSpPr>
          <p:nvPr>
            <p:ph idx="1"/>
          </p:nvPr>
        </p:nvSpPr>
        <p:spPr/>
        <p:txBody>
          <a:bodyPr/>
          <a:lstStyle/>
          <a:p>
            <a:r>
              <a:rPr lang="en-US" dirty="0" smtClean="0"/>
              <a:t>Effectiveness</a:t>
            </a:r>
          </a:p>
          <a:p>
            <a:pPr lvl="1"/>
            <a:r>
              <a:rPr lang="en-US" dirty="0" smtClean="0"/>
              <a:t>Ability of a program to produce the intended or expected results in the field</a:t>
            </a:r>
          </a:p>
          <a:p>
            <a:pPr marL="0" indent="0">
              <a:buNone/>
            </a:pPr>
            <a:endParaRPr lang="en-US" dirty="0" smtClean="0"/>
          </a:p>
          <a:p>
            <a:r>
              <a:rPr lang="en-US" dirty="0" smtClean="0"/>
              <a:t>Efficiency </a:t>
            </a:r>
          </a:p>
          <a:p>
            <a:pPr lvl="1"/>
            <a:r>
              <a:rPr lang="en-US" dirty="0" smtClean="0"/>
              <a:t>Refers to the ability of the program to produce the intended results with a minimum expenditure of time and resources </a:t>
            </a:r>
          </a:p>
        </p:txBody>
      </p:sp>
    </p:spTree>
    <p:extLst>
      <p:ext uri="{BB962C8B-B14F-4D97-AF65-F5344CB8AC3E}">
        <p14:creationId xmlns:p14="http://schemas.microsoft.com/office/powerpoint/2010/main" val="891497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Linkages </a:t>
            </a:r>
            <a:endParaRPr lang="en-US" dirty="0"/>
          </a:p>
        </p:txBody>
      </p:sp>
      <p:sp>
        <p:nvSpPr>
          <p:cNvPr id="3" name="Content Placeholder 2"/>
          <p:cNvSpPr>
            <a:spLocks noGrp="1"/>
          </p:cNvSpPr>
          <p:nvPr>
            <p:ph idx="1"/>
          </p:nvPr>
        </p:nvSpPr>
        <p:spPr/>
        <p:txBody>
          <a:bodyPr/>
          <a:lstStyle/>
          <a:p>
            <a:r>
              <a:rPr lang="en-US" dirty="0" smtClean="0"/>
              <a:t>Maintain relationships with staff of other agencies and institutions </a:t>
            </a:r>
            <a:endParaRPr lang="en-US" dirty="0"/>
          </a:p>
        </p:txBody>
      </p:sp>
      <p:pic>
        <p:nvPicPr>
          <p:cNvPr id="2052" name="Picture 4" descr="https://encrypted-tbn0.gstatic.com/images?q=tbn:ANd9GcQ_kECbPH9LrstBySw5xL0qGo_DfMgnA4su4kNztkzjYwPDVK4oA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0"/>
            <a:ext cx="8686800" cy="2918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437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Epidemiology</a:t>
            </a:r>
            <a:endParaRPr lang="en-US" dirty="0"/>
          </a:p>
        </p:txBody>
      </p:sp>
      <p:sp>
        <p:nvSpPr>
          <p:cNvPr id="3" name="Content Placeholder 2"/>
          <p:cNvSpPr>
            <a:spLocks noGrp="1"/>
          </p:cNvSpPr>
          <p:nvPr>
            <p:ph idx="1"/>
          </p:nvPr>
        </p:nvSpPr>
        <p:spPr/>
        <p:txBody>
          <a:bodyPr/>
          <a:lstStyle/>
          <a:p>
            <a:r>
              <a:rPr lang="en-US" dirty="0" smtClean="0"/>
              <a:t>The study of the distribution and determinants of health-related states or events in specified populations and the application of this study to the control of health problems </a:t>
            </a:r>
            <a:endParaRPr lang="en-US" dirty="0"/>
          </a:p>
        </p:txBody>
      </p:sp>
      <p:pic>
        <p:nvPicPr>
          <p:cNvPr id="15362" name="Picture 2" descr="http://newspaper.li/static/769513b8f6c6e03e3c636218a39456f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352800"/>
            <a:ext cx="3055582" cy="3223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218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228600"/>
            <a:ext cx="8041440" cy="1442674"/>
          </a:xfrm>
        </p:spPr>
        <p:txBody>
          <a:bodyPr/>
          <a:lstStyle/>
          <a:p>
            <a:r>
              <a:rPr lang="en-US" dirty="0" smtClean="0"/>
              <a:t>Policy development</a:t>
            </a:r>
            <a:endParaRPr lang="en-US" dirty="0"/>
          </a:p>
        </p:txBody>
      </p:sp>
      <p:sp>
        <p:nvSpPr>
          <p:cNvPr id="3" name="Content Placeholder 2"/>
          <p:cNvSpPr>
            <a:spLocks noGrp="1"/>
          </p:cNvSpPr>
          <p:nvPr>
            <p:ph idx="1"/>
          </p:nvPr>
        </p:nvSpPr>
        <p:spPr>
          <a:xfrm>
            <a:off x="838200" y="1752600"/>
            <a:ext cx="7467600" cy="3951337"/>
          </a:xfrm>
        </p:spPr>
        <p:txBody>
          <a:bodyPr/>
          <a:lstStyle/>
          <a:p>
            <a:r>
              <a:rPr lang="en-US" dirty="0" smtClean="0"/>
              <a:t>Application of this study to the control of health problems </a:t>
            </a:r>
          </a:p>
          <a:p>
            <a:endParaRPr lang="en-US" dirty="0"/>
          </a:p>
        </p:txBody>
      </p:sp>
      <p:pic>
        <p:nvPicPr>
          <p:cNvPr id="24578" name="Picture 2" descr="https://encrypted-tbn0.gstatic.com/images?q=tbn:ANd9GcRsFLsBP_OFK05fr9qrTn9O1aBM5plSDr5lhsV5WRUe1Kl_QS2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32848"/>
            <a:ext cx="5022850" cy="4394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195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Epidemiologic Approach </a:t>
            </a:r>
            <a:endParaRPr lang="en-US" dirty="0"/>
          </a:p>
        </p:txBody>
      </p:sp>
      <p:sp>
        <p:nvSpPr>
          <p:cNvPr id="3" name="Content Placeholder 2"/>
          <p:cNvSpPr>
            <a:spLocks noGrp="1"/>
          </p:cNvSpPr>
          <p:nvPr>
            <p:ph idx="1"/>
          </p:nvPr>
        </p:nvSpPr>
        <p:spPr/>
        <p:txBody>
          <a:bodyPr>
            <a:normAutofit/>
          </a:bodyPr>
          <a:lstStyle/>
          <a:p>
            <a:r>
              <a:rPr lang="en-US" dirty="0" smtClean="0"/>
              <a:t>Counts</a:t>
            </a:r>
          </a:p>
          <a:p>
            <a:pPr lvl="1"/>
            <a:r>
              <a:rPr lang="en-US" dirty="0" smtClean="0"/>
              <a:t>Cases of health events, and describes them in terms of time, place and person</a:t>
            </a:r>
          </a:p>
          <a:p>
            <a:r>
              <a:rPr lang="en-US" dirty="0" smtClean="0"/>
              <a:t>Divides </a:t>
            </a:r>
          </a:p>
          <a:p>
            <a:pPr lvl="1"/>
            <a:r>
              <a:rPr lang="en-US" dirty="0" smtClean="0"/>
              <a:t>The number of cases by an appropriate denominator to calculate rates</a:t>
            </a:r>
          </a:p>
          <a:p>
            <a:r>
              <a:rPr lang="en-US" dirty="0" smtClean="0"/>
              <a:t>Compares</a:t>
            </a:r>
          </a:p>
          <a:p>
            <a:pPr lvl="1"/>
            <a:r>
              <a:rPr lang="en-US" dirty="0" smtClean="0"/>
              <a:t>These rates over time or for different groups of people </a:t>
            </a:r>
            <a:endParaRPr lang="en-US" dirty="0"/>
          </a:p>
        </p:txBody>
      </p:sp>
    </p:spTree>
    <p:extLst>
      <p:ext uri="{BB962C8B-B14F-4D97-AF65-F5344CB8AC3E}">
        <p14:creationId xmlns:p14="http://schemas.microsoft.com/office/powerpoint/2010/main" val="1875372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Case </a:t>
            </a:r>
            <a:endParaRPr lang="en-US" dirty="0"/>
          </a:p>
        </p:txBody>
      </p:sp>
      <p:sp>
        <p:nvSpPr>
          <p:cNvPr id="3" name="Content Placeholder 2"/>
          <p:cNvSpPr>
            <a:spLocks noGrp="1"/>
          </p:cNvSpPr>
          <p:nvPr>
            <p:ph idx="1"/>
          </p:nvPr>
        </p:nvSpPr>
        <p:spPr/>
        <p:txBody>
          <a:bodyPr/>
          <a:lstStyle/>
          <a:p>
            <a:r>
              <a:rPr lang="en-US" dirty="0" smtClean="0"/>
              <a:t>Set of standard criteria for classifying whether a person has a particular disease, syndrome, or other health condition </a:t>
            </a:r>
            <a:endParaRPr lang="en-US" dirty="0"/>
          </a:p>
        </p:txBody>
      </p:sp>
    </p:spTree>
    <p:extLst>
      <p:ext uri="{BB962C8B-B14F-4D97-AF65-F5344CB8AC3E}">
        <p14:creationId xmlns:p14="http://schemas.microsoft.com/office/powerpoint/2010/main" val="3777257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case definition </a:t>
            </a:r>
            <a:endParaRPr lang="en-US" dirty="0"/>
          </a:p>
        </p:txBody>
      </p:sp>
      <p:sp>
        <p:nvSpPr>
          <p:cNvPr id="3" name="Content Placeholder 2"/>
          <p:cNvSpPr>
            <a:spLocks noGrp="1"/>
          </p:cNvSpPr>
          <p:nvPr>
            <p:ph idx="1"/>
          </p:nvPr>
        </p:nvSpPr>
        <p:spPr/>
        <p:txBody>
          <a:bodyPr/>
          <a:lstStyle/>
          <a:p>
            <a:r>
              <a:rPr lang="en-US" dirty="0" smtClean="0"/>
              <a:t>Clinical criteria </a:t>
            </a:r>
          </a:p>
          <a:p>
            <a:pPr lvl="1"/>
            <a:r>
              <a:rPr lang="en-US" dirty="0" smtClean="0"/>
              <a:t>Laboratory tests </a:t>
            </a:r>
          </a:p>
          <a:p>
            <a:pPr lvl="1"/>
            <a:r>
              <a:rPr lang="en-US" dirty="0" smtClean="0"/>
              <a:t>Symptoms </a:t>
            </a:r>
          </a:p>
          <a:p>
            <a:pPr lvl="1"/>
            <a:r>
              <a:rPr lang="en-US" dirty="0" smtClean="0"/>
              <a:t>Signs </a:t>
            </a:r>
          </a:p>
          <a:p>
            <a:r>
              <a:rPr lang="en-US" dirty="0" smtClean="0"/>
              <a:t>Time </a:t>
            </a:r>
          </a:p>
          <a:p>
            <a:r>
              <a:rPr lang="en-US" dirty="0" smtClean="0"/>
              <a:t>Place </a:t>
            </a:r>
          </a:p>
          <a:p>
            <a:r>
              <a:rPr lang="en-US" dirty="0" smtClean="0"/>
              <a:t>Person </a:t>
            </a:r>
            <a:endParaRPr lang="en-US" dirty="0"/>
          </a:p>
        </p:txBody>
      </p:sp>
    </p:spTree>
    <p:extLst>
      <p:ext uri="{BB962C8B-B14F-4D97-AF65-F5344CB8AC3E}">
        <p14:creationId xmlns:p14="http://schemas.microsoft.com/office/powerpoint/2010/main" val="24708799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260" y="44944"/>
            <a:ext cx="7069540" cy="6736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4050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780" y="-39382"/>
            <a:ext cx="7535066" cy="689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169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Criteria in case definitions</a:t>
            </a:r>
            <a:endParaRPr lang="en-US" dirty="0"/>
          </a:p>
        </p:txBody>
      </p:sp>
      <p:sp>
        <p:nvSpPr>
          <p:cNvPr id="3" name="Content Placeholder 2"/>
          <p:cNvSpPr>
            <a:spLocks noGrp="1"/>
          </p:cNvSpPr>
          <p:nvPr>
            <p:ph idx="1"/>
          </p:nvPr>
        </p:nvSpPr>
        <p:spPr>
          <a:xfrm>
            <a:off x="457200" y="838200"/>
            <a:ext cx="8229600" cy="4525963"/>
          </a:xfrm>
        </p:spPr>
        <p:txBody>
          <a:bodyPr/>
          <a:lstStyle/>
          <a:p>
            <a:r>
              <a:rPr lang="en-US" dirty="0" smtClean="0"/>
              <a:t>Suspected or probable </a:t>
            </a:r>
          </a:p>
          <a:p>
            <a:pPr lvl="1"/>
            <a:r>
              <a:rPr lang="en-US" dirty="0" smtClean="0"/>
              <a:t>Waiting for laboratory results </a:t>
            </a:r>
          </a:p>
          <a:p>
            <a:pPr lvl="1"/>
            <a:endParaRPr lang="en-US"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05000"/>
            <a:ext cx="652462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2381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Counts and Rates</a:t>
            </a:r>
            <a:endParaRPr lang="en-US" dirty="0"/>
          </a:p>
        </p:txBody>
      </p:sp>
      <p:sp>
        <p:nvSpPr>
          <p:cNvPr id="3" name="Content Placeholder 2"/>
          <p:cNvSpPr>
            <a:spLocks noGrp="1"/>
          </p:cNvSpPr>
          <p:nvPr>
            <p:ph idx="1"/>
          </p:nvPr>
        </p:nvSpPr>
        <p:spPr/>
        <p:txBody>
          <a:bodyPr/>
          <a:lstStyle/>
          <a:p>
            <a:r>
              <a:rPr lang="en-US" dirty="0" smtClean="0"/>
              <a:t>Counts valuable for health planning</a:t>
            </a:r>
          </a:p>
          <a:p>
            <a:pPr lvl="1"/>
            <a:r>
              <a:rPr lang="en-US" dirty="0" smtClean="0"/>
              <a:t>Doses of vaccine</a:t>
            </a:r>
          </a:p>
          <a:p>
            <a:pPr marL="457200" lvl="1" indent="0">
              <a:buNone/>
            </a:pPr>
            <a:endParaRPr lang="en-US" dirty="0" smtClean="0"/>
          </a:p>
          <a:p>
            <a:r>
              <a:rPr lang="en-US" dirty="0" smtClean="0"/>
              <a:t>Rates</a:t>
            </a:r>
          </a:p>
          <a:p>
            <a:pPr lvl="1"/>
            <a:r>
              <a:rPr lang="en-US" dirty="0" smtClean="0"/>
              <a:t>Measures that relate the numbers of cases during a certain period of time to the size of population </a:t>
            </a:r>
          </a:p>
          <a:p>
            <a:pPr lvl="1"/>
            <a:r>
              <a:rPr lang="en-US" dirty="0" smtClean="0"/>
              <a:t>Useful for comparing the frequency of disease in different locations whose populations differ in size or during different periods of time</a:t>
            </a:r>
          </a:p>
          <a:p>
            <a:pPr lvl="1"/>
            <a:endParaRPr lang="en-US" dirty="0"/>
          </a:p>
        </p:txBody>
      </p:sp>
    </p:spTree>
    <p:extLst>
      <p:ext uri="{BB962C8B-B14F-4D97-AF65-F5344CB8AC3E}">
        <p14:creationId xmlns:p14="http://schemas.microsoft.com/office/powerpoint/2010/main" val="34065164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5W’s of descriptive epidemiology</a:t>
            </a:r>
            <a:endParaRPr lang="en-US" dirty="0"/>
          </a:p>
        </p:txBody>
      </p:sp>
      <p:sp>
        <p:nvSpPr>
          <p:cNvPr id="3" name="Content Placeholder 2"/>
          <p:cNvSpPr>
            <a:spLocks noGrp="1"/>
          </p:cNvSpPr>
          <p:nvPr>
            <p:ph idx="1"/>
          </p:nvPr>
        </p:nvSpPr>
        <p:spPr/>
        <p:txBody>
          <a:bodyPr/>
          <a:lstStyle/>
          <a:p>
            <a:r>
              <a:rPr lang="en-US" dirty="0" smtClean="0"/>
              <a:t>What = health issue of concern</a:t>
            </a:r>
          </a:p>
          <a:p>
            <a:r>
              <a:rPr lang="en-US" dirty="0" smtClean="0"/>
              <a:t>Who = person</a:t>
            </a:r>
          </a:p>
          <a:p>
            <a:r>
              <a:rPr lang="en-US" dirty="0" smtClean="0"/>
              <a:t>Where = place</a:t>
            </a:r>
          </a:p>
          <a:p>
            <a:r>
              <a:rPr lang="en-US" dirty="0" smtClean="0"/>
              <a:t>When = time</a:t>
            </a:r>
          </a:p>
          <a:p>
            <a:r>
              <a:rPr lang="en-US" dirty="0" smtClean="0"/>
              <a:t>Why/How = causes, risk factors, modes of transmission </a:t>
            </a:r>
            <a:endParaRPr lang="en-US" dirty="0"/>
          </a:p>
        </p:txBody>
      </p:sp>
    </p:spTree>
    <p:extLst>
      <p:ext uri="{BB962C8B-B14F-4D97-AF65-F5344CB8AC3E}">
        <p14:creationId xmlns:p14="http://schemas.microsoft.com/office/powerpoint/2010/main" val="2455791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0"/>
            <a:ext cx="8041440" cy="1442674"/>
          </a:xfrm>
        </p:spPr>
        <p:txBody>
          <a:bodyPr/>
          <a:lstStyle/>
          <a:p>
            <a:r>
              <a:rPr lang="en-US" dirty="0" smtClean="0"/>
              <a:t>Time </a:t>
            </a:r>
            <a:endParaRPr lang="en-US" dirty="0"/>
          </a:p>
        </p:txBody>
      </p:sp>
      <p:sp>
        <p:nvSpPr>
          <p:cNvPr id="3" name="Content Placeholder 2"/>
          <p:cNvSpPr>
            <a:spLocks noGrp="1"/>
          </p:cNvSpPr>
          <p:nvPr>
            <p:ph idx="1"/>
          </p:nvPr>
        </p:nvSpPr>
        <p:spPr>
          <a:xfrm>
            <a:off x="838200" y="1600200"/>
            <a:ext cx="7467600" cy="3951337"/>
          </a:xfrm>
        </p:spPr>
        <p:txBody>
          <a:bodyPr/>
          <a:lstStyle/>
          <a:p>
            <a:r>
              <a:rPr lang="en-US" dirty="0" smtClean="0"/>
              <a:t>Occurrence of disease changes over time </a:t>
            </a: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792480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5947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a:t>
            </a:r>
            <a:endParaRPr lang="en-US" dirty="0"/>
          </a:p>
        </p:txBody>
      </p:sp>
      <p:sp>
        <p:nvSpPr>
          <p:cNvPr id="3" name="Content Placeholder 2"/>
          <p:cNvSpPr>
            <a:spLocks noGrp="1"/>
          </p:cNvSpPr>
          <p:nvPr>
            <p:ph idx="1"/>
          </p:nvPr>
        </p:nvSpPr>
        <p:spPr/>
        <p:txBody>
          <a:bodyPr/>
          <a:lstStyle/>
          <a:p>
            <a:r>
              <a:rPr lang="en-US" dirty="0" smtClean="0"/>
              <a:t>Not only to number of health events such as the number of cases of meningitis or diabetes in a population, but also to the relationship of that number to the size of the population. The resulting rate allows epidemiologists to compare disease occurrence across different populations </a:t>
            </a:r>
            <a:endParaRPr lang="en-US" dirty="0"/>
          </a:p>
        </p:txBody>
      </p:sp>
      <p:pic>
        <p:nvPicPr>
          <p:cNvPr id="16386" name="Picture 2" descr="https://encrypted-tbn1.gstatic.com/images?q=tbn:ANd9GcRjhP_1DWqAzg8Zj7bi5sCU23haJ6B5Le-T-116pzJaV3EG_0bXf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343400"/>
            <a:ext cx="2971796"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961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Secular </a:t>
            </a:r>
            <a:r>
              <a:rPr lang="en-US" dirty="0" err="1" smtClean="0"/>
              <a:t>vs</a:t>
            </a:r>
            <a:r>
              <a:rPr lang="en-US" dirty="0" smtClean="0"/>
              <a:t> Seasonality </a:t>
            </a:r>
            <a:endParaRPr lang="en-US" dirty="0"/>
          </a:p>
        </p:txBody>
      </p:sp>
      <p:sp>
        <p:nvSpPr>
          <p:cNvPr id="3" name="Content Placeholder 2"/>
          <p:cNvSpPr>
            <a:spLocks noGrp="1"/>
          </p:cNvSpPr>
          <p:nvPr>
            <p:ph idx="1"/>
          </p:nvPr>
        </p:nvSpPr>
        <p:spPr/>
        <p:txBody>
          <a:bodyPr/>
          <a:lstStyle/>
          <a:p>
            <a:r>
              <a:rPr lang="en-US" dirty="0" smtClean="0"/>
              <a:t>Secular = graphing annual cases or rate of disease over a period of years </a:t>
            </a:r>
          </a:p>
          <a:p>
            <a:r>
              <a:rPr lang="en-US" dirty="0" smtClean="0"/>
              <a:t>Seasonality = graphed by week or month over the course of a year </a:t>
            </a:r>
          </a:p>
          <a:p>
            <a:r>
              <a:rPr lang="en-US" dirty="0" smtClean="0"/>
              <a:t>Also graphed by week and time of day </a:t>
            </a:r>
            <a:endParaRPr lang="en-US" dirty="0"/>
          </a:p>
        </p:txBody>
      </p:sp>
    </p:spTree>
    <p:extLst>
      <p:ext uri="{BB962C8B-B14F-4D97-AF65-F5344CB8AC3E}">
        <p14:creationId xmlns:p14="http://schemas.microsoft.com/office/powerpoint/2010/main" val="23261519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46" y="-76200"/>
            <a:ext cx="8041440" cy="1442674"/>
          </a:xfrm>
        </p:spPr>
        <p:txBody>
          <a:bodyPr/>
          <a:lstStyle/>
          <a:p>
            <a:r>
              <a:rPr lang="en-US" dirty="0" smtClean="0"/>
              <a:t>Seasonal Patterns </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932" y="1121452"/>
            <a:ext cx="7201468" cy="5377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3918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Epidemic Period</a:t>
            </a:r>
            <a:endParaRPr lang="en-US" dirty="0"/>
          </a:p>
        </p:txBody>
      </p:sp>
      <p:sp>
        <p:nvSpPr>
          <p:cNvPr id="3" name="Content Placeholder 2"/>
          <p:cNvSpPr>
            <a:spLocks noGrp="1"/>
          </p:cNvSpPr>
          <p:nvPr>
            <p:ph idx="1"/>
          </p:nvPr>
        </p:nvSpPr>
        <p:spPr>
          <a:xfrm>
            <a:off x="457200" y="1189037"/>
            <a:ext cx="8229600" cy="4525963"/>
          </a:xfrm>
        </p:spPr>
        <p:txBody>
          <a:bodyPr/>
          <a:lstStyle/>
          <a:p>
            <a:r>
              <a:rPr lang="en-US" dirty="0" smtClean="0"/>
              <a:t>Epidemic curve (show time course of a disease outbreak)</a:t>
            </a:r>
          </a:p>
          <a:p>
            <a:r>
              <a:rPr lang="en-US" dirty="0" smtClean="0"/>
              <a:t>Displayed as histograms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2286000"/>
            <a:ext cx="58293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7363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Place </a:t>
            </a:r>
            <a:endParaRPr lang="en-US" dirty="0"/>
          </a:p>
        </p:txBody>
      </p:sp>
      <p:sp>
        <p:nvSpPr>
          <p:cNvPr id="3" name="Content Placeholder 2"/>
          <p:cNvSpPr>
            <a:spLocks noGrp="1"/>
          </p:cNvSpPr>
          <p:nvPr>
            <p:ph idx="1"/>
          </p:nvPr>
        </p:nvSpPr>
        <p:spPr>
          <a:xfrm>
            <a:off x="457200" y="1249362"/>
            <a:ext cx="8229600" cy="4525963"/>
          </a:xfrm>
        </p:spPr>
        <p:txBody>
          <a:bodyPr/>
          <a:lstStyle/>
          <a:p>
            <a:r>
              <a:rPr lang="en-US" dirty="0" smtClean="0"/>
              <a:t>Geographic extent of the problem and its geographic variation </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80" y="2209800"/>
            <a:ext cx="784860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1102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0"/>
            <a:ext cx="3810000" cy="6938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90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633" y="-152400"/>
            <a:ext cx="8041440" cy="1442674"/>
          </a:xfrm>
        </p:spPr>
        <p:txBody>
          <a:bodyPr/>
          <a:lstStyle/>
          <a:p>
            <a:r>
              <a:rPr lang="en-US" dirty="0" smtClean="0"/>
              <a:t>Cluster Map</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105" y="990600"/>
            <a:ext cx="5818496" cy="575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78639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Person </a:t>
            </a:r>
            <a:endParaRPr lang="en-US" dirty="0"/>
          </a:p>
        </p:txBody>
      </p:sp>
      <p:sp>
        <p:nvSpPr>
          <p:cNvPr id="3" name="Content Placeholder 2"/>
          <p:cNvSpPr>
            <a:spLocks noGrp="1"/>
          </p:cNvSpPr>
          <p:nvPr>
            <p:ph idx="1"/>
          </p:nvPr>
        </p:nvSpPr>
        <p:spPr/>
        <p:txBody>
          <a:bodyPr/>
          <a:lstStyle/>
          <a:p>
            <a:r>
              <a:rPr lang="en-US" dirty="0" smtClean="0"/>
              <a:t>Age</a:t>
            </a:r>
          </a:p>
          <a:p>
            <a:r>
              <a:rPr lang="en-US" dirty="0" smtClean="0"/>
              <a:t>Sex</a:t>
            </a:r>
          </a:p>
          <a:p>
            <a:r>
              <a:rPr lang="en-US" dirty="0" smtClean="0"/>
              <a:t>Race</a:t>
            </a:r>
          </a:p>
          <a:p>
            <a:r>
              <a:rPr lang="en-US" dirty="0" smtClean="0"/>
              <a:t>Biologic characteristics </a:t>
            </a:r>
          </a:p>
          <a:p>
            <a:r>
              <a:rPr lang="en-US" dirty="0" smtClean="0"/>
              <a:t>Acquired characteristics </a:t>
            </a:r>
          </a:p>
          <a:p>
            <a:r>
              <a:rPr lang="en-US" dirty="0" err="1" smtClean="0"/>
              <a:t>Activites</a:t>
            </a:r>
            <a:r>
              <a:rPr lang="en-US" dirty="0" smtClean="0"/>
              <a:t> </a:t>
            </a:r>
          </a:p>
          <a:p>
            <a:r>
              <a:rPr lang="en-US" dirty="0" smtClean="0"/>
              <a:t>Conditions </a:t>
            </a:r>
            <a:endParaRPr lang="en-US" dirty="0"/>
          </a:p>
        </p:txBody>
      </p:sp>
    </p:spTree>
    <p:extLst>
      <p:ext uri="{BB962C8B-B14F-4D97-AF65-F5344CB8AC3E}">
        <p14:creationId xmlns:p14="http://schemas.microsoft.com/office/powerpoint/2010/main" val="24266097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152400"/>
            <a:ext cx="8041440" cy="1442674"/>
          </a:xfrm>
        </p:spPr>
        <p:txBody>
          <a:bodyPr/>
          <a:lstStyle/>
          <a:p>
            <a:r>
              <a:rPr lang="en-US" dirty="0" smtClean="0"/>
              <a:t>Age </a:t>
            </a:r>
            <a:endParaRPr lang="en-US" dirty="0"/>
          </a:p>
        </p:txBody>
      </p:sp>
      <p:sp>
        <p:nvSpPr>
          <p:cNvPr id="3" name="Content Placeholder 2"/>
          <p:cNvSpPr>
            <a:spLocks noGrp="1"/>
          </p:cNvSpPr>
          <p:nvPr>
            <p:ph idx="1"/>
          </p:nvPr>
        </p:nvSpPr>
        <p:spPr>
          <a:xfrm>
            <a:off x="838200" y="1449425"/>
            <a:ext cx="7467600" cy="3951337"/>
          </a:xfrm>
        </p:spPr>
        <p:txBody>
          <a:bodyPr/>
          <a:lstStyle/>
          <a:p>
            <a:r>
              <a:rPr lang="en-US" dirty="0" smtClean="0"/>
              <a:t>Most important “person” attribute </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98" y="2133600"/>
            <a:ext cx="911802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7340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Sex </a:t>
            </a:r>
            <a:endParaRPr lang="en-US" dirty="0"/>
          </a:p>
        </p:txBody>
      </p:sp>
      <p:sp>
        <p:nvSpPr>
          <p:cNvPr id="3" name="Content Placeholder 2"/>
          <p:cNvSpPr>
            <a:spLocks noGrp="1"/>
          </p:cNvSpPr>
          <p:nvPr>
            <p:ph idx="1"/>
          </p:nvPr>
        </p:nvSpPr>
        <p:spPr>
          <a:xfrm>
            <a:off x="457200" y="944562"/>
            <a:ext cx="8229600" cy="4525963"/>
          </a:xfrm>
        </p:spPr>
        <p:txBody>
          <a:bodyPr/>
          <a:lstStyle/>
          <a:p>
            <a:r>
              <a:rPr lang="en-US" dirty="0" smtClean="0"/>
              <a:t>Female </a:t>
            </a:r>
            <a:r>
              <a:rPr lang="en-US" dirty="0" err="1" smtClean="0"/>
              <a:t>vs</a:t>
            </a:r>
            <a:r>
              <a:rPr lang="en-US" dirty="0" smtClean="0"/>
              <a:t> Males</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143" y="1447800"/>
            <a:ext cx="5715000" cy="5245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0362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Ethnic and Racial Group</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7620000" cy="50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65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t>
            </a:r>
            <a:endParaRPr lang="en-US" dirty="0"/>
          </a:p>
        </p:txBody>
      </p:sp>
      <p:sp>
        <p:nvSpPr>
          <p:cNvPr id="3" name="Content Placeholder 2"/>
          <p:cNvSpPr>
            <a:spLocks noGrp="1"/>
          </p:cNvSpPr>
          <p:nvPr>
            <p:ph idx="1"/>
          </p:nvPr>
        </p:nvSpPr>
        <p:spPr/>
        <p:txBody>
          <a:bodyPr>
            <a:normAutofit/>
          </a:bodyPr>
          <a:lstStyle/>
          <a:p>
            <a:r>
              <a:rPr lang="en-US" dirty="0" smtClean="0"/>
              <a:t>Occurrence of health-related events by time, place and person. Time patterns may be annual, seasonal, weekly, daily, hourly, weekday versus weekend, or any other breakdown of time that may influence disease or injury occurrence. Place patterns include geographic variation, urban/rural differences, and location of work sites or schools. Personal characteristics include demographic factors which may be related to risk of illness, socioeconomic stats, as well as behaviors and environmental exposures </a:t>
            </a:r>
            <a:endParaRPr lang="en-US" dirty="0"/>
          </a:p>
        </p:txBody>
      </p:sp>
      <p:pic>
        <p:nvPicPr>
          <p:cNvPr id="17410" name="Picture 2" descr="https://encrypted-tbn0.gstatic.com/images?q=tbn:ANd9GcSnLiBIb860pHIBnK2IHUVznezMNvsWcfsxDMUOizpHQoV62-i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28600"/>
            <a:ext cx="25146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3532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Socioeconomic Status</a:t>
            </a:r>
            <a:endParaRPr lang="en-US" dirty="0"/>
          </a:p>
        </p:txBody>
      </p:sp>
      <p:sp>
        <p:nvSpPr>
          <p:cNvPr id="3" name="Content Placeholder 2"/>
          <p:cNvSpPr>
            <a:spLocks noGrp="1"/>
          </p:cNvSpPr>
          <p:nvPr>
            <p:ph idx="1"/>
          </p:nvPr>
        </p:nvSpPr>
        <p:spPr/>
        <p:txBody>
          <a:bodyPr/>
          <a:lstStyle/>
          <a:p>
            <a:r>
              <a:rPr lang="en-US" dirty="0" smtClean="0"/>
              <a:t>Difficult to quantify </a:t>
            </a:r>
          </a:p>
          <a:p>
            <a:r>
              <a:rPr lang="en-US" dirty="0" smtClean="0"/>
              <a:t>Many adverse health conditions increases with decreasing socioeconomic status </a:t>
            </a:r>
            <a:endParaRPr lang="en-US" dirty="0"/>
          </a:p>
        </p:txBody>
      </p:sp>
    </p:spTree>
    <p:extLst>
      <p:ext uri="{BB962C8B-B14F-4D97-AF65-F5344CB8AC3E}">
        <p14:creationId xmlns:p14="http://schemas.microsoft.com/office/powerpoint/2010/main" val="3273026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Determinants</a:t>
            </a:r>
            <a:endParaRPr lang="en-US" dirty="0"/>
          </a:p>
        </p:txBody>
      </p:sp>
      <p:sp>
        <p:nvSpPr>
          <p:cNvPr id="3" name="Content Placeholder 2"/>
          <p:cNvSpPr>
            <a:spLocks noGrp="1"/>
          </p:cNvSpPr>
          <p:nvPr>
            <p:ph idx="1"/>
          </p:nvPr>
        </p:nvSpPr>
        <p:spPr/>
        <p:txBody>
          <a:bodyPr>
            <a:normAutofit/>
          </a:bodyPr>
          <a:lstStyle/>
          <a:p>
            <a:r>
              <a:rPr lang="en-US" dirty="0" smtClean="0"/>
              <a:t>Any factor, whether event, characteristic or other definable entity, that brings about a change in a health condition or other defined characteristic </a:t>
            </a:r>
          </a:p>
          <a:p>
            <a:endParaRPr lang="en-US" dirty="0"/>
          </a:p>
          <a:p>
            <a:r>
              <a:rPr lang="en-US" dirty="0" smtClean="0"/>
              <a:t>ASSUME illness does not occur randomly in a population but happens only when the right accumulation of risk factors or determinants exists in an individual </a:t>
            </a:r>
            <a:endParaRPr lang="en-US" dirty="0"/>
          </a:p>
        </p:txBody>
      </p:sp>
    </p:spTree>
    <p:extLst>
      <p:ext uri="{BB962C8B-B14F-4D97-AF65-F5344CB8AC3E}">
        <p14:creationId xmlns:p14="http://schemas.microsoft.com/office/powerpoint/2010/main" val="2639193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Communicable </a:t>
            </a:r>
            <a:r>
              <a:rPr lang="en-US" dirty="0" err="1" smtClean="0"/>
              <a:t>vs</a:t>
            </a:r>
            <a:r>
              <a:rPr lang="en-US" dirty="0" smtClean="0"/>
              <a:t> Non Communicable</a:t>
            </a:r>
            <a:endParaRPr lang="en-US" dirty="0"/>
          </a:p>
        </p:txBody>
      </p:sp>
      <p:sp>
        <p:nvSpPr>
          <p:cNvPr id="3" name="Content Placeholder 2"/>
          <p:cNvSpPr>
            <a:spLocks noGrp="1"/>
          </p:cNvSpPr>
          <p:nvPr>
            <p:ph idx="1"/>
          </p:nvPr>
        </p:nvSpPr>
        <p:spPr/>
        <p:txBody>
          <a:bodyPr/>
          <a:lstStyle/>
          <a:p>
            <a:r>
              <a:rPr lang="en-US" dirty="0" smtClean="0"/>
              <a:t>Communicable – Able to be transmitted from one sufferer to another </a:t>
            </a:r>
          </a:p>
          <a:p>
            <a:r>
              <a:rPr lang="en-US" dirty="0" smtClean="0"/>
              <a:t>Non-communicable – Not able to be transmitted from one person to another</a:t>
            </a:r>
            <a:endParaRPr lang="en-US" dirty="0"/>
          </a:p>
        </p:txBody>
      </p:sp>
      <p:pic>
        <p:nvPicPr>
          <p:cNvPr id="20482" name="Picture 2" descr="https://encrypted-tbn3.gstatic.com/images?q=tbn:ANd9GcQMHO1f3PFW_amEXorQVu1Iiq2FnxAdZHnQFJCo1mp6t8-r7zI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540457"/>
            <a:ext cx="3943350" cy="298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780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Communicable 	</a:t>
            </a:r>
            <a:endParaRPr lang="en-US" dirty="0"/>
          </a:p>
        </p:txBody>
      </p:sp>
      <p:sp>
        <p:nvSpPr>
          <p:cNvPr id="3" name="Content Placeholder 2"/>
          <p:cNvSpPr>
            <a:spLocks noGrp="1"/>
          </p:cNvSpPr>
          <p:nvPr>
            <p:ph idx="1"/>
          </p:nvPr>
        </p:nvSpPr>
        <p:spPr/>
        <p:txBody>
          <a:bodyPr/>
          <a:lstStyle/>
          <a:p>
            <a:r>
              <a:rPr lang="en-US" dirty="0" smtClean="0"/>
              <a:t>Dengue Fever -  also known as </a:t>
            </a:r>
            <a:r>
              <a:rPr lang="en-US" dirty="0" err="1" smtClean="0"/>
              <a:t>breakbone</a:t>
            </a:r>
            <a:r>
              <a:rPr lang="en-US" dirty="0" smtClean="0"/>
              <a:t> fever, is an infectious tropical disease caused by the dengue virus</a:t>
            </a:r>
          </a:p>
          <a:p>
            <a:r>
              <a:rPr lang="en-US" dirty="0" smtClean="0"/>
              <a:t>Leprosy - a chronic bacterial disease of the skin and nerves in the hands and feet and, in some cases, the lining of the nose. Leprosy is a rare disease in the United States.</a:t>
            </a:r>
            <a:endParaRPr lang="en-US" dirty="0"/>
          </a:p>
        </p:txBody>
      </p:sp>
      <p:pic>
        <p:nvPicPr>
          <p:cNvPr id="19460" name="Picture 4" descr="https://encrypted-tbn1.gstatic.com/images?q=tbn:ANd9GcTADN35OurDQTZSjfVOKj09XDoqfCipNL_DxmWlUaqAKcl-pzK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191000"/>
            <a:ext cx="3352800" cy="2235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18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Communicable </a:t>
            </a:r>
            <a:endParaRPr lang="en-US" dirty="0"/>
          </a:p>
        </p:txBody>
      </p:sp>
      <p:sp>
        <p:nvSpPr>
          <p:cNvPr id="3" name="Content Placeholder 2"/>
          <p:cNvSpPr>
            <a:spLocks noGrp="1"/>
          </p:cNvSpPr>
          <p:nvPr>
            <p:ph idx="1"/>
          </p:nvPr>
        </p:nvSpPr>
        <p:spPr>
          <a:xfrm>
            <a:off x="457200" y="1524000"/>
            <a:ext cx="8229600" cy="4525963"/>
          </a:xfrm>
        </p:spPr>
        <p:txBody>
          <a:bodyPr>
            <a:normAutofit/>
          </a:bodyPr>
          <a:lstStyle/>
          <a:p>
            <a:r>
              <a:rPr lang="en-US" dirty="0" smtClean="0"/>
              <a:t>Down Syndrome - also known as trisomy 21, is a chromosomal condition caused by the presence of all or part of a third copy of chromosome 21</a:t>
            </a:r>
          </a:p>
          <a:p>
            <a:r>
              <a:rPr lang="en-US" dirty="0" smtClean="0"/>
              <a:t>Skin Cancer</a:t>
            </a:r>
          </a:p>
          <a:p>
            <a:r>
              <a:rPr lang="en-US" dirty="0" smtClean="0"/>
              <a:t>Diabetes -is a metabolic disorder that is characterized by high blood glucose in the context of insulin resistance and relative insulin deficiency</a:t>
            </a:r>
            <a:endParaRPr lang="en-US" dirty="0"/>
          </a:p>
        </p:txBody>
      </p:sp>
      <p:pic>
        <p:nvPicPr>
          <p:cNvPr id="18434" name="Picture 2" descr="https://encrypted-tbn1.gstatic.com/images?q=tbn:ANd9GcQMO9RAAXbI2Pg3_K6471ebeouAq-qavqVCdEhKm2dG6jJUVTEBz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117908"/>
            <a:ext cx="3686176" cy="228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321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Chronic diseases </a:t>
            </a:r>
            <a:endParaRPr lang="en-US" dirty="0"/>
          </a:p>
        </p:txBody>
      </p:sp>
      <p:sp>
        <p:nvSpPr>
          <p:cNvPr id="3" name="Content Placeholder 2"/>
          <p:cNvSpPr>
            <a:spLocks noGrp="1"/>
          </p:cNvSpPr>
          <p:nvPr>
            <p:ph idx="1"/>
          </p:nvPr>
        </p:nvSpPr>
        <p:spPr/>
        <p:txBody>
          <a:bodyPr/>
          <a:lstStyle/>
          <a:p>
            <a:r>
              <a:rPr lang="en-US" dirty="0" smtClean="0"/>
              <a:t>Long duration and generally slow progression </a:t>
            </a:r>
          </a:p>
          <a:p>
            <a:r>
              <a:rPr lang="en-US" dirty="0" smtClean="0"/>
              <a:t>Examples:</a:t>
            </a:r>
          </a:p>
          <a:p>
            <a:pPr lvl="1"/>
            <a:r>
              <a:rPr lang="en-US" dirty="0" smtClean="0"/>
              <a:t>Heart disease</a:t>
            </a:r>
          </a:p>
          <a:p>
            <a:pPr lvl="1"/>
            <a:r>
              <a:rPr lang="en-US" dirty="0" smtClean="0"/>
              <a:t>Stroke</a:t>
            </a:r>
          </a:p>
          <a:p>
            <a:pPr lvl="1"/>
            <a:r>
              <a:rPr lang="en-US" dirty="0" smtClean="0"/>
              <a:t>Cancer </a:t>
            </a:r>
          </a:p>
          <a:p>
            <a:pPr lvl="1"/>
            <a:r>
              <a:rPr lang="en-US" dirty="0" smtClean="0"/>
              <a:t>Diabetes </a:t>
            </a:r>
          </a:p>
        </p:txBody>
      </p:sp>
      <p:pic>
        <p:nvPicPr>
          <p:cNvPr id="21506" name="Picture 2" descr="https://encrypted-tbn1.gstatic.com/images?q=tbn:ANd9GcTGj6FmxQepw0mHfdEXSGFiYnsk6arN2cQTcFf3JdQPSP_aZTvpx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819400"/>
            <a:ext cx="4248150" cy="350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430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TC101790492[[fn=Sketchbook]]</Template>
  <TotalTime>240</TotalTime>
  <Words>905</Words>
  <Application>Microsoft Office PowerPoint</Application>
  <PresentationFormat>On-screen Show (4:3)</PresentationFormat>
  <Paragraphs>142</Paragraphs>
  <Slides>40</Slides>
  <Notes>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Sketchbook</vt:lpstr>
      <vt:lpstr>1st Lesson on Epidemiology</vt:lpstr>
      <vt:lpstr>Epidemiology</vt:lpstr>
      <vt:lpstr>Frequency </vt:lpstr>
      <vt:lpstr>Pattern </vt:lpstr>
      <vt:lpstr>Determinants</vt:lpstr>
      <vt:lpstr>Communicable vs Non Communicable</vt:lpstr>
      <vt:lpstr>Communicable  </vt:lpstr>
      <vt:lpstr>Non Communicable </vt:lpstr>
      <vt:lpstr>Chronic diseases </vt:lpstr>
      <vt:lpstr>“Patient”</vt:lpstr>
      <vt:lpstr>History of Epidemiology</vt:lpstr>
      <vt:lpstr>Assessing community health </vt:lpstr>
      <vt:lpstr>Epidemiologic Functions</vt:lpstr>
      <vt:lpstr>Public health surveillance</vt:lpstr>
      <vt:lpstr>Field Investigation </vt:lpstr>
      <vt:lpstr>Analytic Studies </vt:lpstr>
      <vt:lpstr>Evaluation</vt:lpstr>
      <vt:lpstr>Effectiveness and Efficiency</vt:lpstr>
      <vt:lpstr>Linkages </vt:lpstr>
      <vt:lpstr>Policy development</vt:lpstr>
      <vt:lpstr>The Epidemiologic Approach </vt:lpstr>
      <vt:lpstr>Defining a Case </vt:lpstr>
      <vt:lpstr>Components of a case definition </vt:lpstr>
      <vt:lpstr>PowerPoint Presentation</vt:lpstr>
      <vt:lpstr>PowerPoint Presentation</vt:lpstr>
      <vt:lpstr>Criteria in case definitions</vt:lpstr>
      <vt:lpstr>Counts and Rates</vt:lpstr>
      <vt:lpstr>5W’s of descriptive epidemiology</vt:lpstr>
      <vt:lpstr>Time </vt:lpstr>
      <vt:lpstr>Secular vs Seasonality </vt:lpstr>
      <vt:lpstr>Seasonal Patterns </vt:lpstr>
      <vt:lpstr>Epidemic Period</vt:lpstr>
      <vt:lpstr>Place </vt:lpstr>
      <vt:lpstr>PowerPoint Presentation</vt:lpstr>
      <vt:lpstr>Cluster Map</vt:lpstr>
      <vt:lpstr>Person </vt:lpstr>
      <vt:lpstr>Age </vt:lpstr>
      <vt:lpstr>Sex </vt:lpstr>
      <vt:lpstr>Ethnic and Racial Group</vt:lpstr>
      <vt:lpstr>Socioeconomic Status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Boahemaa Adu-Oppong</dc:creator>
  <cp:lastModifiedBy>Boahemaa Adu-Oppong</cp:lastModifiedBy>
  <cp:revision>13</cp:revision>
  <cp:lastPrinted>2012-10-01T18:14:07Z</cp:lastPrinted>
  <dcterms:created xsi:type="dcterms:W3CDTF">2012-10-01T15:50:28Z</dcterms:created>
  <dcterms:modified xsi:type="dcterms:W3CDTF">2012-10-15T21:58:00Z</dcterms:modified>
</cp:coreProperties>
</file>