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64" r:id="rId4"/>
    <p:sldId id="260" r:id="rId5"/>
    <p:sldId id="259" r:id="rId6"/>
    <p:sldId id="258" r:id="rId7"/>
    <p:sldId id="265" r:id="rId8"/>
    <p:sldId id="262" r:id="rId9"/>
    <p:sldId id="266" r:id="rId10"/>
    <p:sldId id="261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01C25-5A23-4BF0-A00A-746CBAF241E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631E-4096-4C87-BE5D-4A7DDD87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09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D058-33C8-43D7-9A8D-9A452CF39E9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396A-361E-42E2-AF6C-CF4F9BD5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Fossils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Science Olympiad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3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much rarer than other fossil types. These are still intact parts of the organism. Actual remains can be seen preserved in ice, tar, or amber. A good example is mammoth hair. It is often frozen and still preserved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1960562"/>
            <a:ext cx="6172200" cy="4351338"/>
          </a:xfrm>
        </p:spPr>
        <p:txBody>
          <a:bodyPr/>
          <a:lstStyle/>
          <a:p>
            <a:r>
              <a:rPr lang="en-US" dirty="0" smtClean="0"/>
              <a:t>When organisms become trapped in tar, due to the oxygen deprived environment, it allows for the rapid burial of body parts which are well preserved. A good example is the La Brea tar pits in Los Angeles. </a:t>
            </a:r>
            <a:endParaRPr lang="en-US" dirty="0"/>
          </a:p>
        </p:txBody>
      </p:sp>
      <p:pic>
        <p:nvPicPr>
          <p:cNvPr id="2050" name="Picture 2" descr="http://www.ucmp.berkeley.edu/quaternary/cmilleri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98" y="1312611"/>
            <a:ext cx="5623592" cy="33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11703" y="4668253"/>
            <a:ext cx="394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Canis</a:t>
            </a:r>
            <a:r>
              <a:rPr lang="en-US" sz="2400" i="1" dirty="0" smtClean="0"/>
              <a:t> lupus furlong</a:t>
            </a:r>
            <a:r>
              <a:rPr lang="en-US" sz="2400" dirty="0" smtClean="0"/>
              <a:t> gray wolf skull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546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73"/>
            <a:ext cx="10515600" cy="49211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Trace Fossils</a:t>
            </a:r>
          </a:p>
          <a:p>
            <a:r>
              <a:rPr lang="en-US" dirty="0" smtClean="0"/>
              <a:t>Impressions</a:t>
            </a:r>
          </a:p>
          <a:p>
            <a:pPr lvl="1"/>
            <a:r>
              <a:rPr lang="en-US" dirty="0" smtClean="0"/>
              <a:t>External molds</a:t>
            </a:r>
          </a:p>
          <a:p>
            <a:pPr lvl="1"/>
            <a:r>
              <a:rPr lang="en-US" dirty="0" smtClean="0"/>
              <a:t>Internal molds</a:t>
            </a:r>
          </a:p>
          <a:p>
            <a:pPr lvl="1"/>
            <a:r>
              <a:rPr lang="en-US" dirty="0" smtClean="0"/>
              <a:t>Casts </a:t>
            </a:r>
          </a:p>
          <a:p>
            <a:r>
              <a:rPr lang="en-US" dirty="0" smtClean="0"/>
              <a:t>Altered Remains</a:t>
            </a:r>
          </a:p>
          <a:p>
            <a:pPr lvl="1"/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Recrystallization</a:t>
            </a:r>
          </a:p>
          <a:p>
            <a:pPr lvl="1"/>
            <a:r>
              <a:rPr lang="en-US" dirty="0" smtClean="0"/>
              <a:t>Carbonization/ Coalification</a:t>
            </a:r>
          </a:p>
          <a:p>
            <a:pPr lvl="1"/>
            <a:r>
              <a:rPr lang="en-US" dirty="0" smtClean="0"/>
              <a:t>Petrification/</a:t>
            </a:r>
            <a:r>
              <a:rPr lang="en-US" dirty="0" err="1" smtClean="0"/>
              <a:t>Petrafication</a:t>
            </a:r>
            <a:r>
              <a:rPr lang="en-US" dirty="0" smtClean="0"/>
              <a:t>/</a:t>
            </a:r>
            <a:r>
              <a:rPr lang="en-US" dirty="0" err="1" smtClean="0"/>
              <a:t>Silication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Unaltered Remains</a:t>
            </a:r>
          </a:p>
          <a:p>
            <a:pPr lvl="1"/>
            <a:r>
              <a:rPr lang="en-US" dirty="0" smtClean="0"/>
              <a:t>Actual Remains</a:t>
            </a:r>
          </a:p>
          <a:p>
            <a:pPr lvl="1"/>
            <a:r>
              <a:rPr lang="en-US" dirty="0" smtClean="0"/>
              <a:t>Tar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2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7" y="0"/>
            <a:ext cx="10515600" cy="1325563"/>
          </a:xfrm>
        </p:spPr>
        <p:txBody>
          <a:bodyPr/>
          <a:lstStyle/>
          <a:p>
            <a:r>
              <a:rPr lang="en-US" dirty="0" smtClean="0"/>
              <a:t>Geological Time Scale</a:t>
            </a:r>
            <a:endParaRPr lang="en-US" dirty="0"/>
          </a:p>
        </p:txBody>
      </p:sp>
      <p:pic>
        <p:nvPicPr>
          <p:cNvPr id="3076" name="Picture 4" descr="The geologic time 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7" y="1491712"/>
            <a:ext cx="6344610" cy="42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4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smtClean="0"/>
              <a:t>There are, however, fossils called </a:t>
            </a:r>
            <a:r>
              <a:rPr lang="en-US" dirty="0" err="1" smtClean="0"/>
              <a:t>stromatolites</a:t>
            </a:r>
            <a:r>
              <a:rPr lang="en-US" dirty="0" smtClean="0"/>
              <a:t> that show indications of cyanobacteria. These are first found in the </a:t>
            </a:r>
            <a:r>
              <a:rPr lang="en-US" b="1" u="sng" dirty="0" smtClean="0"/>
              <a:t>Archaean. </a:t>
            </a:r>
          </a:p>
          <a:p>
            <a:r>
              <a:rPr lang="en-US" dirty="0" smtClean="0"/>
              <a:t>It is possible that the first </a:t>
            </a:r>
            <a:r>
              <a:rPr lang="en-US" dirty="0" err="1" smtClean="0"/>
              <a:t>lifeforms</a:t>
            </a:r>
            <a:r>
              <a:rPr lang="en-US" dirty="0" smtClean="0"/>
              <a:t> and self replicating RNA strands emerged as early as the mid-Hadean. </a:t>
            </a:r>
          </a:p>
          <a:p>
            <a:r>
              <a:rPr lang="en-US" dirty="0" smtClean="0"/>
              <a:t>The </a:t>
            </a:r>
            <a:r>
              <a:rPr lang="en-US" b="1" u="sng" dirty="0" smtClean="0"/>
              <a:t>Phanerozoic Eon </a:t>
            </a:r>
            <a:r>
              <a:rPr lang="en-US" dirty="0" smtClean="0"/>
              <a:t>is when shelled invertebrates began to emerge, and the fossil record expands. </a:t>
            </a:r>
            <a:endParaRPr lang="en-US" dirty="0"/>
          </a:p>
        </p:txBody>
      </p:sp>
      <p:pic>
        <p:nvPicPr>
          <p:cNvPr id="5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4670" y="365125"/>
            <a:ext cx="453081" cy="50471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8832" y="6150834"/>
            <a:ext cx="453081" cy="54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5195" cy="4351338"/>
          </a:xfrm>
        </p:spPr>
        <p:txBody>
          <a:bodyPr/>
          <a:lstStyle/>
          <a:p>
            <a:r>
              <a:rPr lang="en-US" b="1" u="sng" dirty="0" smtClean="0"/>
              <a:t>The Paleozoic </a:t>
            </a:r>
            <a:r>
              <a:rPr lang="en-US" dirty="0" smtClean="0"/>
              <a:t>(meaning "ancient animals", from 540 </a:t>
            </a:r>
            <a:r>
              <a:rPr lang="en-US" dirty="0" err="1" smtClean="0"/>
              <a:t>mya</a:t>
            </a:r>
            <a:r>
              <a:rPr lang="en-US" dirty="0" smtClean="0"/>
              <a:t> to 243 </a:t>
            </a:r>
            <a:r>
              <a:rPr lang="en-US" dirty="0" err="1" smtClean="0"/>
              <a:t>mya</a:t>
            </a:r>
            <a:r>
              <a:rPr lang="en-US" dirty="0" smtClean="0"/>
              <a:t>) was dominated by marine invertebrates. </a:t>
            </a:r>
          </a:p>
          <a:p>
            <a:r>
              <a:rPr lang="en-US" dirty="0" smtClean="0"/>
              <a:t>Reptiles dominated the </a:t>
            </a:r>
            <a:r>
              <a:rPr lang="en-US" b="1" u="sng" dirty="0" smtClean="0"/>
              <a:t>Mesozoic</a:t>
            </a:r>
            <a:r>
              <a:rPr lang="en-US" dirty="0" smtClean="0"/>
              <a:t> (middle animals) Era (from 243 </a:t>
            </a:r>
            <a:r>
              <a:rPr lang="en-US" dirty="0" err="1" smtClean="0"/>
              <a:t>mya</a:t>
            </a:r>
            <a:r>
              <a:rPr lang="en-US" dirty="0" smtClean="0"/>
              <a:t> to 65 </a:t>
            </a:r>
            <a:r>
              <a:rPr lang="en-US" dirty="0" err="1" smtClean="0"/>
              <a:t>mya</a:t>
            </a:r>
            <a:r>
              <a:rPr lang="en-US" dirty="0" smtClean="0"/>
              <a:t>), and mammals dominate the Cenozoic Era (65 </a:t>
            </a:r>
            <a:r>
              <a:rPr lang="en-US" dirty="0" err="1" smtClean="0"/>
              <a:t>mya</a:t>
            </a:r>
            <a:r>
              <a:rPr lang="en-US" dirty="0" smtClean="0"/>
              <a:t> to present, meaning "recent animals"). </a:t>
            </a:r>
          </a:p>
          <a:p>
            <a:r>
              <a:rPr lang="en-US" dirty="0" smtClean="0"/>
              <a:t>We are living in the </a:t>
            </a:r>
            <a:r>
              <a:rPr lang="en-US" b="1" u="sng" dirty="0" smtClean="0"/>
              <a:t>Cenozoic Era </a:t>
            </a:r>
            <a:r>
              <a:rPr lang="en-US" dirty="0" smtClean="0"/>
              <a:t>now. </a:t>
            </a:r>
            <a:endParaRPr lang="en-US" dirty="0"/>
          </a:p>
        </p:txBody>
      </p:sp>
      <p:pic>
        <p:nvPicPr>
          <p:cNvPr id="4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58897" y="3336323"/>
            <a:ext cx="453081" cy="20759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8897" y="477795"/>
            <a:ext cx="453081" cy="19235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8896" y="2450758"/>
            <a:ext cx="453081" cy="7887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Periods of Paleozoic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7249297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Cambrian: (540 </a:t>
            </a:r>
            <a:r>
              <a:rPr lang="en-US" dirty="0" err="1" smtClean="0"/>
              <a:t>mya</a:t>
            </a:r>
            <a:r>
              <a:rPr lang="en-US" dirty="0" smtClean="0"/>
              <a:t> to 505 </a:t>
            </a:r>
            <a:r>
              <a:rPr lang="en-US" dirty="0" err="1" smtClean="0"/>
              <a:t>mya</a:t>
            </a:r>
            <a:r>
              <a:rPr lang="en-US" dirty="0" smtClean="0"/>
              <a:t>) The first period, this is when marine invertebrates start to emerge. </a:t>
            </a:r>
          </a:p>
          <a:p>
            <a:r>
              <a:rPr lang="en-US" dirty="0" smtClean="0"/>
              <a:t>Ordovician: (505 </a:t>
            </a:r>
            <a:r>
              <a:rPr lang="en-US" dirty="0" err="1" smtClean="0"/>
              <a:t>mya</a:t>
            </a:r>
            <a:r>
              <a:rPr lang="en-US" dirty="0" smtClean="0"/>
              <a:t> to 438 </a:t>
            </a:r>
            <a:r>
              <a:rPr lang="en-US" dirty="0" err="1" smtClean="0"/>
              <a:t>mya</a:t>
            </a:r>
            <a:r>
              <a:rPr lang="en-US" dirty="0" smtClean="0"/>
              <a:t>) Primitive fish start to form. Index fossil is the trilobite genus </a:t>
            </a:r>
            <a:r>
              <a:rPr lang="en-US" dirty="0" err="1" smtClean="0"/>
              <a:t>Cryptolithus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Silurian:(438mya to 408 </a:t>
            </a:r>
            <a:r>
              <a:rPr lang="en-US" dirty="0" err="1" smtClean="0"/>
              <a:t>mya</a:t>
            </a:r>
            <a:r>
              <a:rPr lang="en-US" dirty="0" smtClean="0"/>
              <a:t>) Early land animals began to emerge. </a:t>
            </a:r>
          </a:p>
          <a:p>
            <a:r>
              <a:rPr lang="en-US" dirty="0" smtClean="0"/>
              <a:t>Devonian: ( 498 </a:t>
            </a:r>
            <a:r>
              <a:rPr lang="en-US" dirty="0" err="1" smtClean="0"/>
              <a:t>mya</a:t>
            </a:r>
            <a:r>
              <a:rPr lang="en-US" dirty="0" smtClean="0"/>
              <a:t> </a:t>
            </a:r>
            <a:r>
              <a:rPr lang="en-US" dirty="0" err="1" smtClean="0"/>
              <a:t>yo</a:t>
            </a:r>
            <a:r>
              <a:rPr lang="en-US" dirty="0" smtClean="0"/>
              <a:t> 360 </a:t>
            </a:r>
            <a:r>
              <a:rPr lang="en-US" dirty="0" err="1" smtClean="0"/>
              <a:t>mya</a:t>
            </a:r>
            <a:r>
              <a:rPr lang="en-US" dirty="0" smtClean="0"/>
              <a:t>) First forests and amphibians form. Index fossils include </a:t>
            </a:r>
            <a:r>
              <a:rPr lang="en-US" dirty="0" err="1" smtClean="0"/>
              <a:t>Mucrospirifer</a:t>
            </a:r>
            <a:r>
              <a:rPr lang="en-US" dirty="0" smtClean="0"/>
              <a:t> (brachiopod genus) and </a:t>
            </a:r>
            <a:r>
              <a:rPr lang="en-US" dirty="0" err="1" smtClean="0"/>
              <a:t>Phacops</a:t>
            </a:r>
            <a:r>
              <a:rPr lang="en-US" dirty="0" smtClean="0"/>
              <a:t> (trilobite genus). </a:t>
            </a:r>
          </a:p>
          <a:p>
            <a:r>
              <a:rPr lang="en-US" dirty="0" smtClean="0"/>
              <a:t>Mississippian: (360 </a:t>
            </a:r>
            <a:r>
              <a:rPr lang="en-US" dirty="0" err="1" smtClean="0"/>
              <a:t>mya</a:t>
            </a:r>
            <a:r>
              <a:rPr lang="en-US" dirty="0" smtClean="0"/>
              <a:t> to 320 </a:t>
            </a:r>
            <a:r>
              <a:rPr lang="en-US" dirty="0" err="1" smtClean="0"/>
              <a:t>mya</a:t>
            </a:r>
            <a:r>
              <a:rPr lang="en-US" dirty="0" smtClean="0"/>
              <a:t>) Widespread shallow seas form. </a:t>
            </a:r>
          </a:p>
          <a:p>
            <a:r>
              <a:rPr lang="en-US" dirty="0" smtClean="0"/>
              <a:t>Pennsylvanian: ( 320 </a:t>
            </a:r>
            <a:r>
              <a:rPr lang="en-US" dirty="0" err="1" smtClean="0"/>
              <a:t>mya</a:t>
            </a:r>
            <a:r>
              <a:rPr lang="en-US" dirty="0" smtClean="0"/>
              <a:t> to 286 </a:t>
            </a:r>
            <a:r>
              <a:rPr lang="en-US" dirty="0" err="1" smtClean="0"/>
              <a:t>mya</a:t>
            </a:r>
            <a:r>
              <a:rPr lang="en-US" dirty="0" smtClean="0"/>
              <a:t>) Coal bearing rocks form. </a:t>
            </a:r>
          </a:p>
          <a:p>
            <a:r>
              <a:rPr lang="en-US" dirty="0" smtClean="0"/>
              <a:t>Permian: ( 286 </a:t>
            </a:r>
            <a:r>
              <a:rPr lang="en-US" dirty="0" err="1" smtClean="0"/>
              <a:t>mya</a:t>
            </a:r>
            <a:r>
              <a:rPr lang="en-US" dirty="0" smtClean="0"/>
              <a:t> to 245 </a:t>
            </a:r>
            <a:r>
              <a:rPr lang="en-US" dirty="0" err="1" smtClean="0"/>
              <a:t>mya</a:t>
            </a:r>
            <a:r>
              <a:rPr lang="en-US" dirty="0" smtClean="0"/>
              <a:t>) Earliest gymnosperms (cone bearing trees). </a:t>
            </a:r>
          </a:p>
          <a:p>
            <a:endParaRPr lang="en-US" dirty="0"/>
          </a:p>
        </p:txBody>
      </p:sp>
      <p:pic>
        <p:nvPicPr>
          <p:cNvPr id="4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9027" y="3303373"/>
            <a:ext cx="1046205" cy="20347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Periods of Mesozoic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6784" cy="4351338"/>
          </a:xfrm>
        </p:spPr>
        <p:txBody>
          <a:bodyPr/>
          <a:lstStyle/>
          <a:p>
            <a:r>
              <a:rPr lang="en-US" dirty="0" smtClean="0"/>
              <a:t>Triassic: ( 245 </a:t>
            </a:r>
            <a:r>
              <a:rPr lang="en-US" dirty="0" err="1" smtClean="0"/>
              <a:t>mya</a:t>
            </a:r>
            <a:r>
              <a:rPr lang="en-US" dirty="0" smtClean="0"/>
              <a:t> to 208 </a:t>
            </a:r>
            <a:r>
              <a:rPr lang="en-US" dirty="0" err="1" smtClean="0"/>
              <a:t>mya</a:t>
            </a:r>
            <a:r>
              <a:rPr lang="en-US" dirty="0" smtClean="0"/>
              <a:t>) First dinosaurs and earliest mammals. </a:t>
            </a:r>
          </a:p>
          <a:p>
            <a:r>
              <a:rPr lang="en-US" dirty="0" smtClean="0"/>
              <a:t>Jurassic: ( 208 </a:t>
            </a:r>
            <a:r>
              <a:rPr lang="en-US" dirty="0" err="1" smtClean="0"/>
              <a:t>mya</a:t>
            </a:r>
            <a:r>
              <a:rPr lang="en-US" dirty="0" smtClean="0"/>
              <a:t> to 144 </a:t>
            </a:r>
            <a:r>
              <a:rPr lang="en-US" dirty="0" err="1" smtClean="0"/>
              <a:t>mya</a:t>
            </a:r>
            <a:r>
              <a:rPr lang="en-US" dirty="0" smtClean="0"/>
              <a:t>) Earliest birds. </a:t>
            </a:r>
          </a:p>
          <a:p>
            <a:r>
              <a:rPr lang="en-US" dirty="0" smtClean="0"/>
              <a:t>Cretaceous:(144 </a:t>
            </a:r>
            <a:r>
              <a:rPr lang="en-US" dirty="0" err="1" smtClean="0"/>
              <a:t>mya</a:t>
            </a:r>
            <a:r>
              <a:rPr lang="en-US" dirty="0" smtClean="0"/>
              <a:t> to 65 </a:t>
            </a:r>
            <a:r>
              <a:rPr lang="en-US" dirty="0" err="1" smtClean="0"/>
              <a:t>mya</a:t>
            </a:r>
            <a:r>
              <a:rPr lang="en-US" dirty="0" smtClean="0"/>
              <a:t>) Flowering plants (angiosperms) develop. </a:t>
            </a:r>
          </a:p>
          <a:p>
            <a:endParaRPr lang="en-US" dirty="0"/>
          </a:p>
        </p:txBody>
      </p:sp>
      <p:pic>
        <p:nvPicPr>
          <p:cNvPr id="4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5946" y="2364259"/>
            <a:ext cx="560173" cy="996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Periods of Cenozoic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3" y="1438446"/>
            <a:ext cx="6903308" cy="54195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Tertiary: Apes begin to appear. It is broken down into epochs:</a:t>
            </a:r>
          </a:p>
          <a:p>
            <a:pPr lvl="1"/>
            <a:r>
              <a:rPr lang="en-US" dirty="0" smtClean="0"/>
              <a:t>Paleocene (65 </a:t>
            </a:r>
            <a:r>
              <a:rPr lang="en-US" dirty="0" err="1" smtClean="0"/>
              <a:t>mya</a:t>
            </a:r>
            <a:r>
              <a:rPr lang="en-US" dirty="0" smtClean="0"/>
              <a:t> to 58 </a:t>
            </a:r>
            <a:r>
              <a:rPr lang="en-US" dirty="0" err="1" smtClean="0"/>
              <a:t>mya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Eocene: (58 </a:t>
            </a:r>
            <a:r>
              <a:rPr lang="en-US" dirty="0" err="1" smtClean="0"/>
              <a:t>mya</a:t>
            </a:r>
            <a:r>
              <a:rPr lang="en-US" dirty="0" smtClean="0"/>
              <a:t> to 37 </a:t>
            </a:r>
            <a:r>
              <a:rPr lang="en-US" dirty="0" err="1" smtClean="0"/>
              <a:t>mya</a:t>
            </a:r>
            <a:r>
              <a:rPr lang="en-US" dirty="0" smtClean="0"/>
              <a:t>) further development of mammals. </a:t>
            </a:r>
          </a:p>
          <a:p>
            <a:pPr lvl="1"/>
            <a:r>
              <a:rPr lang="en-US" dirty="0" smtClean="0"/>
              <a:t>Oligocene: (37 </a:t>
            </a:r>
            <a:r>
              <a:rPr lang="en-US" dirty="0" err="1" smtClean="0"/>
              <a:t>mya</a:t>
            </a:r>
            <a:r>
              <a:rPr lang="en-US" dirty="0" smtClean="0"/>
              <a:t> to 24 </a:t>
            </a:r>
            <a:r>
              <a:rPr lang="en-US" dirty="0" err="1" smtClean="0"/>
              <a:t>mya</a:t>
            </a:r>
            <a:r>
              <a:rPr lang="en-US" dirty="0" smtClean="0"/>
              <a:t>) Rise of true carnivores </a:t>
            </a:r>
          </a:p>
          <a:p>
            <a:pPr lvl="1"/>
            <a:r>
              <a:rPr lang="en-US" dirty="0" smtClean="0"/>
              <a:t>Miocene: (24 </a:t>
            </a:r>
            <a:r>
              <a:rPr lang="en-US" dirty="0" err="1" smtClean="0"/>
              <a:t>mya</a:t>
            </a:r>
            <a:r>
              <a:rPr lang="en-US" dirty="0" smtClean="0"/>
              <a:t> to 5 </a:t>
            </a:r>
            <a:r>
              <a:rPr lang="en-US" dirty="0" err="1" smtClean="0"/>
              <a:t>mya</a:t>
            </a:r>
            <a:r>
              <a:rPr lang="en-US" dirty="0" smtClean="0"/>
              <a:t>) Grasses and grazing animals develop. </a:t>
            </a:r>
          </a:p>
          <a:p>
            <a:pPr lvl="1"/>
            <a:r>
              <a:rPr lang="en-US" dirty="0" smtClean="0"/>
              <a:t>Pliocene: (5 </a:t>
            </a:r>
            <a:r>
              <a:rPr lang="en-US" dirty="0" err="1" smtClean="0"/>
              <a:t>mya</a:t>
            </a:r>
            <a:r>
              <a:rPr lang="en-US" dirty="0" smtClean="0"/>
              <a:t> to 2 </a:t>
            </a:r>
            <a:r>
              <a:rPr lang="en-US" dirty="0" err="1" smtClean="0"/>
              <a:t>mya</a:t>
            </a:r>
            <a:r>
              <a:rPr lang="en-US" dirty="0" smtClean="0"/>
              <a:t>) First modern animals </a:t>
            </a:r>
          </a:p>
          <a:p>
            <a:r>
              <a:rPr lang="en-US" dirty="0" smtClean="0"/>
              <a:t>Quaternary: Humans appear and develop. This is the period we are still in today. Pleistocene: (2 </a:t>
            </a:r>
            <a:r>
              <a:rPr lang="en-US" dirty="0" err="1" smtClean="0"/>
              <a:t>mya</a:t>
            </a:r>
            <a:r>
              <a:rPr lang="en-US" dirty="0" smtClean="0"/>
              <a:t> to 10,000 </a:t>
            </a:r>
            <a:r>
              <a:rPr lang="en-US" dirty="0" err="1" smtClean="0"/>
              <a:t>ya</a:t>
            </a:r>
            <a:r>
              <a:rPr lang="en-US" dirty="0" smtClean="0"/>
              <a:t>): First humans. </a:t>
            </a:r>
          </a:p>
          <a:p>
            <a:pPr lvl="1"/>
            <a:r>
              <a:rPr lang="en-US" dirty="0" smtClean="0"/>
              <a:t>Holocene: (10,000 </a:t>
            </a:r>
            <a:r>
              <a:rPr lang="en-US" dirty="0" err="1" smtClean="0"/>
              <a:t>ya</a:t>
            </a:r>
            <a:r>
              <a:rPr lang="en-US" dirty="0" smtClean="0"/>
              <a:t> to present): The epoch in which we live today. The Holocene is further divided into the Boreal Age, followed by the Atlantic Stage. </a:t>
            </a:r>
          </a:p>
        </p:txBody>
      </p:sp>
      <p:pic>
        <p:nvPicPr>
          <p:cNvPr id="5" name="Picture 2" descr="Geologic history of southern Californi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51307"/>
          <a:stretch/>
        </p:blipFill>
        <p:spPr bwMode="auto">
          <a:xfrm>
            <a:off x="7359702" y="325394"/>
            <a:ext cx="4450042" cy="63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34183" y="365125"/>
            <a:ext cx="560173" cy="2056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Test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2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external molds and casts?</a:t>
            </a:r>
          </a:p>
          <a:p>
            <a:r>
              <a:rPr lang="en-US" dirty="0" smtClean="0"/>
              <a:t>What is the difference between internal molds and casts?</a:t>
            </a:r>
          </a:p>
          <a:p>
            <a:r>
              <a:rPr lang="en-US" dirty="0" smtClean="0"/>
              <a:t>What is the difference between external molds and internal molds?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Altered remains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3" y="1376446"/>
            <a:ext cx="11835063" cy="5345196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riginal mineral has been dissolved away and replaced by a different mineral. </a:t>
            </a:r>
          </a:p>
          <a:p>
            <a:r>
              <a:rPr lang="en-US" dirty="0" smtClean="0"/>
              <a:t>Usually the original mineral was aragonite or calcite, and it has been replaced by silica (in oxidizing and acidic conditions) or pyrite (in reducing conditions, in the absence of oxygen). </a:t>
            </a:r>
          </a:p>
          <a:p>
            <a:r>
              <a:rPr lang="en-US" dirty="0" smtClean="0"/>
              <a:t>Recognizing replacement requires that you first be able to recognize what mineral you are looking at, and then that you know what the original skeletal material was.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Recrystallization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7" y="1690688"/>
            <a:ext cx="4728411" cy="4351338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riginal mineral has recrystallized, either to different crystal system (aragonite to calcite) or by crystals growing. The original fine structure of the fossil is lost.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7398"/>
          <a:stretch/>
        </p:blipFill>
        <p:spPr>
          <a:xfrm>
            <a:off x="4860758" y="1575220"/>
            <a:ext cx="718686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Carbonization/Coalification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r="8326"/>
          <a:stretch/>
        </p:blipFill>
        <p:spPr>
          <a:xfrm>
            <a:off x="7427495" y="1811673"/>
            <a:ext cx="4604084" cy="32095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5273" y="1690687"/>
            <a:ext cx="7038474" cy="493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Carbonization is a process by which the more volatile substances of plants and animals decay, but leave behind the carbon. </a:t>
            </a:r>
            <a:endParaRPr lang="en-US" dirty="0" smtClean="0"/>
          </a:p>
          <a:p>
            <a:r>
              <a:rPr lang="en-US" dirty="0" smtClean="0"/>
              <a:t>When organisms become trapped and squeezed between sediments they may form compressions</a:t>
            </a:r>
          </a:p>
          <a:p>
            <a:r>
              <a:rPr lang="en-US" dirty="0"/>
              <a:t>T</a:t>
            </a:r>
            <a:r>
              <a:rPr lang="en-US" dirty="0" smtClean="0"/>
              <a:t>he soft parts of the organism were compressed and heated, driving off all the volatiles (H, N, O). A carbon film is left behind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Fossils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fossils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116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Trace fossils are other kinds of evidence that an organism existed.</a:t>
            </a:r>
          </a:p>
          <a:p>
            <a:r>
              <a:rPr lang="en-US" dirty="0" smtClean="0"/>
              <a:t>Trace fossils include any impression or other preserved sign of activity (for example, feeding, scratching, burrowing, walking, or resting) </a:t>
            </a:r>
          </a:p>
          <a:p>
            <a:r>
              <a:rPr lang="en-US" dirty="0" smtClean="0"/>
              <a:t>Trace fossils include tracks, trails and footprints; burrows and other dwellings; tools; coprolites (fossilized excrement); and chemical fossils, which is chemical evidence of the existence of an organism.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inosaur foot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308" y="725600"/>
            <a:ext cx="4228766" cy="44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3642" y="5348312"/>
            <a:ext cx="394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Dinosaur Footprint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1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Unaltered Remains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861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Fossils</vt:lpstr>
      <vt:lpstr>Review</vt:lpstr>
      <vt:lpstr>Altered remains</vt:lpstr>
      <vt:lpstr>Replacement</vt:lpstr>
      <vt:lpstr>Recrystallization</vt:lpstr>
      <vt:lpstr>Carbonization/Coalification</vt:lpstr>
      <vt:lpstr>Trace Fossils</vt:lpstr>
      <vt:lpstr>Trace fossils</vt:lpstr>
      <vt:lpstr>Unaltered Remains</vt:lpstr>
      <vt:lpstr>Actual remains</vt:lpstr>
      <vt:lpstr>Tar</vt:lpstr>
      <vt:lpstr>Review </vt:lpstr>
      <vt:lpstr>Geological Time Scale</vt:lpstr>
      <vt:lpstr>First fossils</vt:lpstr>
      <vt:lpstr>Eras</vt:lpstr>
      <vt:lpstr>Periods of Paleozoic </vt:lpstr>
      <vt:lpstr>Periods of Mesozoic </vt:lpstr>
      <vt:lpstr>Periods of Cenozoic </vt:lpstr>
      <vt:lpstr>Practice Test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Fossils</dc:title>
  <dc:creator>Boahemaa Adu-Oppong</dc:creator>
  <cp:lastModifiedBy>Boahemaa Adu-Oppong</cp:lastModifiedBy>
  <cp:revision>6</cp:revision>
  <cp:lastPrinted>2014-10-08T15:13:38Z</cp:lastPrinted>
  <dcterms:created xsi:type="dcterms:W3CDTF">2014-10-08T14:25:30Z</dcterms:created>
  <dcterms:modified xsi:type="dcterms:W3CDTF">2014-10-08T15:15:08Z</dcterms:modified>
</cp:coreProperties>
</file>