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2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11/23/2015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11/23/2015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Choosing The Right College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4096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rely on news magazine ratings</a:t>
            </a:r>
            <a:endParaRPr lang="en-US" dirty="0"/>
          </a:p>
        </p:txBody>
      </p:sp>
      <p:sp>
        <p:nvSpPr>
          <p:cNvPr id="3" name="Content Placeholder 2"/>
          <p:cNvSpPr>
            <a:spLocks noGrp="1"/>
          </p:cNvSpPr>
          <p:nvPr>
            <p:ph idx="1"/>
          </p:nvPr>
        </p:nvSpPr>
        <p:spPr>
          <a:xfrm>
            <a:off x="397472" y="2540786"/>
            <a:ext cx="6506762" cy="3636511"/>
          </a:xfrm>
        </p:spPr>
        <p:txBody>
          <a:bodyPr>
            <a:normAutofit/>
          </a:bodyPr>
          <a:lstStyle/>
          <a:p>
            <a:r>
              <a:rPr lang="en-US" sz="2400" dirty="0" smtClean="0"/>
              <a:t>Use rankings as a guide to reputation but do your own research and have a concrete reason for applying </a:t>
            </a:r>
          </a:p>
          <a:p>
            <a:r>
              <a:rPr lang="en-US" sz="2400" dirty="0" smtClean="0"/>
              <a:t>Start with a folder for each college or notebook with dividers</a:t>
            </a:r>
          </a:p>
          <a:p>
            <a:pPr lvl="1"/>
            <a:r>
              <a:rPr lang="en-US" sz="2000" dirty="0" smtClean="0"/>
              <a:t>Separate information you gather for each school and put rankings information in its place, next to brochures and notes you took </a:t>
            </a:r>
            <a:endParaRPr lang="en-US" sz="2000" dirty="0"/>
          </a:p>
        </p:txBody>
      </p:sp>
      <p:pic>
        <p:nvPicPr>
          <p:cNvPr id="4" name="Picture 3"/>
          <p:cNvPicPr>
            <a:picLocks noChangeAspect="1"/>
          </p:cNvPicPr>
          <p:nvPr/>
        </p:nvPicPr>
        <p:blipFill rotWithShape="1">
          <a:blip r:embed="rId2"/>
          <a:srcRect l="11347" t="28960" r="54716" b="30000"/>
          <a:stretch/>
        </p:blipFill>
        <p:spPr>
          <a:xfrm>
            <a:off x="7366900" y="2685301"/>
            <a:ext cx="4403748" cy="2995652"/>
          </a:xfrm>
          <a:prstGeom prst="rect">
            <a:avLst/>
          </a:prstGeom>
        </p:spPr>
      </p:pic>
    </p:spTree>
    <p:extLst>
      <p:ext uri="{BB962C8B-B14F-4D97-AF65-F5344CB8AC3E}">
        <p14:creationId xmlns:p14="http://schemas.microsoft.com/office/powerpoint/2010/main" val="221581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aid awards</a:t>
            </a:r>
            <a:endParaRPr lang="en-US" dirty="0"/>
          </a:p>
        </p:txBody>
      </p:sp>
      <p:sp>
        <p:nvSpPr>
          <p:cNvPr id="3" name="Content Placeholder 2"/>
          <p:cNvSpPr>
            <a:spLocks noGrp="1"/>
          </p:cNvSpPr>
          <p:nvPr>
            <p:ph idx="1"/>
          </p:nvPr>
        </p:nvSpPr>
        <p:spPr>
          <a:xfrm>
            <a:off x="818712" y="2222287"/>
            <a:ext cx="4955364" cy="3636511"/>
          </a:xfrm>
        </p:spPr>
        <p:txBody>
          <a:bodyPr>
            <a:normAutofit/>
          </a:bodyPr>
          <a:lstStyle/>
          <a:p>
            <a:r>
              <a:rPr lang="en-US" sz="2400" dirty="0" smtClean="0"/>
              <a:t>Understand what is free money (scholarships and grants) and what you will have to pay back (loans)</a:t>
            </a:r>
          </a:p>
        </p:txBody>
      </p:sp>
      <p:pic>
        <p:nvPicPr>
          <p:cNvPr id="9218" name="Picture 2" descr="http://www.usnews.com/dims4/USNEWS/3a07f4e/2147483647/thumbnail/418x278/quality/85/?url=%2Fcmsmedia%2Ffa%2Fb76b5f915f5292d4bd3bd2ca2ad864%2F27732slide_finai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4076" y="2222287"/>
            <a:ext cx="5971742" cy="397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006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Mistakes to Avoid</a:t>
            </a:r>
            <a:endParaRPr lang="en-US" dirty="0"/>
          </a:p>
        </p:txBody>
      </p:sp>
      <p:sp>
        <p:nvSpPr>
          <p:cNvPr id="3" name="Content Placeholder 2"/>
          <p:cNvSpPr>
            <a:spLocks noGrp="1"/>
          </p:cNvSpPr>
          <p:nvPr>
            <p:ph idx="1"/>
          </p:nvPr>
        </p:nvSpPr>
        <p:spPr>
          <a:xfrm>
            <a:off x="736519" y="2458592"/>
            <a:ext cx="10554574" cy="3636511"/>
          </a:xfrm>
        </p:spPr>
        <p:txBody>
          <a:bodyPr numCol="2">
            <a:noAutofit/>
          </a:bodyPr>
          <a:lstStyle/>
          <a:p>
            <a:r>
              <a:rPr lang="en-US" sz="2000" dirty="0" smtClean="0"/>
              <a:t>Rushing the process</a:t>
            </a:r>
          </a:p>
          <a:p>
            <a:r>
              <a:rPr lang="en-US" sz="2000" dirty="0" smtClean="0"/>
              <a:t>Being a follower</a:t>
            </a:r>
          </a:p>
          <a:p>
            <a:r>
              <a:rPr lang="en-US" sz="2000" dirty="0" smtClean="0"/>
              <a:t>The legacy lure </a:t>
            </a:r>
          </a:p>
          <a:p>
            <a:r>
              <a:rPr lang="en-US" sz="2000" dirty="0" smtClean="0"/>
              <a:t>Rebellion</a:t>
            </a:r>
          </a:p>
          <a:p>
            <a:r>
              <a:rPr lang="en-US" sz="2000" dirty="0" smtClean="0"/>
              <a:t>You’re a die-hard fan</a:t>
            </a:r>
          </a:p>
          <a:p>
            <a:r>
              <a:rPr lang="en-US" sz="2000" dirty="0" smtClean="0"/>
              <a:t>The temptation to party </a:t>
            </a:r>
          </a:p>
          <a:p>
            <a:r>
              <a:rPr lang="en-US" sz="2000" dirty="0" smtClean="0"/>
              <a:t>How a student body looks</a:t>
            </a:r>
          </a:p>
          <a:p>
            <a:r>
              <a:rPr lang="en-US" sz="2000" dirty="0" smtClean="0"/>
              <a:t>Location, location, location </a:t>
            </a:r>
          </a:p>
          <a:p>
            <a:r>
              <a:rPr lang="en-US" sz="2000" dirty="0" smtClean="0"/>
              <a:t>Cost obsessions or carelessness </a:t>
            </a:r>
          </a:p>
          <a:p>
            <a:r>
              <a:rPr lang="en-US" sz="2000" dirty="0" smtClean="0"/>
              <a:t>Not visiting</a:t>
            </a:r>
          </a:p>
          <a:p>
            <a:r>
              <a:rPr lang="en-US" sz="2000" dirty="0" smtClean="0"/>
              <a:t>Relying on reputation </a:t>
            </a:r>
          </a:p>
          <a:p>
            <a:r>
              <a:rPr lang="en-US" sz="2000" dirty="0" smtClean="0"/>
              <a:t>Pushy parents</a:t>
            </a:r>
          </a:p>
          <a:p>
            <a:r>
              <a:rPr lang="en-US" sz="2000" dirty="0" smtClean="0"/>
              <a:t>Having a one track mind</a:t>
            </a:r>
          </a:p>
          <a:p>
            <a:r>
              <a:rPr lang="en-US" sz="2000" dirty="0" smtClean="0"/>
              <a:t>The college specializes in your current major </a:t>
            </a:r>
            <a:endParaRPr lang="en-US" sz="2000" dirty="0"/>
          </a:p>
        </p:txBody>
      </p:sp>
    </p:spTree>
    <p:extLst>
      <p:ext uri="{BB962C8B-B14F-4D97-AF65-F5344CB8AC3E}">
        <p14:creationId xmlns:p14="http://schemas.microsoft.com/office/powerpoint/2010/main" val="146795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know your colleges?</a:t>
            </a:r>
            <a:endParaRPr lang="en-US" dirty="0"/>
          </a:p>
        </p:txBody>
      </p:sp>
      <p:sp>
        <p:nvSpPr>
          <p:cNvPr id="3" name="Content Placeholder 2"/>
          <p:cNvSpPr>
            <a:spLocks noGrp="1"/>
          </p:cNvSpPr>
          <p:nvPr>
            <p:ph idx="1"/>
          </p:nvPr>
        </p:nvSpPr>
        <p:spPr>
          <a:xfrm>
            <a:off x="582406" y="2242836"/>
            <a:ext cx="10554574" cy="3636511"/>
          </a:xfrm>
        </p:spPr>
        <p:txBody>
          <a:bodyPr>
            <a:normAutofit/>
          </a:bodyPr>
          <a:lstStyle/>
          <a:p>
            <a:r>
              <a:rPr lang="en-US" sz="2400" dirty="0" smtClean="0"/>
              <a:t>What schools had the highest average freshman retention rate?</a:t>
            </a:r>
          </a:p>
          <a:p>
            <a:pPr lvl="1"/>
            <a:r>
              <a:rPr lang="en-US" sz="2000" dirty="0" smtClean="0"/>
              <a:t>Columbia</a:t>
            </a:r>
          </a:p>
          <a:p>
            <a:pPr lvl="1"/>
            <a:r>
              <a:rPr lang="en-US" sz="2000" dirty="0" smtClean="0"/>
              <a:t>University of Chicago </a:t>
            </a:r>
          </a:p>
          <a:p>
            <a:pPr lvl="1"/>
            <a:r>
              <a:rPr lang="en-US" sz="2000" dirty="0" smtClean="0"/>
              <a:t>Yale University </a:t>
            </a:r>
            <a:endParaRPr lang="en-US" sz="2000" dirty="0"/>
          </a:p>
        </p:txBody>
      </p:sp>
    </p:spTree>
    <p:extLst>
      <p:ext uri="{BB962C8B-B14F-4D97-AF65-F5344CB8AC3E}">
        <p14:creationId xmlns:p14="http://schemas.microsoft.com/office/powerpoint/2010/main" val="366685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you know your colleges?</a:t>
            </a:r>
          </a:p>
        </p:txBody>
      </p:sp>
      <p:sp>
        <p:nvSpPr>
          <p:cNvPr id="3" name="Content Placeholder 2"/>
          <p:cNvSpPr>
            <a:spLocks noGrp="1"/>
          </p:cNvSpPr>
          <p:nvPr>
            <p:ph idx="1"/>
          </p:nvPr>
        </p:nvSpPr>
        <p:spPr/>
        <p:txBody>
          <a:bodyPr>
            <a:normAutofit/>
          </a:bodyPr>
          <a:lstStyle/>
          <a:p>
            <a:r>
              <a:rPr lang="en-US" sz="2400" dirty="0" smtClean="0"/>
              <a:t>What are the top 5 party schools?</a:t>
            </a:r>
          </a:p>
          <a:p>
            <a:pPr lvl="1"/>
            <a:r>
              <a:rPr lang="en-US" sz="2000" dirty="0" smtClean="0"/>
              <a:t>University of Illinois at Urbana-Champaign</a:t>
            </a:r>
          </a:p>
          <a:p>
            <a:pPr lvl="1"/>
            <a:r>
              <a:rPr lang="en-US" sz="2000" dirty="0" smtClean="0"/>
              <a:t>University of Iowa</a:t>
            </a:r>
          </a:p>
          <a:p>
            <a:pPr lvl="1"/>
            <a:r>
              <a:rPr lang="en-US" sz="2000" dirty="0" smtClean="0"/>
              <a:t>University of Wisconsin-Madison </a:t>
            </a:r>
          </a:p>
          <a:p>
            <a:pPr lvl="1"/>
            <a:r>
              <a:rPr lang="en-US" sz="2000" dirty="0" err="1" smtClean="0"/>
              <a:t>Bucknell</a:t>
            </a:r>
            <a:r>
              <a:rPr lang="en-US" sz="2000" dirty="0" smtClean="0"/>
              <a:t> University </a:t>
            </a:r>
          </a:p>
          <a:p>
            <a:pPr lvl="1"/>
            <a:r>
              <a:rPr lang="en-US" sz="2000" dirty="0" smtClean="0"/>
              <a:t>Syracuse University </a:t>
            </a:r>
          </a:p>
        </p:txBody>
      </p:sp>
    </p:spTree>
    <p:extLst>
      <p:ext uri="{BB962C8B-B14F-4D97-AF65-F5344CB8AC3E}">
        <p14:creationId xmlns:p14="http://schemas.microsoft.com/office/powerpoint/2010/main" val="175030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you know your colleges?</a:t>
            </a:r>
          </a:p>
        </p:txBody>
      </p:sp>
      <p:sp>
        <p:nvSpPr>
          <p:cNvPr id="3" name="Content Placeholder 2"/>
          <p:cNvSpPr>
            <a:spLocks noGrp="1"/>
          </p:cNvSpPr>
          <p:nvPr>
            <p:ph idx="1"/>
          </p:nvPr>
        </p:nvSpPr>
        <p:spPr/>
        <p:txBody>
          <a:bodyPr>
            <a:normAutofit/>
          </a:bodyPr>
          <a:lstStyle/>
          <a:p>
            <a:r>
              <a:rPr lang="en-US" sz="2400" dirty="0" smtClean="0"/>
              <a:t>Top 5 for entrepreneurship?</a:t>
            </a:r>
          </a:p>
          <a:p>
            <a:pPr lvl="1"/>
            <a:r>
              <a:rPr lang="en-US" sz="2000" dirty="0" smtClean="0"/>
              <a:t>Babson College </a:t>
            </a:r>
          </a:p>
          <a:p>
            <a:pPr lvl="1"/>
            <a:r>
              <a:rPr lang="en-US" sz="2000" dirty="0" smtClean="0"/>
              <a:t>Brigham Young University </a:t>
            </a:r>
          </a:p>
          <a:p>
            <a:pPr lvl="1"/>
            <a:r>
              <a:rPr lang="en-US" sz="2000" dirty="0" smtClean="0"/>
              <a:t>University of Houston </a:t>
            </a:r>
          </a:p>
          <a:p>
            <a:pPr lvl="1"/>
            <a:r>
              <a:rPr lang="en-US" sz="2000" dirty="0" smtClean="0"/>
              <a:t>Baylor University </a:t>
            </a:r>
          </a:p>
          <a:p>
            <a:pPr lvl="1"/>
            <a:r>
              <a:rPr lang="en-US" sz="2000" dirty="0" smtClean="0"/>
              <a:t>Northeastern University </a:t>
            </a:r>
            <a:endParaRPr lang="en-US" sz="2000" dirty="0"/>
          </a:p>
        </p:txBody>
      </p:sp>
    </p:spTree>
    <p:extLst>
      <p:ext uri="{BB962C8B-B14F-4D97-AF65-F5344CB8AC3E}">
        <p14:creationId xmlns:p14="http://schemas.microsoft.com/office/powerpoint/2010/main" val="298176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you know your colleges?</a:t>
            </a:r>
          </a:p>
        </p:txBody>
      </p:sp>
      <p:sp>
        <p:nvSpPr>
          <p:cNvPr id="3" name="Content Placeholder 2"/>
          <p:cNvSpPr>
            <a:spLocks noGrp="1"/>
          </p:cNvSpPr>
          <p:nvPr>
            <p:ph idx="1"/>
          </p:nvPr>
        </p:nvSpPr>
        <p:spPr>
          <a:xfrm>
            <a:off x="810000" y="2509964"/>
            <a:ext cx="10554574" cy="3636511"/>
          </a:xfrm>
        </p:spPr>
        <p:txBody>
          <a:bodyPr>
            <a:noAutofit/>
          </a:bodyPr>
          <a:lstStyle/>
          <a:p>
            <a:r>
              <a:rPr lang="en-US" sz="2400" dirty="0" smtClean="0"/>
              <a:t>Name 1 tuition free school</a:t>
            </a:r>
          </a:p>
          <a:p>
            <a:pPr lvl="1"/>
            <a:r>
              <a:rPr lang="en-US" sz="2000" dirty="0" smtClean="0"/>
              <a:t>Berea College</a:t>
            </a:r>
          </a:p>
          <a:p>
            <a:pPr lvl="1"/>
            <a:r>
              <a:rPr lang="en-US" sz="2000" dirty="0" smtClean="0"/>
              <a:t>College of the Ozarks</a:t>
            </a:r>
          </a:p>
          <a:p>
            <a:pPr lvl="1"/>
            <a:r>
              <a:rPr lang="en-US" sz="2000" dirty="0" smtClean="0"/>
              <a:t>United States Air Force</a:t>
            </a:r>
          </a:p>
          <a:p>
            <a:pPr lvl="1"/>
            <a:r>
              <a:rPr lang="en-US" sz="2000" dirty="0" smtClean="0"/>
              <a:t>United States Coast Guard </a:t>
            </a:r>
          </a:p>
          <a:p>
            <a:pPr lvl="1"/>
            <a:r>
              <a:rPr lang="en-US" sz="2000" dirty="0" smtClean="0"/>
              <a:t>United States Merchant Marine Academy </a:t>
            </a:r>
          </a:p>
          <a:p>
            <a:pPr lvl="1"/>
            <a:r>
              <a:rPr lang="en-US" sz="2000" dirty="0" smtClean="0"/>
              <a:t>United States Military Academy </a:t>
            </a:r>
          </a:p>
          <a:p>
            <a:pPr lvl="1"/>
            <a:r>
              <a:rPr lang="en-US" sz="2000" dirty="0" smtClean="0"/>
              <a:t>Webb Institute </a:t>
            </a:r>
          </a:p>
          <a:p>
            <a:pPr lvl="1"/>
            <a:r>
              <a:rPr lang="en-US" sz="2000" dirty="0" smtClean="0"/>
              <a:t>United States Naval Academy </a:t>
            </a:r>
            <a:endParaRPr lang="en-US" sz="2000" dirty="0"/>
          </a:p>
        </p:txBody>
      </p:sp>
    </p:spTree>
    <p:extLst>
      <p:ext uri="{BB962C8B-B14F-4D97-AF65-F5344CB8AC3E}">
        <p14:creationId xmlns:p14="http://schemas.microsoft.com/office/powerpoint/2010/main" val="82999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you know your colleges?</a:t>
            </a:r>
          </a:p>
        </p:txBody>
      </p:sp>
      <p:sp>
        <p:nvSpPr>
          <p:cNvPr id="3" name="Content Placeholder 2"/>
          <p:cNvSpPr>
            <a:spLocks noGrp="1"/>
          </p:cNvSpPr>
          <p:nvPr>
            <p:ph idx="1"/>
          </p:nvPr>
        </p:nvSpPr>
        <p:spPr>
          <a:xfrm>
            <a:off x="810000" y="2509964"/>
            <a:ext cx="10554574" cy="3636511"/>
          </a:xfrm>
        </p:spPr>
        <p:txBody>
          <a:bodyPr>
            <a:noAutofit/>
          </a:bodyPr>
          <a:lstStyle/>
          <a:p>
            <a:r>
              <a:rPr lang="en-US" sz="2400" dirty="0" smtClean="0"/>
              <a:t>Name top 5 luxurious dorms</a:t>
            </a:r>
          </a:p>
          <a:p>
            <a:pPr lvl="1"/>
            <a:r>
              <a:rPr lang="en-US" sz="2000" dirty="0" smtClean="0"/>
              <a:t>The University of Arizona </a:t>
            </a:r>
          </a:p>
          <a:p>
            <a:pPr lvl="1"/>
            <a:r>
              <a:rPr lang="en-US" sz="2000" dirty="0" smtClean="0"/>
              <a:t>University of North Florida</a:t>
            </a:r>
          </a:p>
          <a:p>
            <a:pPr lvl="1"/>
            <a:r>
              <a:rPr lang="en-US" sz="2000" dirty="0" smtClean="0"/>
              <a:t>University of Texas, Austin </a:t>
            </a:r>
          </a:p>
          <a:p>
            <a:pPr lvl="1"/>
            <a:r>
              <a:rPr lang="en-US" sz="2000" dirty="0" smtClean="0"/>
              <a:t>The University of Florida</a:t>
            </a:r>
          </a:p>
          <a:p>
            <a:pPr lvl="1"/>
            <a:r>
              <a:rPr lang="en-US" sz="2000" dirty="0" smtClean="0"/>
              <a:t>University of Houston </a:t>
            </a:r>
          </a:p>
          <a:p>
            <a:pPr lvl="1"/>
            <a:endParaRPr lang="en-US" sz="2000" dirty="0"/>
          </a:p>
        </p:txBody>
      </p:sp>
      <p:sp>
        <p:nvSpPr>
          <p:cNvPr id="4" name="Rectangle 3"/>
          <p:cNvSpPr/>
          <p:nvPr/>
        </p:nvSpPr>
        <p:spPr>
          <a:xfrm>
            <a:off x="1208925" y="6393055"/>
            <a:ext cx="10051552" cy="369332"/>
          </a:xfrm>
          <a:prstGeom prst="rect">
            <a:avLst/>
          </a:prstGeom>
        </p:spPr>
        <p:txBody>
          <a:bodyPr wrap="square">
            <a:spAutoFit/>
          </a:bodyPr>
          <a:lstStyle/>
          <a:p>
            <a:r>
              <a:rPr lang="en-US" dirty="0"/>
              <a:t>http://www.fastweb.com/student-life/articles/the-ten-most-luxurious-dorms-in-the-us</a:t>
            </a:r>
          </a:p>
        </p:txBody>
      </p:sp>
    </p:spTree>
    <p:extLst>
      <p:ext uri="{BB962C8B-B14F-4D97-AF65-F5344CB8AC3E}">
        <p14:creationId xmlns:p14="http://schemas.microsoft.com/office/powerpoint/2010/main" val="26517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a:xfrm>
            <a:off x="810000" y="2396948"/>
            <a:ext cx="10554574" cy="3636511"/>
          </a:xfrm>
        </p:spPr>
        <p:txBody>
          <a:bodyPr>
            <a:normAutofit/>
          </a:bodyPr>
          <a:lstStyle/>
          <a:p>
            <a:r>
              <a:rPr lang="en-US" sz="2400" dirty="0" smtClean="0"/>
              <a:t>Being </a:t>
            </a:r>
            <a:r>
              <a:rPr lang="en-US" sz="2400" dirty="0"/>
              <a:t>a Star Trek fan can get you a $500 college scholarship from an organization called </a:t>
            </a:r>
            <a:r>
              <a:rPr lang="en-US" sz="2400" dirty="0" err="1" smtClean="0"/>
              <a:t>Starflee</a:t>
            </a:r>
            <a:endParaRPr lang="en-US" sz="2400" dirty="0" smtClean="0"/>
          </a:p>
          <a:p>
            <a:r>
              <a:rPr lang="en-US" sz="2400" dirty="0"/>
              <a:t>A condom ambulance service will deliver condoms to your dorm door at the College of New Jersey for a small fee</a:t>
            </a:r>
            <a:r>
              <a:rPr lang="en-US" sz="2400" dirty="0" smtClean="0"/>
              <a:t>.</a:t>
            </a:r>
          </a:p>
          <a:p>
            <a:r>
              <a:rPr lang="en-US" sz="2400" dirty="0"/>
              <a:t>California is spending more on prisoners than colleges according to the data presented in 2011</a:t>
            </a:r>
            <a:r>
              <a:rPr lang="en-US" sz="2400" dirty="0" smtClean="0"/>
              <a:t>.</a:t>
            </a:r>
          </a:p>
          <a:p>
            <a:r>
              <a:rPr lang="en-US" sz="2400" dirty="0"/>
              <a:t>Nearly 60% of American college students are female; every state but Utah has more women than men in college</a:t>
            </a:r>
          </a:p>
        </p:txBody>
      </p:sp>
    </p:spTree>
    <p:extLst>
      <p:ext uri="{BB962C8B-B14F-4D97-AF65-F5344CB8AC3E}">
        <p14:creationId xmlns:p14="http://schemas.microsoft.com/office/powerpoint/2010/main" val="394562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44" y="565137"/>
            <a:ext cx="10571998" cy="970450"/>
          </a:xfrm>
        </p:spPr>
        <p:txBody>
          <a:bodyPr/>
          <a:lstStyle/>
          <a:p>
            <a:r>
              <a:rPr lang="en-US" dirty="0" smtClean="0"/>
              <a:t>Imagine colleges as ice cream</a:t>
            </a:r>
            <a:endParaRPr lang="en-US" dirty="0"/>
          </a:p>
        </p:txBody>
      </p:sp>
      <p:sp>
        <p:nvSpPr>
          <p:cNvPr id="3" name="Content Placeholder 2"/>
          <p:cNvSpPr>
            <a:spLocks noGrp="1"/>
          </p:cNvSpPr>
          <p:nvPr>
            <p:ph idx="1"/>
          </p:nvPr>
        </p:nvSpPr>
        <p:spPr>
          <a:xfrm>
            <a:off x="185786" y="2406952"/>
            <a:ext cx="6640326" cy="3636511"/>
          </a:xfrm>
        </p:spPr>
        <p:txBody>
          <a:bodyPr>
            <a:normAutofit/>
          </a:bodyPr>
          <a:lstStyle/>
          <a:p>
            <a:r>
              <a:rPr lang="en-US" sz="2800" dirty="0" smtClean="0"/>
              <a:t>What’s your favorite flavor? </a:t>
            </a:r>
          </a:p>
          <a:p>
            <a:r>
              <a:rPr lang="en-US" sz="2800" dirty="0" smtClean="0"/>
              <a:t>What’s your 2</a:t>
            </a:r>
            <a:r>
              <a:rPr lang="en-US" sz="2800" baseline="30000" dirty="0" smtClean="0"/>
              <a:t>nd</a:t>
            </a:r>
            <a:r>
              <a:rPr lang="en-US" sz="2800" dirty="0" smtClean="0"/>
              <a:t> favorite? </a:t>
            </a:r>
          </a:p>
          <a:p>
            <a:r>
              <a:rPr lang="en-US" sz="2800" dirty="0" smtClean="0"/>
              <a:t>What flavor would you eat last? </a:t>
            </a:r>
            <a:endParaRPr lang="en-US" sz="2800" dirty="0"/>
          </a:p>
        </p:txBody>
      </p:sp>
      <p:sp>
        <p:nvSpPr>
          <p:cNvPr id="4" name="TextBox 3"/>
          <p:cNvSpPr txBox="1"/>
          <p:nvPr/>
        </p:nvSpPr>
        <p:spPr>
          <a:xfrm>
            <a:off x="5611639" y="3394941"/>
            <a:ext cx="3164441" cy="461665"/>
          </a:xfrm>
          <a:prstGeom prst="rect">
            <a:avLst/>
          </a:prstGeom>
          <a:noFill/>
        </p:spPr>
        <p:txBody>
          <a:bodyPr wrap="square" rtlCol="0">
            <a:spAutoFit/>
          </a:bodyPr>
          <a:lstStyle/>
          <a:p>
            <a:r>
              <a:rPr lang="en-US" sz="2400" dirty="0" smtClean="0"/>
              <a:t>Top choice schools</a:t>
            </a:r>
            <a:endParaRPr lang="en-US" sz="2400" dirty="0"/>
          </a:p>
        </p:txBody>
      </p:sp>
      <p:sp>
        <p:nvSpPr>
          <p:cNvPr id="5" name="TextBox 4"/>
          <p:cNvSpPr txBox="1"/>
          <p:nvPr/>
        </p:nvSpPr>
        <p:spPr>
          <a:xfrm>
            <a:off x="5449143" y="3994374"/>
            <a:ext cx="4689827" cy="461665"/>
          </a:xfrm>
          <a:prstGeom prst="rect">
            <a:avLst/>
          </a:prstGeom>
          <a:noFill/>
        </p:spPr>
        <p:txBody>
          <a:bodyPr wrap="square" rtlCol="0">
            <a:spAutoFit/>
          </a:bodyPr>
          <a:lstStyle/>
          <a:p>
            <a:r>
              <a:rPr lang="en-US" sz="2400" dirty="0" smtClean="0"/>
              <a:t>Reasonable Chance Schools</a:t>
            </a:r>
            <a:endParaRPr lang="en-US" sz="2400" dirty="0"/>
          </a:p>
        </p:txBody>
      </p:sp>
      <p:sp>
        <p:nvSpPr>
          <p:cNvPr id="6" name="TextBox 5"/>
          <p:cNvSpPr txBox="1"/>
          <p:nvPr/>
        </p:nvSpPr>
        <p:spPr>
          <a:xfrm>
            <a:off x="6453851" y="4593807"/>
            <a:ext cx="3789357" cy="461665"/>
          </a:xfrm>
          <a:prstGeom prst="rect">
            <a:avLst/>
          </a:prstGeom>
          <a:noFill/>
        </p:spPr>
        <p:txBody>
          <a:bodyPr wrap="square" rtlCol="0">
            <a:spAutoFit/>
          </a:bodyPr>
          <a:lstStyle/>
          <a:p>
            <a:r>
              <a:rPr lang="en-US" sz="2400" dirty="0" smtClean="0"/>
              <a:t>Safety Schools</a:t>
            </a:r>
            <a:endParaRPr lang="en-US" sz="2400" dirty="0"/>
          </a:p>
        </p:txBody>
      </p:sp>
      <p:pic>
        <p:nvPicPr>
          <p:cNvPr id="1026" name="Picture 2" descr="http://morellisicecream.com/wp-content/uploads/2014/05/MIC-3scoops-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772" y="158130"/>
            <a:ext cx="3436872" cy="1680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32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 your priorities and ask for advice</a:t>
            </a:r>
            <a:endParaRPr lang="en-US" dirty="0"/>
          </a:p>
        </p:txBody>
      </p:sp>
      <p:sp>
        <p:nvSpPr>
          <p:cNvPr id="3" name="Content Placeholder 2"/>
          <p:cNvSpPr>
            <a:spLocks noGrp="1"/>
          </p:cNvSpPr>
          <p:nvPr>
            <p:ph idx="1"/>
          </p:nvPr>
        </p:nvSpPr>
        <p:spPr>
          <a:xfrm>
            <a:off x="274182" y="3085316"/>
            <a:ext cx="10554574" cy="3636511"/>
          </a:xfrm>
        </p:spPr>
        <p:txBody>
          <a:bodyPr>
            <a:noAutofit/>
          </a:bodyPr>
          <a:lstStyle/>
          <a:p>
            <a:r>
              <a:rPr lang="en-US" sz="2800" dirty="0" smtClean="0"/>
              <a:t>Make a list of factors:</a:t>
            </a:r>
          </a:p>
          <a:p>
            <a:pPr lvl="1"/>
            <a:r>
              <a:rPr lang="en-US" sz="2400" dirty="0"/>
              <a:t>Athletic programs</a:t>
            </a:r>
          </a:p>
          <a:p>
            <a:pPr lvl="1"/>
            <a:r>
              <a:rPr lang="en-US" sz="2400" dirty="0" smtClean="0"/>
              <a:t>Hosing options</a:t>
            </a:r>
            <a:endParaRPr lang="en-US" sz="2400" dirty="0"/>
          </a:p>
          <a:p>
            <a:pPr lvl="1"/>
            <a:r>
              <a:rPr lang="en-US" sz="2400" dirty="0"/>
              <a:t>Class sizes (Teacher – Student Ratio)</a:t>
            </a:r>
          </a:p>
          <a:p>
            <a:pPr lvl="1"/>
            <a:r>
              <a:rPr lang="en-US" sz="2400" dirty="0"/>
              <a:t>Location (close or far from home</a:t>
            </a:r>
            <a:r>
              <a:rPr lang="en-US" sz="2400" dirty="0" smtClean="0"/>
              <a:t>)</a:t>
            </a:r>
          </a:p>
          <a:p>
            <a:pPr lvl="1"/>
            <a:r>
              <a:rPr lang="en-US" sz="2400" dirty="0" smtClean="0"/>
              <a:t>Camus atmosphere</a:t>
            </a:r>
          </a:p>
          <a:p>
            <a:pPr lvl="1"/>
            <a:r>
              <a:rPr lang="en-US" sz="2400" dirty="0" smtClean="0"/>
              <a:t>Available majors and classes</a:t>
            </a:r>
            <a:endParaRPr lang="en-US" sz="2800" dirty="0" smtClean="0"/>
          </a:p>
          <a:p>
            <a:r>
              <a:rPr lang="en-US" sz="2800" dirty="0" smtClean="0"/>
              <a:t>Ask everyone for recommendations  for certain colleges</a:t>
            </a:r>
          </a:p>
          <a:p>
            <a:pPr lvl="1"/>
            <a:endParaRPr lang="en-US" sz="2400" dirty="0" smtClean="0"/>
          </a:p>
          <a:p>
            <a:pPr lvl="1"/>
            <a:endParaRPr lang="en-US" sz="2400" dirty="0"/>
          </a:p>
        </p:txBody>
      </p:sp>
      <p:pic>
        <p:nvPicPr>
          <p:cNvPr id="2050" name="Picture 2" descr="http://www.usnews.com/dims4/USNEWS/985ef9f/2147483647/thumbnail/418x278/quality/85/?url=%2Fcmsmedia%2F87%2F32505528589dd791433b5667680fdc%2F27714slide_ranking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5710" y="2192855"/>
            <a:ext cx="5106646" cy="339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10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ACADEMIC GOALS</a:t>
            </a:r>
            <a:endParaRPr lang="en-US" dirty="0"/>
          </a:p>
        </p:txBody>
      </p:sp>
      <p:sp>
        <p:nvSpPr>
          <p:cNvPr id="3" name="Content Placeholder 2"/>
          <p:cNvSpPr>
            <a:spLocks noGrp="1"/>
          </p:cNvSpPr>
          <p:nvPr>
            <p:ph idx="1"/>
          </p:nvPr>
        </p:nvSpPr>
        <p:spPr>
          <a:xfrm>
            <a:off x="99521" y="2191464"/>
            <a:ext cx="7308146" cy="3636511"/>
          </a:xfrm>
        </p:spPr>
        <p:txBody>
          <a:bodyPr>
            <a:noAutofit/>
          </a:bodyPr>
          <a:lstStyle/>
          <a:p>
            <a:endParaRPr lang="en-US" sz="2400" dirty="0" smtClean="0"/>
          </a:p>
          <a:p>
            <a:r>
              <a:rPr lang="en-US" sz="2400" dirty="0" smtClean="0"/>
              <a:t>Consider what you want out of an education</a:t>
            </a:r>
          </a:p>
          <a:p>
            <a:r>
              <a:rPr lang="en-US" sz="2400" dirty="0" smtClean="0"/>
              <a:t>Where do you want to be in 4 years? </a:t>
            </a:r>
          </a:p>
          <a:p>
            <a:r>
              <a:rPr lang="en-US" sz="2400" dirty="0"/>
              <a:t>How does the college rank in the major you want to study</a:t>
            </a:r>
            <a:r>
              <a:rPr lang="en-US" sz="2400" dirty="0" smtClean="0"/>
              <a:t>?</a:t>
            </a:r>
          </a:p>
          <a:p>
            <a:r>
              <a:rPr lang="en-US" sz="2400" dirty="0" smtClean="0"/>
              <a:t>How many students are studying that major?</a:t>
            </a:r>
          </a:p>
          <a:p>
            <a:r>
              <a:rPr lang="en-US" sz="2400" dirty="0" smtClean="0"/>
              <a:t>How many courses are offered in that field and how many faculty members teach classes associated with that major</a:t>
            </a:r>
          </a:p>
          <a:p>
            <a:pPr lvl="1"/>
            <a:r>
              <a:rPr lang="en-US" sz="2000" dirty="0" smtClean="0"/>
              <a:t>Major in a narrow field might consider a larger university </a:t>
            </a:r>
            <a:endParaRPr lang="en-US" sz="2000" dirty="0"/>
          </a:p>
        </p:txBody>
      </p:sp>
      <p:pic>
        <p:nvPicPr>
          <p:cNvPr id="3074" name="Picture 2" descr="http://www.usnews.com/dims4/USNEWS/7543954/2147483647/thumbnail/418x278/quality/85/?url=%2Fcmsmedia%2F46%2F41f300026d37c685cfb263a3919742%2F27727slide_fu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279" y="2191464"/>
            <a:ext cx="4704992" cy="31291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70055" y="5688342"/>
            <a:ext cx="4380216" cy="646331"/>
          </a:xfrm>
          <a:prstGeom prst="rect">
            <a:avLst/>
          </a:prstGeom>
        </p:spPr>
        <p:txBody>
          <a:bodyPr wrap="square">
            <a:spAutoFit/>
          </a:bodyPr>
          <a:lstStyle/>
          <a:p>
            <a:pPr algn="ctr"/>
            <a:r>
              <a:rPr lang="en-US" b="1" dirty="0">
                <a:solidFill>
                  <a:schemeClr val="accent6"/>
                </a:solidFill>
              </a:rPr>
              <a:t>http://colleges.usnews.rankingsandreviews.com/best-colleges</a:t>
            </a:r>
          </a:p>
        </p:txBody>
      </p:sp>
    </p:spTree>
    <p:extLst>
      <p:ext uri="{BB962C8B-B14F-4D97-AF65-F5344CB8AC3E}">
        <p14:creationId xmlns:p14="http://schemas.microsoft.com/office/powerpoint/2010/main" val="108211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have a social life</a:t>
            </a:r>
            <a:endParaRPr lang="en-US" dirty="0"/>
          </a:p>
        </p:txBody>
      </p:sp>
      <p:sp>
        <p:nvSpPr>
          <p:cNvPr id="3" name="Content Placeholder 2"/>
          <p:cNvSpPr>
            <a:spLocks noGrp="1"/>
          </p:cNvSpPr>
          <p:nvPr>
            <p:ph idx="1"/>
          </p:nvPr>
        </p:nvSpPr>
        <p:spPr>
          <a:xfrm>
            <a:off x="469391" y="2622979"/>
            <a:ext cx="6085522" cy="3636511"/>
          </a:xfrm>
        </p:spPr>
        <p:txBody>
          <a:bodyPr>
            <a:normAutofit fontScale="92500" lnSpcReduction="10000"/>
          </a:bodyPr>
          <a:lstStyle/>
          <a:p>
            <a:r>
              <a:rPr lang="en-US" sz="2400" dirty="0" smtClean="0"/>
              <a:t>Do you want to pledge (be part of a Geek society?)</a:t>
            </a:r>
          </a:p>
          <a:p>
            <a:r>
              <a:rPr lang="en-US" sz="2400" dirty="0" smtClean="0"/>
              <a:t>What do students do on the weekend?</a:t>
            </a:r>
          </a:p>
          <a:p>
            <a:r>
              <a:rPr lang="en-US" sz="2400" dirty="0" smtClean="0"/>
              <a:t>What extracurricular activities are offered?</a:t>
            </a:r>
          </a:p>
          <a:p>
            <a:r>
              <a:rPr lang="en-US" sz="2400" dirty="0" smtClean="0"/>
              <a:t>How close are you to a major city? (Cultural and Entertainment value)</a:t>
            </a:r>
          </a:p>
          <a:p>
            <a:r>
              <a:rPr lang="en-US" sz="2400" dirty="0" smtClean="0"/>
              <a:t>Do they have service clubs or ROTC opportunities?</a:t>
            </a:r>
          </a:p>
          <a:p>
            <a:endParaRPr lang="en-US" sz="2400" dirty="0"/>
          </a:p>
          <a:p>
            <a:pPr marL="0" indent="0">
              <a:buNone/>
            </a:pPr>
            <a:endParaRPr lang="en-US" sz="2400" dirty="0" smtClean="0"/>
          </a:p>
        </p:txBody>
      </p:sp>
      <p:sp>
        <p:nvSpPr>
          <p:cNvPr id="4" name="Rectangle 3"/>
          <p:cNvSpPr/>
          <p:nvPr/>
        </p:nvSpPr>
        <p:spPr>
          <a:xfrm>
            <a:off x="3512152" y="6167121"/>
            <a:ext cx="4380216" cy="707886"/>
          </a:xfrm>
          <a:prstGeom prst="rect">
            <a:avLst/>
          </a:prstGeom>
        </p:spPr>
        <p:txBody>
          <a:bodyPr wrap="square">
            <a:spAutoFit/>
          </a:bodyPr>
          <a:lstStyle/>
          <a:p>
            <a:pPr algn="ctr"/>
            <a:r>
              <a:rPr lang="en-US" sz="4000" b="1" dirty="0" smtClean="0">
                <a:solidFill>
                  <a:schemeClr val="accent6"/>
                </a:solidFill>
              </a:rPr>
              <a:t>BE HAPPY!! </a:t>
            </a:r>
            <a:r>
              <a:rPr lang="en-US" sz="4000" b="1" dirty="0" smtClean="0">
                <a:solidFill>
                  <a:schemeClr val="accent6"/>
                </a:solidFill>
                <a:sym typeface="Wingdings" panose="05000000000000000000" pitchFamily="2" charset="2"/>
              </a:rPr>
              <a:t></a:t>
            </a:r>
            <a:endParaRPr lang="en-US" sz="4000" b="1" dirty="0">
              <a:solidFill>
                <a:schemeClr val="accent6"/>
              </a:solidFill>
            </a:endParaRPr>
          </a:p>
        </p:txBody>
      </p:sp>
      <p:pic>
        <p:nvPicPr>
          <p:cNvPr id="4098" name="Picture 2" descr="http://www.survivingcollege.com/wp-content/uploads/2013/12/greek-lif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392" y="2099945"/>
            <a:ext cx="5419725" cy="40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1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will you be living for 4 years</a:t>
            </a:r>
            <a:endParaRPr lang="en-US" dirty="0"/>
          </a:p>
        </p:txBody>
      </p:sp>
      <p:sp>
        <p:nvSpPr>
          <p:cNvPr id="3" name="Content Placeholder 2"/>
          <p:cNvSpPr>
            <a:spLocks noGrp="1"/>
          </p:cNvSpPr>
          <p:nvPr>
            <p:ph idx="1"/>
          </p:nvPr>
        </p:nvSpPr>
        <p:spPr>
          <a:xfrm>
            <a:off x="274181" y="2602431"/>
            <a:ext cx="6897180" cy="3636511"/>
          </a:xfrm>
        </p:spPr>
        <p:txBody>
          <a:bodyPr>
            <a:noAutofit/>
          </a:bodyPr>
          <a:lstStyle/>
          <a:p>
            <a:r>
              <a:rPr lang="en-US" sz="2400" dirty="0" smtClean="0"/>
              <a:t>Do most students live on campus or commute?</a:t>
            </a:r>
          </a:p>
          <a:p>
            <a:r>
              <a:rPr lang="en-US" sz="2400" dirty="0" smtClean="0"/>
              <a:t>Do students spend most of their time on campus?</a:t>
            </a:r>
          </a:p>
          <a:p>
            <a:r>
              <a:rPr lang="en-US" sz="2400" dirty="0" smtClean="0"/>
              <a:t>Can you live with strangers?</a:t>
            </a:r>
          </a:p>
          <a:p>
            <a:r>
              <a:rPr lang="en-US" sz="2400" dirty="0" smtClean="0"/>
              <a:t>Would you have roommates if you lived on campus?</a:t>
            </a:r>
          </a:p>
          <a:p>
            <a:r>
              <a:rPr lang="en-US" sz="2400" dirty="0" smtClean="0"/>
              <a:t>How modern or ancient are the dorms?</a:t>
            </a:r>
          </a:p>
          <a:p>
            <a:r>
              <a:rPr lang="en-US" sz="2400" dirty="0" smtClean="0"/>
              <a:t>Does each room have its own bathroom or do you use a shared facility?</a:t>
            </a:r>
            <a:endParaRPr lang="en-US" sz="2400" dirty="0"/>
          </a:p>
        </p:txBody>
      </p:sp>
      <p:pic>
        <p:nvPicPr>
          <p:cNvPr id="5122" name="Picture 2" descr="http://www.parentscountdowntocollegecoach.com/wp-content/uploads/2013/04/dorm-life-issu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361" y="2602431"/>
            <a:ext cx="4830042" cy="3224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55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147" y="549930"/>
            <a:ext cx="10571998" cy="970450"/>
          </a:xfrm>
        </p:spPr>
        <p:txBody>
          <a:bodyPr/>
          <a:lstStyle/>
          <a:p>
            <a:r>
              <a:rPr lang="en-US" dirty="0" smtClean="0"/>
              <a:t> Best place to find answers to your questions?</a:t>
            </a:r>
            <a:endParaRPr lang="en-US" dirty="0"/>
          </a:p>
        </p:txBody>
      </p:sp>
      <p:sp>
        <p:nvSpPr>
          <p:cNvPr id="3" name="Content Placeholder 2"/>
          <p:cNvSpPr>
            <a:spLocks noGrp="1"/>
          </p:cNvSpPr>
          <p:nvPr>
            <p:ph idx="1"/>
          </p:nvPr>
        </p:nvSpPr>
        <p:spPr>
          <a:xfrm>
            <a:off x="325552" y="2438045"/>
            <a:ext cx="7174582" cy="3636511"/>
          </a:xfrm>
        </p:spPr>
        <p:txBody>
          <a:bodyPr>
            <a:normAutofit/>
          </a:bodyPr>
          <a:lstStyle/>
          <a:p>
            <a:r>
              <a:rPr lang="en-US" sz="2400" dirty="0" smtClean="0"/>
              <a:t>College directory or websites</a:t>
            </a:r>
          </a:p>
          <a:p>
            <a:r>
              <a:rPr lang="en-US" sz="2400" dirty="0" smtClean="0"/>
              <a:t>Find information about student population, activities, majors offered, costs and financial aid </a:t>
            </a:r>
          </a:p>
          <a:p>
            <a:r>
              <a:rPr lang="en-US" sz="2400" dirty="0" smtClean="0"/>
              <a:t>To get personality of the college </a:t>
            </a:r>
          </a:p>
          <a:p>
            <a:pPr lvl="1"/>
            <a:r>
              <a:rPr lang="en-US" sz="2000" dirty="0" smtClean="0"/>
              <a:t>Talk to current students, alumni, recruiters, advisors </a:t>
            </a:r>
            <a:endParaRPr lang="en-US" sz="2000" dirty="0"/>
          </a:p>
        </p:txBody>
      </p:sp>
      <p:pic>
        <p:nvPicPr>
          <p:cNvPr id="6148" name="Picture 4" descr="http://ecx.images-amazon.com/images/I/51R0gdujQqL._SX357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601" y="1111250"/>
            <a:ext cx="3997690" cy="555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1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 a college fair or talk to the college rep</a:t>
            </a:r>
            <a:endParaRPr lang="en-US" dirty="0"/>
          </a:p>
        </p:txBody>
      </p:sp>
      <p:sp>
        <p:nvSpPr>
          <p:cNvPr id="3" name="Content Placeholder 2"/>
          <p:cNvSpPr>
            <a:spLocks noGrp="1"/>
          </p:cNvSpPr>
          <p:nvPr>
            <p:ph idx="1"/>
          </p:nvPr>
        </p:nvSpPr>
        <p:spPr>
          <a:xfrm>
            <a:off x="818712" y="2222287"/>
            <a:ext cx="5325234" cy="3636511"/>
          </a:xfrm>
        </p:spPr>
        <p:txBody>
          <a:bodyPr>
            <a:normAutofit/>
          </a:bodyPr>
          <a:lstStyle/>
          <a:p>
            <a:r>
              <a:rPr lang="en-US" sz="2400" dirty="0" smtClean="0"/>
              <a:t>Don’t rely on websites, stats, catalogues or brochures </a:t>
            </a:r>
          </a:p>
          <a:p>
            <a:r>
              <a:rPr lang="en-US" sz="2400" dirty="0" smtClean="0"/>
              <a:t>Talk to real people like a college representative </a:t>
            </a:r>
          </a:p>
          <a:p>
            <a:r>
              <a:rPr lang="en-US" sz="2400" dirty="0" smtClean="0"/>
              <a:t>Take a list of questions with you from your pros or cons list</a:t>
            </a:r>
            <a:endParaRPr lang="en-US" sz="2400" dirty="0"/>
          </a:p>
        </p:txBody>
      </p:sp>
      <p:pic>
        <p:nvPicPr>
          <p:cNvPr id="7170" name="Picture 2" descr="http://www.slu.edu/Images/bab/articles/CollegeFair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100" y="2222287"/>
            <a:ext cx="53340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87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Beware of the college brochure</a:t>
            </a:r>
            <a:endParaRPr lang="en-US" dirty="0"/>
          </a:p>
        </p:txBody>
      </p:sp>
      <p:sp>
        <p:nvSpPr>
          <p:cNvPr id="3" name="Content Placeholder 2"/>
          <p:cNvSpPr>
            <a:spLocks noGrp="1"/>
          </p:cNvSpPr>
          <p:nvPr>
            <p:ph idx="1"/>
          </p:nvPr>
        </p:nvSpPr>
        <p:spPr>
          <a:xfrm>
            <a:off x="346101" y="2386673"/>
            <a:ext cx="6321827" cy="3636511"/>
          </a:xfrm>
        </p:spPr>
        <p:txBody>
          <a:bodyPr>
            <a:noAutofit/>
          </a:bodyPr>
          <a:lstStyle/>
          <a:p>
            <a:r>
              <a:rPr lang="en-US" sz="2400" dirty="0" smtClean="0"/>
              <a:t>Brochures are biased!!</a:t>
            </a:r>
          </a:p>
          <a:p>
            <a:r>
              <a:rPr lang="en-US" sz="2400" dirty="0"/>
              <a:t>See the pictures of the students studying under the trees in the warm sunshine? That was taken in the early fall before the snow blanketed the campus for next four months</a:t>
            </a:r>
            <a:r>
              <a:rPr lang="en-US" sz="2400" dirty="0" smtClean="0"/>
              <a:t>.</a:t>
            </a:r>
          </a:p>
          <a:p>
            <a:r>
              <a:rPr lang="en-US" sz="2400" dirty="0" smtClean="0"/>
              <a:t>But used them as a starting point to ask college representatives questions</a:t>
            </a:r>
            <a:endParaRPr lang="en-US" sz="2400" dirty="0"/>
          </a:p>
        </p:txBody>
      </p:sp>
      <p:pic>
        <p:nvPicPr>
          <p:cNvPr id="8194" name="Picture 2" descr="https://s-media-cache-ak0.pinimg.com/736x/b2/bf/c7/b2bfc7229cc24feb21a11ee9f786ba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873" y="2171340"/>
            <a:ext cx="5143500" cy="40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89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84</TotalTime>
  <Words>788</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2</vt:lpstr>
      <vt:lpstr>Quotable</vt:lpstr>
      <vt:lpstr>Choosing The Right College</vt:lpstr>
      <vt:lpstr>Imagine colleges as ice cream</vt:lpstr>
      <vt:lpstr>Rank your priorities and ask for advice</vt:lpstr>
      <vt:lpstr>Focus on ACADEMIC GOALS</vt:lpstr>
      <vt:lpstr>Don’t forget to have a social life</vt:lpstr>
      <vt:lpstr>Where will you be living for 4 years</vt:lpstr>
      <vt:lpstr> Best place to find answers to your questions?</vt:lpstr>
      <vt:lpstr>Attend a college fair or talk to the college rep</vt:lpstr>
      <vt:lpstr>Beware of the college brochure</vt:lpstr>
      <vt:lpstr>Don’t rely on news magazine ratings</vt:lpstr>
      <vt:lpstr>Compare aid awards</vt:lpstr>
      <vt:lpstr>Mistakes to Avoid</vt:lpstr>
      <vt:lpstr>Do you know your colleges?</vt:lpstr>
      <vt:lpstr>Do you know your colleges?</vt:lpstr>
      <vt:lpstr>Do you know your colleges?</vt:lpstr>
      <vt:lpstr>Do you know your colleges?</vt:lpstr>
      <vt:lpstr>Do you know your colleges?</vt:lpstr>
      <vt:lpstr>Did you know?</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The Right College</dc:title>
  <dc:creator>Boahemaa Adu-Oppong</dc:creator>
  <cp:lastModifiedBy>Boahemaa Adu-Oppong</cp:lastModifiedBy>
  <cp:revision>9</cp:revision>
  <dcterms:created xsi:type="dcterms:W3CDTF">2015-11-23T13:40:30Z</dcterms:created>
  <dcterms:modified xsi:type="dcterms:W3CDTF">2015-11-23T15:04:30Z</dcterms:modified>
</cp:coreProperties>
</file>