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343" r:id="rId4"/>
    <p:sldId id="344" r:id="rId5"/>
    <p:sldId id="345" r:id="rId6"/>
    <p:sldId id="347" r:id="rId7"/>
    <p:sldId id="348" r:id="rId8"/>
    <p:sldId id="350" r:id="rId9"/>
    <p:sldId id="349" r:id="rId10"/>
    <p:sldId id="346" r:id="rId11"/>
    <p:sldId id="352" r:id="rId12"/>
    <p:sldId id="288" r:id="rId13"/>
    <p:sldId id="289" r:id="rId14"/>
    <p:sldId id="284" r:id="rId15"/>
    <p:sldId id="324" r:id="rId16"/>
    <p:sldId id="291" r:id="rId17"/>
    <p:sldId id="329" r:id="rId18"/>
    <p:sldId id="292" r:id="rId19"/>
    <p:sldId id="340" r:id="rId20"/>
    <p:sldId id="339" r:id="rId21"/>
    <p:sldId id="367" r:id="rId22"/>
    <p:sldId id="338" r:id="rId23"/>
    <p:sldId id="341" r:id="rId24"/>
    <p:sldId id="342" r:id="rId25"/>
    <p:sldId id="334" r:id="rId26"/>
    <p:sldId id="303" r:id="rId27"/>
    <p:sldId id="304" r:id="rId28"/>
    <p:sldId id="305" r:id="rId29"/>
    <p:sldId id="306" r:id="rId30"/>
    <p:sldId id="307" r:id="rId31"/>
    <p:sldId id="310" r:id="rId32"/>
    <p:sldId id="312" r:id="rId33"/>
    <p:sldId id="313" r:id="rId34"/>
    <p:sldId id="318" r:id="rId35"/>
    <p:sldId id="319" r:id="rId36"/>
    <p:sldId id="368" r:id="rId37"/>
    <p:sldId id="258" r:id="rId38"/>
    <p:sldId id="259" r:id="rId39"/>
    <p:sldId id="260" r:id="rId40"/>
    <p:sldId id="261" r:id="rId41"/>
    <p:sldId id="262" r:id="rId42"/>
    <p:sldId id="263" r:id="rId43"/>
    <p:sldId id="264" r:id="rId44"/>
    <p:sldId id="265" r:id="rId45"/>
    <p:sldId id="381" r:id="rId46"/>
    <p:sldId id="267" r:id="rId47"/>
    <p:sldId id="268" r:id="rId48"/>
    <p:sldId id="269" r:id="rId49"/>
    <p:sldId id="270" r:id="rId50"/>
    <p:sldId id="271" r:id="rId51"/>
    <p:sldId id="272" r:id="rId52"/>
    <p:sldId id="273" r:id="rId53"/>
    <p:sldId id="274" r:id="rId54"/>
    <p:sldId id="275" r:id="rId55"/>
    <p:sldId id="27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AAE0-C6B3-11E5-98EE-8A67E12F6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B313BEA-9532-B2EA-ACC2-B479AE4C6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46BC953-41E2-635A-8523-18ED80214A32}"/>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5" name="Footer Placeholder 4">
            <a:extLst>
              <a:ext uri="{FF2B5EF4-FFF2-40B4-BE49-F238E27FC236}">
                <a16:creationId xmlns:a16="http://schemas.microsoft.com/office/drawing/2014/main" id="{337D4C37-81F7-C902-B704-1AC04631CB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B1DCEB-BB71-7CB7-D542-9B48E71E5176}"/>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163425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3864-24F3-22B5-874B-FBE57C0E6A6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F0708A8-4D53-9C1A-30BB-885ADF652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7F8208-39BC-DCFF-15D6-66E9A56D3132}"/>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5" name="Footer Placeholder 4">
            <a:extLst>
              <a:ext uri="{FF2B5EF4-FFF2-40B4-BE49-F238E27FC236}">
                <a16:creationId xmlns:a16="http://schemas.microsoft.com/office/drawing/2014/main" id="{41B7EB50-ACCD-679D-8E89-CFD7A4A2D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DE7298-6A0A-D68A-39F0-CC01C468FC4B}"/>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192808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78418-F0C2-2734-2A99-3C74B2A9A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65C03E-5501-9F0B-4F6B-37C5FF34B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F96589-6330-F329-DB9F-45703BA55443}"/>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5" name="Footer Placeholder 4">
            <a:extLst>
              <a:ext uri="{FF2B5EF4-FFF2-40B4-BE49-F238E27FC236}">
                <a16:creationId xmlns:a16="http://schemas.microsoft.com/office/drawing/2014/main" id="{41CBECAF-4D2F-4A46-DEDA-3F0DC63118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CE77A2-AD6D-E78A-CBD9-3582767F7D00}"/>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344853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8A18-E141-93BF-3770-4140F378182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4903E9-5005-CEE9-844F-13891A1D3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F97F0D-8C10-131F-9684-C6A42D27ED12}"/>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5" name="Footer Placeholder 4">
            <a:extLst>
              <a:ext uri="{FF2B5EF4-FFF2-40B4-BE49-F238E27FC236}">
                <a16:creationId xmlns:a16="http://schemas.microsoft.com/office/drawing/2014/main" id="{1ED01400-5B5A-8B96-8202-4FB27A1D00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46B025-CE5B-C5F5-F924-3C7E8A25460C}"/>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140621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DECF-F1DE-F67F-5AED-8E1C41E50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8A9C043-BDEA-1ADA-7753-0E9A8A078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124EB-F3BD-6278-E6E4-7EF50E7645B7}"/>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5" name="Footer Placeholder 4">
            <a:extLst>
              <a:ext uri="{FF2B5EF4-FFF2-40B4-BE49-F238E27FC236}">
                <a16:creationId xmlns:a16="http://schemas.microsoft.com/office/drawing/2014/main" id="{A54EA5FE-C013-189C-9D56-51752C178A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CD7C27-B202-66E4-0856-BC91A73D3EF4}"/>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140954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B41F-03CE-BE6D-C407-A5A0EACEBB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C9F17B3-BD3D-F5E2-255E-440067662D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063E9EC-EC0E-0817-65BC-6787AF4C5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369EE7C-C9A5-54D4-2F58-BA39B7E8184B}"/>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6" name="Footer Placeholder 5">
            <a:extLst>
              <a:ext uri="{FF2B5EF4-FFF2-40B4-BE49-F238E27FC236}">
                <a16:creationId xmlns:a16="http://schemas.microsoft.com/office/drawing/2014/main" id="{3AE16C4F-CD2E-3F74-8603-B86DFC57B13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B5199CB-DD57-A725-1E47-CF4BDFF0747F}"/>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377238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5758-D525-371F-BC93-2F365F19B82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5A6750-97DB-A7BA-FC97-05D5EF427E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918B1-93C8-A77E-B0E0-1A95153FB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CC55FAD-A29B-218E-F8A4-38F6A60CF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42B5B-06FD-ED12-64BF-0D9CF92C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B8B0E92-C37B-D49F-8A6D-BCA2BA7390F8}"/>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8" name="Footer Placeholder 7">
            <a:extLst>
              <a:ext uri="{FF2B5EF4-FFF2-40B4-BE49-F238E27FC236}">
                <a16:creationId xmlns:a16="http://schemas.microsoft.com/office/drawing/2014/main" id="{156102C6-0B54-80D1-E28D-6912713D9AF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815ED78-F3C4-E107-D4C8-7A8E97346256}"/>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257173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6C60-6299-2E10-66AA-F596377EBD2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1308642-5F53-BF53-A829-4020936FCFE2}"/>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4" name="Footer Placeholder 3">
            <a:extLst>
              <a:ext uri="{FF2B5EF4-FFF2-40B4-BE49-F238E27FC236}">
                <a16:creationId xmlns:a16="http://schemas.microsoft.com/office/drawing/2014/main" id="{4505D04C-D7A3-4ABD-61CC-14ABDA685C9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2680EE5-A4CF-496D-AF6C-1A784F63C332}"/>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296675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98FBD-98A2-F0F8-3A26-F56379C1ACB4}"/>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3" name="Footer Placeholder 2">
            <a:extLst>
              <a:ext uri="{FF2B5EF4-FFF2-40B4-BE49-F238E27FC236}">
                <a16:creationId xmlns:a16="http://schemas.microsoft.com/office/drawing/2014/main" id="{B5B3C35C-01D6-B5E8-720E-B5D2AB9AF50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45AC92-B803-D575-E397-004C4DF3D291}"/>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402812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C3D7-D283-02F9-6F1D-7E2A48633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A4AD0CA-1A2C-5088-7924-30C2D475B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F6D9C34-2205-56A8-C231-D9C568004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1BA0-C34C-D914-38DA-97B5C9424DC8}"/>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6" name="Footer Placeholder 5">
            <a:extLst>
              <a:ext uri="{FF2B5EF4-FFF2-40B4-BE49-F238E27FC236}">
                <a16:creationId xmlns:a16="http://schemas.microsoft.com/office/drawing/2014/main" id="{C7103DE9-A399-B637-C47C-BDC5CF2C21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B3B1AE0-BB9C-B958-7B64-7E1B4DBBD0BE}"/>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351785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EAE7-0FF1-6C09-3416-CEC9A4050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45BA6D2-B327-B2E3-3137-F51CCCFDD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EB82977-18F7-353A-3B83-FC5935B75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C8C57-D9ED-EAA2-25FA-70FB25ADEDDA}"/>
              </a:ext>
            </a:extLst>
          </p:cNvPr>
          <p:cNvSpPr>
            <a:spLocks noGrp="1"/>
          </p:cNvSpPr>
          <p:nvPr>
            <p:ph type="dt" sz="half" idx="10"/>
          </p:nvPr>
        </p:nvSpPr>
        <p:spPr/>
        <p:txBody>
          <a:bodyPr/>
          <a:lstStyle/>
          <a:p>
            <a:fld id="{B743EB1C-3099-43D2-8F85-8F759FDE3E90}" type="datetimeFigureOut">
              <a:rPr lang="en-CA" smtClean="0"/>
              <a:t>2023-02-11</a:t>
            </a:fld>
            <a:endParaRPr lang="en-CA"/>
          </a:p>
        </p:txBody>
      </p:sp>
      <p:sp>
        <p:nvSpPr>
          <p:cNvPr id="6" name="Footer Placeholder 5">
            <a:extLst>
              <a:ext uri="{FF2B5EF4-FFF2-40B4-BE49-F238E27FC236}">
                <a16:creationId xmlns:a16="http://schemas.microsoft.com/office/drawing/2014/main" id="{E3FC1108-16A3-4F91-0FDC-C6F1A0460CF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3C3983-791B-A6C7-033D-8862FFB175D9}"/>
              </a:ext>
            </a:extLst>
          </p:cNvPr>
          <p:cNvSpPr>
            <a:spLocks noGrp="1"/>
          </p:cNvSpPr>
          <p:nvPr>
            <p:ph type="sldNum" sz="quarter" idx="12"/>
          </p:nvPr>
        </p:nvSpPr>
        <p:spPr/>
        <p:txBody>
          <a:bodyPr/>
          <a:lstStyle/>
          <a:p>
            <a:fld id="{E7A6F7CB-ABBC-4801-8CFC-8AF2AA541442}" type="slidenum">
              <a:rPr lang="en-CA" smtClean="0"/>
              <a:t>‹#›</a:t>
            </a:fld>
            <a:endParaRPr lang="en-CA"/>
          </a:p>
        </p:txBody>
      </p:sp>
    </p:spTree>
    <p:extLst>
      <p:ext uri="{BB962C8B-B14F-4D97-AF65-F5344CB8AC3E}">
        <p14:creationId xmlns:p14="http://schemas.microsoft.com/office/powerpoint/2010/main" val="163113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6F66D-C062-109B-DD70-C874302D3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D646D09-26CD-D61E-38A1-EF240ACCA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9673B0-D089-6658-3B23-C0A662335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EB1C-3099-43D2-8F85-8F759FDE3E90}" type="datetimeFigureOut">
              <a:rPr lang="en-CA" smtClean="0"/>
              <a:t>2023-02-11</a:t>
            </a:fld>
            <a:endParaRPr lang="en-CA"/>
          </a:p>
        </p:txBody>
      </p:sp>
      <p:sp>
        <p:nvSpPr>
          <p:cNvPr id="5" name="Footer Placeholder 4">
            <a:extLst>
              <a:ext uri="{FF2B5EF4-FFF2-40B4-BE49-F238E27FC236}">
                <a16:creationId xmlns:a16="http://schemas.microsoft.com/office/drawing/2014/main" id="{289CBC5C-3F3A-6546-E860-B842E9542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54836E1-14D1-E912-A868-1F9DB34B7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6F7CB-ABBC-4801-8CFC-8AF2AA541442}" type="slidenum">
              <a:rPr lang="en-CA" smtClean="0"/>
              <a:t>‹#›</a:t>
            </a:fld>
            <a:endParaRPr lang="en-CA"/>
          </a:p>
        </p:txBody>
      </p:sp>
    </p:spTree>
    <p:extLst>
      <p:ext uri="{BB962C8B-B14F-4D97-AF65-F5344CB8AC3E}">
        <p14:creationId xmlns:p14="http://schemas.microsoft.com/office/powerpoint/2010/main" val="262092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inner-class"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C964C4-6F0B-7F32-1A59-88D1F8AA3B10}"/>
              </a:ext>
            </a:extLst>
          </p:cNvPr>
          <p:cNvSpPr>
            <a:spLocks noGrp="1" noChangeArrowheads="1"/>
          </p:cNvSpPr>
          <p:nvPr>
            <p:ph type="ctrTitle"/>
          </p:nvPr>
        </p:nvSpPr>
        <p:spPr>
          <a:xfrm>
            <a:off x="2209800" y="2286000"/>
            <a:ext cx="7772400" cy="1143000"/>
          </a:xfrm>
        </p:spPr>
        <p:txBody>
          <a:bodyPr>
            <a:normAutofit fontScale="90000"/>
          </a:bodyPr>
          <a:lstStyle/>
          <a:p>
            <a:pPr eaLnBrk="1" hangingPunct="1"/>
            <a:r>
              <a:rPr lang="en-US" altLang="en-US"/>
              <a:t>Object Oriented Concepts &amp; Principles</a:t>
            </a:r>
          </a:p>
        </p:txBody>
      </p:sp>
      <p:sp>
        <p:nvSpPr>
          <p:cNvPr id="3075" name="Subtitle 1">
            <a:extLst>
              <a:ext uri="{FF2B5EF4-FFF2-40B4-BE49-F238E27FC236}">
                <a16:creationId xmlns:a16="http://schemas.microsoft.com/office/drawing/2014/main" id="{CC2853EE-E067-1C97-623C-0D118AF1D3CB}"/>
              </a:ext>
            </a:extLst>
          </p:cNvPr>
          <p:cNvSpPr>
            <a:spLocks noGrp="1"/>
          </p:cNvSpPr>
          <p:nvPr>
            <p:ph type="subTitle" idx="1"/>
          </p:nvPr>
        </p:nvSpPr>
        <p:spPr/>
        <p:txBody>
          <a:bodyPr/>
          <a:lstStyle/>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D2535F7-D83E-14E5-B720-B5FCA8A49891}"/>
              </a:ext>
            </a:extLst>
          </p:cNvPr>
          <p:cNvSpPr>
            <a:spLocks noGrp="1"/>
          </p:cNvSpPr>
          <p:nvPr>
            <p:ph type="title"/>
          </p:nvPr>
        </p:nvSpPr>
        <p:spPr>
          <a:xfrm>
            <a:off x="2209800" y="609601"/>
            <a:ext cx="7772400" cy="874713"/>
          </a:xfrm>
        </p:spPr>
        <p:txBody>
          <a:bodyPr/>
          <a:lstStyle/>
          <a:p>
            <a:r>
              <a:rPr lang="en-IN" altLang="en-US"/>
              <a:t>Class </a:t>
            </a:r>
          </a:p>
        </p:txBody>
      </p:sp>
      <p:sp>
        <p:nvSpPr>
          <p:cNvPr id="12291" name="Content Placeholder 2">
            <a:extLst>
              <a:ext uri="{FF2B5EF4-FFF2-40B4-BE49-F238E27FC236}">
                <a16:creationId xmlns:a16="http://schemas.microsoft.com/office/drawing/2014/main" id="{529FA6AA-BAB4-6A0A-0979-CE582708AF72}"/>
              </a:ext>
            </a:extLst>
          </p:cNvPr>
          <p:cNvSpPr>
            <a:spLocks noGrp="1"/>
          </p:cNvSpPr>
          <p:nvPr>
            <p:ph idx="1"/>
          </p:nvPr>
        </p:nvSpPr>
        <p:spPr/>
        <p:txBody>
          <a:bodyPr/>
          <a:lstStyle/>
          <a:p>
            <a:r>
              <a:rPr lang="en-IN" altLang="en-US" i="1"/>
              <a:t>Collection of objects</a:t>
            </a:r>
            <a:r>
              <a:rPr lang="en-IN" altLang="en-US"/>
              <a:t> is called class. It is a logical entity.</a:t>
            </a:r>
          </a:p>
          <a:p>
            <a:r>
              <a:rPr lang="en-IN" altLang="en-US"/>
              <a:t>A class can also be defined as a blueprint from which you can create an individual object. Class doesn't consume any space.</a:t>
            </a:r>
          </a:p>
          <a:p>
            <a:pPr eaLnBrk="1" hangingPunct="1">
              <a:lnSpc>
                <a:spcPct val="90000"/>
              </a:lnSpc>
            </a:pPr>
            <a:r>
              <a:rPr lang="en-US" altLang="en-US"/>
              <a:t>Classes are </a:t>
            </a:r>
            <a:r>
              <a:rPr lang="en-US" altLang="en-US" b="1"/>
              <a:t>templates</a:t>
            </a:r>
            <a:r>
              <a:rPr lang="en-US" altLang="en-US"/>
              <a:t> that have methods and attribute names and type information, but no actual values!</a:t>
            </a:r>
          </a:p>
          <a:p>
            <a:pPr eaLnBrk="1" hangingPunct="1">
              <a:lnSpc>
                <a:spcPct val="90000"/>
              </a:lnSpc>
            </a:pPr>
            <a:r>
              <a:rPr lang="en-US" altLang="en-US"/>
              <a:t>Objects are generated by these classes and they actually contain values.</a:t>
            </a:r>
          </a:p>
          <a:p>
            <a:endParaRPr lang="en-IN" altLang="en-US"/>
          </a:p>
          <a:p>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A62AB34-5F48-D3B1-A8FB-5E30C5C81D9E}"/>
              </a:ext>
            </a:extLst>
          </p:cNvPr>
          <p:cNvSpPr>
            <a:spLocks noGrp="1"/>
          </p:cNvSpPr>
          <p:nvPr>
            <p:ph type="title"/>
          </p:nvPr>
        </p:nvSpPr>
        <p:spPr/>
        <p:txBody>
          <a:bodyPr/>
          <a:lstStyle/>
          <a:p>
            <a:endParaRPr lang="en-IN" altLang="en-US"/>
          </a:p>
        </p:txBody>
      </p:sp>
      <p:sp>
        <p:nvSpPr>
          <p:cNvPr id="13315" name="Content Placeholder 2">
            <a:extLst>
              <a:ext uri="{FF2B5EF4-FFF2-40B4-BE49-F238E27FC236}">
                <a16:creationId xmlns:a16="http://schemas.microsoft.com/office/drawing/2014/main" id="{3DEBBD98-E992-B2EC-79EF-6179EF3D71B3}"/>
              </a:ext>
            </a:extLst>
          </p:cNvPr>
          <p:cNvSpPr>
            <a:spLocks noGrp="1"/>
          </p:cNvSpPr>
          <p:nvPr>
            <p:ph idx="1"/>
          </p:nvPr>
        </p:nvSpPr>
        <p:spPr/>
        <p:txBody>
          <a:bodyPr/>
          <a:lstStyle/>
          <a:p>
            <a:endParaRPr lang="en-IN" altLang="en-US"/>
          </a:p>
        </p:txBody>
      </p:sp>
      <p:pic>
        <p:nvPicPr>
          <p:cNvPr id="13316" name="Picture 2" descr="Class in Java">
            <a:extLst>
              <a:ext uri="{FF2B5EF4-FFF2-40B4-BE49-F238E27FC236}">
                <a16:creationId xmlns:a16="http://schemas.microsoft.com/office/drawing/2014/main" id="{5737B43A-027C-7438-87CB-347EE115E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765175"/>
            <a:ext cx="48244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3">
            <a:extLst>
              <a:ext uri="{FF2B5EF4-FFF2-40B4-BE49-F238E27FC236}">
                <a16:creationId xmlns:a16="http://schemas.microsoft.com/office/drawing/2014/main" id="{09F1381D-E1EE-2462-C469-C2E60CC13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1790701"/>
            <a:ext cx="3529012"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D7A495B-F859-C97B-BE85-8677D84E1EAF}"/>
              </a:ext>
            </a:extLst>
          </p:cNvPr>
          <p:cNvSpPr>
            <a:spLocks noGrp="1" noChangeArrowheads="1"/>
          </p:cNvSpPr>
          <p:nvPr>
            <p:ph type="title"/>
          </p:nvPr>
        </p:nvSpPr>
        <p:spPr>
          <a:xfrm>
            <a:off x="2209800" y="609600"/>
            <a:ext cx="7772400" cy="533400"/>
          </a:xfrm>
        </p:spPr>
        <p:txBody>
          <a:bodyPr>
            <a:normAutofit fontScale="90000"/>
          </a:bodyPr>
          <a:lstStyle/>
          <a:p>
            <a:pPr eaLnBrk="1" hangingPunct="1">
              <a:defRPr/>
            </a:pPr>
            <a:r>
              <a:rPr lang="en-US"/>
              <a:t>Class &amp; Objects</a:t>
            </a:r>
          </a:p>
        </p:txBody>
      </p:sp>
      <p:grpSp>
        <p:nvGrpSpPr>
          <p:cNvPr id="14339" name="Group 55">
            <a:extLst>
              <a:ext uri="{FF2B5EF4-FFF2-40B4-BE49-F238E27FC236}">
                <a16:creationId xmlns:a16="http://schemas.microsoft.com/office/drawing/2014/main" id="{63772F48-B952-8A4D-4A17-876D9E322745}"/>
              </a:ext>
            </a:extLst>
          </p:cNvPr>
          <p:cNvGrpSpPr>
            <a:grpSpLocks/>
          </p:cNvGrpSpPr>
          <p:nvPr/>
        </p:nvGrpSpPr>
        <p:grpSpPr bwMode="auto">
          <a:xfrm>
            <a:off x="5105400" y="1752600"/>
            <a:ext cx="2133600" cy="1905000"/>
            <a:chOff x="2256" y="1248"/>
            <a:chExt cx="1344" cy="1200"/>
          </a:xfrm>
        </p:grpSpPr>
        <p:sp>
          <p:nvSpPr>
            <p:cNvPr id="14379" name="Oval 38">
              <a:extLst>
                <a:ext uri="{FF2B5EF4-FFF2-40B4-BE49-F238E27FC236}">
                  <a16:creationId xmlns:a16="http://schemas.microsoft.com/office/drawing/2014/main" id="{7D064A1F-9C52-6770-26FD-DC5E6018E0E7}"/>
                </a:ext>
              </a:extLst>
            </p:cNvPr>
            <p:cNvSpPr>
              <a:spLocks noChangeArrowheads="1"/>
            </p:cNvSpPr>
            <p:nvPr/>
          </p:nvSpPr>
          <p:spPr bwMode="auto">
            <a:xfrm>
              <a:off x="2256" y="1248"/>
              <a:ext cx="1344" cy="1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80" name="Oval 39">
              <a:extLst>
                <a:ext uri="{FF2B5EF4-FFF2-40B4-BE49-F238E27FC236}">
                  <a16:creationId xmlns:a16="http://schemas.microsoft.com/office/drawing/2014/main" id="{40F9BA13-BC89-47EE-3EE2-883063BFD68D}"/>
                </a:ext>
              </a:extLst>
            </p:cNvPr>
            <p:cNvSpPr>
              <a:spLocks noChangeArrowheads="1"/>
            </p:cNvSpPr>
            <p:nvPr/>
          </p:nvSpPr>
          <p:spPr bwMode="auto">
            <a:xfrm>
              <a:off x="2592" y="1529"/>
              <a:ext cx="672" cy="638"/>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81" name="Line 40">
              <a:extLst>
                <a:ext uri="{FF2B5EF4-FFF2-40B4-BE49-F238E27FC236}">
                  <a16:creationId xmlns:a16="http://schemas.microsoft.com/office/drawing/2014/main" id="{A4422B4D-6FCA-51BD-2095-9104B890C256}"/>
                </a:ext>
              </a:extLst>
            </p:cNvPr>
            <p:cNvSpPr>
              <a:spLocks noChangeShapeType="1"/>
            </p:cNvSpPr>
            <p:nvPr/>
          </p:nvSpPr>
          <p:spPr bwMode="auto">
            <a:xfrm>
              <a:off x="2928" y="1248"/>
              <a:ext cx="0" cy="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82" name="Line 41">
              <a:extLst>
                <a:ext uri="{FF2B5EF4-FFF2-40B4-BE49-F238E27FC236}">
                  <a16:creationId xmlns:a16="http://schemas.microsoft.com/office/drawing/2014/main" id="{F348D550-E46F-B032-520A-B25C7B1D3CA7}"/>
                </a:ext>
              </a:extLst>
            </p:cNvPr>
            <p:cNvSpPr>
              <a:spLocks noChangeShapeType="1"/>
            </p:cNvSpPr>
            <p:nvPr/>
          </p:nvSpPr>
          <p:spPr bwMode="auto">
            <a:xfrm>
              <a:off x="2928" y="2186"/>
              <a:ext cx="0" cy="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83" name="Line 42">
              <a:extLst>
                <a:ext uri="{FF2B5EF4-FFF2-40B4-BE49-F238E27FC236}">
                  <a16:creationId xmlns:a16="http://schemas.microsoft.com/office/drawing/2014/main" id="{EC972615-978D-F9A8-59E8-0D6E5F2D32A2}"/>
                </a:ext>
              </a:extLst>
            </p:cNvPr>
            <p:cNvSpPr>
              <a:spLocks noChangeShapeType="1"/>
            </p:cNvSpPr>
            <p:nvPr/>
          </p:nvSpPr>
          <p:spPr bwMode="auto">
            <a:xfrm>
              <a:off x="2414"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84" name="Line 43">
              <a:extLst>
                <a:ext uri="{FF2B5EF4-FFF2-40B4-BE49-F238E27FC236}">
                  <a16:creationId xmlns:a16="http://schemas.microsoft.com/office/drawing/2014/main" id="{9834F118-1423-271A-50F5-2B8358C9B0E9}"/>
                </a:ext>
              </a:extLst>
            </p:cNvPr>
            <p:cNvSpPr>
              <a:spLocks noChangeShapeType="1"/>
            </p:cNvSpPr>
            <p:nvPr/>
          </p:nvSpPr>
          <p:spPr bwMode="auto">
            <a:xfrm>
              <a:off x="3244" y="2036"/>
              <a:ext cx="198"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85" name="Line 44">
              <a:extLst>
                <a:ext uri="{FF2B5EF4-FFF2-40B4-BE49-F238E27FC236}">
                  <a16:creationId xmlns:a16="http://schemas.microsoft.com/office/drawing/2014/main" id="{41E8C0D7-99CA-4E4B-6192-E420F503A4E7}"/>
                </a:ext>
              </a:extLst>
            </p:cNvPr>
            <p:cNvSpPr>
              <a:spLocks noChangeShapeType="1"/>
            </p:cNvSpPr>
            <p:nvPr/>
          </p:nvSpPr>
          <p:spPr bwMode="auto">
            <a:xfrm flipV="1">
              <a:off x="2375" y="2036"/>
              <a:ext cx="237"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86" name="Line 45">
              <a:extLst>
                <a:ext uri="{FF2B5EF4-FFF2-40B4-BE49-F238E27FC236}">
                  <a16:creationId xmlns:a16="http://schemas.microsoft.com/office/drawing/2014/main" id="{32A3B272-4394-847E-FD14-B1C8F72A822B}"/>
                </a:ext>
              </a:extLst>
            </p:cNvPr>
            <p:cNvSpPr>
              <a:spLocks noChangeShapeType="1"/>
            </p:cNvSpPr>
            <p:nvPr/>
          </p:nvSpPr>
          <p:spPr bwMode="auto">
            <a:xfrm flipV="1">
              <a:off x="3205"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87" name="Rectangle 46">
              <a:extLst>
                <a:ext uri="{FF2B5EF4-FFF2-40B4-BE49-F238E27FC236}">
                  <a16:creationId xmlns:a16="http://schemas.microsoft.com/office/drawing/2014/main" id="{E02A5836-54FC-7DCF-3924-12E1E25DF149}"/>
                </a:ext>
              </a:extLst>
            </p:cNvPr>
            <p:cNvSpPr>
              <a:spLocks noChangeArrowheads="1"/>
            </p:cNvSpPr>
            <p:nvPr/>
          </p:nvSpPr>
          <p:spPr bwMode="auto">
            <a:xfrm>
              <a:off x="2730" y="1623"/>
              <a:ext cx="396" cy="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Name</a:t>
              </a:r>
              <a:endParaRPr lang="es-ES" altLang="en-US" sz="1800">
                <a:latin typeface="Arial" panose="020B0604020202020204" pitchFamily="34" charset="0"/>
              </a:endParaRPr>
            </a:p>
          </p:txBody>
        </p:sp>
        <p:sp>
          <p:nvSpPr>
            <p:cNvPr id="14388" name="Rectangle 47">
              <a:extLst>
                <a:ext uri="{FF2B5EF4-FFF2-40B4-BE49-F238E27FC236}">
                  <a16:creationId xmlns:a16="http://schemas.microsoft.com/office/drawing/2014/main" id="{0EE3A3FE-9EE5-B1EF-BA52-90569ECD5347}"/>
                </a:ext>
              </a:extLst>
            </p:cNvPr>
            <p:cNvSpPr>
              <a:spLocks noChangeArrowheads="1"/>
            </p:cNvSpPr>
            <p:nvPr/>
          </p:nvSpPr>
          <p:spPr bwMode="auto">
            <a:xfrm>
              <a:off x="2688" y="1824"/>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Number</a:t>
              </a:r>
              <a:endParaRPr lang="es-ES" altLang="en-US" sz="1800">
                <a:latin typeface="Arial" panose="020B0604020202020204" pitchFamily="34" charset="0"/>
              </a:endParaRPr>
            </a:p>
          </p:txBody>
        </p:sp>
      </p:grpSp>
      <p:sp>
        <p:nvSpPr>
          <p:cNvPr id="14340" name="Text Box 48">
            <a:extLst>
              <a:ext uri="{FF2B5EF4-FFF2-40B4-BE49-F238E27FC236}">
                <a16:creationId xmlns:a16="http://schemas.microsoft.com/office/drawing/2014/main" id="{22A52185-CCB6-BA4E-74E3-11C0BBD409E9}"/>
              </a:ext>
            </a:extLst>
          </p:cNvPr>
          <p:cNvSpPr txBox="1">
            <a:spLocks noChangeArrowheads="1"/>
          </p:cNvSpPr>
          <p:nvPr/>
        </p:nvSpPr>
        <p:spPr bwMode="auto">
          <a:xfrm>
            <a:off x="2438401" y="1752600"/>
            <a:ext cx="274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b="1">
                <a:latin typeface="Arial" panose="020B0604020202020204" pitchFamily="34" charset="0"/>
              </a:rPr>
              <a:t>CLASS: Furniture</a:t>
            </a:r>
            <a:endParaRPr lang="es-ES" altLang="en-US" sz="2400" b="1">
              <a:latin typeface="Arial" panose="020B0604020202020204" pitchFamily="34" charset="0"/>
            </a:endParaRPr>
          </a:p>
        </p:txBody>
      </p:sp>
      <p:sp>
        <p:nvSpPr>
          <p:cNvPr id="14341" name="Text Box 51">
            <a:extLst>
              <a:ext uri="{FF2B5EF4-FFF2-40B4-BE49-F238E27FC236}">
                <a16:creationId xmlns:a16="http://schemas.microsoft.com/office/drawing/2014/main" id="{84BF4B4D-7DBA-49C0-D42F-A7A22AF77716}"/>
              </a:ext>
            </a:extLst>
          </p:cNvPr>
          <p:cNvSpPr txBox="1">
            <a:spLocks noChangeArrowheads="1"/>
          </p:cNvSpPr>
          <p:nvPr/>
        </p:nvSpPr>
        <p:spPr bwMode="auto">
          <a:xfrm>
            <a:off x="7391401" y="2257426"/>
            <a:ext cx="2441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000" b="1">
                <a:latin typeface="Arial" panose="020B0604020202020204" pitchFamily="34" charset="0"/>
              </a:rPr>
              <a:t>methods: Example</a:t>
            </a:r>
          </a:p>
          <a:p>
            <a:pPr eaLnBrk="1" hangingPunct="1">
              <a:spcBef>
                <a:spcPct val="0"/>
              </a:spcBef>
              <a:buFontTx/>
              <a:buNone/>
            </a:pPr>
            <a:r>
              <a:rPr lang="es-ES_tradnl" altLang="en-US" sz="2000" b="1">
                <a:latin typeface="Arial" panose="020B0604020202020204" pitchFamily="34" charset="0"/>
              </a:rPr>
              <a:t>ChangeNumber</a:t>
            </a:r>
            <a:endParaRPr lang="es-ES" altLang="en-US" sz="2000" b="1">
              <a:latin typeface="Arial" panose="020B0604020202020204" pitchFamily="34" charset="0"/>
            </a:endParaRPr>
          </a:p>
        </p:txBody>
      </p:sp>
      <p:sp>
        <p:nvSpPr>
          <p:cNvPr id="14342" name="Text Box 52">
            <a:extLst>
              <a:ext uri="{FF2B5EF4-FFF2-40B4-BE49-F238E27FC236}">
                <a16:creationId xmlns:a16="http://schemas.microsoft.com/office/drawing/2014/main" id="{62B5E266-AD8F-A870-7A46-FC8149E42218}"/>
              </a:ext>
            </a:extLst>
          </p:cNvPr>
          <p:cNvSpPr txBox="1">
            <a:spLocks noChangeArrowheads="1"/>
          </p:cNvSpPr>
          <p:nvPr/>
        </p:nvSpPr>
        <p:spPr bwMode="auto">
          <a:xfrm>
            <a:off x="1981200" y="38084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b="1">
                <a:latin typeface="Arial" panose="020B0604020202020204" pitchFamily="34" charset="0"/>
              </a:rPr>
              <a:t>Objects:</a:t>
            </a:r>
            <a:endParaRPr lang="es-ES" altLang="en-US" sz="2400" b="1">
              <a:latin typeface="Arial" panose="020B0604020202020204" pitchFamily="34" charset="0"/>
            </a:endParaRPr>
          </a:p>
        </p:txBody>
      </p:sp>
      <p:grpSp>
        <p:nvGrpSpPr>
          <p:cNvPr id="14343" name="Group 56">
            <a:extLst>
              <a:ext uri="{FF2B5EF4-FFF2-40B4-BE49-F238E27FC236}">
                <a16:creationId xmlns:a16="http://schemas.microsoft.com/office/drawing/2014/main" id="{35A823D8-7FD1-A471-EDAF-9AC53FD2DCBB}"/>
              </a:ext>
            </a:extLst>
          </p:cNvPr>
          <p:cNvGrpSpPr>
            <a:grpSpLocks/>
          </p:cNvGrpSpPr>
          <p:nvPr/>
        </p:nvGrpSpPr>
        <p:grpSpPr bwMode="auto">
          <a:xfrm>
            <a:off x="2362200" y="4343400"/>
            <a:ext cx="2133600" cy="1905000"/>
            <a:chOff x="2256" y="1248"/>
            <a:chExt cx="1344" cy="1200"/>
          </a:xfrm>
        </p:grpSpPr>
        <p:sp>
          <p:nvSpPr>
            <p:cNvPr id="14369" name="Oval 57">
              <a:extLst>
                <a:ext uri="{FF2B5EF4-FFF2-40B4-BE49-F238E27FC236}">
                  <a16:creationId xmlns:a16="http://schemas.microsoft.com/office/drawing/2014/main" id="{A6321F84-C984-35F4-546F-04596DD5D092}"/>
                </a:ext>
              </a:extLst>
            </p:cNvPr>
            <p:cNvSpPr>
              <a:spLocks noChangeArrowheads="1"/>
            </p:cNvSpPr>
            <p:nvPr/>
          </p:nvSpPr>
          <p:spPr bwMode="auto">
            <a:xfrm>
              <a:off x="2256" y="1248"/>
              <a:ext cx="1344" cy="1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70" name="Oval 58">
              <a:extLst>
                <a:ext uri="{FF2B5EF4-FFF2-40B4-BE49-F238E27FC236}">
                  <a16:creationId xmlns:a16="http://schemas.microsoft.com/office/drawing/2014/main" id="{2095F598-4FB3-0D4E-4521-990C80E92C4C}"/>
                </a:ext>
              </a:extLst>
            </p:cNvPr>
            <p:cNvSpPr>
              <a:spLocks noChangeArrowheads="1"/>
            </p:cNvSpPr>
            <p:nvPr/>
          </p:nvSpPr>
          <p:spPr bwMode="auto">
            <a:xfrm>
              <a:off x="2592" y="1529"/>
              <a:ext cx="672" cy="638"/>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71" name="Line 59">
              <a:extLst>
                <a:ext uri="{FF2B5EF4-FFF2-40B4-BE49-F238E27FC236}">
                  <a16:creationId xmlns:a16="http://schemas.microsoft.com/office/drawing/2014/main" id="{87DE305D-AE9A-0D17-B5B6-190B8D7AFB60}"/>
                </a:ext>
              </a:extLst>
            </p:cNvPr>
            <p:cNvSpPr>
              <a:spLocks noChangeShapeType="1"/>
            </p:cNvSpPr>
            <p:nvPr/>
          </p:nvSpPr>
          <p:spPr bwMode="auto">
            <a:xfrm>
              <a:off x="2928" y="1248"/>
              <a:ext cx="0" cy="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72" name="Line 60">
              <a:extLst>
                <a:ext uri="{FF2B5EF4-FFF2-40B4-BE49-F238E27FC236}">
                  <a16:creationId xmlns:a16="http://schemas.microsoft.com/office/drawing/2014/main" id="{38D43BC1-F58C-1574-88E4-9B071B202263}"/>
                </a:ext>
              </a:extLst>
            </p:cNvPr>
            <p:cNvSpPr>
              <a:spLocks noChangeShapeType="1"/>
            </p:cNvSpPr>
            <p:nvPr/>
          </p:nvSpPr>
          <p:spPr bwMode="auto">
            <a:xfrm>
              <a:off x="2928" y="2186"/>
              <a:ext cx="0" cy="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73" name="Line 61">
              <a:extLst>
                <a:ext uri="{FF2B5EF4-FFF2-40B4-BE49-F238E27FC236}">
                  <a16:creationId xmlns:a16="http://schemas.microsoft.com/office/drawing/2014/main" id="{A779A9CB-245B-EC2D-CCDE-3DF9126FF039}"/>
                </a:ext>
              </a:extLst>
            </p:cNvPr>
            <p:cNvSpPr>
              <a:spLocks noChangeShapeType="1"/>
            </p:cNvSpPr>
            <p:nvPr/>
          </p:nvSpPr>
          <p:spPr bwMode="auto">
            <a:xfrm>
              <a:off x="2414"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74" name="Line 62">
              <a:extLst>
                <a:ext uri="{FF2B5EF4-FFF2-40B4-BE49-F238E27FC236}">
                  <a16:creationId xmlns:a16="http://schemas.microsoft.com/office/drawing/2014/main" id="{48D0B18D-F721-4F96-EBF8-6E02F8351578}"/>
                </a:ext>
              </a:extLst>
            </p:cNvPr>
            <p:cNvSpPr>
              <a:spLocks noChangeShapeType="1"/>
            </p:cNvSpPr>
            <p:nvPr/>
          </p:nvSpPr>
          <p:spPr bwMode="auto">
            <a:xfrm>
              <a:off x="3244" y="2036"/>
              <a:ext cx="198"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75" name="Line 63">
              <a:extLst>
                <a:ext uri="{FF2B5EF4-FFF2-40B4-BE49-F238E27FC236}">
                  <a16:creationId xmlns:a16="http://schemas.microsoft.com/office/drawing/2014/main" id="{8CD424EE-2614-EB82-60B7-18BDB2D40124}"/>
                </a:ext>
              </a:extLst>
            </p:cNvPr>
            <p:cNvSpPr>
              <a:spLocks noChangeShapeType="1"/>
            </p:cNvSpPr>
            <p:nvPr/>
          </p:nvSpPr>
          <p:spPr bwMode="auto">
            <a:xfrm flipV="1">
              <a:off x="2375" y="2036"/>
              <a:ext cx="237"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76" name="Line 64">
              <a:extLst>
                <a:ext uri="{FF2B5EF4-FFF2-40B4-BE49-F238E27FC236}">
                  <a16:creationId xmlns:a16="http://schemas.microsoft.com/office/drawing/2014/main" id="{E7448D84-7CDB-B689-7740-0F9CB8DB4E73}"/>
                </a:ext>
              </a:extLst>
            </p:cNvPr>
            <p:cNvSpPr>
              <a:spLocks noChangeShapeType="1"/>
            </p:cNvSpPr>
            <p:nvPr/>
          </p:nvSpPr>
          <p:spPr bwMode="auto">
            <a:xfrm flipV="1">
              <a:off x="3205"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77" name="Rectangle 65">
              <a:extLst>
                <a:ext uri="{FF2B5EF4-FFF2-40B4-BE49-F238E27FC236}">
                  <a16:creationId xmlns:a16="http://schemas.microsoft.com/office/drawing/2014/main" id="{053585F8-180E-B7C2-50B5-7693DB72E90A}"/>
                </a:ext>
              </a:extLst>
            </p:cNvPr>
            <p:cNvSpPr>
              <a:spLocks noChangeArrowheads="1"/>
            </p:cNvSpPr>
            <p:nvPr/>
          </p:nvSpPr>
          <p:spPr bwMode="auto">
            <a:xfrm>
              <a:off x="2730" y="1623"/>
              <a:ext cx="396" cy="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Desk</a:t>
              </a:r>
              <a:endParaRPr lang="es-ES" altLang="en-US" sz="1800">
                <a:latin typeface="Arial" panose="020B0604020202020204" pitchFamily="34" charset="0"/>
              </a:endParaRPr>
            </a:p>
          </p:txBody>
        </p:sp>
        <p:sp>
          <p:nvSpPr>
            <p:cNvPr id="14378" name="Rectangle 66">
              <a:extLst>
                <a:ext uri="{FF2B5EF4-FFF2-40B4-BE49-F238E27FC236}">
                  <a16:creationId xmlns:a16="http://schemas.microsoft.com/office/drawing/2014/main" id="{BA1963A0-F951-C806-FF0C-5736AE19BDB8}"/>
                </a:ext>
              </a:extLst>
            </p:cNvPr>
            <p:cNvSpPr>
              <a:spLocks noChangeArrowheads="1"/>
            </p:cNvSpPr>
            <p:nvPr/>
          </p:nvSpPr>
          <p:spPr bwMode="auto">
            <a:xfrm>
              <a:off x="2688" y="1824"/>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123445</a:t>
              </a:r>
              <a:endParaRPr lang="es-ES" altLang="en-US" sz="1800">
                <a:latin typeface="Arial" panose="020B0604020202020204" pitchFamily="34" charset="0"/>
              </a:endParaRPr>
            </a:p>
          </p:txBody>
        </p:sp>
      </p:grpSp>
      <p:grpSp>
        <p:nvGrpSpPr>
          <p:cNvPr id="14344" name="Group 67">
            <a:extLst>
              <a:ext uri="{FF2B5EF4-FFF2-40B4-BE49-F238E27FC236}">
                <a16:creationId xmlns:a16="http://schemas.microsoft.com/office/drawing/2014/main" id="{E39D3DF1-1908-D9DF-1773-0BE2EF82A460}"/>
              </a:ext>
            </a:extLst>
          </p:cNvPr>
          <p:cNvGrpSpPr>
            <a:grpSpLocks/>
          </p:cNvGrpSpPr>
          <p:nvPr/>
        </p:nvGrpSpPr>
        <p:grpSpPr bwMode="auto">
          <a:xfrm>
            <a:off x="5105400" y="4343400"/>
            <a:ext cx="2133600" cy="1905000"/>
            <a:chOff x="2256" y="1248"/>
            <a:chExt cx="1344" cy="1200"/>
          </a:xfrm>
        </p:grpSpPr>
        <p:sp>
          <p:nvSpPr>
            <p:cNvPr id="14359" name="Oval 68">
              <a:extLst>
                <a:ext uri="{FF2B5EF4-FFF2-40B4-BE49-F238E27FC236}">
                  <a16:creationId xmlns:a16="http://schemas.microsoft.com/office/drawing/2014/main" id="{1069EE3B-D99C-2FDF-839D-B2CA72D90402}"/>
                </a:ext>
              </a:extLst>
            </p:cNvPr>
            <p:cNvSpPr>
              <a:spLocks noChangeArrowheads="1"/>
            </p:cNvSpPr>
            <p:nvPr/>
          </p:nvSpPr>
          <p:spPr bwMode="auto">
            <a:xfrm>
              <a:off x="2256" y="1248"/>
              <a:ext cx="1344" cy="1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60" name="Oval 69">
              <a:extLst>
                <a:ext uri="{FF2B5EF4-FFF2-40B4-BE49-F238E27FC236}">
                  <a16:creationId xmlns:a16="http://schemas.microsoft.com/office/drawing/2014/main" id="{ED576417-CEA7-C324-4634-E7337C59D208}"/>
                </a:ext>
              </a:extLst>
            </p:cNvPr>
            <p:cNvSpPr>
              <a:spLocks noChangeArrowheads="1"/>
            </p:cNvSpPr>
            <p:nvPr/>
          </p:nvSpPr>
          <p:spPr bwMode="auto">
            <a:xfrm>
              <a:off x="2592" y="1529"/>
              <a:ext cx="672" cy="638"/>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61" name="Line 70">
              <a:extLst>
                <a:ext uri="{FF2B5EF4-FFF2-40B4-BE49-F238E27FC236}">
                  <a16:creationId xmlns:a16="http://schemas.microsoft.com/office/drawing/2014/main" id="{11704DEC-C48A-6C20-0336-4C01C66021FA}"/>
                </a:ext>
              </a:extLst>
            </p:cNvPr>
            <p:cNvSpPr>
              <a:spLocks noChangeShapeType="1"/>
            </p:cNvSpPr>
            <p:nvPr/>
          </p:nvSpPr>
          <p:spPr bwMode="auto">
            <a:xfrm>
              <a:off x="2928" y="1248"/>
              <a:ext cx="0" cy="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62" name="Line 71">
              <a:extLst>
                <a:ext uri="{FF2B5EF4-FFF2-40B4-BE49-F238E27FC236}">
                  <a16:creationId xmlns:a16="http://schemas.microsoft.com/office/drawing/2014/main" id="{34F20517-0DB1-5C0D-4595-E6A6791FB6A6}"/>
                </a:ext>
              </a:extLst>
            </p:cNvPr>
            <p:cNvSpPr>
              <a:spLocks noChangeShapeType="1"/>
            </p:cNvSpPr>
            <p:nvPr/>
          </p:nvSpPr>
          <p:spPr bwMode="auto">
            <a:xfrm>
              <a:off x="2928" y="2186"/>
              <a:ext cx="0" cy="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63" name="Line 72">
              <a:extLst>
                <a:ext uri="{FF2B5EF4-FFF2-40B4-BE49-F238E27FC236}">
                  <a16:creationId xmlns:a16="http://schemas.microsoft.com/office/drawing/2014/main" id="{B9309183-64E0-2040-CEF1-8243E90D7388}"/>
                </a:ext>
              </a:extLst>
            </p:cNvPr>
            <p:cNvSpPr>
              <a:spLocks noChangeShapeType="1"/>
            </p:cNvSpPr>
            <p:nvPr/>
          </p:nvSpPr>
          <p:spPr bwMode="auto">
            <a:xfrm>
              <a:off x="2414"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64" name="Line 73">
              <a:extLst>
                <a:ext uri="{FF2B5EF4-FFF2-40B4-BE49-F238E27FC236}">
                  <a16:creationId xmlns:a16="http://schemas.microsoft.com/office/drawing/2014/main" id="{103E7DA2-FF23-1CD8-4268-C119F4F3F7F1}"/>
                </a:ext>
              </a:extLst>
            </p:cNvPr>
            <p:cNvSpPr>
              <a:spLocks noChangeShapeType="1"/>
            </p:cNvSpPr>
            <p:nvPr/>
          </p:nvSpPr>
          <p:spPr bwMode="auto">
            <a:xfrm>
              <a:off x="3244" y="2036"/>
              <a:ext cx="198"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65" name="Line 74">
              <a:extLst>
                <a:ext uri="{FF2B5EF4-FFF2-40B4-BE49-F238E27FC236}">
                  <a16:creationId xmlns:a16="http://schemas.microsoft.com/office/drawing/2014/main" id="{17ABD239-EEC3-7055-CE26-113E744DAC44}"/>
                </a:ext>
              </a:extLst>
            </p:cNvPr>
            <p:cNvSpPr>
              <a:spLocks noChangeShapeType="1"/>
            </p:cNvSpPr>
            <p:nvPr/>
          </p:nvSpPr>
          <p:spPr bwMode="auto">
            <a:xfrm flipV="1">
              <a:off x="2375" y="2036"/>
              <a:ext cx="237"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66" name="Line 75">
              <a:extLst>
                <a:ext uri="{FF2B5EF4-FFF2-40B4-BE49-F238E27FC236}">
                  <a16:creationId xmlns:a16="http://schemas.microsoft.com/office/drawing/2014/main" id="{EFC30518-C234-9DC5-A755-44B5C7AC9485}"/>
                </a:ext>
              </a:extLst>
            </p:cNvPr>
            <p:cNvSpPr>
              <a:spLocks noChangeShapeType="1"/>
            </p:cNvSpPr>
            <p:nvPr/>
          </p:nvSpPr>
          <p:spPr bwMode="auto">
            <a:xfrm flipV="1">
              <a:off x="3205"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67" name="Rectangle 76">
              <a:extLst>
                <a:ext uri="{FF2B5EF4-FFF2-40B4-BE49-F238E27FC236}">
                  <a16:creationId xmlns:a16="http://schemas.microsoft.com/office/drawing/2014/main" id="{30F883B8-3686-1317-5C12-18B144D2A048}"/>
                </a:ext>
              </a:extLst>
            </p:cNvPr>
            <p:cNvSpPr>
              <a:spLocks noChangeArrowheads="1"/>
            </p:cNvSpPr>
            <p:nvPr/>
          </p:nvSpPr>
          <p:spPr bwMode="auto">
            <a:xfrm>
              <a:off x="2730" y="1623"/>
              <a:ext cx="396" cy="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ChairA</a:t>
              </a:r>
              <a:endParaRPr lang="es-ES" altLang="en-US" sz="1800">
                <a:latin typeface="Arial" panose="020B0604020202020204" pitchFamily="34" charset="0"/>
              </a:endParaRPr>
            </a:p>
          </p:txBody>
        </p:sp>
        <p:sp>
          <p:nvSpPr>
            <p:cNvPr id="14368" name="Rectangle 77">
              <a:extLst>
                <a:ext uri="{FF2B5EF4-FFF2-40B4-BE49-F238E27FC236}">
                  <a16:creationId xmlns:a16="http://schemas.microsoft.com/office/drawing/2014/main" id="{C44FE8A6-C7CC-EA1F-BCF4-F9F3773F2FCA}"/>
                </a:ext>
              </a:extLst>
            </p:cNvPr>
            <p:cNvSpPr>
              <a:spLocks noChangeArrowheads="1"/>
            </p:cNvSpPr>
            <p:nvPr/>
          </p:nvSpPr>
          <p:spPr bwMode="auto">
            <a:xfrm>
              <a:off x="2688" y="1824"/>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32143</a:t>
              </a:r>
              <a:endParaRPr lang="es-ES" altLang="en-US" sz="1800">
                <a:latin typeface="Arial" panose="020B0604020202020204" pitchFamily="34" charset="0"/>
              </a:endParaRPr>
            </a:p>
          </p:txBody>
        </p:sp>
      </p:grpSp>
      <p:grpSp>
        <p:nvGrpSpPr>
          <p:cNvPr id="14345" name="Group 78">
            <a:extLst>
              <a:ext uri="{FF2B5EF4-FFF2-40B4-BE49-F238E27FC236}">
                <a16:creationId xmlns:a16="http://schemas.microsoft.com/office/drawing/2014/main" id="{3B487977-ECCF-FEF0-DB6D-92904C8D692F}"/>
              </a:ext>
            </a:extLst>
          </p:cNvPr>
          <p:cNvGrpSpPr>
            <a:grpSpLocks/>
          </p:cNvGrpSpPr>
          <p:nvPr/>
        </p:nvGrpSpPr>
        <p:grpSpPr bwMode="auto">
          <a:xfrm>
            <a:off x="7848600" y="4343400"/>
            <a:ext cx="2133600" cy="1905000"/>
            <a:chOff x="2256" y="1248"/>
            <a:chExt cx="1344" cy="1200"/>
          </a:xfrm>
        </p:grpSpPr>
        <p:sp>
          <p:nvSpPr>
            <p:cNvPr id="14349" name="Oval 79">
              <a:extLst>
                <a:ext uri="{FF2B5EF4-FFF2-40B4-BE49-F238E27FC236}">
                  <a16:creationId xmlns:a16="http://schemas.microsoft.com/office/drawing/2014/main" id="{8D859FFE-BCC3-E261-7F76-96A853C6C121}"/>
                </a:ext>
              </a:extLst>
            </p:cNvPr>
            <p:cNvSpPr>
              <a:spLocks noChangeArrowheads="1"/>
            </p:cNvSpPr>
            <p:nvPr/>
          </p:nvSpPr>
          <p:spPr bwMode="auto">
            <a:xfrm>
              <a:off x="2256" y="1248"/>
              <a:ext cx="1344" cy="1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50" name="Oval 80">
              <a:extLst>
                <a:ext uri="{FF2B5EF4-FFF2-40B4-BE49-F238E27FC236}">
                  <a16:creationId xmlns:a16="http://schemas.microsoft.com/office/drawing/2014/main" id="{0AA3DE1E-9031-515B-DE41-F16369E44BA1}"/>
                </a:ext>
              </a:extLst>
            </p:cNvPr>
            <p:cNvSpPr>
              <a:spLocks noChangeArrowheads="1"/>
            </p:cNvSpPr>
            <p:nvPr/>
          </p:nvSpPr>
          <p:spPr bwMode="auto">
            <a:xfrm>
              <a:off x="2592" y="1529"/>
              <a:ext cx="672" cy="638"/>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4351" name="Line 81">
              <a:extLst>
                <a:ext uri="{FF2B5EF4-FFF2-40B4-BE49-F238E27FC236}">
                  <a16:creationId xmlns:a16="http://schemas.microsoft.com/office/drawing/2014/main" id="{EAFC0E10-0AE4-FFD3-B6E4-8AA099EA394F}"/>
                </a:ext>
              </a:extLst>
            </p:cNvPr>
            <p:cNvSpPr>
              <a:spLocks noChangeShapeType="1"/>
            </p:cNvSpPr>
            <p:nvPr/>
          </p:nvSpPr>
          <p:spPr bwMode="auto">
            <a:xfrm>
              <a:off x="2928" y="1248"/>
              <a:ext cx="0" cy="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52" name="Line 82">
              <a:extLst>
                <a:ext uri="{FF2B5EF4-FFF2-40B4-BE49-F238E27FC236}">
                  <a16:creationId xmlns:a16="http://schemas.microsoft.com/office/drawing/2014/main" id="{F83D4E14-CD8B-ADBF-B160-B56395921F9A}"/>
                </a:ext>
              </a:extLst>
            </p:cNvPr>
            <p:cNvSpPr>
              <a:spLocks noChangeShapeType="1"/>
            </p:cNvSpPr>
            <p:nvPr/>
          </p:nvSpPr>
          <p:spPr bwMode="auto">
            <a:xfrm>
              <a:off x="2928" y="2186"/>
              <a:ext cx="0" cy="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53" name="Line 83">
              <a:extLst>
                <a:ext uri="{FF2B5EF4-FFF2-40B4-BE49-F238E27FC236}">
                  <a16:creationId xmlns:a16="http://schemas.microsoft.com/office/drawing/2014/main" id="{971B08FF-44EB-CC73-8D0D-D33AAD9000CB}"/>
                </a:ext>
              </a:extLst>
            </p:cNvPr>
            <p:cNvSpPr>
              <a:spLocks noChangeShapeType="1"/>
            </p:cNvSpPr>
            <p:nvPr/>
          </p:nvSpPr>
          <p:spPr bwMode="auto">
            <a:xfrm>
              <a:off x="2414"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54" name="Line 84">
              <a:extLst>
                <a:ext uri="{FF2B5EF4-FFF2-40B4-BE49-F238E27FC236}">
                  <a16:creationId xmlns:a16="http://schemas.microsoft.com/office/drawing/2014/main" id="{C90C1557-B80B-77FB-F35F-B636E323F9E0}"/>
                </a:ext>
              </a:extLst>
            </p:cNvPr>
            <p:cNvSpPr>
              <a:spLocks noChangeShapeType="1"/>
            </p:cNvSpPr>
            <p:nvPr/>
          </p:nvSpPr>
          <p:spPr bwMode="auto">
            <a:xfrm>
              <a:off x="3244" y="2036"/>
              <a:ext cx="198"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55" name="Line 85">
              <a:extLst>
                <a:ext uri="{FF2B5EF4-FFF2-40B4-BE49-F238E27FC236}">
                  <a16:creationId xmlns:a16="http://schemas.microsoft.com/office/drawing/2014/main" id="{EBE75A5E-3096-7B43-C950-B442A77839F2}"/>
                </a:ext>
              </a:extLst>
            </p:cNvPr>
            <p:cNvSpPr>
              <a:spLocks noChangeShapeType="1"/>
            </p:cNvSpPr>
            <p:nvPr/>
          </p:nvSpPr>
          <p:spPr bwMode="auto">
            <a:xfrm flipV="1">
              <a:off x="2375" y="2036"/>
              <a:ext cx="237" cy="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56" name="Line 86">
              <a:extLst>
                <a:ext uri="{FF2B5EF4-FFF2-40B4-BE49-F238E27FC236}">
                  <a16:creationId xmlns:a16="http://schemas.microsoft.com/office/drawing/2014/main" id="{2221F582-A687-F114-EBE6-6C15E34C503C}"/>
                </a:ext>
              </a:extLst>
            </p:cNvPr>
            <p:cNvSpPr>
              <a:spLocks noChangeShapeType="1"/>
            </p:cNvSpPr>
            <p:nvPr/>
          </p:nvSpPr>
          <p:spPr bwMode="auto">
            <a:xfrm flipV="1">
              <a:off x="3205" y="1473"/>
              <a:ext cx="237" cy="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57" name="Rectangle 87">
              <a:extLst>
                <a:ext uri="{FF2B5EF4-FFF2-40B4-BE49-F238E27FC236}">
                  <a16:creationId xmlns:a16="http://schemas.microsoft.com/office/drawing/2014/main" id="{3A439D3C-263A-88A3-B79C-37B668B39B48}"/>
                </a:ext>
              </a:extLst>
            </p:cNvPr>
            <p:cNvSpPr>
              <a:spLocks noChangeArrowheads="1"/>
            </p:cNvSpPr>
            <p:nvPr/>
          </p:nvSpPr>
          <p:spPr bwMode="auto">
            <a:xfrm>
              <a:off x="2730" y="1623"/>
              <a:ext cx="396" cy="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ChairB</a:t>
              </a:r>
              <a:endParaRPr lang="es-ES" altLang="en-US" sz="1800">
                <a:latin typeface="Arial" panose="020B0604020202020204" pitchFamily="34" charset="0"/>
              </a:endParaRPr>
            </a:p>
          </p:txBody>
        </p:sp>
        <p:sp>
          <p:nvSpPr>
            <p:cNvPr id="14358" name="Rectangle 88">
              <a:extLst>
                <a:ext uri="{FF2B5EF4-FFF2-40B4-BE49-F238E27FC236}">
                  <a16:creationId xmlns:a16="http://schemas.microsoft.com/office/drawing/2014/main" id="{3610BD5D-0BB8-0702-FC40-87B853C6B762}"/>
                </a:ext>
              </a:extLst>
            </p:cNvPr>
            <p:cNvSpPr>
              <a:spLocks noChangeArrowheads="1"/>
            </p:cNvSpPr>
            <p:nvPr/>
          </p:nvSpPr>
          <p:spPr bwMode="auto">
            <a:xfrm>
              <a:off x="2688" y="1824"/>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800">
                  <a:latin typeface="Arial" panose="020B0604020202020204" pitchFamily="34" charset="0"/>
                </a:rPr>
                <a:t>45687</a:t>
              </a:r>
              <a:endParaRPr lang="es-ES" altLang="en-US" sz="1800">
                <a:latin typeface="Arial" panose="020B0604020202020204" pitchFamily="34" charset="0"/>
              </a:endParaRPr>
            </a:p>
          </p:txBody>
        </p:sp>
      </p:grpSp>
      <p:sp>
        <p:nvSpPr>
          <p:cNvPr id="14346" name="Line 89">
            <a:extLst>
              <a:ext uri="{FF2B5EF4-FFF2-40B4-BE49-F238E27FC236}">
                <a16:creationId xmlns:a16="http://schemas.microsoft.com/office/drawing/2014/main" id="{A174CA40-A82B-D5D6-32BB-7EB004BD9360}"/>
              </a:ext>
            </a:extLst>
          </p:cNvPr>
          <p:cNvSpPr>
            <a:spLocks noChangeShapeType="1"/>
          </p:cNvSpPr>
          <p:nvPr/>
        </p:nvSpPr>
        <p:spPr bwMode="auto">
          <a:xfrm flipV="1">
            <a:off x="3657600" y="3429000"/>
            <a:ext cx="1524000" cy="9144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47" name="Line 90">
            <a:extLst>
              <a:ext uri="{FF2B5EF4-FFF2-40B4-BE49-F238E27FC236}">
                <a16:creationId xmlns:a16="http://schemas.microsoft.com/office/drawing/2014/main" id="{BDA2D521-93C4-7113-FDCA-EAD3B0607443}"/>
              </a:ext>
            </a:extLst>
          </p:cNvPr>
          <p:cNvSpPr>
            <a:spLocks noChangeShapeType="1"/>
          </p:cNvSpPr>
          <p:nvPr/>
        </p:nvSpPr>
        <p:spPr bwMode="auto">
          <a:xfrm flipV="1">
            <a:off x="6172200" y="3733800"/>
            <a:ext cx="0" cy="5334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48" name="Line 91">
            <a:extLst>
              <a:ext uri="{FF2B5EF4-FFF2-40B4-BE49-F238E27FC236}">
                <a16:creationId xmlns:a16="http://schemas.microsoft.com/office/drawing/2014/main" id="{72CB8432-D1A2-B3FF-A0AC-D193092B1098}"/>
              </a:ext>
            </a:extLst>
          </p:cNvPr>
          <p:cNvSpPr>
            <a:spLocks noChangeShapeType="1"/>
          </p:cNvSpPr>
          <p:nvPr/>
        </p:nvSpPr>
        <p:spPr bwMode="auto">
          <a:xfrm flipH="1" flipV="1">
            <a:off x="7010400" y="3429000"/>
            <a:ext cx="1524000" cy="9144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D57B71C-511F-35BA-5B70-389F49CFD585}"/>
              </a:ext>
            </a:extLst>
          </p:cNvPr>
          <p:cNvSpPr>
            <a:spLocks noGrp="1"/>
          </p:cNvSpPr>
          <p:nvPr>
            <p:ph type="title"/>
          </p:nvPr>
        </p:nvSpPr>
        <p:spPr/>
        <p:txBody>
          <a:bodyPr/>
          <a:lstStyle/>
          <a:p>
            <a:endParaRPr lang="en-IN" altLang="en-US"/>
          </a:p>
        </p:txBody>
      </p:sp>
      <p:sp>
        <p:nvSpPr>
          <p:cNvPr id="15363" name="Content Placeholder 2">
            <a:extLst>
              <a:ext uri="{FF2B5EF4-FFF2-40B4-BE49-F238E27FC236}">
                <a16:creationId xmlns:a16="http://schemas.microsoft.com/office/drawing/2014/main" id="{2A8E01B2-5090-FD9B-2B2A-8366685A0A35}"/>
              </a:ext>
            </a:extLst>
          </p:cNvPr>
          <p:cNvSpPr>
            <a:spLocks noGrp="1"/>
          </p:cNvSpPr>
          <p:nvPr>
            <p:ph idx="1"/>
          </p:nvPr>
        </p:nvSpPr>
        <p:spPr/>
        <p:txBody>
          <a:bodyPr/>
          <a:lstStyle/>
          <a:p>
            <a:endParaRPr lang="en-IN" altLang="en-US"/>
          </a:p>
          <a:p>
            <a:endParaRPr lang="en-IN" altLang="en-US"/>
          </a:p>
          <a:p>
            <a:endParaRPr lang="en-IN" altLang="en-US"/>
          </a:p>
          <a:p>
            <a:endParaRPr lang="en-IN" altLang="en-US"/>
          </a:p>
          <a:p>
            <a:endParaRPr lang="en-IN" altLang="en-US"/>
          </a:p>
          <a:p>
            <a:r>
              <a:rPr lang="en-IN" altLang="en-US"/>
              <a:t>The new keyword is used to allocate memory at runtime. All objects get memory in Heap memory area.</a:t>
            </a:r>
          </a:p>
        </p:txBody>
      </p:sp>
      <p:pic>
        <p:nvPicPr>
          <p:cNvPr id="15364" name="Picture 2" descr="Related image">
            <a:extLst>
              <a:ext uri="{FF2B5EF4-FFF2-40B4-BE49-F238E27FC236}">
                <a16:creationId xmlns:a16="http://schemas.microsoft.com/office/drawing/2014/main" id="{1C6E25CE-939B-1355-D4BB-2DB1713D8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88914"/>
            <a:ext cx="82740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DC64AE-DDE6-CC45-6012-7E4061B6797A}"/>
              </a:ext>
            </a:extLst>
          </p:cNvPr>
          <p:cNvSpPr>
            <a:spLocks noGrp="1"/>
          </p:cNvSpPr>
          <p:nvPr>
            <p:ph type="title"/>
          </p:nvPr>
        </p:nvSpPr>
        <p:spPr>
          <a:xfrm>
            <a:off x="1981200" y="274639"/>
            <a:ext cx="8229600" cy="922337"/>
          </a:xfrm>
        </p:spPr>
        <p:txBody>
          <a:bodyPr/>
          <a:lstStyle/>
          <a:p>
            <a:r>
              <a:rPr lang="en-IN" altLang="en-US"/>
              <a:t>class</a:t>
            </a:r>
          </a:p>
        </p:txBody>
      </p:sp>
      <p:pic>
        <p:nvPicPr>
          <p:cNvPr id="16387" name="Picture 2">
            <a:extLst>
              <a:ext uri="{FF2B5EF4-FFF2-40B4-BE49-F238E27FC236}">
                <a16:creationId xmlns:a16="http://schemas.microsoft.com/office/drawing/2014/main" id="{E749144B-D9FC-ED49-C721-A4190B9CC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495426"/>
            <a:ext cx="844073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6E40A87-D8CA-9B04-CED5-0A223A0FB30E}"/>
              </a:ext>
            </a:extLst>
          </p:cNvPr>
          <p:cNvSpPr>
            <a:spLocks noGrp="1"/>
          </p:cNvSpPr>
          <p:nvPr>
            <p:ph type="title"/>
          </p:nvPr>
        </p:nvSpPr>
        <p:spPr>
          <a:xfrm>
            <a:off x="2209800" y="260350"/>
            <a:ext cx="7772400" cy="731838"/>
          </a:xfrm>
        </p:spPr>
        <p:txBody>
          <a:bodyPr/>
          <a:lstStyle/>
          <a:p>
            <a:r>
              <a:rPr lang="en-IN" altLang="en-US"/>
              <a:t>Advantages </a:t>
            </a:r>
          </a:p>
        </p:txBody>
      </p:sp>
      <p:sp>
        <p:nvSpPr>
          <p:cNvPr id="17411" name="Content Placeholder 2">
            <a:extLst>
              <a:ext uri="{FF2B5EF4-FFF2-40B4-BE49-F238E27FC236}">
                <a16:creationId xmlns:a16="http://schemas.microsoft.com/office/drawing/2014/main" id="{A97A8427-998F-5864-2B96-2CF4CF0EC3F8}"/>
              </a:ext>
            </a:extLst>
          </p:cNvPr>
          <p:cNvSpPr>
            <a:spLocks noGrp="1"/>
          </p:cNvSpPr>
          <p:nvPr>
            <p:ph idx="1"/>
          </p:nvPr>
        </p:nvSpPr>
        <p:spPr>
          <a:xfrm>
            <a:off x="2208213" y="1196975"/>
            <a:ext cx="7772400" cy="4114800"/>
          </a:xfrm>
        </p:spPr>
        <p:txBody>
          <a:bodyPr/>
          <a:lstStyle/>
          <a:p>
            <a:r>
              <a:rPr lang="en-IN" altLang="en-US"/>
              <a:t>Advantage of having interface independent of object representation or implementation of operations: </a:t>
            </a:r>
          </a:p>
          <a:p>
            <a:pPr lvl="1"/>
            <a:r>
              <a:rPr lang="en-IN" altLang="en-US"/>
              <a:t>Program organization</a:t>
            </a:r>
          </a:p>
          <a:p>
            <a:pPr lvl="1"/>
            <a:r>
              <a:rPr lang="en-IN" altLang="en-US"/>
              <a:t> modifiability (everything associated with a data structure is together)</a:t>
            </a:r>
          </a:p>
          <a:p>
            <a:pPr lvl="1"/>
            <a:r>
              <a:rPr lang="en-IN" altLang="en-US"/>
              <a:t>separate compilation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2F3C330-ADB5-8575-60AA-730D7F69B097}"/>
              </a:ext>
            </a:extLst>
          </p:cNvPr>
          <p:cNvSpPr>
            <a:spLocks noGrp="1"/>
          </p:cNvSpPr>
          <p:nvPr>
            <p:ph type="title"/>
          </p:nvPr>
        </p:nvSpPr>
        <p:spPr/>
        <p:txBody>
          <a:bodyPr/>
          <a:lstStyle/>
          <a:p>
            <a:endParaRPr lang="en-IN" altLang="en-US"/>
          </a:p>
        </p:txBody>
      </p:sp>
      <p:sp>
        <p:nvSpPr>
          <p:cNvPr id="18435" name="Content Placeholder 2">
            <a:extLst>
              <a:ext uri="{FF2B5EF4-FFF2-40B4-BE49-F238E27FC236}">
                <a16:creationId xmlns:a16="http://schemas.microsoft.com/office/drawing/2014/main" id="{F7BE09C5-F57D-8EDF-4B9A-29D38B6368DD}"/>
              </a:ext>
            </a:extLst>
          </p:cNvPr>
          <p:cNvSpPr>
            <a:spLocks noGrp="1"/>
          </p:cNvSpPr>
          <p:nvPr>
            <p:ph idx="1"/>
          </p:nvPr>
        </p:nvSpPr>
        <p:spPr/>
        <p:txBody>
          <a:bodyPr/>
          <a:lstStyle/>
          <a:p>
            <a:endParaRPr lang="en-IN" altLang="en-US"/>
          </a:p>
        </p:txBody>
      </p:sp>
      <p:pic>
        <p:nvPicPr>
          <p:cNvPr id="18436" name="Picture 2" descr="Related image">
            <a:extLst>
              <a:ext uri="{FF2B5EF4-FFF2-40B4-BE49-F238E27FC236}">
                <a16:creationId xmlns:a16="http://schemas.microsoft.com/office/drawing/2014/main" id="{96B0AED4-C9D2-C49A-B121-0F9AD95D2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23838"/>
            <a:ext cx="7661275" cy="575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1D106EA-5220-B247-8169-AC0C488C8D71}"/>
              </a:ext>
            </a:extLst>
          </p:cNvPr>
          <p:cNvSpPr>
            <a:spLocks noGrp="1" noChangeArrowheads="1"/>
          </p:cNvSpPr>
          <p:nvPr>
            <p:ph type="title"/>
          </p:nvPr>
        </p:nvSpPr>
        <p:spPr>
          <a:xfrm>
            <a:off x="2209800" y="609600"/>
            <a:ext cx="7772400" cy="457200"/>
          </a:xfrm>
        </p:spPr>
        <p:txBody>
          <a:bodyPr>
            <a:normAutofit fontScale="90000"/>
          </a:bodyPr>
          <a:lstStyle/>
          <a:p>
            <a:pPr eaLnBrk="1" hangingPunct="1"/>
            <a:r>
              <a:rPr lang="en-US" altLang="en-US"/>
              <a:t>Message Passing &amp; Associations</a:t>
            </a:r>
          </a:p>
        </p:txBody>
      </p:sp>
      <p:sp>
        <p:nvSpPr>
          <p:cNvPr id="19459" name="Rectangle 3">
            <a:extLst>
              <a:ext uri="{FF2B5EF4-FFF2-40B4-BE49-F238E27FC236}">
                <a16:creationId xmlns:a16="http://schemas.microsoft.com/office/drawing/2014/main" id="{77AAA061-3309-326B-2331-1727E6BF9C7C}"/>
              </a:ext>
            </a:extLst>
          </p:cNvPr>
          <p:cNvSpPr>
            <a:spLocks noGrp="1" noChangeArrowheads="1"/>
          </p:cNvSpPr>
          <p:nvPr>
            <p:ph type="body" idx="1"/>
          </p:nvPr>
        </p:nvSpPr>
        <p:spPr>
          <a:xfrm>
            <a:off x="2209800" y="1371600"/>
            <a:ext cx="7772400" cy="4724400"/>
          </a:xfrm>
        </p:spPr>
        <p:txBody>
          <a:bodyPr/>
          <a:lstStyle/>
          <a:p>
            <a:pPr eaLnBrk="1" hangingPunct="1">
              <a:lnSpc>
                <a:spcPct val="90000"/>
              </a:lnSpc>
            </a:pPr>
            <a:r>
              <a:rPr lang="es-ES_tradnl" altLang="en-US"/>
              <a:t>Methods are associated with classes but classes don’t send messages to each other.</a:t>
            </a:r>
          </a:p>
          <a:p>
            <a:pPr eaLnBrk="1" hangingPunct="1">
              <a:lnSpc>
                <a:spcPct val="90000"/>
              </a:lnSpc>
            </a:pPr>
            <a:r>
              <a:rPr lang="es-ES_tradnl" altLang="en-US"/>
              <a:t>Objects send messages.</a:t>
            </a:r>
          </a:p>
          <a:p>
            <a:pPr eaLnBrk="1" hangingPunct="1">
              <a:lnSpc>
                <a:spcPct val="90000"/>
              </a:lnSpc>
            </a:pPr>
            <a:r>
              <a:rPr lang="es-ES_tradnl" altLang="en-US"/>
              <a:t>An </a:t>
            </a:r>
            <a:r>
              <a:rPr lang="es-ES_tradnl" altLang="en-US" b="1"/>
              <a:t>association</a:t>
            </a:r>
            <a:r>
              <a:rPr lang="es-ES_tradnl" altLang="en-US"/>
              <a:t> between two classes means that the objects of the two classes can send messages to each other.</a:t>
            </a:r>
          </a:p>
          <a:p>
            <a:pPr eaLnBrk="1" hangingPunct="1">
              <a:lnSpc>
                <a:spcPct val="90000"/>
              </a:lnSpc>
            </a:pPr>
            <a:r>
              <a:rPr lang="es-ES_tradnl" altLang="en-US" b="1"/>
              <a:t>Aggregation</a:t>
            </a:r>
            <a:r>
              <a:rPr lang="es-ES_tradnl" altLang="en-US"/>
              <a:t>: when an object contains other objects ( a part-whole relationship)</a:t>
            </a:r>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74AA2D6-CB9C-89CE-226D-2628A4CB96C0}"/>
              </a:ext>
            </a:extLst>
          </p:cNvPr>
          <p:cNvSpPr>
            <a:spLocks noGrp="1" noChangeArrowheads="1"/>
          </p:cNvSpPr>
          <p:nvPr>
            <p:ph type="title"/>
          </p:nvPr>
        </p:nvSpPr>
        <p:spPr>
          <a:xfrm>
            <a:off x="2209800" y="188913"/>
            <a:ext cx="7772400" cy="685800"/>
          </a:xfrm>
        </p:spPr>
        <p:txBody>
          <a:bodyPr>
            <a:normAutofit fontScale="90000"/>
          </a:bodyPr>
          <a:lstStyle/>
          <a:p>
            <a:pPr eaLnBrk="1" hangingPunct="1">
              <a:defRPr/>
            </a:pPr>
            <a:r>
              <a:rPr lang="en-US" dirty="0"/>
              <a:t>Encapsulation</a:t>
            </a:r>
          </a:p>
        </p:txBody>
      </p:sp>
      <p:sp>
        <p:nvSpPr>
          <p:cNvPr id="20483" name="Rectangle 3">
            <a:extLst>
              <a:ext uri="{FF2B5EF4-FFF2-40B4-BE49-F238E27FC236}">
                <a16:creationId xmlns:a16="http://schemas.microsoft.com/office/drawing/2014/main" id="{BE6EFE8B-B20F-621E-627D-95BDF37724B1}"/>
              </a:ext>
            </a:extLst>
          </p:cNvPr>
          <p:cNvSpPr>
            <a:spLocks noGrp="1" noChangeArrowheads="1"/>
          </p:cNvSpPr>
          <p:nvPr>
            <p:ph type="body" idx="1"/>
          </p:nvPr>
        </p:nvSpPr>
        <p:spPr>
          <a:xfrm>
            <a:off x="1847850" y="908051"/>
            <a:ext cx="8496300" cy="5834063"/>
          </a:xfrm>
        </p:spPr>
        <p:txBody>
          <a:bodyPr/>
          <a:lstStyle/>
          <a:p>
            <a:pPr eaLnBrk="1" hangingPunct="1"/>
            <a:r>
              <a:rPr lang="en-US" altLang="en-US"/>
              <a:t>Each objects methods manage it’s own attributes (</a:t>
            </a:r>
            <a:r>
              <a:rPr lang="en-US" altLang="en-US" b="1" i="1"/>
              <a:t>hiding)</a:t>
            </a:r>
          </a:p>
          <a:p>
            <a:pPr eaLnBrk="1" hangingPunct="1"/>
            <a:r>
              <a:rPr lang="en-US" altLang="en-US"/>
              <a:t>An object A can learn about the values of attributes of another object B, only by invoking the corresponding method (message) associated to the object B.</a:t>
            </a:r>
          </a:p>
          <a:p>
            <a:r>
              <a:rPr lang="en-IN" altLang="en-US"/>
              <a:t>Idea is to hide the implementation details from users. If a data member is private it means it can only be accessed within the same class. </a:t>
            </a:r>
          </a:p>
          <a:p>
            <a:r>
              <a:rPr lang="en-IN" altLang="en-US"/>
              <a:t>No outside class can access private data member (variable) of other class.</a:t>
            </a:r>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2ACE137-D5B8-B1EB-EC32-216468417797}"/>
              </a:ext>
            </a:extLst>
          </p:cNvPr>
          <p:cNvSpPr>
            <a:spLocks noGrp="1"/>
          </p:cNvSpPr>
          <p:nvPr>
            <p:ph type="title"/>
          </p:nvPr>
        </p:nvSpPr>
        <p:spPr>
          <a:xfrm>
            <a:off x="2208213" y="260351"/>
            <a:ext cx="7772400" cy="576263"/>
          </a:xfrm>
        </p:spPr>
        <p:txBody>
          <a:bodyPr>
            <a:normAutofit fontScale="90000"/>
          </a:bodyPr>
          <a:lstStyle/>
          <a:p>
            <a:r>
              <a:rPr lang="en-IN" altLang="en-US"/>
              <a:t>Inheritance</a:t>
            </a:r>
          </a:p>
        </p:txBody>
      </p:sp>
      <p:sp>
        <p:nvSpPr>
          <p:cNvPr id="3" name="Content Placeholder 2">
            <a:extLst>
              <a:ext uri="{FF2B5EF4-FFF2-40B4-BE49-F238E27FC236}">
                <a16:creationId xmlns:a16="http://schemas.microsoft.com/office/drawing/2014/main" id="{C44F1540-9327-7373-B895-8265300288A5}"/>
              </a:ext>
            </a:extLst>
          </p:cNvPr>
          <p:cNvSpPr>
            <a:spLocks noGrp="1"/>
          </p:cNvSpPr>
          <p:nvPr>
            <p:ph idx="1"/>
          </p:nvPr>
        </p:nvSpPr>
        <p:spPr>
          <a:xfrm>
            <a:off x="2209800" y="1268414"/>
            <a:ext cx="8134350" cy="5400675"/>
          </a:xfrm>
        </p:spPr>
        <p:txBody>
          <a:bodyPr>
            <a:normAutofit fontScale="92500" lnSpcReduction="10000"/>
          </a:bodyPr>
          <a:lstStyle/>
          <a:p>
            <a:pPr>
              <a:defRPr/>
            </a:pPr>
            <a:r>
              <a:rPr lang="en-IN" dirty="0"/>
              <a:t>The process by which one class acquires the properties(data members) and functionalities(methods) of another class is called </a:t>
            </a:r>
            <a:r>
              <a:rPr lang="en-IN" b="1" dirty="0"/>
              <a:t>inheritance</a:t>
            </a:r>
            <a:r>
              <a:rPr lang="en-IN" dirty="0"/>
              <a:t>. </a:t>
            </a:r>
          </a:p>
          <a:p>
            <a:pPr>
              <a:defRPr/>
            </a:pPr>
            <a:r>
              <a:rPr lang="en-IN" dirty="0"/>
              <a:t>The aim  is to provide the reusability of code so that a class has to write only the unique features and rest of the common properties and functionalities can be extended from the another class.</a:t>
            </a:r>
          </a:p>
          <a:p>
            <a:pPr>
              <a:defRPr/>
            </a:pPr>
            <a:r>
              <a:rPr lang="en-IN" b="1" dirty="0"/>
              <a:t>Child Class:</a:t>
            </a:r>
            <a:br>
              <a:rPr lang="en-IN" dirty="0"/>
            </a:br>
            <a:r>
              <a:rPr lang="en-IN" dirty="0"/>
              <a:t>The class that extends the features of another class is known as child class, sub class or derived class.</a:t>
            </a:r>
          </a:p>
          <a:p>
            <a:pPr>
              <a:defRPr/>
            </a:pPr>
            <a:r>
              <a:rPr lang="en-IN" b="1" dirty="0"/>
              <a:t>Parent Class:</a:t>
            </a:r>
            <a:br>
              <a:rPr lang="en-IN" dirty="0"/>
            </a:br>
            <a:r>
              <a:rPr lang="en-IN" dirty="0"/>
              <a:t>The class whose properties and functionalities are used(inherited) by another class is known as parent class, super class or Base class.</a:t>
            </a:r>
          </a:p>
          <a:p>
            <a:pPr>
              <a:defRPr/>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A21338C-812B-7A92-24AB-3F0213A34A74}"/>
              </a:ext>
            </a:extLst>
          </p:cNvPr>
          <p:cNvSpPr>
            <a:spLocks noGrp="1" noChangeArrowheads="1"/>
          </p:cNvSpPr>
          <p:nvPr>
            <p:ph type="title"/>
          </p:nvPr>
        </p:nvSpPr>
        <p:spPr>
          <a:xfrm>
            <a:off x="2286000" y="457200"/>
            <a:ext cx="7772400" cy="533400"/>
          </a:xfrm>
        </p:spPr>
        <p:txBody>
          <a:bodyPr>
            <a:normAutofit fontScale="90000"/>
          </a:bodyPr>
          <a:lstStyle/>
          <a:p>
            <a:pPr eaLnBrk="1" hangingPunct="1"/>
            <a:r>
              <a:rPr lang="en-US" altLang="en-US"/>
              <a:t>Object Oriented Paradigm</a:t>
            </a:r>
          </a:p>
        </p:txBody>
      </p:sp>
      <p:sp>
        <p:nvSpPr>
          <p:cNvPr id="4099" name="Rectangle 3">
            <a:extLst>
              <a:ext uri="{FF2B5EF4-FFF2-40B4-BE49-F238E27FC236}">
                <a16:creationId xmlns:a16="http://schemas.microsoft.com/office/drawing/2014/main" id="{D26BE7C7-9030-261B-4108-55F5BD08B465}"/>
              </a:ext>
            </a:extLst>
          </p:cNvPr>
          <p:cNvSpPr>
            <a:spLocks noGrp="1" noChangeArrowheads="1"/>
          </p:cNvSpPr>
          <p:nvPr>
            <p:ph type="body" idx="1"/>
          </p:nvPr>
        </p:nvSpPr>
        <p:spPr>
          <a:xfrm>
            <a:off x="1524000" y="1295400"/>
            <a:ext cx="9144000" cy="5334000"/>
          </a:xfrm>
        </p:spPr>
        <p:txBody>
          <a:bodyPr/>
          <a:lstStyle/>
          <a:p>
            <a:pPr eaLnBrk="1" hangingPunct="1">
              <a:lnSpc>
                <a:spcPct val="90000"/>
              </a:lnSpc>
              <a:buFontTx/>
              <a:buNone/>
            </a:pPr>
            <a:r>
              <a:rPr lang="en-US" altLang="en-US"/>
              <a:t>		(Paradigm: a way of seeing and doing things)</a:t>
            </a:r>
          </a:p>
          <a:p>
            <a:pPr eaLnBrk="1" hangingPunct="1">
              <a:lnSpc>
                <a:spcPct val="90000"/>
              </a:lnSpc>
            </a:pPr>
            <a:r>
              <a:rPr lang="en-US" altLang="en-US"/>
              <a:t>Object - Oriented (OO) Programming:</a:t>
            </a:r>
          </a:p>
          <a:p>
            <a:pPr lvl="1" eaLnBrk="1" hangingPunct="1">
              <a:lnSpc>
                <a:spcPct val="90000"/>
              </a:lnSpc>
            </a:pPr>
            <a:r>
              <a:rPr lang="en-US" altLang="en-US"/>
              <a:t>Organizing software as a collection of objects with a certain state and behavior.</a:t>
            </a:r>
          </a:p>
          <a:p>
            <a:pPr eaLnBrk="1" hangingPunct="1">
              <a:lnSpc>
                <a:spcPct val="90000"/>
              </a:lnSpc>
            </a:pPr>
            <a:r>
              <a:rPr lang="en-US" altLang="en-US"/>
              <a:t>Object Oriented Design:</a:t>
            </a:r>
          </a:p>
          <a:p>
            <a:pPr lvl="1" eaLnBrk="1" hangingPunct="1">
              <a:lnSpc>
                <a:spcPct val="90000"/>
              </a:lnSpc>
            </a:pPr>
            <a:r>
              <a:rPr lang="en-US" altLang="en-US"/>
              <a:t>Based on the identification &amp; organization of objects. </a:t>
            </a:r>
          </a:p>
          <a:p>
            <a:pPr eaLnBrk="1" hangingPunct="1">
              <a:lnSpc>
                <a:spcPct val="90000"/>
              </a:lnSpc>
            </a:pPr>
            <a:r>
              <a:rPr lang="en-US" altLang="en-US"/>
              <a:t>OO Modeling  </a:t>
            </a:r>
          </a:p>
          <a:p>
            <a:pPr lvl="1" eaLnBrk="1" hangingPunct="1">
              <a:lnSpc>
                <a:spcPct val="90000"/>
              </a:lnSpc>
            </a:pPr>
            <a:r>
              <a:rPr lang="en-US" altLang="en-US"/>
              <a:t>Modeling objects based on the real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096C3A5-0C3E-B303-0AA8-23BF599D7B94}"/>
              </a:ext>
            </a:extLst>
          </p:cNvPr>
          <p:cNvSpPr>
            <a:spLocks noGrp="1" noChangeArrowheads="1"/>
          </p:cNvSpPr>
          <p:nvPr>
            <p:ph type="title"/>
          </p:nvPr>
        </p:nvSpPr>
        <p:spPr>
          <a:xfrm>
            <a:off x="2057400" y="228600"/>
            <a:ext cx="8153400" cy="609600"/>
          </a:xfrm>
        </p:spPr>
        <p:txBody>
          <a:bodyPr>
            <a:normAutofit fontScale="90000"/>
          </a:bodyPr>
          <a:lstStyle/>
          <a:p>
            <a:pPr eaLnBrk="1" hangingPunct="1">
              <a:defRPr/>
            </a:pPr>
            <a:r>
              <a:rPr lang="en-US"/>
              <a:t>Class Inheritance &amp; Specialization</a:t>
            </a:r>
          </a:p>
        </p:txBody>
      </p:sp>
      <p:sp>
        <p:nvSpPr>
          <p:cNvPr id="22531" name="Text Box 7">
            <a:extLst>
              <a:ext uri="{FF2B5EF4-FFF2-40B4-BE49-F238E27FC236}">
                <a16:creationId xmlns:a16="http://schemas.microsoft.com/office/drawing/2014/main" id="{72753833-DE88-F70F-8D74-D160E3041ACE}"/>
              </a:ext>
            </a:extLst>
          </p:cNvPr>
          <p:cNvSpPr txBox="1">
            <a:spLocks noChangeArrowheads="1"/>
          </p:cNvSpPr>
          <p:nvPr/>
        </p:nvSpPr>
        <p:spPr bwMode="auto">
          <a:xfrm>
            <a:off x="5160964" y="990601"/>
            <a:ext cx="1976437" cy="1006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latin typeface="Arial" panose="020B0604020202020204" pitchFamily="34" charset="0"/>
              </a:rPr>
              <a:t>Class: Furniture</a:t>
            </a:r>
          </a:p>
          <a:p>
            <a:pPr algn="ctr" eaLnBrk="1" hangingPunct="1">
              <a:spcBef>
                <a:spcPct val="0"/>
              </a:spcBef>
              <a:buFontTx/>
              <a:buNone/>
            </a:pPr>
            <a:r>
              <a:rPr lang="en-US" altLang="en-US" sz="2000">
                <a:latin typeface="Arial" panose="020B0604020202020204" pitchFamily="34" charset="0"/>
              </a:rPr>
              <a:t>Attribute A1</a:t>
            </a:r>
          </a:p>
          <a:p>
            <a:pPr algn="ctr" eaLnBrk="1" hangingPunct="1">
              <a:spcBef>
                <a:spcPct val="0"/>
              </a:spcBef>
              <a:buFontTx/>
              <a:buNone/>
            </a:pPr>
            <a:r>
              <a:rPr lang="en-US" altLang="en-US" sz="2000">
                <a:latin typeface="Arial" panose="020B0604020202020204" pitchFamily="34" charset="0"/>
              </a:rPr>
              <a:t>Method  A1</a:t>
            </a:r>
          </a:p>
        </p:txBody>
      </p:sp>
      <p:sp>
        <p:nvSpPr>
          <p:cNvPr id="22532" name="Text Box 8">
            <a:extLst>
              <a:ext uri="{FF2B5EF4-FFF2-40B4-BE49-F238E27FC236}">
                <a16:creationId xmlns:a16="http://schemas.microsoft.com/office/drawing/2014/main" id="{7F2C734F-1DC2-1825-89C1-E79E2757B486}"/>
              </a:ext>
            </a:extLst>
          </p:cNvPr>
          <p:cNvSpPr txBox="1">
            <a:spLocks noChangeArrowheads="1"/>
          </p:cNvSpPr>
          <p:nvPr/>
        </p:nvSpPr>
        <p:spPr bwMode="auto">
          <a:xfrm>
            <a:off x="5300663" y="2438401"/>
            <a:ext cx="16954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latin typeface="Arial" panose="020B0604020202020204" pitchFamily="34" charset="0"/>
              </a:rPr>
              <a:t>Class: Chairs</a:t>
            </a:r>
          </a:p>
          <a:p>
            <a:pPr algn="ctr" eaLnBrk="1" hangingPunct="1">
              <a:spcBef>
                <a:spcPct val="0"/>
              </a:spcBef>
              <a:buFontTx/>
              <a:buNone/>
            </a:pPr>
            <a:r>
              <a:rPr lang="en-US" altLang="en-US" sz="2000">
                <a:latin typeface="Arial" panose="020B0604020202020204" pitchFamily="34" charset="0"/>
              </a:rPr>
              <a:t>[Attribute A1]</a:t>
            </a:r>
          </a:p>
          <a:p>
            <a:pPr algn="ctr" eaLnBrk="1" hangingPunct="1">
              <a:spcBef>
                <a:spcPct val="0"/>
              </a:spcBef>
              <a:buFontTx/>
              <a:buNone/>
            </a:pPr>
            <a:r>
              <a:rPr lang="en-US" altLang="en-US" sz="2000">
                <a:latin typeface="Arial" panose="020B0604020202020204" pitchFamily="34" charset="0"/>
              </a:rPr>
              <a:t>Attribute  B1</a:t>
            </a:r>
          </a:p>
          <a:p>
            <a:pPr algn="ctr" eaLnBrk="1" hangingPunct="1">
              <a:spcBef>
                <a:spcPct val="0"/>
              </a:spcBef>
              <a:buFontTx/>
              <a:buNone/>
            </a:pPr>
            <a:r>
              <a:rPr lang="en-US" altLang="en-US" sz="2000">
                <a:latin typeface="Arial" panose="020B0604020202020204" pitchFamily="34" charset="0"/>
              </a:rPr>
              <a:t>[Method A1]</a:t>
            </a:r>
          </a:p>
          <a:p>
            <a:pPr algn="ctr" eaLnBrk="1" hangingPunct="1">
              <a:spcBef>
                <a:spcPct val="0"/>
              </a:spcBef>
              <a:buFontTx/>
              <a:buNone/>
            </a:pPr>
            <a:r>
              <a:rPr lang="en-US" altLang="en-US" sz="2000">
                <a:latin typeface="Arial" panose="020B0604020202020204" pitchFamily="34" charset="0"/>
              </a:rPr>
              <a:t>Method B1</a:t>
            </a:r>
          </a:p>
        </p:txBody>
      </p:sp>
      <p:sp>
        <p:nvSpPr>
          <p:cNvPr id="22533" name="Rectangle 10">
            <a:extLst>
              <a:ext uri="{FF2B5EF4-FFF2-40B4-BE49-F238E27FC236}">
                <a16:creationId xmlns:a16="http://schemas.microsoft.com/office/drawing/2014/main" id="{5A33848B-824F-97C9-0F3B-0904FDF662AA}"/>
              </a:ext>
            </a:extLst>
          </p:cNvPr>
          <p:cNvSpPr>
            <a:spLocks noChangeArrowheads="1"/>
          </p:cNvSpPr>
          <p:nvPr/>
        </p:nvSpPr>
        <p:spPr bwMode="auto">
          <a:xfrm>
            <a:off x="4267200" y="4419600"/>
            <a:ext cx="3810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34" name="Rectangle 13">
            <a:extLst>
              <a:ext uri="{FF2B5EF4-FFF2-40B4-BE49-F238E27FC236}">
                <a16:creationId xmlns:a16="http://schemas.microsoft.com/office/drawing/2014/main" id="{E7D34E69-E4D2-97BF-4D9D-E1F4B5CFBBBF}"/>
              </a:ext>
            </a:extLst>
          </p:cNvPr>
          <p:cNvSpPr>
            <a:spLocks noChangeArrowheads="1"/>
          </p:cNvSpPr>
          <p:nvPr/>
        </p:nvSpPr>
        <p:spPr bwMode="auto">
          <a:xfrm>
            <a:off x="4267200" y="5638800"/>
            <a:ext cx="3810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nvGrpSpPr>
          <p:cNvPr id="22535" name="Group 15">
            <a:extLst>
              <a:ext uri="{FF2B5EF4-FFF2-40B4-BE49-F238E27FC236}">
                <a16:creationId xmlns:a16="http://schemas.microsoft.com/office/drawing/2014/main" id="{254DAAA5-EC70-C314-B978-1C4DD0B1486B}"/>
              </a:ext>
            </a:extLst>
          </p:cNvPr>
          <p:cNvGrpSpPr>
            <a:grpSpLocks/>
          </p:cNvGrpSpPr>
          <p:nvPr/>
        </p:nvGrpSpPr>
        <p:grpSpPr bwMode="auto">
          <a:xfrm>
            <a:off x="4267200" y="4419601"/>
            <a:ext cx="3810000" cy="2225675"/>
            <a:chOff x="1728" y="2784"/>
            <a:chExt cx="2400" cy="1402"/>
          </a:xfrm>
        </p:grpSpPr>
        <p:sp>
          <p:nvSpPr>
            <p:cNvPr id="22557" name="Text Box 9">
              <a:extLst>
                <a:ext uri="{FF2B5EF4-FFF2-40B4-BE49-F238E27FC236}">
                  <a16:creationId xmlns:a16="http://schemas.microsoft.com/office/drawing/2014/main" id="{F0AF073E-E540-B6DA-EDED-391789A14532}"/>
                </a:ext>
              </a:extLst>
            </p:cNvPr>
            <p:cNvSpPr txBox="1">
              <a:spLocks noChangeArrowheads="1"/>
            </p:cNvSpPr>
            <p:nvPr/>
          </p:nvSpPr>
          <p:spPr bwMode="auto">
            <a:xfrm>
              <a:off x="1776" y="2784"/>
              <a:ext cx="2275"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latin typeface="Arial" panose="020B0604020202020204" pitchFamily="34" charset="0"/>
                </a:rPr>
                <a:t>Class: Executive Chairs</a:t>
              </a:r>
            </a:p>
            <a:p>
              <a:pPr algn="ctr" eaLnBrk="1" hangingPunct="1">
                <a:spcBef>
                  <a:spcPct val="0"/>
                </a:spcBef>
                <a:buFontTx/>
                <a:buNone/>
              </a:pPr>
              <a:r>
                <a:rPr lang="en-US" altLang="en-US" sz="2000">
                  <a:latin typeface="Arial" panose="020B0604020202020204" pitchFamily="34" charset="0"/>
                </a:rPr>
                <a:t>[Attribute A1]</a:t>
              </a:r>
            </a:p>
            <a:p>
              <a:pPr algn="ctr" eaLnBrk="1" hangingPunct="1">
                <a:spcBef>
                  <a:spcPct val="0"/>
                </a:spcBef>
                <a:buFontTx/>
                <a:buNone/>
              </a:pPr>
              <a:r>
                <a:rPr lang="en-US" altLang="en-US" sz="2000">
                  <a:latin typeface="Arial" panose="020B0604020202020204" pitchFamily="34" charset="0"/>
                </a:rPr>
                <a:t>[Attribute  B1]</a:t>
              </a:r>
            </a:p>
            <a:p>
              <a:pPr algn="ctr" eaLnBrk="1" hangingPunct="1">
                <a:spcBef>
                  <a:spcPct val="0"/>
                </a:spcBef>
                <a:buFontTx/>
                <a:buNone/>
              </a:pPr>
              <a:r>
                <a:rPr lang="en-US" altLang="en-US" sz="2000">
                  <a:latin typeface="Arial" panose="020B0604020202020204" pitchFamily="34" charset="0"/>
                </a:rPr>
                <a:t>Attribute C1</a:t>
              </a:r>
            </a:p>
            <a:p>
              <a:pPr algn="ctr" eaLnBrk="1" hangingPunct="1">
                <a:spcBef>
                  <a:spcPct val="0"/>
                </a:spcBef>
                <a:buFontTx/>
                <a:buNone/>
              </a:pPr>
              <a:r>
                <a:rPr lang="en-US" altLang="en-US" sz="2000">
                  <a:latin typeface="Arial" panose="020B0604020202020204" pitchFamily="34" charset="0"/>
                </a:rPr>
                <a:t>[Method A1]</a:t>
              </a:r>
            </a:p>
            <a:p>
              <a:pPr algn="ctr" eaLnBrk="1" hangingPunct="1">
                <a:spcBef>
                  <a:spcPct val="0"/>
                </a:spcBef>
                <a:buFontTx/>
                <a:buNone/>
              </a:pPr>
              <a:r>
                <a:rPr lang="en-US" altLang="en-US" sz="2000">
                  <a:latin typeface="Arial" panose="020B0604020202020204" pitchFamily="34" charset="0"/>
                </a:rPr>
                <a:t>Method B1 (B1 code modified)</a:t>
              </a:r>
            </a:p>
            <a:p>
              <a:pPr algn="ctr" eaLnBrk="1" hangingPunct="1">
                <a:spcBef>
                  <a:spcPct val="0"/>
                </a:spcBef>
                <a:buFontTx/>
                <a:buNone/>
              </a:pPr>
              <a:r>
                <a:rPr lang="en-US" altLang="en-US" sz="2000">
                  <a:latin typeface="Arial" panose="020B0604020202020204" pitchFamily="34" charset="0"/>
                </a:rPr>
                <a:t>Method C1</a:t>
              </a:r>
            </a:p>
          </p:txBody>
        </p:sp>
        <p:sp>
          <p:nvSpPr>
            <p:cNvPr id="22558" name="Rectangle 11">
              <a:extLst>
                <a:ext uri="{FF2B5EF4-FFF2-40B4-BE49-F238E27FC236}">
                  <a16:creationId xmlns:a16="http://schemas.microsoft.com/office/drawing/2014/main" id="{485EE4DF-43D6-50AB-432B-2252FF6E8C80}"/>
                </a:ext>
              </a:extLst>
            </p:cNvPr>
            <p:cNvSpPr>
              <a:spLocks noChangeArrowheads="1"/>
            </p:cNvSpPr>
            <p:nvPr/>
          </p:nvSpPr>
          <p:spPr bwMode="auto">
            <a:xfrm>
              <a:off x="1728" y="3024"/>
              <a:ext cx="2400"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59" name="Rectangle 14">
              <a:extLst>
                <a:ext uri="{FF2B5EF4-FFF2-40B4-BE49-F238E27FC236}">
                  <a16:creationId xmlns:a16="http://schemas.microsoft.com/office/drawing/2014/main" id="{96484D79-CDE5-6ED7-3348-01F606F28EFC}"/>
                </a:ext>
              </a:extLst>
            </p:cNvPr>
            <p:cNvSpPr>
              <a:spLocks noChangeArrowheads="1"/>
            </p:cNvSpPr>
            <p:nvPr/>
          </p:nvSpPr>
          <p:spPr bwMode="auto">
            <a:xfrm>
              <a:off x="1728" y="2784"/>
              <a:ext cx="2400" cy="13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sp>
        <p:nvSpPr>
          <p:cNvPr id="22536" name="Rectangle 18">
            <a:extLst>
              <a:ext uri="{FF2B5EF4-FFF2-40B4-BE49-F238E27FC236}">
                <a16:creationId xmlns:a16="http://schemas.microsoft.com/office/drawing/2014/main" id="{C2C78270-6172-946C-565C-479F5DFAC850}"/>
              </a:ext>
            </a:extLst>
          </p:cNvPr>
          <p:cNvSpPr>
            <a:spLocks noChangeArrowheads="1"/>
          </p:cNvSpPr>
          <p:nvPr/>
        </p:nvSpPr>
        <p:spPr bwMode="auto">
          <a:xfrm>
            <a:off x="4876800" y="2819400"/>
            <a:ext cx="2590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37" name="Rectangle 19">
            <a:extLst>
              <a:ext uri="{FF2B5EF4-FFF2-40B4-BE49-F238E27FC236}">
                <a16:creationId xmlns:a16="http://schemas.microsoft.com/office/drawing/2014/main" id="{2B929F61-1F5E-B550-DD11-D0718DA4E6A9}"/>
              </a:ext>
            </a:extLst>
          </p:cNvPr>
          <p:cNvSpPr>
            <a:spLocks noChangeArrowheads="1"/>
          </p:cNvSpPr>
          <p:nvPr/>
        </p:nvSpPr>
        <p:spPr bwMode="auto">
          <a:xfrm>
            <a:off x="4876800" y="2438400"/>
            <a:ext cx="2590800" cy="1524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38" name="Rectangle 20">
            <a:extLst>
              <a:ext uri="{FF2B5EF4-FFF2-40B4-BE49-F238E27FC236}">
                <a16:creationId xmlns:a16="http://schemas.microsoft.com/office/drawing/2014/main" id="{BBC67E79-4C70-495B-F680-6CC4FE389580}"/>
              </a:ext>
            </a:extLst>
          </p:cNvPr>
          <p:cNvSpPr>
            <a:spLocks noChangeArrowheads="1"/>
          </p:cNvSpPr>
          <p:nvPr/>
        </p:nvSpPr>
        <p:spPr bwMode="auto">
          <a:xfrm>
            <a:off x="4876800" y="3429000"/>
            <a:ext cx="2590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39" name="Rectangle 21">
            <a:extLst>
              <a:ext uri="{FF2B5EF4-FFF2-40B4-BE49-F238E27FC236}">
                <a16:creationId xmlns:a16="http://schemas.microsoft.com/office/drawing/2014/main" id="{B465B471-2EC8-A09F-3F5A-2B19AC02FD57}"/>
              </a:ext>
            </a:extLst>
          </p:cNvPr>
          <p:cNvSpPr>
            <a:spLocks noChangeArrowheads="1"/>
          </p:cNvSpPr>
          <p:nvPr/>
        </p:nvSpPr>
        <p:spPr bwMode="auto">
          <a:xfrm>
            <a:off x="4876800" y="2438400"/>
            <a:ext cx="2590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0" name="Rectangle 22">
            <a:extLst>
              <a:ext uri="{FF2B5EF4-FFF2-40B4-BE49-F238E27FC236}">
                <a16:creationId xmlns:a16="http://schemas.microsoft.com/office/drawing/2014/main" id="{90FBB00A-CF11-2A2A-1E13-EB8710CA1386}"/>
              </a:ext>
            </a:extLst>
          </p:cNvPr>
          <p:cNvSpPr>
            <a:spLocks noChangeArrowheads="1"/>
          </p:cNvSpPr>
          <p:nvPr/>
        </p:nvSpPr>
        <p:spPr bwMode="auto">
          <a:xfrm>
            <a:off x="5181600" y="990600"/>
            <a:ext cx="1981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1" name="Rectangle 23">
            <a:extLst>
              <a:ext uri="{FF2B5EF4-FFF2-40B4-BE49-F238E27FC236}">
                <a16:creationId xmlns:a16="http://schemas.microsoft.com/office/drawing/2014/main" id="{F11D873B-682A-0A9C-3AF3-732A9F8F2265}"/>
              </a:ext>
            </a:extLst>
          </p:cNvPr>
          <p:cNvSpPr>
            <a:spLocks noChangeArrowheads="1"/>
          </p:cNvSpPr>
          <p:nvPr/>
        </p:nvSpPr>
        <p:spPr bwMode="auto">
          <a:xfrm>
            <a:off x="5181600" y="1371600"/>
            <a:ext cx="1981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2" name="Rectangle 24">
            <a:extLst>
              <a:ext uri="{FF2B5EF4-FFF2-40B4-BE49-F238E27FC236}">
                <a16:creationId xmlns:a16="http://schemas.microsoft.com/office/drawing/2014/main" id="{9FE3D8A2-1CCC-4FF7-5AD9-A9C8161C026B}"/>
              </a:ext>
            </a:extLst>
          </p:cNvPr>
          <p:cNvSpPr>
            <a:spLocks noChangeArrowheads="1"/>
          </p:cNvSpPr>
          <p:nvPr/>
        </p:nvSpPr>
        <p:spPr bwMode="auto">
          <a:xfrm>
            <a:off x="5181600" y="1676400"/>
            <a:ext cx="1981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3" name="Rectangle 25">
            <a:extLst>
              <a:ext uri="{FF2B5EF4-FFF2-40B4-BE49-F238E27FC236}">
                <a16:creationId xmlns:a16="http://schemas.microsoft.com/office/drawing/2014/main" id="{B2E84F4D-6FEA-E708-D646-121C8E9D70B1}"/>
              </a:ext>
            </a:extLst>
          </p:cNvPr>
          <p:cNvSpPr>
            <a:spLocks noChangeArrowheads="1"/>
          </p:cNvSpPr>
          <p:nvPr/>
        </p:nvSpPr>
        <p:spPr bwMode="auto">
          <a:xfrm>
            <a:off x="5181600" y="990600"/>
            <a:ext cx="1981200" cy="990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4" name="AutoShape 26">
            <a:extLst>
              <a:ext uri="{FF2B5EF4-FFF2-40B4-BE49-F238E27FC236}">
                <a16:creationId xmlns:a16="http://schemas.microsoft.com/office/drawing/2014/main" id="{11C4DFA7-107C-77B4-C75A-01917B7E1A34}"/>
              </a:ext>
            </a:extLst>
          </p:cNvPr>
          <p:cNvSpPr>
            <a:spLocks noChangeArrowheads="1"/>
          </p:cNvSpPr>
          <p:nvPr/>
        </p:nvSpPr>
        <p:spPr bwMode="auto">
          <a:xfrm>
            <a:off x="6019800" y="1981200"/>
            <a:ext cx="304800" cy="304800"/>
          </a:xfrm>
          <a:prstGeom prst="flowChartExtra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5" name="AutoShape 27">
            <a:extLst>
              <a:ext uri="{FF2B5EF4-FFF2-40B4-BE49-F238E27FC236}">
                <a16:creationId xmlns:a16="http://schemas.microsoft.com/office/drawing/2014/main" id="{3CF58A4D-1856-9E28-743B-E7B512318517}"/>
              </a:ext>
            </a:extLst>
          </p:cNvPr>
          <p:cNvSpPr>
            <a:spLocks noChangeArrowheads="1"/>
          </p:cNvSpPr>
          <p:nvPr/>
        </p:nvSpPr>
        <p:spPr bwMode="auto">
          <a:xfrm>
            <a:off x="6019800" y="3962400"/>
            <a:ext cx="304800" cy="304800"/>
          </a:xfrm>
          <a:prstGeom prst="flowChartExtra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2546" name="Line 28">
            <a:extLst>
              <a:ext uri="{FF2B5EF4-FFF2-40B4-BE49-F238E27FC236}">
                <a16:creationId xmlns:a16="http://schemas.microsoft.com/office/drawing/2014/main" id="{466B3E9C-32DD-417A-8707-40983AB7252D}"/>
              </a:ext>
            </a:extLst>
          </p:cNvPr>
          <p:cNvSpPr>
            <a:spLocks noChangeShapeType="1"/>
          </p:cNvSpPr>
          <p:nvPr/>
        </p:nvSpPr>
        <p:spPr bwMode="auto">
          <a:xfrm>
            <a:off x="6172200" y="2286000"/>
            <a:ext cx="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47" name="Line 29">
            <a:extLst>
              <a:ext uri="{FF2B5EF4-FFF2-40B4-BE49-F238E27FC236}">
                <a16:creationId xmlns:a16="http://schemas.microsoft.com/office/drawing/2014/main" id="{B3B4B5B6-D776-4949-4C46-3C988FE0EAC8}"/>
              </a:ext>
            </a:extLst>
          </p:cNvPr>
          <p:cNvSpPr>
            <a:spLocks noChangeShapeType="1"/>
          </p:cNvSpPr>
          <p:nvPr/>
        </p:nvSpPr>
        <p:spPr bwMode="auto">
          <a:xfrm>
            <a:off x="6172200" y="4267200"/>
            <a:ext cx="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48" name="Line 30">
            <a:extLst>
              <a:ext uri="{FF2B5EF4-FFF2-40B4-BE49-F238E27FC236}">
                <a16:creationId xmlns:a16="http://schemas.microsoft.com/office/drawing/2014/main" id="{586DD884-79FD-D48E-F45F-56275C602698}"/>
              </a:ext>
            </a:extLst>
          </p:cNvPr>
          <p:cNvSpPr>
            <a:spLocks noChangeShapeType="1"/>
          </p:cNvSpPr>
          <p:nvPr/>
        </p:nvSpPr>
        <p:spPr bwMode="auto">
          <a:xfrm flipV="1">
            <a:off x="3962400" y="11430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49" name="Text Box 31">
            <a:extLst>
              <a:ext uri="{FF2B5EF4-FFF2-40B4-BE49-F238E27FC236}">
                <a16:creationId xmlns:a16="http://schemas.microsoft.com/office/drawing/2014/main" id="{5EBDF197-24DB-EEE2-40AF-E9F3F099F222}"/>
              </a:ext>
            </a:extLst>
          </p:cNvPr>
          <p:cNvSpPr txBox="1">
            <a:spLocks noChangeArrowheads="1"/>
          </p:cNvSpPr>
          <p:nvPr/>
        </p:nvSpPr>
        <p:spPr bwMode="auto">
          <a:xfrm>
            <a:off x="2270126" y="1184275"/>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Class  name</a:t>
            </a:r>
            <a:endParaRPr lang="es-ES" altLang="en-US" sz="2400"/>
          </a:p>
        </p:txBody>
      </p:sp>
      <p:sp>
        <p:nvSpPr>
          <p:cNvPr id="22550" name="Line 32">
            <a:extLst>
              <a:ext uri="{FF2B5EF4-FFF2-40B4-BE49-F238E27FC236}">
                <a16:creationId xmlns:a16="http://schemas.microsoft.com/office/drawing/2014/main" id="{92993420-435E-1C4A-967E-D483EC6AC954}"/>
              </a:ext>
            </a:extLst>
          </p:cNvPr>
          <p:cNvSpPr>
            <a:spLocks noChangeShapeType="1"/>
          </p:cNvSpPr>
          <p:nvPr/>
        </p:nvSpPr>
        <p:spPr bwMode="auto">
          <a:xfrm flipH="1">
            <a:off x="7315200" y="15240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51" name="Text Box 33">
            <a:extLst>
              <a:ext uri="{FF2B5EF4-FFF2-40B4-BE49-F238E27FC236}">
                <a16:creationId xmlns:a16="http://schemas.microsoft.com/office/drawing/2014/main" id="{D6633707-82CC-37C1-36A1-0A512C23795D}"/>
              </a:ext>
            </a:extLst>
          </p:cNvPr>
          <p:cNvSpPr txBox="1">
            <a:spLocks noChangeArrowheads="1"/>
          </p:cNvSpPr>
          <p:nvPr/>
        </p:nvSpPr>
        <p:spPr bwMode="auto">
          <a:xfrm>
            <a:off x="8899526" y="1184275"/>
            <a:ext cx="140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Attributes</a:t>
            </a:r>
            <a:endParaRPr lang="es-ES" altLang="en-US" sz="2400"/>
          </a:p>
        </p:txBody>
      </p:sp>
      <p:sp>
        <p:nvSpPr>
          <p:cNvPr id="22552" name="Text Box 34">
            <a:extLst>
              <a:ext uri="{FF2B5EF4-FFF2-40B4-BE49-F238E27FC236}">
                <a16:creationId xmlns:a16="http://schemas.microsoft.com/office/drawing/2014/main" id="{E881A9C3-D109-D227-14A1-27205A238560}"/>
              </a:ext>
            </a:extLst>
          </p:cNvPr>
          <p:cNvSpPr txBox="1">
            <a:spLocks noChangeArrowheads="1"/>
          </p:cNvSpPr>
          <p:nvPr/>
        </p:nvSpPr>
        <p:spPr bwMode="auto">
          <a:xfrm>
            <a:off x="2193925" y="18700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Methods</a:t>
            </a:r>
            <a:endParaRPr lang="es-ES" altLang="en-US" sz="2400"/>
          </a:p>
        </p:txBody>
      </p:sp>
      <p:sp>
        <p:nvSpPr>
          <p:cNvPr id="22553" name="Line 35">
            <a:extLst>
              <a:ext uri="{FF2B5EF4-FFF2-40B4-BE49-F238E27FC236}">
                <a16:creationId xmlns:a16="http://schemas.microsoft.com/office/drawing/2014/main" id="{F4D124FD-7EE9-132E-6286-395567764B33}"/>
              </a:ext>
            </a:extLst>
          </p:cNvPr>
          <p:cNvSpPr>
            <a:spLocks noChangeShapeType="1"/>
          </p:cNvSpPr>
          <p:nvPr/>
        </p:nvSpPr>
        <p:spPr bwMode="auto">
          <a:xfrm flipV="1">
            <a:off x="3581400" y="1828800"/>
            <a:ext cx="1524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54" name="Text Box 36">
            <a:extLst>
              <a:ext uri="{FF2B5EF4-FFF2-40B4-BE49-F238E27FC236}">
                <a16:creationId xmlns:a16="http://schemas.microsoft.com/office/drawing/2014/main" id="{32E59797-81AA-3E07-5940-A97FB24E2BB2}"/>
              </a:ext>
            </a:extLst>
          </p:cNvPr>
          <p:cNvSpPr txBox="1">
            <a:spLocks noChangeArrowheads="1"/>
          </p:cNvSpPr>
          <p:nvPr/>
        </p:nvSpPr>
        <p:spPr bwMode="auto">
          <a:xfrm>
            <a:off x="1524000" y="3124201"/>
            <a:ext cx="27190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Is a specialization of</a:t>
            </a:r>
          </a:p>
          <a:p>
            <a:pPr eaLnBrk="1" hangingPunct="1">
              <a:spcBef>
                <a:spcPct val="0"/>
              </a:spcBef>
              <a:buFontTx/>
              <a:buNone/>
            </a:pPr>
            <a:r>
              <a:rPr lang="es-ES_tradnl" altLang="en-US" sz="2400"/>
              <a:t>Or</a:t>
            </a:r>
          </a:p>
          <a:p>
            <a:pPr eaLnBrk="1" hangingPunct="1">
              <a:spcBef>
                <a:spcPct val="0"/>
              </a:spcBef>
              <a:buFontTx/>
              <a:buNone/>
            </a:pPr>
            <a:r>
              <a:rPr lang="es-ES_tradnl" altLang="en-US" sz="2400"/>
              <a:t>Inherits from</a:t>
            </a:r>
            <a:endParaRPr lang="es-ES" altLang="en-US" sz="2400"/>
          </a:p>
        </p:txBody>
      </p:sp>
      <p:sp>
        <p:nvSpPr>
          <p:cNvPr id="22555" name="Line 37">
            <a:extLst>
              <a:ext uri="{FF2B5EF4-FFF2-40B4-BE49-F238E27FC236}">
                <a16:creationId xmlns:a16="http://schemas.microsoft.com/office/drawing/2014/main" id="{DEA1EF2A-01CF-0D7C-C168-1EE030CA674E}"/>
              </a:ext>
            </a:extLst>
          </p:cNvPr>
          <p:cNvSpPr>
            <a:spLocks noChangeShapeType="1"/>
          </p:cNvSpPr>
          <p:nvPr/>
        </p:nvSpPr>
        <p:spPr bwMode="auto">
          <a:xfrm flipV="1">
            <a:off x="3352800" y="2209800"/>
            <a:ext cx="2514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556" name="Line 38">
            <a:extLst>
              <a:ext uri="{FF2B5EF4-FFF2-40B4-BE49-F238E27FC236}">
                <a16:creationId xmlns:a16="http://schemas.microsoft.com/office/drawing/2014/main" id="{29171978-228A-307B-32FD-B6899F331571}"/>
              </a:ext>
            </a:extLst>
          </p:cNvPr>
          <p:cNvSpPr>
            <a:spLocks noChangeShapeType="1"/>
          </p:cNvSpPr>
          <p:nvPr/>
        </p:nvSpPr>
        <p:spPr bwMode="auto">
          <a:xfrm>
            <a:off x="3505200" y="3810000"/>
            <a:ext cx="2362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1098A8E-33BE-62E1-ED49-3C176D18285D}"/>
              </a:ext>
            </a:extLst>
          </p:cNvPr>
          <p:cNvSpPr>
            <a:spLocks noGrp="1"/>
          </p:cNvSpPr>
          <p:nvPr>
            <p:ph type="title"/>
          </p:nvPr>
        </p:nvSpPr>
        <p:spPr/>
        <p:txBody>
          <a:bodyPr/>
          <a:lstStyle/>
          <a:p>
            <a:r>
              <a:rPr lang="en-IN" altLang="en-US"/>
              <a:t>Types of Inheritance</a:t>
            </a:r>
          </a:p>
        </p:txBody>
      </p:sp>
      <p:pic>
        <p:nvPicPr>
          <p:cNvPr id="23555" name="Picture 2">
            <a:extLst>
              <a:ext uri="{FF2B5EF4-FFF2-40B4-BE49-F238E27FC236}">
                <a16:creationId xmlns:a16="http://schemas.microsoft.com/office/drawing/2014/main" id="{52E7EBF4-1025-FF7C-AD5C-AE25CE29F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362075"/>
            <a:ext cx="77914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3">
            <a:extLst>
              <a:ext uri="{FF2B5EF4-FFF2-40B4-BE49-F238E27FC236}">
                <a16:creationId xmlns:a16="http://schemas.microsoft.com/office/drawing/2014/main" id="{88468DB5-DB31-7016-A124-7AA805764704}"/>
              </a:ext>
            </a:extLst>
          </p:cNvPr>
          <p:cNvSpPr>
            <a:spLocks noChangeArrowheads="1"/>
          </p:cNvSpPr>
          <p:nvPr/>
        </p:nvSpPr>
        <p:spPr bwMode="auto">
          <a:xfrm>
            <a:off x="2566988" y="5661026"/>
            <a:ext cx="5815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N" altLang="en-US" sz="2400" b="1"/>
              <a:t>Note: Multiple inheritance is not supported in java through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4DF4B1F-8CB6-EAE9-1823-B0336EF01846}"/>
              </a:ext>
            </a:extLst>
          </p:cNvPr>
          <p:cNvSpPr>
            <a:spLocks noGrp="1" noChangeArrowheads="1"/>
          </p:cNvSpPr>
          <p:nvPr>
            <p:ph type="title"/>
          </p:nvPr>
        </p:nvSpPr>
        <p:spPr>
          <a:xfrm>
            <a:off x="2209800" y="609600"/>
            <a:ext cx="7772400" cy="609600"/>
          </a:xfrm>
        </p:spPr>
        <p:txBody>
          <a:bodyPr>
            <a:normAutofit fontScale="90000"/>
          </a:bodyPr>
          <a:lstStyle/>
          <a:p>
            <a:pPr eaLnBrk="1" hangingPunct="1">
              <a:defRPr/>
            </a:pPr>
            <a:r>
              <a:rPr lang="en-US"/>
              <a:t>Class Hierarchies &amp; Inheritance</a:t>
            </a:r>
          </a:p>
        </p:txBody>
      </p:sp>
      <p:sp>
        <p:nvSpPr>
          <p:cNvPr id="24579" name="Rectangle 3">
            <a:extLst>
              <a:ext uri="{FF2B5EF4-FFF2-40B4-BE49-F238E27FC236}">
                <a16:creationId xmlns:a16="http://schemas.microsoft.com/office/drawing/2014/main" id="{0CB80524-9C34-9196-C9ED-79C086474DA8}"/>
              </a:ext>
            </a:extLst>
          </p:cNvPr>
          <p:cNvSpPr>
            <a:spLocks noGrp="1" noChangeArrowheads="1"/>
          </p:cNvSpPr>
          <p:nvPr>
            <p:ph type="body" idx="1"/>
          </p:nvPr>
        </p:nvSpPr>
        <p:spPr>
          <a:xfrm>
            <a:off x="2209800" y="1447800"/>
            <a:ext cx="7772400" cy="2057400"/>
          </a:xfrm>
        </p:spPr>
        <p:txBody>
          <a:bodyPr/>
          <a:lstStyle/>
          <a:p>
            <a:pPr eaLnBrk="1" hangingPunct="1">
              <a:lnSpc>
                <a:spcPct val="90000"/>
              </a:lnSpc>
            </a:pPr>
            <a:r>
              <a:rPr lang="es-ES_tradnl" altLang="en-US"/>
              <a:t>Classes can be arranged in hierarchies so that more classes inherit attributes and methods from more abstract classes</a:t>
            </a:r>
          </a:p>
          <a:p>
            <a:pPr eaLnBrk="1" hangingPunct="1">
              <a:lnSpc>
                <a:spcPct val="90000"/>
              </a:lnSpc>
            </a:pPr>
            <a:r>
              <a:rPr lang="es-ES_tradnl" altLang="en-US" b="1"/>
              <a:t>Class hierarchy diagrams</a:t>
            </a:r>
            <a:endParaRPr lang="es-ES" altLang="en-US" b="1"/>
          </a:p>
        </p:txBody>
      </p:sp>
      <p:grpSp>
        <p:nvGrpSpPr>
          <p:cNvPr id="24580" name="Group 43">
            <a:extLst>
              <a:ext uri="{FF2B5EF4-FFF2-40B4-BE49-F238E27FC236}">
                <a16:creationId xmlns:a16="http://schemas.microsoft.com/office/drawing/2014/main" id="{BAD8CF7A-48BE-5F02-FC6C-984AB7D31914}"/>
              </a:ext>
            </a:extLst>
          </p:cNvPr>
          <p:cNvGrpSpPr>
            <a:grpSpLocks/>
          </p:cNvGrpSpPr>
          <p:nvPr/>
        </p:nvGrpSpPr>
        <p:grpSpPr bwMode="auto">
          <a:xfrm>
            <a:off x="3505200" y="3352800"/>
            <a:ext cx="4484688" cy="2362200"/>
            <a:chOff x="1248" y="2592"/>
            <a:chExt cx="2825" cy="1488"/>
          </a:xfrm>
        </p:grpSpPr>
        <p:grpSp>
          <p:nvGrpSpPr>
            <p:cNvPr id="24584" name="Group 4">
              <a:extLst>
                <a:ext uri="{FF2B5EF4-FFF2-40B4-BE49-F238E27FC236}">
                  <a16:creationId xmlns:a16="http://schemas.microsoft.com/office/drawing/2014/main" id="{30F08B37-8534-773F-F5A7-CB4B6168DA56}"/>
                </a:ext>
              </a:extLst>
            </p:cNvPr>
            <p:cNvGrpSpPr>
              <a:grpSpLocks/>
            </p:cNvGrpSpPr>
            <p:nvPr/>
          </p:nvGrpSpPr>
          <p:grpSpPr bwMode="auto">
            <a:xfrm>
              <a:off x="2304" y="2592"/>
              <a:ext cx="576" cy="528"/>
              <a:chOff x="1968" y="1776"/>
              <a:chExt cx="1632" cy="1536"/>
            </a:xfrm>
          </p:grpSpPr>
          <p:sp>
            <p:nvSpPr>
              <p:cNvPr id="24613" name="Oval 5">
                <a:extLst>
                  <a:ext uri="{FF2B5EF4-FFF2-40B4-BE49-F238E27FC236}">
                    <a16:creationId xmlns:a16="http://schemas.microsoft.com/office/drawing/2014/main" id="{21C1A3B7-EED0-0D10-609E-267EE4C20CBC}"/>
                  </a:ext>
                </a:extLst>
              </p:cNvPr>
              <p:cNvSpPr>
                <a:spLocks noChangeArrowheads="1"/>
              </p:cNvSpPr>
              <p:nvPr/>
            </p:nvSpPr>
            <p:spPr bwMode="auto">
              <a:xfrm>
                <a:off x="1968" y="1776"/>
                <a:ext cx="1632" cy="15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614" name="Oval 6">
                <a:extLst>
                  <a:ext uri="{FF2B5EF4-FFF2-40B4-BE49-F238E27FC236}">
                    <a16:creationId xmlns:a16="http://schemas.microsoft.com/office/drawing/2014/main" id="{B65DD7CB-7F47-97FE-80DF-9A19CC32B2DA}"/>
                  </a:ext>
                </a:extLst>
              </p:cNvPr>
              <p:cNvSpPr>
                <a:spLocks noChangeArrowheads="1"/>
              </p:cNvSpPr>
              <p:nvPr/>
            </p:nvSpPr>
            <p:spPr bwMode="auto">
              <a:xfrm>
                <a:off x="2376" y="2136"/>
                <a:ext cx="816" cy="816"/>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615" name="Line 7">
                <a:extLst>
                  <a:ext uri="{FF2B5EF4-FFF2-40B4-BE49-F238E27FC236}">
                    <a16:creationId xmlns:a16="http://schemas.microsoft.com/office/drawing/2014/main" id="{03B4CE87-FF5C-FB71-6F08-BC72F2F646DD}"/>
                  </a:ext>
                </a:extLst>
              </p:cNvPr>
              <p:cNvSpPr>
                <a:spLocks noChangeShapeType="1"/>
              </p:cNvSpPr>
              <p:nvPr/>
            </p:nvSpPr>
            <p:spPr bwMode="auto">
              <a:xfrm>
                <a:off x="2784" y="17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16" name="Line 8">
                <a:extLst>
                  <a:ext uri="{FF2B5EF4-FFF2-40B4-BE49-F238E27FC236}">
                    <a16:creationId xmlns:a16="http://schemas.microsoft.com/office/drawing/2014/main" id="{397EB349-A8EF-2103-1948-1581C61E00E2}"/>
                  </a:ext>
                </a:extLst>
              </p:cNvPr>
              <p:cNvSpPr>
                <a:spLocks noChangeShapeType="1"/>
              </p:cNvSpPr>
              <p:nvPr/>
            </p:nvSpPr>
            <p:spPr bwMode="auto">
              <a:xfrm>
                <a:off x="2784" y="29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17" name="Line 9">
                <a:extLst>
                  <a:ext uri="{FF2B5EF4-FFF2-40B4-BE49-F238E27FC236}">
                    <a16:creationId xmlns:a16="http://schemas.microsoft.com/office/drawing/2014/main" id="{83932AF2-FC6F-1870-F529-B95E69F55747}"/>
                  </a:ext>
                </a:extLst>
              </p:cNvPr>
              <p:cNvSpPr>
                <a:spLocks noChangeShapeType="1"/>
              </p:cNvSpPr>
              <p:nvPr/>
            </p:nvSpPr>
            <p:spPr bwMode="auto">
              <a:xfrm>
                <a:off x="216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18" name="Line 10">
                <a:extLst>
                  <a:ext uri="{FF2B5EF4-FFF2-40B4-BE49-F238E27FC236}">
                    <a16:creationId xmlns:a16="http://schemas.microsoft.com/office/drawing/2014/main" id="{120F1F57-8374-0057-7CB9-8BA733AEAFCB}"/>
                  </a:ext>
                </a:extLst>
              </p:cNvPr>
              <p:cNvSpPr>
                <a:spLocks noChangeShapeType="1"/>
              </p:cNvSpPr>
              <p:nvPr/>
            </p:nvSpPr>
            <p:spPr bwMode="auto">
              <a:xfrm>
                <a:off x="3168" y="2784"/>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19" name="Line 11">
                <a:extLst>
                  <a:ext uri="{FF2B5EF4-FFF2-40B4-BE49-F238E27FC236}">
                    <a16:creationId xmlns:a16="http://schemas.microsoft.com/office/drawing/2014/main" id="{147BBA74-B8B8-1DE5-56FB-F65293964500}"/>
                  </a:ext>
                </a:extLst>
              </p:cNvPr>
              <p:cNvSpPr>
                <a:spLocks noChangeShapeType="1"/>
              </p:cNvSpPr>
              <p:nvPr/>
            </p:nvSpPr>
            <p:spPr bwMode="auto">
              <a:xfrm flipV="1">
                <a:off x="2112" y="2784"/>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20" name="Line 12">
                <a:extLst>
                  <a:ext uri="{FF2B5EF4-FFF2-40B4-BE49-F238E27FC236}">
                    <a16:creationId xmlns:a16="http://schemas.microsoft.com/office/drawing/2014/main" id="{15E9C033-3A14-05C7-5DFE-1FA60F08BC63}"/>
                  </a:ext>
                </a:extLst>
              </p:cNvPr>
              <p:cNvSpPr>
                <a:spLocks noChangeShapeType="1"/>
              </p:cNvSpPr>
              <p:nvPr/>
            </p:nvSpPr>
            <p:spPr bwMode="auto">
              <a:xfrm flipV="1">
                <a:off x="312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21" name="Rectangle 13">
                <a:extLst>
                  <a:ext uri="{FF2B5EF4-FFF2-40B4-BE49-F238E27FC236}">
                    <a16:creationId xmlns:a16="http://schemas.microsoft.com/office/drawing/2014/main" id="{59C305BB-58BA-FD9F-4045-2412D44F9163}"/>
                  </a:ext>
                </a:extLst>
              </p:cNvPr>
              <p:cNvSpPr>
                <a:spLocks noChangeArrowheads="1"/>
              </p:cNvSpPr>
              <p:nvPr/>
            </p:nvSpPr>
            <p:spPr bwMode="auto">
              <a:xfrm>
                <a:off x="2544" y="2256"/>
                <a:ext cx="48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Arial" panose="020B0604020202020204" pitchFamily="34" charset="0"/>
                </a:endParaRPr>
              </a:p>
            </p:txBody>
          </p:sp>
          <p:sp>
            <p:nvSpPr>
              <p:cNvPr id="24622" name="Rectangle 14">
                <a:extLst>
                  <a:ext uri="{FF2B5EF4-FFF2-40B4-BE49-F238E27FC236}">
                    <a16:creationId xmlns:a16="http://schemas.microsoft.com/office/drawing/2014/main" id="{EDAB7B1E-A29A-F51A-2802-DE89D601F204}"/>
                  </a:ext>
                </a:extLst>
              </p:cNvPr>
              <p:cNvSpPr>
                <a:spLocks noChangeArrowheads="1"/>
              </p:cNvSpPr>
              <p:nvPr/>
            </p:nvSpPr>
            <p:spPr bwMode="auto">
              <a:xfrm>
                <a:off x="2544" y="254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sp>
          <p:nvSpPr>
            <p:cNvPr id="24585" name="Text Box 15">
              <a:extLst>
                <a:ext uri="{FF2B5EF4-FFF2-40B4-BE49-F238E27FC236}">
                  <a16:creationId xmlns:a16="http://schemas.microsoft.com/office/drawing/2014/main" id="{6838E549-D2D4-2F0E-4990-51AA2E473529}"/>
                </a:ext>
              </a:extLst>
            </p:cNvPr>
            <p:cNvSpPr txBox="1">
              <a:spLocks noChangeArrowheads="1"/>
            </p:cNvSpPr>
            <p:nvPr/>
          </p:nvSpPr>
          <p:spPr bwMode="auto">
            <a:xfrm>
              <a:off x="3014" y="2714"/>
              <a:ext cx="10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Class: Chair</a:t>
              </a:r>
              <a:endParaRPr lang="es-ES" altLang="en-US" sz="2400"/>
            </a:p>
          </p:txBody>
        </p:sp>
        <p:grpSp>
          <p:nvGrpSpPr>
            <p:cNvPr id="24586" name="Group 16">
              <a:extLst>
                <a:ext uri="{FF2B5EF4-FFF2-40B4-BE49-F238E27FC236}">
                  <a16:creationId xmlns:a16="http://schemas.microsoft.com/office/drawing/2014/main" id="{8E6EB79C-2317-C581-BDD9-ABA6755AC3C7}"/>
                </a:ext>
              </a:extLst>
            </p:cNvPr>
            <p:cNvGrpSpPr>
              <a:grpSpLocks/>
            </p:cNvGrpSpPr>
            <p:nvPr/>
          </p:nvGrpSpPr>
          <p:grpSpPr bwMode="auto">
            <a:xfrm>
              <a:off x="1248" y="3552"/>
              <a:ext cx="576" cy="528"/>
              <a:chOff x="1968" y="1776"/>
              <a:chExt cx="1632" cy="1536"/>
            </a:xfrm>
          </p:grpSpPr>
          <p:sp>
            <p:nvSpPr>
              <p:cNvPr id="24603" name="Oval 17">
                <a:extLst>
                  <a:ext uri="{FF2B5EF4-FFF2-40B4-BE49-F238E27FC236}">
                    <a16:creationId xmlns:a16="http://schemas.microsoft.com/office/drawing/2014/main" id="{708711BD-ED51-F5FE-8382-A592D7D929FA}"/>
                  </a:ext>
                </a:extLst>
              </p:cNvPr>
              <p:cNvSpPr>
                <a:spLocks noChangeArrowheads="1"/>
              </p:cNvSpPr>
              <p:nvPr/>
            </p:nvSpPr>
            <p:spPr bwMode="auto">
              <a:xfrm>
                <a:off x="1968" y="1776"/>
                <a:ext cx="1632" cy="15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604" name="Oval 18">
                <a:extLst>
                  <a:ext uri="{FF2B5EF4-FFF2-40B4-BE49-F238E27FC236}">
                    <a16:creationId xmlns:a16="http://schemas.microsoft.com/office/drawing/2014/main" id="{AC5406BE-6590-9873-9D3E-F1D0EDE8F048}"/>
                  </a:ext>
                </a:extLst>
              </p:cNvPr>
              <p:cNvSpPr>
                <a:spLocks noChangeArrowheads="1"/>
              </p:cNvSpPr>
              <p:nvPr/>
            </p:nvSpPr>
            <p:spPr bwMode="auto">
              <a:xfrm>
                <a:off x="2376" y="2136"/>
                <a:ext cx="816" cy="816"/>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605" name="Line 19">
                <a:extLst>
                  <a:ext uri="{FF2B5EF4-FFF2-40B4-BE49-F238E27FC236}">
                    <a16:creationId xmlns:a16="http://schemas.microsoft.com/office/drawing/2014/main" id="{F5A386F4-8B0E-EE80-85E5-F1A0C95AD07A}"/>
                  </a:ext>
                </a:extLst>
              </p:cNvPr>
              <p:cNvSpPr>
                <a:spLocks noChangeShapeType="1"/>
              </p:cNvSpPr>
              <p:nvPr/>
            </p:nvSpPr>
            <p:spPr bwMode="auto">
              <a:xfrm>
                <a:off x="2784" y="17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06" name="Line 20">
                <a:extLst>
                  <a:ext uri="{FF2B5EF4-FFF2-40B4-BE49-F238E27FC236}">
                    <a16:creationId xmlns:a16="http://schemas.microsoft.com/office/drawing/2014/main" id="{CAD55852-E7B7-BE38-81D7-00B34723906C}"/>
                  </a:ext>
                </a:extLst>
              </p:cNvPr>
              <p:cNvSpPr>
                <a:spLocks noChangeShapeType="1"/>
              </p:cNvSpPr>
              <p:nvPr/>
            </p:nvSpPr>
            <p:spPr bwMode="auto">
              <a:xfrm>
                <a:off x="2784" y="29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07" name="Line 21">
                <a:extLst>
                  <a:ext uri="{FF2B5EF4-FFF2-40B4-BE49-F238E27FC236}">
                    <a16:creationId xmlns:a16="http://schemas.microsoft.com/office/drawing/2014/main" id="{323D01C6-E813-2C8F-1397-52303C38BB96}"/>
                  </a:ext>
                </a:extLst>
              </p:cNvPr>
              <p:cNvSpPr>
                <a:spLocks noChangeShapeType="1"/>
              </p:cNvSpPr>
              <p:nvPr/>
            </p:nvSpPr>
            <p:spPr bwMode="auto">
              <a:xfrm>
                <a:off x="216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08" name="Line 22">
                <a:extLst>
                  <a:ext uri="{FF2B5EF4-FFF2-40B4-BE49-F238E27FC236}">
                    <a16:creationId xmlns:a16="http://schemas.microsoft.com/office/drawing/2014/main" id="{75ACAC42-9291-4738-C69A-89155BEA9637}"/>
                  </a:ext>
                </a:extLst>
              </p:cNvPr>
              <p:cNvSpPr>
                <a:spLocks noChangeShapeType="1"/>
              </p:cNvSpPr>
              <p:nvPr/>
            </p:nvSpPr>
            <p:spPr bwMode="auto">
              <a:xfrm>
                <a:off x="3168" y="2784"/>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09" name="Line 23">
                <a:extLst>
                  <a:ext uri="{FF2B5EF4-FFF2-40B4-BE49-F238E27FC236}">
                    <a16:creationId xmlns:a16="http://schemas.microsoft.com/office/drawing/2014/main" id="{6D9DA877-1758-8A2C-05EA-31C509922B82}"/>
                  </a:ext>
                </a:extLst>
              </p:cNvPr>
              <p:cNvSpPr>
                <a:spLocks noChangeShapeType="1"/>
              </p:cNvSpPr>
              <p:nvPr/>
            </p:nvSpPr>
            <p:spPr bwMode="auto">
              <a:xfrm flipV="1">
                <a:off x="2112" y="2784"/>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10" name="Line 24">
                <a:extLst>
                  <a:ext uri="{FF2B5EF4-FFF2-40B4-BE49-F238E27FC236}">
                    <a16:creationId xmlns:a16="http://schemas.microsoft.com/office/drawing/2014/main" id="{B540CA36-E766-465F-EDAC-B39C22A9E404}"/>
                  </a:ext>
                </a:extLst>
              </p:cNvPr>
              <p:cNvSpPr>
                <a:spLocks noChangeShapeType="1"/>
              </p:cNvSpPr>
              <p:nvPr/>
            </p:nvSpPr>
            <p:spPr bwMode="auto">
              <a:xfrm flipV="1">
                <a:off x="312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11" name="Rectangle 25">
                <a:extLst>
                  <a:ext uri="{FF2B5EF4-FFF2-40B4-BE49-F238E27FC236}">
                    <a16:creationId xmlns:a16="http://schemas.microsoft.com/office/drawing/2014/main" id="{A662BF04-E02B-464D-80C1-9B7951C16999}"/>
                  </a:ext>
                </a:extLst>
              </p:cNvPr>
              <p:cNvSpPr>
                <a:spLocks noChangeArrowheads="1"/>
              </p:cNvSpPr>
              <p:nvPr/>
            </p:nvSpPr>
            <p:spPr bwMode="auto">
              <a:xfrm>
                <a:off x="2544" y="2256"/>
                <a:ext cx="48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Arial" panose="020B0604020202020204" pitchFamily="34" charset="0"/>
                </a:endParaRPr>
              </a:p>
            </p:txBody>
          </p:sp>
          <p:sp>
            <p:nvSpPr>
              <p:cNvPr id="24612" name="Rectangle 26">
                <a:extLst>
                  <a:ext uri="{FF2B5EF4-FFF2-40B4-BE49-F238E27FC236}">
                    <a16:creationId xmlns:a16="http://schemas.microsoft.com/office/drawing/2014/main" id="{8BBEC4FB-0C98-D393-289B-2276A0BCDF88}"/>
                  </a:ext>
                </a:extLst>
              </p:cNvPr>
              <p:cNvSpPr>
                <a:spLocks noChangeArrowheads="1"/>
              </p:cNvSpPr>
              <p:nvPr/>
            </p:nvSpPr>
            <p:spPr bwMode="auto">
              <a:xfrm>
                <a:off x="2544" y="254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24587" name="Group 27">
              <a:extLst>
                <a:ext uri="{FF2B5EF4-FFF2-40B4-BE49-F238E27FC236}">
                  <a16:creationId xmlns:a16="http://schemas.microsoft.com/office/drawing/2014/main" id="{78D6AED3-46C0-643B-1C08-320F9D8CA9CD}"/>
                </a:ext>
              </a:extLst>
            </p:cNvPr>
            <p:cNvGrpSpPr>
              <a:grpSpLocks/>
            </p:cNvGrpSpPr>
            <p:nvPr/>
          </p:nvGrpSpPr>
          <p:grpSpPr bwMode="auto">
            <a:xfrm>
              <a:off x="3312" y="3552"/>
              <a:ext cx="576" cy="528"/>
              <a:chOff x="1968" y="1776"/>
              <a:chExt cx="1632" cy="1536"/>
            </a:xfrm>
          </p:grpSpPr>
          <p:sp>
            <p:nvSpPr>
              <p:cNvPr id="24593" name="Oval 28">
                <a:extLst>
                  <a:ext uri="{FF2B5EF4-FFF2-40B4-BE49-F238E27FC236}">
                    <a16:creationId xmlns:a16="http://schemas.microsoft.com/office/drawing/2014/main" id="{4C60C24B-0843-8A5E-C874-56AE1CBCDAD0}"/>
                  </a:ext>
                </a:extLst>
              </p:cNvPr>
              <p:cNvSpPr>
                <a:spLocks noChangeArrowheads="1"/>
              </p:cNvSpPr>
              <p:nvPr/>
            </p:nvSpPr>
            <p:spPr bwMode="auto">
              <a:xfrm>
                <a:off x="1968" y="1776"/>
                <a:ext cx="1632" cy="15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594" name="Oval 29">
                <a:extLst>
                  <a:ext uri="{FF2B5EF4-FFF2-40B4-BE49-F238E27FC236}">
                    <a16:creationId xmlns:a16="http://schemas.microsoft.com/office/drawing/2014/main" id="{3B2F7E8D-2432-AC77-3D70-341D747D849E}"/>
                  </a:ext>
                </a:extLst>
              </p:cNvPr>
              <p:cNvSpPr>
                <a:spLocks noChangeArrowheads="1"/>
              </p:cNvSpPr>
              <p:nvPr/>
            </p:nvSpPr>
            <p:spPr bwMode="auto">
              <a:xfrm>
                <a:off x="2376" y="2136"/>
                <a:ext cx="816" cy="816"/>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595" name="Line 30">
                <a:extLst>
                  <a:ext uri="{FF2B5EF4-FFF2-40B4-BE49-F238E27FC236}">
                    <a16:creationId xmlns:a16="http://schemas.microsoft.com/office/drawing/2014/main" id="{0CCEB0CB-A709-5340-DEBE-075777D81DF0}"/>
                  </a:ext>
                </a:extLst>
              </p:cNvPr>
              <p:cNvSpPr>
                <a:spLocks noChangeShapeType="1"/>
              </p:cNvSpPr>
              <p:nvPr/>
            </p:nvSpPr>
            <p:spPr bwMode="auto">
              <a:xfrm>
                <a:off x="2784" y="17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6" name="Line 31">
                <a:extLst>
                  <a:ext uri="{FF2B5EF4-FFF2-40B4-BE49-F238E27FC236}">
                    <a16:creationId xmlns:a16="http://schemas.microsoft.com/office/drawing/2014/main" id="{A828391D-0E5B-349E-2513-B6B956AA9C3F}"/>
                  </a:ext>
                </a:extLst>
              </p:cNvPr>
              <p:cNvSpPr>
                <a:spLocks noChangeShapeType="1"/>
              </p:cNvSpPr>
              <p:nvPr/>
            </p:nvSpPr>
            <p:spPr bwMode="auto">
              <a:xfrm>
                <a:off x="2784" y="29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7" name="Line 32">
                <a:extLst>
                  <a:ext uri="{FF2B5EF4-FFF2-40B4-BE49-F238E27FC236}">
                    <a16:creationId xmlns:a16="http://schemas.microsoft.com/office/drawing/2014/main" id="{C8739F26-97C8-7C69-68F5-B89049CAFA88}"/>
                  </a:ext>
                </a:extLst>
              </p:cNvPr>
              <p:cNvSpPr>
                <a:spLocks noChangeShapeType="1"/>
              </p:cNvSpPr>
              <p:nvPr/>
            </p:nvSpPr>
            <p:spPr bwMode="auto">
              <a:xfrm>
                <a:off x="216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8" name="Line 33">
                <a:extLst>
                  <a:ext uri="{FF2B5EF4-FFF2-40B4-BE49-F238E27FC236}">
                    <a16:creationId xmlns:a16="http://schemas.microsoft.com/office/drawing/2014/main" id="{EA763BB4-AF44-7E08-5B34-3EA3D1C77513}"/>
                  </a:ext>
                </a:extLst>
              </p:cNvPr>
              <p:cNvSpPr>
                <a:spLocks noChangeShapeType="1"/>
              </p:cNvSpPr>
              <p:nvPr/>
            </p:nvSpPr>
            <p:spPr bwMode="auto">
              <a:xfrm>
                <a:off x="3168" y="2784"/>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9" name="Line 34">
                <a:extLst>
                  <a:ext uri="{FF2B5EF4-FFF2-40B4-BE49-F238E27FC236}">
                    <a16:creationId xmlns:a16="http://schemas.microsoft.com/office/drawing/2014/main" id="{1BDB4691-0DA0-2D96-1AFF-B9D2A4E7A373}"/>
                  </a:ext>
                </a:extLst>
              </p:cNvPr>
              <p:cNvSpPr>
                <a:spLocks noChangeShapeType="1"/>
              </p:cNvSpPr>
              <p:nvPr/>
            </p:nvSpPr>
            <p:spPr bwMode="auto">
              <a:xfrm flipV="1">
                <a:off x="2112" y="2784"/>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00" name="Line 35">
                <a:extLst>
                  <a:ext uri="{FF2B5EF4-FFF2-40B4-BE49-F238E27FC236}">
                    <a16:creationId xmlns:a16="http://schemas.microsoft.com/office/drawing/2014/main" id="{AEB814FE-D393-8C65-27D1-FC985E39A4A3}"/>
                  </a:ext>
                </a:extLst>
              </p:cNvPr>
              <p:cNvSpPr>
                <a:spLocks noChangeShapeType="1"/>
              </p:cNvSpPr>
              <p:nvPr/>
            </p:nvSpPr>
            <p:spPr bwMode="auto">
              <a:xfrm flipV="1">
                <a:off x="312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601" name="Rectangle 36">
                <a:extLst>
                  <a:ext uri="{FF2B5EF4-FFF2-40B4-BE49-F238E27FC236}">
                    <a16:creationId xmlns:a16="http://schemas.microsoft.com/office/drawing/2014/main" id="{5516075D-3F6E-1176-4D70-E9D98CCC6A3B}"/>
                  </a:ext>
                </a:extLst>
              </p:cNvPr>
              <p:cNvSpPr>
                <a:spLocks noChangeArrowheads="1"/>
              </p:cNvSpPr>
              <p:nvPr/>
            </p:nvSpPr>
            <p:spPr bwMode="auto">
              <a:xfrm>
                <a:off x="2544" y="2256"/>
                <a:ext cx="48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Arial" panose="020B0604020202020204" pitchFamily="34" charset="0"/>
                </a:endParaRPr>
              </a:p>
            </p:txBody>
          </p:sp>
          <p:sp>
            <p:nvSpPr>
              <p:cNvPr id="24602" name="Rectangle 37">
                <a:extLst>
                  <a:ext uri="{FF2B5EF4-FFF2-40B4-BE49-F238E27FC236}">
                    <a16:creationId xmlns:a16="http://schemas.microsoft.com/office/drawing/2014/main" id="{35FB035C-DF02-771D-EC01-778694E0DB34}"/>
                  </a:ext>
                </a:extLst>
              </p:cNvPr>
              <p:cNvSpPr>
                <a:spLocks noChangeArrowheads="1"/>
              </p:cNvSpPr>
              <p:nvPr/>
            </p:nvSpPr>
            <p:spPr bwMode="auto">
              <a:xfrm>
                <a:off x="2544" y="254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sp>
          <p:nvSpPr>
            <p:cNvPr id="24588" name="AutoShape 38">
              <a:extLst>
                <a:ext uri="{FF2B5EF4-FFF2-40B4-BE49-F238E27FC236}">
                  <a16:creationId xmlns:a16="http://schemas.microsoft.com/office/drawing/2014/main" id="{B416F4A2-40B7-D05C-887B-07976A77B055}"/>
                </a:ext>
              </a:extLst>
            </p:cNvPr>
            <p:cNvSpPr>
              <a:spLocks noChangeArrowheads="1"/>
            </p:cNvSpPr>
            <p:nvPr/>
          </p:nvSpPr>
          <p:spPr bwMode="auto">
            <a:xfrm>
              <a:off x="2496" y="3168"/>
              <a:ext cx="192" cy="192"/>
            </a:xfrm>
            <a:prstGeom prst="flowChartExtra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24589" name="Line 39">
              <a:extLst>
                <a:ext uri="{FF2B5EF4-FFF2-40B4-BE49-F238E27FC236}">
                  <a16:creationId xmlns:a16="http://schemas.microsoft.com/office/drawing/2014/main" id="{C4ADC6F1-8E1F-B9EB-DC62-DE8647E5AED4}"/>
                </a:ext>
              </a:extLst>
            </p:cNvPr>
            <p:cNvSpPr>
              <a:spLocks noChangeShapeType="1"/>
            </p:cNvSpPr>
            <p:nvPr/>
          </p:nvSpPr>
          <p:spPr bwMode="auto">
            <a:xfrm>
              <a:off x="2592" y="336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0" name="Line 40">
              <a:extLst>
                <a:ext uri="{FF2B5EF4-FFF2-40B4-BE49-F238E27FC236}">
                  <a16:creationId xmlns:a16="http://schemas.microsoft.com/office/drawing/2014/main" id="{D9831905-EF58-D616-146C-1BD073BD79C6}"/>
                </a:ext>
              </a:extLst>
            </p:cNvPr>
            <p:cNvSpPr>
              <a:spLocks noChangeShapeType="1"/>
            </p:cNvSpPr>
            <p:nvPr/>
          </p:nvSpPr>
          <p:spPr bwMode="auto">
            <a:xfrm>
              <a:off x="1536" y="3456"/>
              <a:ext cx="20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1" name="Line 41">
              <a:extLst>
                <a:ext uri="{FF2B5EF4-FFF2-40B4-BE49-F238E27FC236}">
                  <a16:creationId xmlns:a16="http://schemas.microsoft.com/office/drawing/2014/main" id="{1AA6E67D-CDFA-6B89-D814-F26CC822FDB3}"/>
                </a:ext>
              </a:extLst>
            </p:cNvPr>
            <p:cNvSpPr>
              <a:spLocks noChangeShapeType="1"/>
            </p:cNvSpPr>
            <p:nvPr/>
          </p:nvSpPr>
          <p:spPr bwMode="auto">
            <a:xfrm>
              <a:off x="1536" y="3456"/>
              <a:ext cx="0"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92" name="Line 42">
              <a:extLst>
                <a:ext uri="{FF2B5EF4-FFF2-40B4-BE49-F238E27FC236}">
                  <a16:creationId xmlns:a16="http://schemas.microsoft.com/office/drawing/2014/main" id="{14386489-4ACA-B7EA-A282-4248EAE98702}"/>
                </a:ext>
              </a:extLst>
            </p:cNvPr>
            <p:cNvSpPr>
              <a:spLocks noChangeShapeType="1"/>
            </p:cNvSpPr>
            <p:nvPr/>
          </p:nvSpPr>
          <p:spPr bwMode="auto">
            <a:xfrm>
              <a:off x="3600" y="3456"/>
              <a:ext cx="0"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24581" name="Text Box 44">
            <a:extLst>
              <a:ext uri="{FF2B5EF4-FFF2-40B4-BE49-F238E27FC236}">
                <a16:creationId xmlns:a16="http://schemas.microsoft.com/office/drawing/2014/main" id="{8AFD09BF-D39E-810D-51E6-26948F37BE08}"/>
              </a:ext>
            </a:extLst>
          </p:cNvPr>
          <p:cNvSpPr txBox="1">
            <a:spLocks noChangeArrowheads="1"/>
          </p:cNvSpPr>
          <p:nvPr/>
        </p:nvSpPr>
        <p:spPr bwMode="auto">
          <a:xfrm>
            <a:off x="8213725" y="4738689"/>
            <a:ext cx="1239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000"/>
              <a:t>subclasses</a:t>
            </a:r>
            <a:endParaRPr lang="es-ES" altLang="en-US" sz="2000"/>
          </a:p>
        </p:txBody>
      </p:sp>
      <p:sp>
        <p:nvSpPr>
          <p:cNvPr id="24582" name="Text Box 45">
            <a:extLst>
              <a:ext uri="{FF2B5EF4-FFF2-40B4-BE49-F238E27FC236}">
                <a16:creationId xmlns:a16="http://schemas.microsoft.com/office/drawing/2014/main" id="{49E74127-70A9-BEB4-5E91-7F5386918A59}"/>
              </a:ext>
            </a:extLst>
          </p:cNvPr>
          <p:cNvSpPr txBox="1">
            <a:spLocks noChangeArrowheads="1"/>
          </p:cNvSpPr>
          <p:nvPr/>
        </p:nvSpPr>
        <p:spPr bwMode="auto">
          <a:xfrm>
            <a:off x="3124201" y="5715000"/>
            <a:ext cx="185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Chair Type A</a:t>
            </a:r>
            <a:endParaRPr lang="es-ES" altLang="en-US" sz="2400"/>
          </a:p>
        </p:txBody>
      </p:sp>
      <p:sp>
        <p:nvSpPr>
          <p:cNvPr id="24583" name="Text Box 46">
            <a:extLst>
              <a:ext uri="{FF2B5EF4-FFF2-40B4-BE49-F238E27FC236}">
                <a16:creationId xmlns:a16="http://schemas.microsoft.com/office/drawing/2014/main" id="{FD85FF31-5289-366B-81A1-2783059B9F48}"/>
              </a:ext>
            </a:extLst>
          </p:cNvPr>
          <p:cNvSpPr txBox="1">
            <a:spLocks noChangeArrowheads="1"/>
          </p:cNvSpPr>
          <p:nvPr/>
        </p:nvSpPr>
        <p:spPr bwMode="auto">
          <a:xfrm>
            <a:off x="6400800" y="5715000"/>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a:t>Chair Type B</a:t>
            </a:r>
            <a:endParaRPr lang="es-E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232E4AC-3E14-2588-6409-D8359C783301}"/>
              </a:ext>
            </a:extLst>
          </p:cNvPr>
          <p:cNvSpPr>
            <a:spLocks noGrp="1"/>
          </p:cNvSpPr>
          <p:nvPr>
            <p:ph type="title"/>
          </p:nvPr>
        </p:nvSpPr>
        <p:spPr/>
        <p:txBody>
          <a:bodyPr/>
          <a:lstStyle/>
          <a:p>
            <a:endParaRPr lang="en-IN" altLang="en-US"/>
          </a:p>
        </p:txBody>
      </p:sp>
      <p:sp>
        <p:nvSpPr>
          <p:cNvPr id="25603" name="Content Placeholder 2">
            <a:extLst>
              <a:ext uri="{FF2B5EF4-FFF2-40B4-BE49-F238E27FC236}">
                <a16:creationId xmlns:a16="http://schemas.microsoft.com/office/drawing/2014/main" id="{290065FF-0FE5-57EB-5B32-AD1C3827D9B9}"/>
              </a:ext>
            </a:extLst>
          </p:cNvPr>
          <p:cNvSpPr>
            <a:spLocks noGrp="1"/>
          </p:cNvSpPr>
          <p:nvPr>
            <p:ph idx="1"/>
          </p:nvPr>
        </p:nvSpPr>
        <p:spPr/>
        <p:txBody>
          <a:bodyPr/>
          <a:lstStyle/>
          <a:p>
            <a:pPr marL="0" indent="0">
              <a:buNone/>
            </a:pPr>
            <a:r>
              <a:rPr lang="en-IN" altLang="en-US"/>
              <a:t>class XYZ extends ABC </a:t>
            </a:r>
          </a:p>
          <a:p>
            <a:pPr marL="0" indent="0">
              <a:buNone/>
            </a:pPr>
            <a:r>
              <a:rPr lang="en-IN" altLang="en-US"/>
              <a:t>{ </a:t>
            </a:r>
          </a:p>
          <a:p>
            <a:pPr marL="0" indent="0">
              <a:buNone/>
            </a:pPr>
            <a:r>
              <a:rPr lang="en-IN" alt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F38B8B6-8823-876B-B272-8B7C15978F41}"/>
              </a:ext>
            </a:extLst>
          </p:cNvPr>
          <p:cNvSpPr>
            <a:spLocks noGrp="1"/>
          </p:cNvSpPr>
          <p:nvPr>
            <p:ph type="title"/>
          </p:nvPr>
        </p:nvSpPr>
        <p:spPr/>
        <p:txBody>
          <a:bodyPr/>
          <a:lstStyle/>
          <a:p>
            <a:r>
              <a:rPr lang="en-IN" altLang="en-US"/>
              <a:t>variables</a:t>
            </a:r>
          </a:p>
        </p:txBody>
      </p:sp>
      <p:sp>
        <p:nvSpPr>
          <p:cNvPr id="3" name="Content Placeholder 2">
            <a:extLst>
              <a:ext uri="{FF2B5EF4-FFF2-40B4-BE49-F238E27FC236}">
                <a16:creationId xmlns:a16="http://schemas.microsoft.com/office/drawing/2014/main" id="{D91233F0-0D1E-E1A6-9162-B1D3023341AF}"/>
              </a:ext>
            </a:extLst>
          </p:cNvPr>
          <p:cNvSpPr>
            <a:spLocks noGrp="1"/>
          </p:cNvSpPr>
          <p:nvPr>
            <p:ph idx="1"/>
          </p:nvPr>
        </p:nvSpPr>
        <p:spPr>
          <a:xfrm>
            <a:off x="1847850" y="1600201"/>
            <a:ext cx="8362950" cy="4708525"/>
          </a:xfrm>
        </p:spPr>
        <p:txBody>
          <a:bodyPr>
            <a:normAutofit fontScale="92500" lnSpcReduction="10000"/>
          </a:bodyPr>
          <a:lstStyle/>
          <a:p>
            <a:pPr>
              <a:defRPr/>
            </a:pPr>
            <a:r>
              <a:rPr lang="en-IN" b="1" dirty="0"/>
              <a:t>Local variables</a:t>
            </a:r>
            <a:r>
              <a:rPr lang="en-IN" dirty="0"/>
              <a:t> − Variables defined inside methods, constructors or blocks are called local variables. The variable will be declared and initialized within the method and the variable will be destroyed when the method has completed.</a:t>
            </a:r>
          </a:p>
          <a:p>
            <a:pPr>
              <a:defRPr/>
            </a:pPr>
            <a:r>
              <a:rPr lang="en-IN" b="1" dirty="0"/>
              <a:t>Instance variables</a:t>
            </a:r>
            <a:r>
              <a:rPr lang="en-IN" dirty="0"/>
              <a:t> − Instance variables are variables within a class but outside any method. These variables are initialized when the class is instantiated. Instance variables can be accessed from inside any method, constructor or blocks of that particular class.</a:t>
            </a:r>
          </a:p>
          <a:p>
            <a:pPr>
              <a:defRPr/>
            </a:pPr>
            <a:r>
              <a:rPr lang="en-IN" b="1" dirty="0"/>
              <a:t>Class variables</a:t>
            </a:r>
            <a:r>
              <a:rPr lang="en-IN" dirty="0"/>
              <a:t> − Class variables are variables declared within a class, outside any method, with the static keyword.</a:t>
            </a:r>
          </a:p>
          <a:p>
            <a:pPr>
              <a:defRPr/>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8BE8ED3-98AF-A03C-2736-45734A0B24FF}"/>
              </a:ext>
            </a:extLst>
          </p:cNvPr>
          <p:cNvSpPr>
            <a:spLocks noGrp="1" noChangeArrowheads="1"/>
          </p:cNvSpPr>
          <p:nvPr>
            <p:ph type="title"/>
          </p:nvPr>
        </p:nvSpPr>
        <p:spPr/>
        <p:txBody>
          <a:bodyPr/>
          <a:lstStyle/>
          <a:p>
            <a:pPr eaLnBrk="1" hangingPunct="1"/>
            <a:r>
              <a:rPr lang="en-US" altLang="en-US"/>
              <a:t>Polymorphism</a:t>
            </a:r>
          </a:p>
        </p:txBody>
      </p:sp>
      <p:sp>
        <p:nvSpPr>
          <p:cNvPr id="27651" name="Rectangle 3">
            <a:extLst>
              <a:ext uri="{FF2B5EF4-FFF2-40B4-BE49-F238E27FC236}">
                <a16:creationId xmlns:a16="http://schemas.microsoft.com/office/drawing/2014/main" id="{16DEA32D-B74A-BBDF-787B-C745E2BDF14B}"/>
              </a:ext>
            </a:extLst>
          </p:cNvPr>
          <p:cNvSpPr>
            <a:spLocks noGrp="1" noChangeArrowheads="1"/>
          </p:cNvSpPr>
          <p:nvPr>
            <p:ph type="body" idx="1"/>
          </p:nvPr>
        </p:nvSpPr>
        <p:spPr/>
        <p:txBody>
          <a:bodyPr/>
          <a:lstStyle/>
          <a:p>
            <a:pPr eaLnBrk="1" hangingPunct="1"/>
            <a:r>
              <a:rPr lang="en-US" altLang="en-US"/>
              <a:t>Means that the same method will behave differently when it is applied to the objects of different classes</a:t>
            </a:r>
          </a:p>
          <a:p>
            <a:pPr eaLnBrk="1" hangingPunct="1"/>
            <a:r>
              <a:rPr lang="en-US" altLang="en-US"/>
              <a:t>It also means that different methods associated with different classes can interpret the same message in different ways.</a:t>
            </a:r>
          </a:p>
          <a:p>
            <a:pPr eaLnBrk="1" hangingPunct="1"/>
            <a:r>
              <a:rPr lang="en-US" altLang="en-US"/>
              <a:t>Example: an object can send a message PRINT to several objects, and each one will use it’s own PRINT method to execute the message.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CF2DBA9-BFF8-C263-E9F9-F11C0BEF6A2E}"/>
              </a:ext>
            </a:extLst>
          </p:cNvPr>
          <p:cNvSpPr>
            <a:spLocks noGrp="1"/>
          </p:cNvSpPr>
          <p:nvPr>
            <p:ph type="title"/>
          </p:nvPr>
        </p:nvSpPr>
        <p:spPr/>
        <p:txBody>
          <a:bodyPr/>
          <a:lstStyle/>
          <a:p>
            <a:r>
              <a:rPr lang="en-IN" altLang="en-US"/>
              <a:t>constructors</a:t>
            </a:r>
          </a:p>
        </p:txBody>
      </p:sp>
      <p:sp>
        <p:nvSpPr>
          <p:cNvPr id="3" name="Content Placeholder 2">
            <a:extLst>
              <a:ext uri="{FF2B5EF4-FFF2-40B4-BE49-F238E27FC236}">
                <a16:creationId xmlns:a16="http://schemas.microsoft.com/office/drawing/2014/main" id="{8E395D67-848A-6DEC-B2C2-0F45E22464A7}"/>
              </a:ext>
            </a:extLst>
          </p:cNvPr>
          <p:cNvSpPr>
            <a:spLocks noGrp="1"/>
          </p:cNvSpPr>
          <p:nvPr>
            <p:ph idx="1"/>
          </p:nvPr>
        </p:nvSpPr>
        <p:spPr/>
        <p:txBody>
          <a:bodyPr>
            <a:normAutofit/>
          </a:bodyPr>
          <a:lstStyle/>
          <a:p>
            <a:pPr>
              <a:defRPr/>
            </a:pPr>
            <a:r>
              <a:rPr lang="en-IN" dirty="0"/>
              <a:t>Every class has a constructor. If we do not explicitly write a constructor for a class, the Java compiler builds a default constructor for that class.</a:t>
            </a:r>
          </a:p>
          <a:p>
            <a:pPr>
              <a:defRPr/>
            </a:pPr>
            <a:r>
              <a:rPr lang="en-IN" dirty="0"/>
              <a:t>Each time a new object is created, at least one constructor will be invoked. The main rule of constructors is that they should have the same name as the class. A class can have more than one constructor.</a:t>
            </a:r>
          </a:p>
          <a:p>
            <a:pPr>
              <a:defRP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BEEAE44-CB7A-2F36-C1CF-679B1D4E2025}"/>
              </a:ext>
            </a:extLst>
          </p:cNvPr>
          <p:cNvSpPr>
            <a:spLocks noGrp="1"/>
          </p:cNvSpPr>
          <p:nvPr>
            <p:ph type="title"/>
          </p:nvPr>
        </p:nvSpPr>
        <p:spPr/>
        <p:txBody>
          <a:bodyPr/>
          <a:lstStyle/>
          <a:p>
            <a:endParaRPr lang="en-IN" altLang="en-US"/>
          </a:p>
        </p:txBody>
      </p:sp>
      <p:pic>
        <p:nvPicPr>
          <p:cNvPr id="29699" name="Picture 2">
            <a:extLst>
              <a:ext uri="{FF2B5EF4-FFF2-40B4-BE49-F238E27FC236}">
                <a16:creationId xmlns:a16="http://schemas.microsoft.com/office/drawing/2014/main" id="{E47F1DA1-5C3E-C7B4-3503-011A905A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420938"/>
            <a:ext cx="804545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A095091-DD33-03F5-55A2-E4096C498974}"/>
              </a:ext>
            </a:extLst>
          </p:cNvPr>
          <p:cNvSpPr>
            <a:spLocks noGrp="1"/>
          </p:cNvSpPr>
          <p:nvPr>
            <p:ph type="title"/>
          </p:nvPr>
        </p:nvSpPr>
        <p:spPr/>
        <p:txBody>
          <a:bodyPr/>
          <a:lstStyle/>
          <a:p>
            <a:endParaRPr lang="en-IN" altLang="en-US"/>
          </a:p>
        </p:txBody>
      </p:sp>
      <p:pic>
        <p:nvPicPr>
          <p:cNvPr id="30723" name="Picture 2">
            <a:extLst>
              <a:ext uri="{FF2B5EF4-FFF2-40B4-BE49-F238E27FC236}">
                <a16:creationId xmlns:a16="http://schemas.microsoft.com/office/drawing/2014/main" id="{AFCB2DFE-FA94-8A9E-ADC7-6D0111939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2205039"/>
            <a:ext cx="8496300" cy="341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241B-2495-CFC7-1228-C55B0FC36B6C}"/>
              </a:ext>
            </a:extLst>
          </p:cNvPr>
          <p:cNvSpPr>
            <a:spLocks noGrp="1"/>
          </p:cNvSpPr>
          <p:nvPr>
            <p:ph type="title"/>
          </p:nvPr>
        </p:nvSpPr>
        <p:spPr/>
        <p:txBody>
          <a:bodyPr>
            <a:normAutofit/>
          </a:bodyPr>
          <a:lstStyle/>
          <a:p>
            <a:pPr>
              <a:defRPr/>
            </a:pPr>
            <a:r>
              <a:rPr lang="en-IN" b="1" dirty="0"/>
              <a:t>Accessing Instance Variables and Methods</a:t>
            </a:r>
            <a:br>
              <a:rPr lang="en-IN" b="1" dirty="0"/>
            </a:br>
            <a:endParaRPr lang="en-IN" dirty="0"/>
          </a:p>
        </p:txBody>
      </p:sp>
      <p:sp>
        <p:nvSpPr>
          <p:cNvPr id="31747" name="Content Placeholder 3">
            <a:extLst>
              <a:ext uri="{FF2B5EF4-FFF2-40B4-BE49-F238E27FC236}">
                <a16:creationId xmlns:a16="http://schemas.microsoft.com/office/drawing/2014/main" id="{D323DC60-ED74-BF28-2AE5-DE359BE0A548}"/>
              </a:ext>
            </a:extLst>
          </p:cNvPr>
          <p:cNvSpPr>
            <a:spLocks noGrp="1"/>
          </p:cNvSpPr>
          <p:nvPr>
            <p:ph idx="1"/>
          </p:nvPr>
        </p:nvSpPr>
        <p:spPr/>
        <p:txBody>
          <a:bodyPr/>
          <a:lstStyle/>
          <a:p>
            <a:endParaRPr lang="en-IN" altLang="en-US"/>
          </a:p>
        </p:txBody>
      </p:sp>
      <p:pic>
        <p:nvPicPr>
          <p:cNvPr id="31748" name="Picture 2">
            <a:extLst>
              <a:ext uri="{FF2B5EF4-FFF2-40B4-BE49-F238E27FC236}">
                <a16:creationId xmlns:a16="http://schemas.microsoft.com/office/drawing/2014/main" id="{FD07601A-937F-0CF7-FDFC-CB2788875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313" y="1844675"/>
            <a:ext cx="8824912" cy="330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0595BF0-098B-098F-9F88-732A397EA700}"/>
              </a:ext>
            </a:extLst>
          </p:cNvPr>
          <p:cNvSpPr>
            <a:spLocks noGrp="1"/>
          </p:cNvSpPr>
          <p:nvPr>
            <p:ph type="title"/>
          </p:nvPr>
        </p:nvSpPr>
        <p:spPr/>
        <p:txBody>
          <a:bodyPr/>
          <a:lstStyle/>
          <a:p>
            <a:br>
              <a:rPr lang="en-IN" altLang="en-US"/>
            </a:br>
            <a:endParaRPr lang="en-IN" altLang="en-US"/>
          </a:p>
        </p:txBody>
      </p:sp>
      <p:sp>
        <p:nvSpPr>
          <p:cNvPr id="5123" name="Content Placeholder 2">
            <a:extLst>
              <a:ext uri="{FF2B5EF4-FFF2-40B4-BE49-F238E27FC236}">
                <a16:creationId xmlns:a16="http://schemas.microsoft.com/office/drawing/2014/main" id="{BCA1EFA1-4484-7E32-AE9D-9E5C149BAD44}"/>
              </a:ext>
            </a:extLst>
          </p:cNvPr>
          <p:cNvSpPr>
            <a:spLocks noGrp="1"/>
          </p:cNvSpPr>
          <p:nvPr>
            <p:ph idx="1"/>
          </p:nvPr>
        </p:nvSpPr>
        <p:spPr/>
        <p:txBody>
          <a:bodyPr/>
          <a:lstStyle/>
          <a:p>
            <a:endParaRPr lang="en-IN" altLang="en-US"/>
          </a:p>
        </p:txBody>
      </p:sp>
      <p:pic>
        <p:nvPicPr>
          <p:cNvPr id="5124" name="Picture 2" descr="Java OOPs Concepts">
            <a:extLst>
              <a:ext uri="{FF2B5EF4-FFF2-40B4-BE49-F238E27FC236}">
                <a16:creationId xmlns:a16="http://schemas.microsoft.com/office/drawing/2014/main" id="{C18C435C-91C7-E75E-B2F0-FA6BE4F52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6" y="692150"/>
            <a:ext cx="7199313"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6146891-3BBF-543F-6EBA-A4D463F73CF0}"/>
              </a:ext>
            </a:extLst>
          </p:cNvPr>
          <p:cNvSpPr>
            <a:spLocks noGrp="1"/>
          </p:cNvSpPr>
          <p:nvPr>
            <p:ph type="title"/>
          </p:nvPr>
        </p:nvSpPr>
        <p:spPr/>
        <p:txBody>
          <a:bodyPr/>
          <a:lstStyle/>
          <a:p>
            <a:endParaRPr lang="en-IN" altLang="en-US"/>
          </a:p>
        </p:txBody>
      </p:sp>
      <p:pic>
        <p:nvPicPr>
          <p:cNvPr id="32771" name="Picture 2">
            <a:extLst>
              <a:ext uri="{FF2B5EF4-FFF2-40B4-BE49-F238E27FC236}">
                <a16:creationId xmlns:a16="http://schemas.microsoft.com/office/drawing/2014/main" id="{E183E719-C709-01BF-167C-8DA1A2A13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326" y="576263"/>
            <a:ext cx="7439025" cy="62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E80E588-2372-4006-FC1F-DF9BE7C51AB7}"/>
              </a:ext>
            </a:extLst>
          </p:cNvPr>
          <p:cNvSpPr>
            <a:spLocks noGrp="1"/>
          </p:cNvSpPr>
          <p:nvPr>
            <p:ph type="title"/>
          </p:nvPr>
        </p:nvSpPr>
        <p:spPr/>
        <p:txBody>
          <a:bodyPr/>
          <a:lstStyle/>
          <a:p>
            <a:endParaRPr lang="en-IN" altLang="en-US"/>
          </a:p>
        </p:txBody>
      </p:sp>
      <p:pic>
        <p:nvPicPr>
          <p:cNvPr id="33795" name="Picture 2">
            <a:extLst>
              <a:ext uri="{FF2B5EF4-FFF2-40B4-BE49-F238E27FC236}">
                <a16:creationId xmlns:a16="http://schemas.microsoft.com/office/drawing/2014/main" id="{5A0E5076-F70F-61CC-7547-B0764E6CA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052513"/>
            <a:ext cx="84963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7FE164A-852E-ACD6-1284-E70BD71216FD}"/>
              </a:ext>
            </a:extLst>
          </p:cNvPr>
          <p:cNvSpPr>
            <a:spLocks noGrp="1"/>
          </p:cNvSpPr>
          <p:nvPr>
            <p:ph type="title"/>
          </p:nvPr>
        </p:nvSpPr>
        <p:spPr/>
        <p:txBody>
          <a:bodyPr/>
          <a:lstStyle/>
          <a:p>
            <a:endParaRPr lang="en-IN" altLang="en-US"/>
          </a:p>
        </p:txBody>
      </p:sp>
      <p:pic>
        <p:nvPicPr>
          <p:cNvPr id="34819" name="Picture 2">
            <a:extLst>
              <a:ext uri="{FF2B5EF4-FFF2-40B4-BE49-F238E27FC236}">
                <a16:creationId xmlns:a16="http://schemas.microsoft.com/office/drawing/2014/main" id="{B048710F-BEEA-8C04-488C-DCE2B7CA7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636839"/>
            <a:ext cx="90011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8AF53F9-5C84-73A1-F061-1CF7067E08B2}"/>
              </a:ext>
            </a:extLst>
          </p:cNvPr>
          <p:cNvSpPr>
            <a:spLocks noGrp="1"/>
          </p:cNvSpPr>
          <p:nvPr>
            <p:ph type="title"/>
          </p:nvPr>
        </p:nvSpPr>
        <p:spPr/>
        <p:txBody>
          <a:bodyPr/>
          <a:lstStyle/>
          <a:p>
            <a:endParaRPr lang="en-IN" altLang="en-US"/>
          </a:p>
        </p:txBody>
      </p:sp>
      <p:pic>
        <p:nvPicPr>
          <p:cNvPr id="35843" name="Picture 2">
            <a:extLst>
              <a:ext uri="{FF2B5EF4-FFF2-40B4-BE49-F238E27FC236}">
                <a16:creationId xmlns:a16="http://schemas.microsoft.com/office/drawing/2014/main" id="{1A757B37-BF1B-F94A-8A44-E70ECB8E6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1" y="1990726"/>
            <a:ext cx="69437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3">
            <a:extLst>
              <a:ext uri="{FF2B5EF4-FFF2-40B4-BE49-F238E27FC236}">
                <a16:creationId xmlns:a16="http://schemas.microsoft.com/office/drawing/2014/main" id="{5959C624-4D91-1421-8507-94B614EF9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3933826"/>
            <a:ext cx="69437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96A0545-5DAF-10FF-4095-1BC458B7122B}"/>
              </a:ext>
            </a:extLst>
          </p:cNvPr>
          <p:cNvSpPr>
            <a:spLocks noGrp="1"/>
          </p:cNvSpPr>
          <p:nvPr>
            <p:ph type="title"/>
          </p:nvPr>
        </p:nvSpPr>
        <p:spPr/>
        <p:txBody>
          <a:bodyPr/>
          <a:lstStyle/>
          <a:p>
            <a:r>
              <a:rPr lang="en-US" altLang="en-US"/>
              <a:t>Method Overloading</a:t>
            </a:r>
          </a:p>
        </p:txBody>
      </p:sp>
      <p:pic>
        <p:nvPicPr>
          <p:cNvPr id="39939" name="Content Placeholder 3">
            <a:extLst>
              <a:ext uri="{FF2B5EF4-FFF2-40B4-BE49-F238E27FC236}">
                <a16:creationId xmlns:a16="http://schemas.microsoft.com/office/drawing/2014/main" id="{15C174BF-4AFD-78DB-666B-6176983604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47851" y="2276475"/>
            <a:ext cx="8748713" cy="2224088"/>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4CD135E-9071-AE40-FAE0-3377D7C82549}"/>
              </a:ext>
            </a:extLst>
          </p:cNvPr>
          <p:cNvSpPr>
            <a:spLocks noGrp="1"/>
          </p:cNvSpPr>
          <p:nvPr>
            <p:ph type="title"/>
          </p:nvPr>
        </p:nvSpPr>
        <p:spPr/>
        <p:txBody>
          <a:bodyPr/>
          <a:lstStyle/>
          <a:p>
            <a:r>
              <a:rPr lang="en-US" altLang="en-US"/>
              <a:t>Method Over Riding</a:t>
            </a:r>
          </a:p>
        </p:txBody>
      </p:sp>
      <p:pic>
        <p:nvPicPr>
          <p:cNvPr id="40963" name="Content Placeholder 3">
            <a:extLst>
              <a:ext uri="{FF2B5EF4-FFF2-40B4-BE49-F238E27FC236}">
                <a16:creationId xmlns:a16="http://schemas.microsoft.com/office/drawing/2014/main" id="{7DE2C6F1-E377-EC8D-68F0-649257EC00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87564" y="2060576"/>
            <a:ext cx="8016875" cy="2659063"/>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6A2E-57CA-E262-B7C8-88A24C88937E}"/>
              </a:ext>
            </a:extLst>
          </p:cNvPr>
          <p:cNvSpPr>
            <a:spLocks noGrp="1"/>
          </p:cNvSpPr>
          <p:nvPr>
            <p:ph type="title"/>
          </p:nvPr>
        </p:nvSpPr>
        <p:spPr>
          <a:xfrm>
            <a:off x="2229179" y="116632"/>
            <a:ext cx="8043285" cy="576064"/>
          </a:xfrm>
        </p:spPr>
        <p:txBody>
          <a:bodyPr>
            <a:normAutofit fontScale="90000"/>
          </a:bodyPr>
          <a:lstStyle/>
          <a:p>
            <a:r>
              <a:rPr lang="en-CA" dirty="0"/>
              <a:t>Polymorphism</a:t>
            </a:r>
          </a:p>
        </p:txBody>
      </p:sp>
      <p:sp>
        <p:nvSpPr>
          <p:cNvPr id="3" name="Content Placeholder 2">
            <a:extLst>
              <a:ext uri="{FF2B5EF4-FFF2-40B4-BE49-F238E27FC236}">
                <a16:creationId xmlns:a16="http://schemas.microsoft.com/office/drawing/2014/main" id="{D2BBB04B-EE62-757B-AF75-65D66B34D16F}"/>
              </a:ext>
            </a:extLst>
          </p:cNvPr>
          <p:cNvSpPr>
            <a:spLocks noGrp="1"/>
          </p:cNvSpPr>
          <p:nvPr>
            <p:ph idx="1"/>
          </p:nvPr>
        </p:nvSpPr>
        <p:spPr>
          <a:xfrm>
            <a:off x="2118413" y="1124744"/>
            <a:ext cx="8134672" cy="5475312"/>
          </a:xfrm>
        </p:spPr>
        <p:txBody>
          <a:bodyPr/>
          <a:lstStyle/>
          <a:p>
            <a:r>
              <a:rPr lang="en-US" sz="2400" dirty="0">
                <a:solidFill>
                  <a:srgbClr val="273239"/>
                </a:solidFill>
                <a:latin typeface="urw-din"/>
              </a:rPr>
              <a:t>A person at the same time can have different characteristics. Like a man at the same time is a father, a husband, an employee. So the same person possesses different behavior in different situations. This is called polymorphism. </a:t>
            </a:r>
            <a:br>
              <a:rPr lang="en-US" sz="2400" dirty="0"/>
            </a:br>
            <a:r>
              <a:rPr lang="en-US" sz="2400" dirty="0">
                <a:solidFill>
                  <a:srgbClr val="273239"/>
                </a:solidFill>
                <a:latin typeface="urw-din"/>
              </a:rPr>
              <a:t>Polymorphism is considered one of the important features of Object-Oriented Programming. </a:t>
            </a:r>
          </a:p>
          <a:p>
            <a:r>
              <a:rPr lang="en-US" sz="2400" dirty="0">
                <a:solidFill>
                  <a:srgbClr val="273239"/>
                </a:solidFill>
                <a:latin typeface="urw-din"/>
              </a:rPr>
              <a:t>Polymorphism allows us to perform a single action in different ways. In other words, polymorphism allows you to define one interface and have multiple implementations. The word “poly” means many and “morphs” means forms, So it means many forms.</a:t>
            </a:r>
            <a:endParaRPr lang="en-CA" sz="2400" dirty="0"/>
          </a:p>
        </p:txBody>
      </p:sp>
    </p:spTree>
    <p:extLst>
      <p:ext uri="{BB962C8B-B14F-4D97-AF65-F5344CB8AC3E}">
        <p14:creationId xmlns:p14="http://schemas.microsoft.com/office/powerpoint/2010/main" val="3354722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6A0E-8AF7-C5AC-A6F4-989EA8AB8BE8}"/>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8C57D91-91C2-5FE4-1DCF-26AFDDA7B173}"/>
              </a:ext>
            </a:extLst>
          </p:cNvPr>
          <p:cNvPicPr>
            <a:picLocks noGrp="1" noChangeAspect="1"/>
          </p:cNvPicPr>
          <p:nvPr>
            <p:ph idx="1"/>
          </p:nvPr>
        </p:nvPicPr>
        <p:blipFill>
          <a:blip r:embed="rId2"/>
          <a:stretch>
            <a:fillRect/>
          </a:stretch>
        </p:blipFill>
        <p:spPr>
          <a:xfrm>
            <a:off x="3680199" y="1131095"/>
            <a:ext cx="4179094" cy="992981"/>
          </a:xfrm>
        </p:spPr>
      </p:pic>
      <p:pic>
        <p:nvPicPr>
          <p:cNvPr id="7" name="Picture 6">
            <a:extLst>
              <a:ext uri="{FF2B5EF4-FFF2-40B4-BE49-F238E27FC236}">
                <a16:creationId xmlns:a16="http://schemas.microsoft.com/office/drawing/2014/main" id="{4475DD7D-F860-2002-F066-80E2AEB568CB}"/>
              </a:ext>
            </a:extLst>
          </p:cNvPr>
          <p:cNvPicPr>
            <a:picLocks noChangeAspect="1"/>
          </p:cNvPicPr>
          <p:nvPr/>
        </p:nvPicPr>
        <p:blipFill>
          <a:blip r:embed="rId3"/>
          <a:stretch>
            <a:fillRect/>
          </a:stretch>
        </p:blipFill>
        <p:spPr>
          <a:xfrm>
            <a:off x="3447161" y="2628392"/>
            <a:ext cx="4779169" cy="2793206"/>
          </a:xfrm>
          <a:prstGeom prst="rect">
            <a:avLst/>
          </a:prstGeom>
        </p:spPr>
      </p:pic>
    </p:spTree>
    <p:extLst>
      <p:ext uri="{BB962C8B-B14F-4D97-AF65-F5344CB8AC3E}">
        <p14:creationId xmlns:p14="http://schemas.microsoft.com/office/powerpoint/2010/main" val="2526820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BC74-0E62-922D-1A67-28944C0FD19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DFF0BAA-A3A6-0FE3-53CE-F5DFE34F6ACF}"/>
              </a:ext>
            </a:extLst>
          </p:cNvPr>
          <p:cNvPicPr>
            <a:picLocks noGrp="1" noChangeAspect="1"/>
          </p:cNvPicPr>
          <p:nvPr>
            <p:ph idx="1"/>
          </p:nvPr>
        </p:nvPicPr>
        <p:blipFill>
          <a:blip r:embed="rId2"/>
          <a:stretch>
            <a:fillRect/>
          </a:stretch>
        </p:blipFill>
        <p:spPr>
          <a:xfrm>
            <a:off x="1834198" y="2125266"/>
            <a:ext cx="3836194" cy="3257550"/>
          </a:xfrm>
        </p:spPr>
      </p:pic>
      <p:pic>
        <p:nvPicPr>
          <p:cNvPr id="7" name="Picture 6">
            <a:extLst>
              <a:ext uri="{FF2B5EF4-FFF2-40B4-BE49-F238E27FC236}">
                <a16:creationId xmlns:a16="http://schemas.microsoft.com/office/drawing/2014/main" id="{39764792-DC76-0ECB-C0D7-D19FF3A19AE5}"/>
              </a:ext>
            </a:extLst>
          </p:cNvPr>
          <p:cNvPicPr>
            <a:picLocks noChangeAspect="1"/>
          </p:cNvPicPr>
          <p:nvPr/>
        </p:nvPicPr>
        <p:blipFill>
          <a:blip r:embed="rId3"/>
          <a:stretch>
            <a:fillRect/>
          </a:stretch>
        </p:blipFill>
        <p:spPr>
          <a:xfrm>
            <a:off x="5863482" y="2272061"/>
            <a:ext cx="4543425" cy="2500313"/>
          </a:xfrm>
          <a:prstGeom prst="rect">
            <a:avLst/>
          </a:prstGeom>
        </p:spPr>
      </p:pic>
    </p:spTree>
    <p:extLst>
      <p:ext uri="{BB962C8B-B14F-4D97-AF65-F5344CB8AC3E}">
        <p14:creationId xmlns:p14="http://schemas.microsoft.com/office/powerpoint/2010/main" val="2539879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0C6E-59EB-F327-3298-0F95DB136C75}"/>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6ECD9B4-B3A1-C822-747E-3AD945882DAC}"/>
              </a:ext>
            </a:extLst>
          </p:cNvPr>
          <p:cNvPicPr>
            <a:picLocks noGrp="1" noChangeAspect="1"/>
          </p:cNvPicPr>
          <p:nvPr>
            <p:ph idx="1"/>
          </p:nvPr>
        </p:nvPicPr>
        <p:blipFill>
          <a:blip r:embed="rId2"/>
          <a:stretch>
            <a:fillRect/>
          </a:stretch>
        </p:blipFill>
        <p:spPr>
          <a:xfrm>
            <a:off x="2277810" y="2226469"/>
            <a:ext cx="3534896" cy="3263504"/>
          </a:xfrm>
        </p:spPr>
      </p:pic>
      <p:pic>
        <p:nvPicPr>
          <p:cNvPr id="7" name="Picture 6">
            <a:extLst>
              <a:ext uri="{FF2B5EF4-FFF2-40B4-BE49-F238E27FC236}">
                <a16:creationId xmlns:a16="http://schemas.microsoft.com/office/drawing/2014/main" id="{36671455-48AA-159E-0F32-6884DD82A03F}"/>
              </a:ext>
            </a:extLst>
          </p:cNvPr>
          <p:cNvPicPr>
            <a:picLocks noChangeAspect="1"/>
          </p:cNvPicPr>
          <p:nvPr/>
        </p:nvPicPr>
        <p:blipFill>
          <a:blip r:embed="rId3"/>
          <a:stretch>
            <a:fillRect/>
          </a:stretch>
        </p:blipFill>
        <p:spPr>
          <a:xfrm>
            <a:off x="5763607" y="2570363"/>
            <a:ext cx="4393406" cy="2343150"/>
          </a:xfrm>
          <a:prstGeom prst="rect">
            <a:avLst/>
          </a:prstGeom>
        </p:spPr>
      </p:pic>
    </p:spTree>
    <p:extLst>
      <p:ext uri="{BB962C8B-B14F-4D97-AF65-F5344CB8AC3E}">
        <p14:creationId xmlns:p14="http://schemas.microsoft.com/office/powerpoint/2010/main" val="153440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1905B90-6A2C-02DF-931C-4A1375CC73EA}"/>
              </a:ext>
            </a:extLst>
          </p:cNvPr>
          <p:cNvSpPr>
            <a:spLocks noGrp="1"/>
          </p:cNvSpPr>
          <p:nvPr>
            <p:ph type="title"/>
          </p:nvPr>
        </p:nvSpPr>
        <p:spPr/>
        <p:txBody>
          <a:bodyPr/>
          <a:lstStyle/>
          <a:p>
            <a:endParaRPr lang="en-IN" altLang="en-US"/>
          </a:p>
        </p:txBody>
      </p:sp>
      <p:sp>
        <p:nvSpPr>
          <p:cNvPr id="6147" name="Content Placeholder 2">
            <a:extLst>
              <a:ext uri="{FF2B5EF4-FFF2-40B4-BE49-F238E27FC236}">
                <a16:creationId xmlns:a16="http://schemas.microsoft.com/office/drawing/2014/main" id="{A10A041B-6AB9-9619-369D-A6B130DD2CDE}"/>
              </a:ext>
            </a:extLst>
          </p:cNvPr>
          <p:cNvSpPr>
            <a:spLocks noGrp="1"/>
          </p:cNvSpPr>
          <p:nvPr>
            <p:ph idx="1"/>
          </p:nvPr>
        </p:nvSpPr>
        <p:spPr/>
        <p:txBody>
          <a:bodyPr/>
          <a:lstStyle/>
          <a:p>
            <a:endParaRPr lang="en-IN" altLang="en-US"/>
          </a:p>
        </p:txBody>
      </p:sp>
      <p:pic>
        <p:nvPicPr>
          <p:cNvPr id="6148" name="Picture 2" descr="Java Object">
            <a:extLst>
              <a:ext uri="{FF2B5EF4-FFF2-40B4-BE49-F238E27FC236}">
                <a16:creationId xmlns:a16="http://schemas.microsoft.com/office/drawing/2014/main" id="{6FC61ABD-6EBD-0764-CC3C-FA88EAE91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404814"/>
            <a:ext cx="601027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44AE-7FA3-0291-3B72-C4C1B803FD20}"/>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E37AA1D1-F15B-5F83-8DCB-C966DCFD7A81}"/>
              </a:ext>
            </a:extLst>
          </p:cNvPr>
          <p:cNvPicPr>
            <a:picLocks noGrp="1" noChangeAspect="1"/>
          </p:cNvPicPr>
          <p:nvPr>
            <p:ph idx="1"/>
          </p:nvPr>
        </p:nvPicPr>
        <p:blipFill>
          <a:blip r:embed="rId2"/>
          <a:stretch>
            <a:fillRect/>
          </a:stretch>
        </p:blipFill>
        <p:spPr>
          <a:xfrm>
            <a:off x="1833054" y="943455"/>
            <a:ext cx="7886700" cy="1008959"/>
          </a:xfrm>
        </p:spPr>
      </p:pic>
      <p:pic>
        <p:nvPicPr>
          <p:cNvPr id="7" name="Picture 6">
            <a:extLst>
              <a:ext uri="{FF2B5EF4-FFF2-40B4-BE49-F238E27FC236}">
                <a16:creationId xmlns:a16="http://schemas.microsoft.com/office/drawing/2014/main" id="{BC652E8D-E35C-788F-1A28-097800E95757}"/>
              </a:ext>
            </a:extLst>
          </p:cNvPr>
          <p:cNvPicPr>
            <a:picLocks noChangeAspect="1"/>
          </p:cNvPicPr>
          <p:nvPr/>
        </p:nvPicPr>
        <p:blipFill>
          <a:blip r:embed="rId3"/>
          <a:stretch>
            <a:fillRect/>
          </a:stretch>
        </p:blipFill>
        <p:spPr>
          <a:xfrm>
            <a:off x="1833054" y="1952413"/>
            <a:ext cx="3836194" cy="4014788"/>
          </a:xfrm>
          <a:prstGeom prst="rect">
            <a:avLst/>
          </a:prstGeom>
        </p:spPr>
      </p:pic>
      <p:pic>
        <p:nvPicPr>
          <p:cNvPr id="9" name="Picture 8">
            <a:extLst>
              <a:ext uri="{FF2B5EF4-FFF2-40B4-BE49-F238E27FC236}">
                <a16:creationId xmlns:a16="http://schemas.microsoft.com/office/drawing/2014/main" id="{241E45AC-A8A6-5FD7-F391-69E0B36890D4}"/>
              </a:ext>
            </a:extLst>
          </p:cNvPr>
          <p:cNvPicPr>
            <a:picLocks noChangeAspect="1"/>
          </p:cNvPicPr>
          <p:nvPr/>
        </p:nvPicPr>
        <p:blipFill>
          <a:blip r:embed="rId4"/>
          <a:stretch>
            <a:fillRect/>
          </a:stretch>
        </p:blipFill>
        <p:spPr>
          <a:xfrm>
            <a:off x="6429121" y="2938953"/>
            <a:ext cx="2850356" cy="1107281"/>
          </a:xfrm>
          <a:prstGeom prst="rect">
            <a:avLst/>
          </a:prstGeom>
        </p:spPr>
      </p:pic>
    </p:spTree>
    <p:extLst>
      <p:ext uri="{BB962C8B-B14F-4D97-AF65-F5344CB8AC3E}">
        <p14:creationId xmlns:p14="http://schemas.microsoft.com/office/powerpoint/2010/main" val="2362764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DFC6-67DD-0109-6082-4A02B2B81115}"/>
              </a:ext>
            </a:extLst>
          </p:cNvPr>
          <p:cNvSpPr>
            <a:spLocks noGrp="1"/>
          </p:cNvSpPr>
          <p:nvPr>
            <p:ph type="title"/>
          </p:nvPr>
        </p:nvSpPr>
        <p:spPr/>
        <p:txBody>
          <a:bodyPr/>
          <a:lstStyle/>
          <a:p>
            <a:r>
              <a:rPr lang="en-CA" dirty="0"/>
              <a:t>Static</a:t>
            </a:r>
          </a:p>
        </p:txBody>
      </p:sp>
      <p:sp>
        <p:nvSpPr>
          <p:cNvPr id="3" name="Content Placeholder 2">
            <a:extLst>
              <a:ext uri="{FF2B5EF4-FFF2-40B4-BE49-F238E27FC236}">
                <a16:creationId xmlns:a16="http://schemas.microsoft.com/office/drawing/2014/main" id="{A64B786F-EBD7-51B7-FCF4-07DEAD7AF467}"/>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static keyword</a:t>
            </a:r>
            <a:r>
              <a:rPr lang="en-US" b="0" i="0" dirty="0">
                <a:solidFill>
                  <a:srgbClr val="333333"/>
                </a:solidFill>
                <a:effectLst/>
                <a:latin typeface="inter-regular"/>
              </a:rPr>
              <a:t> in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is used for memory management mainly. We can apply static keyword with </a:t>
            </a:r>
            <a:r>
              <a:rPr lang="en-US" b="0" i="0" u="none" strike="noStrike" dirty="0">
                <a:solidFill>
                  <a:srgbClr val="008000"/>
                </a:solidFill>
                <a:effectLst/>
                <a:latin typeface="inter-regular"/>
                <a:hlinkClick r:id="rId3"/>
              </a:rPr>
              <a:t>variables</a:t>
            </a:r>
            <a:r>
              <a:rPr lang="en-US" b="0" i="0" dirty="0">
                <a:solidFill>
                  <a:srgbClr val="333333"/>
                </a:solidFill>
                <a:effectLst/>
                <a:latin typeface="inter-regular"/>
              </a:rPr>
              <a:t>, methods, blocks and </a:t>
            </a:r>
            <a:r>
              <a:rPr lang="en-US" b="0" i="0" u="none" strike="noStrike" dirty="0">
                <a:solidFill>
                  <a:srgbClr val="008000"/>
                </a:solidFill>
                <a:effectLst/>
                <a:latin typeface="inter-regular"/>
                <a:hlinkClick r:id="rId4"/>
              </a:rPr>
              <a:t>nested classes</a:t>
            </a:r>
            <a:r>
              <a:rPr lang="en-US" b="0" i="0" dirty="0">
                <a:solidFill>
                  <a:srgbClr val="333333"/>
                </a:solidFill>
                <a:effectLst/>
                <a:latin typeface="inter-regular"/>
              </a:rPr>
              <a:t>. The static keyword belongs to the class than an instance of the class.</a:t>
            </a:r>
          </a:p>
          <a:p>
            <a:pPr algn="just"/>
            <a:r>
              <a:rPr lang="en-US" b="0" i="0" dirty="0">
                <a:solidFill>
                  <a:srgbClr val="333333"/>
                </a:solidFill>
                <a:effectLst/>
                <a:latin typeface="inter-regular"/>
              </a:rPr>
              <a:t>The static can be:</a:t>
            </a:r>
          </a:p>
          <a:p>
            <a:pPr algn="just">
              <a:buFont typeface="+mj-lt"/>
              <a:buAutoNum type="arabicPeriod"/>
            </a:pPr>
            <a:r>
              <a:rPr lang="en-US" b="0" i="0" dirty="0">
                <a:solidFill>
                  <a:srgbClr val="000000"/>
                </a:solidFill>
                <a:effectLst/>
                <a:latin typeface="inter-regular"/>
              </a:rPr>
              <a:t>Variable (also known as a class variable)</a:t>
            </a:r>
          </a:p>
          <a:p>
            <a:pPr algn="just">
              <a:buFont typeface="+mj-lt"/>
              <a:buAutoNum type="arabicPeriod"/>
            </a:pPr>
            <a:r>
              <a:rPr lang="en-US" b="0" i="0" dirty="0">
                <a:solidFill>
                  <a:srgbClr val="000000"/>
                </a:solidFill>
                <a:effectLst/>
                <a:latin typeface="inter-regular"/>
              </a:rPr>
              <a:t>Method (also known as a class method)</a:t>
            </a:r>
          </a:p>
          <a:p>
            <a:pPr algn="just">
              <a:buFont typeface="+mj-lt"/>
              <a:buAutoNum type="arabicPeriod"/>
            </a:pPr>
            <a:r>
              <a:rPr lang="en-US" b="0" i="0" dirty="0">
                <a:solidFill>
                  <a:srgbClr val="000000"/>
                </a:solidFill>
                <a:effectLst/>
                <a:latin typeface="inter-regular"/>
              </a:rPr>
              <a:t>Block</a:t>
            </a:r>
          </a:p>
          <a:p>
            <a:pPr algn="just">
              <a:buFont typeface="+mj-lt"/>
              <a:buAutoNum type="arabicPeriod"/>
            </a:pPr>
            <a:r>
              <a:rPr lang="en-US" b="0" i="0" dirty="0">
                <a:solidFill>
                  <a:srgbClr val="000000"/>
                </a:solidFill>
                <a:effectLst/>
                <a:latin typeface="inter-regular"/>
              </a:rPr>
              <a:t>Nested class</a:t>
            </a:r>
          </a:p>
          <a:p>
            <a:endParaRPr lang="en-CA" dirty="0"/>
          </a:p>
        </p:txBody>
      </p:sp>
    </p:spTree>
    <p:extLst>
      <p:ext uri="{BB962C8B-B14F-4D97-AF65-F5344CB8AC3E}">
        <p14:creationId xmlns:p14="http://schemas.microsoft.com/office/powerpoint/2010/main" val="65364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BE83-44EB-CAF2-6DBE-7E6B7CEF7CB8}"/>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00F0F853-54A6-EAEA-7C17-D3B2B6F2A3A1}"/>
              </a:ext>
            </a:extLst>
          </p:cNvPr>
          <p:cNvPicPr>
            <a:picLocks noGrp="1" noChangeAspect="1"/>
          </p:cNvPicPr>
          <p:nvPr>
            <p:ph idx="1"/>
          </p:nvPr>
        </p:nvPicPr>
        <p:blipFill>
          <a:blip r:embed="rId2"/>
          <a:stretch>
            <a:fillRect/>
          </a:stretch>
        </p:blipFill>
        <p:spPr>
          <a:xfrm>
            <a:off x="2263066" y="938411"/>
            <a:ext cx="5974990" cy="4551562"/>
          </a:xfrm>
        </p:spPr>
      </p:pic>
    </p:spTree>
    <p:extLst>
      <p:ext uri="{BB962C8B-B14F-4D97-AF65-F5344CB8AC3E}">
        <p14:creationId xmlns:p14="http://schemas.microsoft.com/office/powerpoint/2010/main" val="1754777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5393-D1A0-B0F7-61B9-15FA2753ACB3}"/>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08135FA-7F74-4B92-3E45-BC570AA08E2A}"/>
              </a:ext>
            </a:extLst>
          </p:cNvPr>
          <p:cNvPicPr>
            <a:picLocks noGrp="1" noChangeAspect="1"/>
          </p:cNvPicPr>
          <p:nvPr>
            <p:ph idx="1"/>
          </p:nvPr>
        </p:nvPicPr>
        <p:blipFill>
          <a:blip r:embed="rId2"/>
          <a:stretch>
            <a:fillRect/>
          </a:stretch>
        </p:blipFill>
        <p:spPr>
          <a:xfrm>
            <a:off x="3301754" y="1183304"/>
            <a:ext cx="4252043" cy="4759430"/>
          </a:xfrm>
        </p:spPr>
      </p:pic>
    </p:spTree>
    <p:extLst>
      <p:ext uri="{BB962C8B-B14F-4D97-AF65-F5344CB8AC3E}">
        <p14:creationId xmlns:p14="http://schemas.microsoft.com/office/powerpoint/2010/main" val="1913901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3D31-031F-C8F7-E4E9-C0220C942B66}"/>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521F300E-4131-3BA2-D157-8233BC7785E4}"/>
              </a:ext>
            </a:extLst>
          </p:cNvPr>
          <p:cNvPicPr>
            <a:picLocks noGrp="1" noChangeAspect="1"/>
          </p:cNvPicPr>
          <p:nvPr>
            <p:ph idx="1"/>
          </p:nvPr>
        </p:nvPicPr>
        <p:blipFill>
          <a:blip r:embed="rId2"/>
          <a:stretch>
            <a:fillRect/>
          </a:stretch>
        </p:blipFill>
        <p:spPr>
          <a:xfrm>
            <a:off x="2589322" y="1571020"/>
            <a:ext cx="5817683" cy="3794532"/>
          </a:xfrm>
        </p:spPr>
      </p:pic>
    </p:spTree>
    <p:extLst>
      <p:ext uri="{BB962C8B-B14F-4D97-AF65-F5344CB8AC3E}">
        <p14:creationId xmlns:p14="http://schemas.microsoft.com/office/powerpoint/2010/main" val="3071319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DB4C-FD3E-2F21-65B7-8F82CA3401FB}"/>
              </a:ext>
            </a:extLst>
          </p:cNvPr>
          <p:cNvSpPr>
            <a:spLocks noGrp="1"/>
          </p:cNvSpPr>
          <p:nvPr>
            <p:ph type="title"/>
          </p:nvPr>
        </p:nvSpPr>
        <p:spPr>
          <a:xfrm>
            <a:off x="2152650" y="1131094"/>
            <a:ext cx="7886700" cy="458564"/>
          </a:xfrm>
        </p:spPr>
        <p:txBody>
          <a:bodyPr>
            <a:normAutofit fontScale="90000"/>
          </a:bodyPr>
          <a:lstStyle/>
          <a:p>
            <a:r>
              <a:rPr lang="en-CA" dirty="0"/>
              <a:t>Without static</a:t>
            </a:r>
          </a:p>
        </p:txBody>
      </p:sp>
      <p:pic>
        <p:nvPicPr>
          <p:cNvPr id="5" name="Content Placeholder 4">
            <a:extLst>
              <a:ext uri="{FF2B5EF4-FFF2-40B4-BE49-F238E27FC236}">
                <a16:creationId xmlns:a16="http://schemas.microsoft.com/office/drawing/2014/main" id="{52365D41-4F73-0E96-F8F0-65295615CE46}"/>
              </a:ext>
            </a:extLst>
          </p:cNvPr>
          <p:cNvPicPr>
            <a:picLocks noGrp="1" noChangeAspect="1"/>
          </p:cNvPicPr>
          <p:nvPr>
            <p:ph idx="1"/>
          </p:nvPr>
        </p:nvPicPr>
        <p:blipFill>
          <a:blip r:embed="rId2"/>
          <a:stretch>
            <a:fillRect/>
          </a:stretch>
        </p:blipFill>
        <p:spPr>
          <a:xfrm>
            <a:off x="3321730" y="1733468"/>
            <a:ext cx="4824635" cy="3902986"/>
          </a:xfrm>
        </p:spPr>
      </p:pic>
    </p:spTree>
    <p:extLst>
      <p:ext uri="{BB962C8B-B14F-4D97-AF65-F5344CB8AC3E}">
        <p14:creationId xmlns:p14="http://schemas.microsoft.com/office/powerpoint/2010/main" val="3048081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D40F-01E9-8B28-CAC4-BADED96955F0}"/>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05627B9F-49B1-D61F-0A24-3DA2764DF4B2}"/>
              </a:ext>
            </a:extLst>
          </p:cNvPr>
          <p:cNvPicPr>
            <a:picLocks noGrp="1" noChangeAspect="1"/>
          </p:cNvPicPr>
          <p:nvPr>
            <p:ph idx="1"/>
          </p:nvPr>
        </p:nvPicPr>
        <p:blipFill>
          <a:blip r:embed="rId2"/>
          <a:stretch>
            <a:fillRect/>
          </a:stretch>
        </p:blipFill>
        <p:spPr>
          <a:xfrm>
            <a:off x="3035424" y="1158725"/>
            <a:ext cx="4910588" cy="4331249"/>
          </a:xfrm>
        </p:spPr>
      </p:pic>
    </p:spTree>
    <p:extLst>
      <p:ext uri="{BB962C8B-B14F-4D97-AF65-F5344CB8AC3E}">
        <p14:creationId xmlns:p14="http://schemas.microsoft.com/office/powerpoint/2010/main" val="632418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5EA6-5521-C124-307C-9C64F7C28640}"/>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0EC249A-118C-CE8C-610F-921581EA6779}"/>
              </a:ext>
            </a:extLst>
          </p:cNvPr>
          <p:cNvPicPr>
            <a:picLocks noGrp="1" noChangeAspect="1"/>
          </p:cNvPicPr>
          <p:nvPr>
            <p:ph idx="1"/>
          </p:nvPr>
        </p:nvPicPr>
        <p:blipFill>
          <a:blip r:embed="rId2"/>
          <a:stretch>
            <a:fillRect/>
          </a:stretch>
        </p:blipFill>
        <p:spPr>
          <a:xfrm>
            <a:off x="3817145" y="3118843"/>
            <a:ext cx="4557713" cy="1478756"/>
          </a:xfrm>
        </p:spPr>
      </p:pic>
    </p:spTree>
    <p:extLst>
      <p:ext uri="{BB962C8B-B14F-4D97-AF65-F5344CB8AC3E}">
        <p14:creationId xmlns:p14="http://schemas.microsoft.com/office/powerpoint/2010/main" val="2343772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8F81-CD45-8A74-40EF-9247769E23A3}"/>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6A5FC006-4D6E-6210-4D54-137E1E1DEC33}"/>
              </a:ext>
            </a:extLst>
          </p:cNvPr>
          <p:cNvPicPr>
            <a:picLocks noGrp="1" noChangeAspect="1"/>
          </p:cNvPicPr>
          <p:nvPr>
            <p:ph idx="1"/>
          </p:nvPr>
        </p:nvPicPr>
        <p:blipFill>
          <a:blip r:embed="rId2"/>
          <a:stretch>
            <a:fillRect/>
          </a:stretch>
        </p:blipFill>
        <p:spPr>
          <a:xfrm>
            <a:off x="2702512" y="1060321"/>
            <a:ext cx="3581907" cy="4737361"/>
          </a:xfrm>
        </p:spPr>
      </p:pic>
      <p:pic>
        <p:nvPicPr>
          <p:cNvPr id="7" name="Picture 6">
            <a:extLst>
              <a:ext uri="{FF2B5EF4-FFF2-40B4-BE49-F238E27FC236}">
                <a16:creationId xmlns:a16="http://schemas.microsoft.com/office/drawing/2014/main" id="{E401A27F-9800-66E5-3684-2E05025625D4}"/>
              </a:ext>
            </a:extLst>
          </p:cNvPr>
          <p:cNvPicPr>
            <a:picLocks noChangeAspect="1"/>
          </p:cNvPicPr>
          <p:nvPr/>
        </p:nvPicPr>
        <p:blipFill>
          <a:blip r:embed="rId3"/>
          <a:stretch>
            <a:fillRect/>
          </a:stretch>
        </p:blipFill>
        <p:spPr>
          <a:xfrm>
            <a:off x="7070707" y="2357438"/>
            <a:ext cx="2764631" cy="2143125"/>
          </a:xfrm>
          <a:prstGeom prst="rect">
            <a:avLst/>
          </a:prstGeom>
        </p:spPr>
      </p:pic>
    </p:spTree>
    <p:extLst>
      <p:ext uri="{BB962C8B-B14F-4D97-AF65-F5344CB8AC3E}">
        <p14:creationId xmlns:p14="http://schemas.microsoft.com/office/powerpoint/2010/main" val="1978245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4239-C39B-D247-0702-7E95F1AB60B5}"/>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0392945-5574-4F39-3575-3A30C631FC28}"/>
              </a:ext>
            </a:extLst>
          </p:cNvPr>
          <p:cNvPicPr>
            <a:picLocks noGrp="1" noChangeAspect="1"/>
          </p:cNvPicPr>
          <p:nvPr>
            <p:ph idx="1"/>
          </p:nvPr>
        </p:nvPicPr>
        <p:blipFill>
          <a:blip r:embed="rId2"/>
          <a:stretch>
            <a:fillRect/>
          </a:stretch>
        </p:blipFill>
        <p:spPr>
          <a:xfrm>
            <a:off x="3422033" y="2226469"/>
            <a:ext cx="5347934" cy="3263504"/>
          </a:xfrm>
        </p:spPr>
      </p:pic>
    </p:spTree>
    <p:extLst>
      <p:ext uri="{BB962C8B-B14F-4D97-AF65-F5344CB8AC3E}">
        <p14:creationId xmlns:p14="http://schemas.microsoft.com/office/powerpoint/2010/main" val="105392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5D3F9BC-9D9E-2FF0-43B6-9AAAE916198F}"/>
              </a:ext>
            </a:extLst>
          </p:cNvPr>
          <p:cNvSpPr>
            <a:spLocks noGrp="1"/>
          </p:cNvSpPr>
          <p:nvPr>
            <p:ph type="title"/>
          </p:nvPr>
        </p:nvSpPr>
        <p:spPr>
          <a:xfrm>
            <a:off x="1992313" y="-100013"/>
            <a:ext cx="7772400" cy="1143001"/>
          </a:xfrm>
        </p:spPr>
        <p:txBody>
          <a:bodyPr/>
          <a:lstStyle/>
          <a:p>
            <a:r>
              <a:rPr lang="en-IN" altLang="en-US"/>
              <a:t>Objects</a:t>
            </a:r>
          </a:p>
        </p:txBody>
      </p:sp>
      <p:sp>
        <p:nvSpPr>
          <p:cNvPr id="7171" name="Content Placeholder 2">
            <a:extLst>
              <a:ext uri="{FF2B5EF4-FFF2-40B4-BE49-F238E27FC236}">
                <a16:creationId xmlns:a16="http://schemas.microsoft.com/office/drawing/2014/main" id="{B21C6203-F116-8FAE-29F1-747E02BE323C}"/>
              </a:ext>
            </a:extLst>
          </p:cNvPr>
          <p:cNvSpPr>
            <a:spLocks noGrp="1"/>
          </p:cNvSpPr>
          <p:nvPr>
            <p:ph idx="1"/>
          </p:nvPr>
        </p:nvSpPr>
        <p:spPr>
          <a:xfrm>
            <a:off x="2209800" y="908051"/>
            <a:ext cx="7772400" cy="5762625"/>
          </a:xfrm>
        </p:spPr>
        <p:txBody>
          <a:bodyPr/>
          <a:lstStyle/>
          <a:p>
            <a:r>
              <a:rPr lang="en-IN" altLang="en-US"/>
              <a:t>Any entity that has state and behavior is known as an object. For example a chair, pen, table, keyboard, bike, etc. It can be physical or logical.</a:t>
            </a:r>
          </a:p>
          <a:p>
            <a:r>
              <a:rPr lang="en-IN" altLang="en-US" b="1"/>
              <a:t>Example:</a:t>
            </a:r>
            <a:r>
              <a:rPr lang="en-IN" altLang="en-US"/>
              <a:t> A dog is an object because it has states like color, name, breed, etc. as well as behaviors like wagging the tail, barking, eating, etc. </a:t>
            </a:r>
          </a:p>
          <a:p>
            <a:endParaRPr lang="en-IN" altLang="en-US"/>
          </a:p>
          <a:p>
            <a:r>
              <a:rPr lang="en-IN" altLang="en-US"/>
              <a:t>Object - instance of a class. </a:t>
            </a:r>
          </a:p>
          <a:p>
            <a:r>
              <a:rPr lang="en-IN" altLang="en-US"/>
              <a:t>Object contains an address and memory.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1FF6-3B2C-07EC-69F2-817DDD83556C}"/>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876E6E9-ABC5-FDC3-8BBC-AEB630FE5DBA}"/>
              </a:ext>
            </a:extLst>
          </p:cNvPr>
          <p:cNvPicPr>
            <a:picLocks noGrp="1" noChangeAspect="1"/>
          </p:cNvPicPr>
          <p:nvPr>
            <p:ph idx="1"/>
          </p:nvPr>
        </p:nvPicPr>
        <p:blipFill>
          <a:blip r:embed="rId2"/>
          <a:stretch>
            <a:fillRect/>
          </a:stretch>
        </p:blipFill>
        <p:spPr>
          <a:xfrm>
            <a:off x="2662562" y="1615799"/>
            <a:ext cx="5931860" cy="3874175"/>
          </a:xfrm>
        </p:spPr>
      </p:pic>
    </p:spTree>
    <p:extLst>
      <p:ext uri="{BB962C8B-B14F-4D97-AF65-F5344CB8AC3E}">
        <p14:creationId xmlns:p14="http://schemas.microsoft.com/office/powerpoint/2010/main" val="1907013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895-8521-5AEE-FADA-28C9F9FC25B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B2CE354-6BD0-37BE-3D0E-1DE704C63521}"/>
              </a:ext>
            </a:extLst>
          </p:cNvPr>
          <p:cNvPicPr>
            <a:picLocks noGrp="1" noChangeAspect="1"/>
          </p:cNvPicPr>
          <p:nvPr>
            <p:ph idx="1"/>
          </p:nvPr>
        </p:nvPicPr>
        <p:blipFill>
          <a:blip r:embed="rId2"/>
          <a:stretch>
            <a:fillRect/>
          </a:stretch>
        </p:blipFill>
        <p:spPr>
          <a:xfrm>
            <a:off x="2409549" y="1306717"/>
            <a:ext cx="6044033" cy="4183256"/>
          </a:xfrm>
        </p:spPr>
      </p:pic>
    </p:spTree>
    <p:extLst>
      <p:ext uri="{BB962C8B-B14F-4D97-AF65-F5344CB8AC3E}">
        <p14:creationId xmlns:p14="http://schemas.microsoft.com/office/powerpoint/2010/main" val="4160428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9C72-30EF-7918-AF8C-E49EFDBC9432}"/>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8A9912D9-DA64-9692-A316-565CF17FE3B9}"/>
              </a:ext>
            </a:extLst>
          </p:cNvPr>
          <p:cNvPicPr>
            <a:picLocks noGrp="1" noChangeAspect="1"/>
          </p:cNvPicPr>
          <p:nvPr>
            <p:ph idx="1"/>
          </p:nvPr>
        </p:nvPicPr>
        <p:blipFill>
          <a:blip r:embed="rId2"/>
          <a:stretch>
            <a:fillRect/>
          </a:stretch>
        </p:blipFill>
        <p:spPr>
          <a:xfrm>
            <a:off x="3128639" y="1686299"/>
            <a:ext cx="5162954" cy="3595471"/>
          </a:xfrm>
        </p:spPr>
      </p:pic>
    </p:spTree>
    <p:extLst>
      <p:ext uri="{BB962C8B-B14F-4D97-AF65-F5344CB8AC3E}">
        <p14:creationId xmlns:p14="http://schemas.microsoft.com/office/powerpoint/2010/main" val="1811761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0589-FFC2-7E33-0B7A-616918C1377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7425816-B06A-E2B3-B3D8-1377C10D734D}"/>
              </a:ext>
            </a:extLst>
          </p:cNvPr>
          <p:cNvPicPr>
            <a:picLocks noGrp="1" noChangeAspect="1"/>
          </p:cNvPicPr>
          <p:nvPr>
            <p:ph idx="1"/>
          </p:nvPr>
        </p:nvPicPr>
        <p:blipFill>
          <a:blip r:embed="rId2"/>
          <a:stretch>
            <a:fillRect/>
          </a:stretch>
        </p:blipFill>
        <p:spPr>
          <a:xfrm>
            <a:off x="2675879" y="1205879"/>
            <a:ext cx="4792927" cy="4446242"/>
          </a:xfrm>
        </p:spPr>
      </p:pic>
    </p:spTree>
    <p:extLst>
      <p:ext uri="{BB962C8B-B14F-4D97-AF65-F5344CB8AC3E}">
        <p14:creationId xmlns:p14="http://schemas.microsoft.com/office/powerpoint/2010/main" val="36827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484B-08A6-6E7D-2F86-225205FCF0E3}"/>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9A80CE9-BD90-C894-7672-2EDD65E45EB0}"/>
              </a:ext>
            </a:extLst>
          </p:cNvPr>
          <p:cNvPicPr>
            <a:picLocks noGrp="1" noChangeAspect="1"/>
          </p:cNvPicPr>
          <p:nvPr>
            <p:ph idx="1"/>
          </p:nvPr>
        </p:nvPicPr>
        <p:blipFill>
          <a:blip r:embed="rId2"/>
          <a:stretch>
            <a:fillRect/>
          </a:stretch>
        </p:blipFill>
        <p:spPr>
          <a:xfrm>
            <a:off x="2152652" y="857251"/>
            <a:ext cx="7736681" cy="2778919"/>
          </a:xfrm>
        </p:spPr>
      </p:pic>
      <p:pic>
        <p:nvPicPr>
          <p:cNvPr id="7" name="Picture 6">
            <a:extLst>
              <a:ext uri="{FF2B5EF4-FFF2-40B4-BE49-F238E27FC236}">
                <a16:creationId xmlns:a16="http://schemas.microsoft.com/office/drawing/2014/main" id="{1014B855-7E99-717A-91EB-33032762C1F4}"/>
              </a:ext>
            </a:extLst>
          </p:cNvPr>
          <p:cNvPicPr>
            <a:picLocks noChangeAspect="1"/>
          </p:cNvPicPr>
          <p:nvPr/>
        </p:nvPicPr>
        <p:blipFill>
          <a:blip r:embed="rId3"/>
          <a:stretch>
            <a:fillRect/>
          </a:stretch>
        </p:blipFill>
        <p:spPr>
          <a:xfrm>
            <a:off x="7527699" y="2399111"/>
            <a:ext cx="2836069" cy="2900363"/>
          </a:xfrm>
          <a:prstGeom prst="rect">
            <a:avLst/>
          </a:prstGeom>
        </p:spPr>
      </p:pic>
    </p:spTree>
    <p:extLst>
      <p:ext uri="{BB962C8B-B14F-4D97-AF65-F5344CB8AC3E}">
        <p14:creationId xmlns:p14="http://schemas.microsoft.com/office/powerpoint/2010/main" val="25383928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917B-1195-55B7-4F0A-E42B47B504E3}"/>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A5EF9EC5-8E49-E36D-53CE-3CF71E85EAA6}"/>
              </a:ext>
            </a:extLst>
          </p:cNvPr>
          <p:cNvPicPr>
            <a:picLocks noGrp="1" noChangeAspect="1"/>
          </p:cNvPicPr>
          <p:nvPr>
            <p:ph idx="1"/>
          </p:nvPr>
        </p:nvPicPr>
        <p:blipFill>
          <a:blip r:embed="rId2"/>
          <a:stretch>
            <a:fillRect/>
          </a:stretch>
        </p:blipFill>
        <p:spPr>
          <a:xfrm>
            <a:off x="4186850" y="1131095"/>
            <a:ext cx="3818300" cy="3254019"/>
          </a:xfrm>
        </p:spPr>
      </p:pic>
      <p:pic>
        <p:nvPicPr>
          <p:cNvPr id="7" name="Picture 6">
            <a:extLst>
              <a:ext uri="{FF2B5EF4-FFF2-40B4-BE49-F238E27FC236}">
                <a16:creationId xmlns:a16="http://schemas.microsoft.com/office/drawing/2014/main" id="{0E8F3A73-1BA7-656A-AB1A-157B3FB249A5}"/>
              </a:ext>
            </a:extLst>
          </p:cNvPr>
          <p:cNvPicPr>
            <a:picLocks noChangeAspect="1"/>
          </p:cNvPicPr>
          <p:nvPr/>
        </p:nvPicPr>
        <p:blipFill>
          <a:blip r:embed="rId3"/>
          <a:stretch>
            <a:fillRect/>
          </a:stretch>
        </p:blipFill>
        <p:spPr>
          <a:xfrm>
            <a:off x="1931195" y="4757184"/>
            <a:ext cx="8329613" cy="885825"/>
          </a:xfrm>
          <a:prstGeom prst="rect">
            <a:avLst/>
          </a:prstGeom>
        </p:spPr>
      </p:pic>
    </p:spTree>
    <p:extLst>
      <p:ext uri="{BB962C8B-B14F-4D97-AF65-F5344CB8AC3E}">
        <p14:creationId xmlns:p14="http://schemas.microsoft.com/office/powerpoint/2010/main" val="424481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35413BA-B38F-F061-A90F-C60FFDCE1481}"/>
              </a:ext>
            </a:extLst>
          </p:cNvPr>
          <p:cNvSpPr>
            <a:spLocks noGrp="1" noChangeArrowheads="1"/>
          </p:cNvSpPr>
          <p:nvPr>
            <p:ph type="title"/>
          </p:nvPr>
        </p:nvSpPr>
        <p:spPr>
          <a:xfrm>
            <a:off x="2209800" y="609600"/>
            <a:ext cx="7772400" cy="685800"/>
          </a:xfrm>
        </p:spPr>
        <p:txBody>
          <a:bodyPr>
            <a:normAutofit fontScale="90000"/>
          </a:bodyPr>
          <a:lstStyle/>
          <a:p>
            <a:pPr eaLnBrk="1" hangingPunct="1">
              <a:defRPr/>
            </a:pPr>
            <a:r>
              <a:rPr lang="en-US" dirty="0"/>
              <a:t>Java Objects</a:t>
            </a:r>
          </a:p>
        </p:txBody>
      </p:sp>
      <p:sp>
        <p:nvSpPr>
          <p:cNvPr id="8195" name="Rectangle 3">
            <a:extLst>
              <a:ext uri="{FF2B5EF4-FFF2-40B4-BE49-F238E27FC236}">
                <a16:creationId xmlns:a16="http://schemas.microsoft.com/office/drawing/2014/main" id="{7F58BF9A-54A1-0096-D02B-8D5A25C2DF03}"/>
              </a:ext>
            </a:extLst>
          </p:cNvPr>
          <p:cNvSpPr>
            <a:spLocks noGrp="1" noChangeArrowheads="1"/>
          </p:cNvSpPr>
          <p:nvPr>
            <p:ph type="body" idx="1"/>
          </p:nvPr>
        </p:nvSpPr>
        <p:spPr>
          <a:xfrm>
            <a:off x="2209800" y="1484314"/>
            <a:ext cx="7772400" cy="4611687"/>
          </a:xfrm>
        </p:spPr>
        <p:txBody>
          <a:bodyPr/>
          <a:lstStyle/>
          <a:p>
            <a:pPr eaLnBrk="1" hangingPunct="1"/>
            <a:r>
              <a:rPr lang="en-US" altLang="en-US"/>
              <a:t>Object: Data type that has an </a:t>
            </a:r>
            <a:r>
              <a:rPr lang="en-US" altLang="en-US" b="1"/>
              <a:t>identity</a:t>
            </a:r>
            <a:r>
              <a:rPr lang="en-US" altLang="en-US"/>
              <a:t>, contains other data types called </a:t>
            </a:r>
            <a:r>
              <a:rPr lang="en-US" altLang="en-US" b="1"/>
              <a:t>attributes</a:t>
            </a:r>
            <a:r>
              <a:rPr lang="en-US" altLang="en-US"/>
              <a:t>  and modules of code called </a:t>
            </a:r>
            <a:r>
              <a:rPr lang="en-US" altLang="en-US" b="1"/>
              <a:t>operations</a:t>
            </a:r>
            <a:r>
              <a:rPr lang="en-US" altLang="en-US"/>
              <a:t> or </a:t>
            </a:r>
            <a:r>
              <a:rPr lang="en-US" altLang="en-US" b="1"/>
              <a:t>methods</a:t>
            </a:r>
          </a:p>
          <a:p>
            <a:pPr eaLnBrk="1" hangingPunct="1"/>
            <a:r>
              <a:rPr lang="en-US" altLang="en-US"/>
              <a:t>Attributes and associated values are </a:t>
            </a:r>
            <a:r>
              <a:rPr lang="en-US" altLang="en-US" b="1"/>
              <a:t>hidden</a:t>
            </a:r>
            <a:r>
              <a:rPr lang="en-US" altLang="en-US"/>
              <a:t> inside the object.</a:t>
            </a:r>
          </a:p>
          <a:p>
            <a:pPr eaLnBrk="1" hangingPunct="1"/>
            <a:r>
              <a:rPr lang="en-US" altLang="en-US"/>
              <a:t>Any object that wants to obtain or change a value associated with other object, must do so by sending a </a:t>
            </a:r>
            <a:r>
              <a:rPr lang="en-US" altLang="en-US" b="1"/>
              <a:t>message</a:t>
            </a:r>
            <a:r>
              <a:rPr lang="en-US" altLang="en-US"/>
              <a:t> to one of the objects (invoking a method)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53B63B2-932E-8770-79E6-B16C413EB97A}"/>
              </a:ext>
            </a:extLst>
          </p:cNvPr>
          <p:cNvSpPr>
            <a:spLocks noGrp="1" noChangeArrowheads="1"/>
          </p:cNvSpPr>
          <p:nvPr>
            <p:ph type="title"/>
          </p:nvPr>
        </p:nvSpPr>
        <p:spPr>
          <a:xfrm>
            <a:off x="2209800" y="609600"/>
            <a:ext cx="7772400" cy="838200"/>
          </a:xfrm>
        </p:spPr>
        <p:txBody>
          <a:bodyPr/>
          <a:lstStyle/>
          <a:p>
            <a:pPr eaLnBrk="1" hangingPunct="1"/>
            <a:r>
              <a:rPr lang="en-US" altLang="en-US"/>
              <a:t>Example</a:t>
            </a:r>
          </a:p>
        </p:txBody>
      </p:sp>
      <p:sp>
        <p:nvSpPr>
          <p:cNvPr id="9219" name="Oval 4">
            <a:extLst>
              <a:ext uri="{FF2B5EF4-FFF2-40B4-BE49-F238E27FC236}">
                <a16:creationId xmlns:a16="http://schemas.microsoft.com/office/drawing/2014/main" id="{DEF301E7-4FF0-B079-3FC8-FE2D6BBD4CC2}"/>
              </a:ext>
            </a:extLst>
          </p:cNvPr>
          <p:cNvSpPr>
            <a:spLocks noChangeArrowheads="1"/>
          </p:cNvSpPr>
          <p:nvPr/>
        </p:nvSpPr>
        <p:spPr bwMode="auto">
          <a:xfrm>
            <a:off x="4648200" y="2819400"/>
            <a:ext cx="2590800" cy="2438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9220" name="Oval 6">
            <a:extLst>
              <a:ext uri="{FF2B5EF4-FFF2-40B4-BE49-F238E27FC236}">
                <a16:creationId xmlns:a16="http://schemas.microsoft.com/office/drawing/2014/main" id="{19C15072-D68F-26FA-466A-E9B55D090329}"/>
              </a:ext>
            </a:extLst>
          </p:cNvPr>
          <p:cNvSpPr>
            <a:spLocks noChangeArrowheads="1"/>
          </p:cNvSpPr>
          <p:nvPr/>
        </p:nvSpPr>
        <p:spPr bwMode="auto">
          <a:xfrm>
            <a:off x="5295900" y="3390900"/>
            <a:ext cx="1295400" cy="1295400"/>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9221" name="Line 8">
            <a:extLst>
              <a:ext uri="{FF2B5EF4-FFF2-40B4-BE49-F238E27FC236}">
                <a16:creationId xmlns:a16="http://schemas.microsoft.com/office/drawing/2014/main" id="{E139D535-DDD6-F7FE-368D-59143276B491}"/>
              </a:ext>
            </a:extLst>
          </p:cNvPr>
          <p:cNvSpPr>
            <a:spLocks noChangeShapeType="1"/>
          </p:cNvSpPr>
          <p:nvPr/>
        </p:nvSpPr>
        <p:spPr bwMode="auto">
          <a:xfrm>
            <a:off x="5943600" y="28194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2" name="Line 9">
            <a:extLst>
              <a:ext uri="{FF2B5EF4-FFF2-40B4-BE49-F238E27FC236}">
                <a16:creationId xmlns:a16="http://schemas.microsoft.com/office/drawing/2014/main" id="{5ADB3024-2382-2B5F-8C0A-5D6A455DB81C}"/>
              </a:ext>
            </a:extLst>
          </p:cNvPr>
          <p:cNvSpPr>
            <a:spLocks noChangeShapeType="1"/>
          </p:cNvSpPr>
          <p:nvPr/>
        </p:nvSpPr>
        <p:spPr bwMode="auto">
          <a:xfrm>
            <a:off x="5943600" y="47244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3" name="Line 10">
            <a:extLst>
              <a:ext uri="{FF2B5EF4-FFF2-40B4-BE49-F238E27FC236}">
                <a16:creationId xmlns:a16="http://schemas.microsoft.com/office/drawing/2014/main" id="{A5C3E11B-765B-C951-EEF3-080A3EDB4DA8}"/>
              </a:ext>
            </a:extLst>
          </p:cNvPr>
          <p:cNvSpPr>
            <a:spLocks noChangeShapeType="1"/>
          </p:cNvSpPr>
          <p:nvPr/>
        </p:nvSpPr>
        <p:spPr bwMode="auto">
          <a:xfrm>
            <a:off x="4953000" y="3276600"/>
            <a:ext cx="457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4" name="Line 11">
            <a:extLst>
              <a:ext uri="{FF2B5EF4-FFF2-40B4-BE49-F238E27FC236}">
                <a16:creationId xmlns:a16="http://schemas.microsoft.com/office/drawing/2014/main" id="{A108D3FE-E297-6051-A3DD-7591993000A5}"/>
              </a:ext>
            </a:extLst>
          </p:cNvPr>
          <p:cNvSpPr>
            <a:spLocks noChangeShapeType="1"/>
          </p:cNvSpPr>
          <p:nvPr/>
        </p:nvSpPr>
        <p:spPr bwMode="auto">
          <a:xfrm>
            <a:off x="6553200" y="4419600"/>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5" name="Line 12">
            <a:extLst>
              <a:ext uri="{FF2B5EF4-FFF2-40B4-BE49-F238E27FC236}">
                <a16:creationId xmlns:a16="http://schemas.microsoft.com/office/drawing/2014/main" id="{E5AB9301-E5BE-CB50-9226-AAA3F0D54AD6}"/>
              </a:ext>
            </a:extLst>
          </p:cNvPr>
          <p:cNvSpPr>
            <a:spLocks noChangeShapeType="1"/>
          </p:cNvSpPr>
          <p:nvPr/>
        </p:nvSpPr>
        <p:spPr bwMode="auto">
          <a:xfrm flipV="1">
            <a:off x="4876800" y="4419600"/>
            <a:ext cx="4572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6" name="Line 13">
            <a:extLst>
              <a:ext uri="{FF2B5EF4-FFF2-40B4-BE49-F238E27FC236}">
                <a16:creationId xmlns:a16="http://schemas.microsoft.com/office/drawing/2014/main" id="{13691805-F947-3386-C548-352FA19E7DA4}"/>
              </a:ext>
            </a:extLst>
          </p:cNvPr>
          <p:cNvSpPr>
            <a:spLocks noChangeShapeType="1"/>
          </p:cNvSpPr>
          <p:nvPr/>
        </p:nvSpPr>
        <p:spPr bwMode="auto">
          <a:xfrm flipV="1">
            <a:off x="6477000" y="3276600"/>
            <a:ext cx="4572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27" name="Rectangle 14">
            <a:extLst>
              <a:ext uri="{FF2B5EF4-FFF2-40B4-BE49-F238E27FC236}">
                <a16:creationId xmlns:a16="http://schemas.microsoft.com/office/drawing/2014/main" id="{248C0284-C342-AAC0-618B-B792FF59B9F5}"/>
              </a:ext>
            </a:extLst>
          </p:cNvPr>
          <p:cNvSpPr>
            <a:spLocks noChangeArrowheads="1"/>
          </p:cNvSpPr>
          <p:nvPr/>
        </p:nvSpPr>
        <p:spPr bwMode="auto">
          <a:xfrm>
            <a:off x="5562600" y="3581400"/>
            <a:ext cx="762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n-US" sz="1600" b="1">
                <a:latin typeface="Arial" panose="020B0604020202020204" pitchFamily="34" charset="0"/>
              </a:rPr>
              <a:t>Age: 35</a:t>
            </a:r>
            <a:endParaRPr lang="es-ES" altLang="en-US" sz="1600" b="1">
              <a:latin typeface="Arial" panose="020B0604020202020204" pitchFamily="34" charset="0"/>
            </a:endParaRPr>
          </a:p>
        </p:txBody>
      </p:sp>
      <p:grpSp>
        <p:nvGrpSpPr>
          <p:cNvPr id="9228" name="Group 24">
            <a:extLst>
              <a:ext uri="{FF2B5EF4-FFF2-40B4-BE49-F238E27FC236}">
                <a16:creationId xmlns:a16="http://schemas.microsoft.com/office/drawing/2014/main" id="{EE58C67E-CACE-D7EA-6F84-15DE1A0AAA73}"/>
              </a:ext>
            </a:extLst>
          </p:cNvPr>
          <p:cNvGrpSpPr>
            <a:grpSpLocks/>
          </p:cNvGrpSpPr>
          <p:nvPr/>
        </p:nvGrpSpPr>
        <p:grpSpPr bwMode="auto">
          <a:xfrm>
            <a:off x="2362200" y="1905000"/>
            <a:ext cx="8288338" cy="2209800"/>
            <a:chOff x="528" y="1200"/>
            <a:chExt cx="5221" cy="1392"/>
          </a:xfrm>
        </p:grpSpPr>
        <p:sp>
          <p:nvSpPr>
            <p:cNvPr id="9263" name="Line 17">
              <a:extLst>
                <a:ext uri="{FF2B5EF4-FFF2-40B4-BE49-F238E27FC236}">
                  <a16:creationId xmlns:a16="http://schemas.microsoft.com/office/drawing/2014/main" id="{2B458727-F7B2-3F32-A3F5-D1CD575F1894}"/>
                </a:ext>
              </a:extLst>
            </p:cNvPr>
            <p:cNvSpPr>
              <a:spLocks noChangeShapeType="1"/>
            </p:cNvSpPr>
            <p:nvPr/>
          </p:nvSpPr>
          <p:spPr bwMode="auto">
            <a:xfrm flipV="1">
              <a:off x="2976" y="1824"/>
              <a:ext cx="168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64" name="Line 18">
              <a:extLst>
                <a:ext uri="{FF2B5EF4-FFF2-40B4-BE49-F238E27FC236}">
                  <a16:creationId xmlns:a16="http://schemas.microsoft.com/office/drawing/2014/main" id="{7F5EA094-2D45-C706-C527-8499A7495597}"/>
                </a:ext>
              </a:extLst>
            </p:cNvPr>
            <p:cNvSpPr>
              <a:spLocks noChangeShapeType="1"/>
            </p:cNvSpPr>
            <p:nvPr/>
          </p:nvSpPr>
          <p:spPr bwMode="auto">
            <a:xfrm flipV="1">
              <a:off x="3024" y="1824"/>
              <a:ext cx="1632"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65" name="Text Box 19">
              <a:extLst>
                <a:ext uri="{FF2B5EF4-FFF2-40B4-BE49-F238E27FC236}">
                  <a16:creationId xmlns:a16="http://schemas.microsoft.com/office/drawing/2014/main" id="{CEDA6E7A-9803-B275-9F0D-8CD1E4820CFF}"/>
                </a:ext>
              </a:extLst>
            </p:cNvPr>
            <p:cNvSpPr txBox="1">
              <a:spLocks noChangeArrowheads="1"/>
            </p:cNvSpPr>
            <p:nvPr/>
          </p:nvSpPr>
          <p:spPr bwMode="auto">
            <a:xfrm>
              <a:off x="528" y="1200"/>
              <a:ext cx="15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methods (methods)</a:t>
              </a:r>
            </a:p>
          </p:txBody>
        </p:sp>
        <p:sp>
          <p:nvSpPr>
            <p:cNvPr id="9266" name="Text Box 20">
              <a:extLst>
                <a:ext uri="{FF2B5EF4-FFF2-40B4-BE49-F238E27FC236}">
                  <a16:creationId xmlns:a16="http://schemas.microsoft.com/office/drawing/2014/main" id="{99FA6AAA-5102-AAB2-AD8E-1FAC0FB95BBA}"/>
                </a:ext>
              </a:extLst>
            </p:cNvPr>
            <p:cNvSpPr txBox="1">
              <a:spLocks noChangeArrowheads="1"/>
            </p:cNvSpPr>
            <p:nvPr/>
          </p:nvSpPr>
          <p:spPr bwMode="auto">
            <a:xfrm>
              <a:off x="4211" y="1536"/>
              <a:ext cx="1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Attributes (values)</a:t>
              </a:r>
            </a:p>
          </p:txBody>
        </p:sp>
        <p:sp>
          <p:nvSpPr>
            <p:cNvPr id="9267" name="Line 21">
              <a:extLst>
                <a:ext uri="{FF2B5EF4-FFF2-40B4-BE49-F238E27FC236}">
                  <a16:creationId xmlns:a16="http://schemas.microsoft.com/office/drawing/2014/main" id="{27EE9FFA-2897-E4D9-0F80-484BE69F6DCA}"/>
                </a:ext>
              </a:extLst>
            </p:cNvPr>
            <p:cNvSpPr>
              <a:spLocks noChangeShapeType="1"/>
            </p:cNvSpPr>
            <p:nvPr/>
          </p:nvSpPr>
          <p:spPr bwMode="auto">
            <a:xfrm>
              <a:off x="1536" y="1488"/>
              <a:ext cx="912"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68" name="Line 22">
              <a:extLst>
                <a:ext uri="{FF2B5EF4-FFF2-40B4-BE49-F238E27FC236}">
                  <a16:creationId xmlns:a16="http://schemas.microsoft.com/office/drawing/2014/main" id="{469200B9-FDFB-73EF-BCAD-D825E7F5FCF0}"/>
                </a:ext>
              </a:extLst>
            </p:cNvPr>
            <p:cNvSpPr>
              <a:spLocks noChangeShapeType="1"/>
            </p:cNvSpPr>
            <p:nvPr/>
          </p:nvSpPr>
          <p:spPr bwMode="auto">
            <a:xfrm flipH="1" flipV="1">
              <a:off x="1536" y="1488"/>
              <a:ext cx="528"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9229" name="Group 25">
            <a:extLst>
              <a:ext uri="{FF2B5EF4-FFF2-40B4-BE49-F238E27FC236}">
                <a16:creationId xmlns:a16="http://schemas.microsoft.com/office/drawing/2014/main" id="{781D7E73-D056-8410-434E-FD745C1AB62E}"/>
              </a:ext>
            </a:extLst>
          </p:cNvPr>
          <p:cNvGrpSpPr>
            <a:grpSpLocks/>
          </p:cNvGrpSpPr>
          <p:nvPr/>
        </p:nvGrpSpPr>
        <p:grpSpPr bwMode="auto">
          <a:xfrm>
            <a:off x="2743200" y="5029200"/>
            <a:ext cx="914400" cy="838200"/>
            <a:chOff x="1968" y="1776"/>
            <a:chExt cx="1632" cy="1536"/>
          </a:xfrm>
        </p:grpSpPr>
        <p:sp>
          <p:nvSpPr>
            <p:cNvPr id="9253" name="Oval 26">
              <a:extLst>
                <a:ext uri="{FF2B5EF4-FFF2-40B4-BE49-F238E27FC236}">
                  <a16:creationId xmlns:a16="http://schemas.microsoft.com/office/drawing/2014/main" id="{1ED560E6-DB63-9909-B22E-D8DBDD032641}"/>
                </a:ext>
              </a:extLst>
            </p:cNvPr>
            <p:cNvSpPr>
              <a:spLocks noChangeArrowheads="1"/>
            </p:cNvSpPr>
            <p:nvPr/>
          </p:nvSpPr>
          <p:spPr bwMode="auto">
            <a:xfrm>
              <a:off x="1968" y="1776"/>
              <a:ext cx="1632" cy="15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9254" name="Oval 27">
              <a:extLst>
                <a:ext uri="{FF2B5EF4-FFF2-40B4-BE49-F238E27FC236}">
                  <a16:creationId xmlns:a16="http://schemas.microsoft.com/office/drawing/2014/main" id="{F0D21935-5CA0-217E-5624-C728652B656E}"/>
                </a:ext>
              </a:extLst>
            </p:cNvPr>
            <p:cNvSpPr>
              <a:spLocks noChangeArrowheads="1"/>
            </p:cNvSpPr>
            <p:nvPr/>
          </p:nvSpPr>
          <p:spPr bwMode="auto">
            <a:xfrm>
              <a:off x="2376" y="2136"/>
              <a:ext cx="816" cy="816"/>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9255" name="Line 28">
              <a:extLst>
                <a:ext uri="{FF2B5EF4-FFF2-40B4-BE49-F238E27FC236}">
                  <a16:creationId xmlns:a16="http://schemas.microsoft.com/office/drawing/2014/main" id="{57E6C0D8-761D-5F92-367A-3E008BCC5BD6}"/>
                </a:ext>
              </a:extLst>
            </p:cNvPr>
            <p:cNvSpPr>
              <a:spLocks noChangeShapeType="1"/>
            </p:cNvSpPr>
            <p:nvPr/>
          </p:nvSpPr>
          <p:spPr bwMode="auto">
            <a:xfrm>
              <a:off x="2784" y="17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56" name="Line 29">
              <a:extLst>
                <a:ext uri="{FF2B5EF4-FFF2-40B4-BE49-F238E27FC236}">
                  <a16:creationId xmlns:a16="http://schemas.microsoft.com/office/drawing/2014/main" id="{7EC078F9-3C59-0699-A7C0-A740BBB431B2}"/>
                </a:ext>
              </a:extLst>
            </p:cNvPr>
            <p:cNvSpPr>
              <a:spLocks noChangeShapeType="1"/>
            </p:cNvSpPr>
            <p:nvPr/>
          </p:nvSpPr>
          <p:spPr bwMode="auto">
            <a:xfrm>
              <a:off x="2784" y="29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57" name="Line 30">
              <a:extLst>
                <a:ext uri="{FF2B5EF4-FFF2-40B4-BE49-F238E27FC236}">
                  <a16:creationId xmlns:a16="http://schemas.microsoft.com/office/drawing/2014/main" id="{4331D747-7A7E-EC61-E671-C8A12C4466E5}"/>
                </a:ext>
              </a:extLst>
            </p:cNvPr>
            <p:cNvSpPr>
              <a:spLocks noChangeShapeType="1"/>
            </p:cNvSpPr>
            <p:nvPr/>
          </p:nvSpPr>
          <p:spPr bwMode="auto">
            <a:xfrm>
              <a:off x="216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58" name="Line 31">
              <a:extLst>
                <a:ext uri="{FF2B5EF4-FFF2-40B4-BE49-F238E27FC236}">
                  <a16:creationId xmlns:a16="http://schemas.microsoft.com/office/drawing/2014/main" id="{D59CDDE7-9705-4688-B8A3-82E45990E524}"/>
                </a:ext>
              </a:extLst>
            </p:cNvPr>
            <p:cNvSpPr>
              <a:spLocks noChangeShapeType="1"/>
            </p:cNvSpPr>
            <p:nvPr/>
          </p:nvSpPr>
          <p:spPr bwMode="auto">
            <a:xfrm>
              <a:off x="3168" y="2784"/>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59" name="Line 32">
              <a:extLst>
                <a:ext uri="{FF2B5EF4-FFF2-40B4-BE49-F238E27FC236}">
                  <a16:creationId xmlns:a16="http://schemas.microsoft.com/office/drawing/2014/main" id="{E8860709-A50C-CB51-00B6-89411A94E0FF}"/>
                </a:ext>
              </a:extLst>
            </p:cNvPr>
            <p:cNvSpPr>
              <a:spLocks noChangeShapeType="1"/>
            </p:cNvSpPr>
            <p:nvPr/>
          </p:nvSpPr>
          <p:spPr bwMode="auto">
            <a:xfrm flipV="1">
              <a:off x="2112" y="2784"/>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60" name="Line 33">
              <a:extLst>
                <a:ext uri="{FF2B5EF4-FFF2-40B4-BE49-F238E27FC236}">
                  <a16:creationId xmlns:a16="http://schemas.microsoft.com/office/drawing/2014/main" id="{750E3F7D-784D-10EF-AC5E-FC0E3203B6ED}"/>
                </a:ext>
              </a:extLst>
            </p:cNvPr>
            <p:cNvSpPr>
              <a:spLocks noChangeShapeType="1"/>
            </p:cNvSpPr>
            <p:nvPr/>
          </p:nvSpPr>
          <p:spPr bwMode="auto">
            <a:xfrm flipV="1">
              <a:off x="312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61" name="Rectangle 34">
              <a:extLst>
                <a:ext uri="{FF2B5EF4-FFF2-40B4-BE49-F238E27FC236}">
                  <a16:creationId xmlns:a16="http://schemas.microsoft.com/office/drawing/2014/main" id="{0CC4B06F-6AC4-E693-0946-FCC1D7049319}"/>
                </a:ext>
              </a:extLst>
            </p:cNvPr>
            <p:cNvSpPr>
              <a:spLocks noChangeArrowheads="1"/>
            </p:cNvSpPr>
            <p:nvPr/>
          </p:nvSpPr>
          <p:spPr bwMode="auto">
            <a:xfrm>
              <a:off x="2544" y="2256"/>
              <a:ext cx="48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Arial" panose="020B0604020202020204" pitchFamily="34" charset="0"/>
              </a:endParaRPr>
            </a:p>
          </p:txBody>
        </p:sp>
        <p:sp>
          <p:nvSpPr>
            <p:cNvPr id="9262" name="Rectangle 35">
              <a:extLst>
                <a:ext uri="{FF2B5EF4-FFF2-40B4-BE49-F238E27FC236}">
                  <a16:creationId xmlns:a16="http://schemas.microsoft.com/office/drawing/2014/main" id="{92AD90DC-929E-805B-D220-73A8F4C4E7B4}"/>
                </a:ext>
              </a:extLst>
            </p:cNvPr>
            <p:cNvSpPr>
              <a:spLocks noChangeArrowheads="1"/>
            </p:cNvSpPr>
            <p:nvPr/>
          </p:nvSpPr>
          <p:spPr bwMode="auto">
            <a:xfrm>
              <a:off x="2544" y="254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sp>
        <p:nvSpPr>
          <p:cNvPr id="9230" name="Text Box 37">
            <a:extLst>
              <a:ext uri="{FF2B5EF4-FFF2-40B4-BE49-F238E27FC236}">
                <a16:creationId xmlns:a16="http://schemas.microsoft.com/office/drawing/2014/main" id="{5E7B4358-B8AA-A1CF-7050-37204FA0C9B6}"/>
              </a:ext>
            </a:extLst>
          </p:cNvPr>
          <p:cNvSpPr txBox="1">
            <a:spLocks noChangeArrowheads="1"/>
          </p:cNvSpPr>
          <p:nvPr/>
        </p:nvSpPr>
        <p:spPr bwMode="auto">
          <a:xfrm>
            <a:off x="2667000" y="4495801"/>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000">
                <a:latin typeface="Arial" panose="020B0604020202020204" pitchFamily="34" charset="0"/>
              </a:rPr>
              <a:t>Set_salary (20)</a:t>
            </a:r>
            <a:endParaRPr lang="es-ES" altLang="en-US" sz="2000">
              <a:latin typeface="Arial" panose="020B0604020202020204" pitchFamily="34" charset="0"/>
            </a:endParaRPr>
          </a:p>
        </p:txBody>
      </p:sp>
      <p:sp>
        <p:nvSpPr>
          <p:cNvPr id="9231" name="Text Box 38">
            <a:extLst>
              <a:ext uri="{FF2B5EF4-FFF2-40B4-BE49-F238E27FC236}">
                <a16:creationId xmlns:a16="http://schemas.microsoft.com/office/drawing/2014/main" id="{3BF82429-2B45-CFF4-0F9B-CD56441C932A}"/>
              </a:ext>
            </a:extLst>
          </p:cNvPr>
          <p:cNvSpPr txBox="1">
            <a:spLocks noChangeArrowheads="1"/>
          </p:cNvSpPr>
          <p:nvPr/>
        </p:nvSpPr>
        <p:spPr bwMode="auto">
          <a:xfrm>
            <a:off x="4953001" y="2209800"/>
            <a:ext cx="236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b="1" i="1">
                <a:latin typeface="Arial" panose="020B0604020202020204" pitchFamily="34" charset="0"/>
              </a:rPr>
              <a:t>Object: </a:t>
            </a:r>
            <a:r>
              <a:rPr lang="es-ES_tradnl" altLang="en-US" sz="2400" b="1">
                <a:latin typeface="Arial" panose="020B0604020202020204" pitchFamily="34" charset="0"/>
              </a:rPr>
              <a:t>woman</a:t>
            </a:r>
            <a:endParaRPr lang="es-ES" altLang="en-US" sz="2400" b="1">
              <a:latin typeface="Arial" panose="020B0604020202020204" pitchFamily="34" charset="0"/>
            </a:endParaRPr>
          </a:p>
        </p:txBody>
      </p:sp>
      <p:sp>
        <p:nvSpPr>
          <p:cNvPr id="9232" name="Text Box 39">
            <a:extLst>
              <a:ext uri="{FF2B5EF4-FFF2-40B4-BE49-F238E27FC236}">
                <a16:creationId xmlns:a16="http://schemas.microsoft.com/office/drawing/2014/main" id="{DDFE574D-C60C-7CC8-20A9-C0FC32AF55D1}"/>
              </a:ext>
            </a:extLst>
          </p:cNvPr>
          <p:cNvSpPr txBox="1">
            <a:spLocks noChangeArrowheads="1"/>
          </p:cNvSpPr>
          <p:nvPr/>
        </p:nvSpPr>
        <p:spPr bwMode="auto">
          <a:xfrm>
            <a:off x="3276600" y="3581400"/>
            <a:ext cx="13271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1800" b="1" i="1">
                <a:latin typeface="Arial" panose="020B0604020202020204" pitchFamily="34" charset="0"/>
              </a:rPr>
              <a:t>method:</a:t>
            </a:r>
            <a:r>
              <a:rPr lang="es-ES_tradnl" altLang="en-US" sz="1800" b="1">
                <a:latin typeface="Arial" panose="020B0604020202020204" pitchFamily="34" charset="0"/>
              </a:rPr>
              <a:t> </a:t>
            </a:r>
          </a:p>
          <a:p>
            <a:pPr eaLnBrk="1" hangingPunct="1">
              <a:spcBef>
                <a:spcPct val="0"/>
              </a:spcBef>
              <a:buFontTx/>
              <a:buNone/>
            </a:pPr>
            <a:r>
              <a:rPr lang="es-ES_tradnl" altLang="en-US" sz="1800" b="1">
                <a:latin typeface="Arial" panose="020B0604020202020204" pitchFamily="34" charset="0"/>
              </a:rPr>
              <a:t>Set_salary</a:t>
            </a:r>
            <a:endParaRPr lang="es-ES" altLang="en-US" sz="1800" b="1">
              <a:latin typeface="Arial" panose="020B0604020202020204" pitchFamily="34" charset="0"/>
            </a:endParaRPr>
          </a:p>
        </p:txBody>
      </p:sp>
      <p:grpSp>
        <p:nvGrpSpPr>
          <p:cNvPr id="9233" name="Group 42">
            <a:extLst>
              <a:ext uri="{FF2B5EF4-FFF2-40B4-BE49-F238E27FC236}">
                <a16:creationId xmlns:a16="http://schemas.microsoft.com/office/drawing/2014/main" id="{1E3E8F8F-1135-7481-D1DD-3B11726AF3BF}"/>
              </a:ext>
            </a:extLst>
          </p:cNvPr>
          <p:cNvGrpSpPr>
            <a:grpSpLocks/>
          </p:cNvGrpSpPr>
          <p:nvPr/>
        </p:nvGrpSpPr>
        <p:grpSpPr bwMode="auto">
          <a:xfrm>
            <a:off x="4876800" y="3810000"/>
            <a:ext cx="609600" cy="355600"/>
            <a:chOff x="2160" y="2320"/>
            <a:chExt cx="384" cy="224"/>
          </a:xfrm>
        </p:grpSpPr>
        <p:sp>
          <p:nvSpPr>
            <p:cNvPr id="9251" name="Freeform 40">
              <a:extLst>
                <a:ext uri="{FF2B5EF4-FFF2-40B4-BE49-F238E27FC236}">
                  <a16:creationId xmlns:a16="http://schemas.microsoft.com/office/drawing/2014/main" id="{F3EAD8E1-19E5-A8AE-CA3F-1E1252B86C7C}"/>
                </a:ext>
              </a:extLst>
            </p:cNvPr>
            <p:cNvSpPr>
              <a:spLocks/>
            </p:cNvSpPr>
            <p:nvPr/>
          </p:nvSpPr>
          <p:spPr bwMode="auto">
            <a:xfrm>
              <a:off x="2160" y="2320"/>
              <a:ext cx="336" cy="224"/>
            </a:xfrm>
            <a:custGeom>
              <a:avLst/>
              <a:gdLst>
                <a:gd name="T0" fmla="*/ 0 w 336"/>
                <a:gd name="T1" fmla="*/ 224 h 224"/>
                <a:gd name="T2" fmla="*/ 144 w 336"/>
                <a:gd name="T3" fmla="*/ 32 h 224"/>
                <a:gd name="T4" fmla="*/ 336 w 336"/>
                <a:gd name="T5" fmla="*/ 32 h 224"/>
                <a:gd name="T6" fmla="*/ 0 60000 65536"/>
                <a:gd name="T7" fmla="*/ 0 60000 65536"/>
                <a:gd name="T8" fmla="*/ 0 60000 65536"/>
              </a:gdLst>
              <a:ahLst/>
              <a:cxnLst>
                <a:cxn ang="T6">
                  <a:pos x="T0" y="T1"/>
                </a:cxn>
                <a:cxn ang="T7">
                  <a:pos x="T2" y="T3"/>
                </a:cxn>
                <a:cxn ang="T8">
                  <a:pos x="T4" y="T5"/>
                </a:cxn>
              </a:cxnLst>
              <a:rect l="0" t="0" r="r" b="b"/>
              <a:pathLst>
                <a:path w="336" h="224">
                  <a:moveTo>
                    <a:pt x="0" y="224"/>
                  </a:moveTo>
                  <a:cubicBezTo>
                    <a:pt x="44" y="144"/>
                    <a:pt x="88" y="64"/>
                    <a:pt x="144" y="32"/>
                  </a:cubicBezTo>
                  <a:cubicBezTo>
                    <a:pt x="200" y="0"/>
                    <a:pt x="268" y="16"/>
                    <a:pt x="336" y="32"/>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52" name="Line 41">
              <a:extLst>
                <a:ext uri="{FF2B5EF4-FFF2-40B4-BE49-F238E27FC236}">
                  <a16:creationId xmlns:a16="http://schemas.microsoft.com/office/drawing/2014/main" id="{C5722731-61A7-1437-BB10-43D139AFAE5B}"/>
                </a:ext>
              </a:extLst>
            </p:cNvPr>
            <p:cNvSpPr>
              <a:spLocks noChangeShapeType="1"/>
            </p:cNvSpPr>
            <p:nvPr/>
          </p:nvSpPr>
          <p:spPr bwMode="auto">
            <a:xfrm>
              <a:off x="2448" y="2352"/>
              <a:ext cx="9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9234" name="Line 43">
            <a:extLst>
              <a:ext uri="{FF2B5EF4-FFF2-40B4-BE49-F238E27FC236}">
                <a16:creationId xmlns:a16="http://schemas.microsoft.com/office/drawing/2014/main" id="{F563519B-A796-118D-A2CF-88ED13D26202}"/>
              </a:ext>
            </a:extLst>
          </p:cNvPr>
          <p:cNvSpPr>
            <a:spLocks noChangeShapeType="1"/>
          </p:cNvSpPr>
          <p:nvPr/>
        </p:nvSpPr>
        <p:spPr bwMode="auto">
          <a:xfrm flipV="1">
            <a:off x="3657600" y="4800600"/>
            <a:ext cx="11430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35" name="Text Box 45">
            <a:extLst>
              <a:ext uri="{FF2B5EF4-FFF2-40B4-BE49-F238E27FC236}">
                <a16:creationId xmlns:a16="http://schemas.microsoft.com/office/drawing/2014/main" id="{52FE6B45-F167-DC36-26DD-49D851C62C19}"/>
              </a:ext>
            </a:extLst>
          </p:cNvPr>
          <p:cNvSpPr txBox="1">
            <a:spLocks noChangeArrowheads="1"/>
          </p:cNvSpPr>
          <p:nvPr/>
        </p:nvSpPr>
        <p:spPr bwMode="auto">
          <a:xfrm>
            <a:off x="2438401" y="5943600"/>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b="1">
                <a:latin typeface="Arial" panose="020B0604020202020204" pitchFamily="34" charset="0"/>
              </a:rPr>
              <a:t>employer</a:t>
            </a:r>
            <a:endParaRPr lang="es-ES" altLang="en-US" sz="2400" b="1">
              <a:latin typeface="Arial" panose="020B0604020202020204" pitchFamily="34" charset="0"/>
            </a:endParaRPr>
          </a:p>
        </p:txBody>
      </p:sp>
      <p:grpSp>
        <p:nvGrpSpPr>
          <p:cNvPr id="9236" name="Group 46">
            <a:extLst>
              <a:ext uri="{FF2B5EF4-FFF2-40B4-BE49-F238E27FC236}">
                <a16:creationId xmlns:a16="http://schemas.microsoft.com/office/drawing/2014/main" id="{5D1EDECC-846A-0C2D-B98D-883477F6BE29}"/>
              </a:ext>
            </a:extLst>
          </p:cNvPr>
          <p:cNvGrpSpPr>
            <a:grpSpLocks/>
          </p:cNvGrpSpPr>
          <p:nvPr/>
        </p:nvGrpSpPr>
        <p:grpSpPr bwMode="auto">
          <a:xfrm>
            <a:off x="8382000" y="5105400"/>
            <a:ext cx="914400" cy="838200"/>
            <a:chOff x="1968" y="1776"/>
            <a:chExt cx="1632" cy="1536"/>
          </a:xfrm>
        </p:grpSpPr>
        <p:sp>
          <p:nvSpPr>
            <p:cNvPr id="9241" name="Oval 47">
              <a:extLst>
                <a:ext uri="{FF2B5EF4-FFF2-40B4-BE49-F238E27FC236}">
                  <a16:creationId xmlns:a16="http://schemas.microsoft.com/office/drawing/2014/main" id="{F06D79BC-62FD-D2F9-9043-B5CBB22B5F07}"/>
                </a:ext>
              </a:extLst>
            </p:cNvPr>
            <p:cNvSpPr>
              <a:spLocks noChangeArrowheads="1"/>
            </p:cNvSpPr>
            <p:nvPr/>
          </p:nvSpPr>
          <p:spPr bwMode="auto">
            <a:xfrm>
              <a:off x="1968" y="1776"/>
              <a:ext cx="1632" cy="15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9242" name="Oval 48">
              <a:extLst>
                <a:ext uri="{FF2B5EF4-FFF2-40B4-BE49-F238E27FC236}">
                  <a16:creationId xmlns:a16="http://schemas.microsoft.com/office/drawing/2014/main" id="{F33019CF-1FC3-DF6C-EDFF-CF377A04E950}"/>
                </a:ext>
              </a:extLst>
            </p:cNvPr>
            <p:cNvSpPr>
              <a:spLocks noChangeArrowheads="1"/>
            </p:cNvSpPr>
            <p:nvPr/>
          </p:nvSpPr>
          <p:spPr bwMode="auto">
            <a:xfrm>
              <a:off x="2376" y="2136"/>
              <a:ext cx="816" cy="816"/>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9243" name="Line 49">
              <a:extLst>
                <a:ext uri="{FF2B5EF4-FFF2-40B4-BE49-F238E27FC236}">
                  <a16:creationId xmlns:a16="http://schemas.microsoft.com/office/drawing/2014/main" id="{3C910E15-AAF3-A160-574B-7D40C1D53E7C}"/>
                </a:ext>
              </a:extLst>
            </p:cNvPr>
            <p:cNvSpPr>
              <a:spLocks noChangeShapeType="1"/>
            </p:cNvSpPr>
            <p:nvPr/>
          </p:nvSpPr>
          <p:spPr bwMode="auto">
            <a:xfrm>
              <a:off x="2784" y="17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44" name="Line 50">
              <a:extLst>
                <a:ext uri="{FF2B5EF4-FFF2-40B4-BE49-F238E27FC236}">
                  <a16:creationId xmlns:a16="http://schemas.microsoft.com/office/drawing/2014/main" id="{0B950CC0-6B4A-552F-0273-4501ADCEC321}"/>
                </a:ext>
              </a:extLst>
            </p:cNvPr>
            <p:cNvSpPr>
              <a:spLocks noChangeShapeType="1"/>
            </p:cNvSpPr>
            <p:nvPr/>
          </p:nvSpPr>
          <p:spPr bwMode="auto">
            <a:xfrm>
              <a:off x="2784" y="29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45" name="Line 51">
              <a:extLst>
                <a:ext uri="{FF2B5EF4-FFF2-40B4-BE49-F238E27FC236}">
                  <a16:creationId xmlns:a16="http://schemas.microsoft.com/office/drawing/2014/main" id="{3DB2E680-B2F1-BB1E-84BD-4A116D39E9B6}"/>
                </a:ext>
              </a:extLst>
            </p:cNvPr>
            <p:cNvSpPr>
              <a:spLocks noChangeShapeType="1"/>
            </p:cNvSpPr>
            <p:nvPr/>
          </p:nvSpPr>
          <p:spPr bwMode="auto">
            <a:xfrm>
              <a:off x="216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46" name="Line 52">
              <a:extLst>
                <a:ext uri="{FF2B5EF4-FFF2-40B4-BE49-F238E27FC236}">
                  <a16:creationId xmlns:a16="http://schemas.microsoft.com/office/drawing/2014/main" id="{350A6B9B-D071-531A-ACA9-B0FE0E8AD7F9}"/>
                </a:ext>
              </a:extLst>
            </p:cNvPr>
            <p:cNvSpPr>
              <a:spLocks noChangeShapeType="1"/>
            </p:cNvSpPr>
            <p:nvPr/>
          </p:nvSpPr>
          <p:spPr bwMode="auto">
            <a:xfrm>
              <a:off x="3168" y="2784"/>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47" name="Line 53">
              <a:extLst>
                <a:ext uri="{FF2B5EF4-FFF2-40B4-BE49-F238E27FC236}">
                  <a16:creationId xmlns:a16="http://schemas.microsoft.com/office/drawing/2014/main" id="{4B7066DC-5EB4-5108-0C16-79CD607F5171}"/>
                </a:ext>
              </a:extLst>
            </p:cNvPr>
            <p:cNvSpPr>
              <a:spLocks noChangeShapeType="1"/>
            </p:cNvSpPr>
            <p:nvPr/>
          </p:nvSpPr>
          <p:spPr bwMode="auto">
            <a:xfrm flipV="1">
              <a:off x="2112" y="2784"/>
              <a:ext cx="288"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48" name="Line 54">
              <a:extLst>
                <a:ext uri="{FF2B5EF4-FFF2-40B4-BE49-F238E27FC236}">
                  <a16:creationId xmlns:a16="http://schemas.microsoft.com/office/drawing/2014/main" id="{07F6C833-EFB9-98B9-BAE7-D15524AE5B0C}"/>
                </a:ext>
              </a:extLst>
            </p:cNvPr>
            <p:cNvSpPr>
              <a:spLocks noChangeShapeType="1"/>
            </p:cNvSpPr>
            <p:nvPr/>
          </p:nvSpPr>
          <p:spPr bwMode="auto">
            <a:xfrm flipV="1">
              <a:off x="3120" y="206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49" name="Rectangle 55">
              <a:extLst>
                <a:ext uri="{FF2B5EF4-FFF2-40B4-BE49-F238E27FC236}">
                  <a16:creationId xmlns:a16="http://schemas.microsoft.com/office/drawing/2014/main" id="{63F7E5C1-FA95-D24B-19BB-BD2F43D3005A}"/>
                </a:ext>
              </a:extLst>
            </p:cNvPr>
            <p:cNvSpPr>
              <a:spLocks noChangeArrowheads="1"/>
            </p:cNvSpPr>
            <p:nvPr/>
          </p:nvSpPr>
          <p:spPr bwMode="auto">
            <a:xfrm>
              <a:off x="2544" y="2256"/>
              <a:ext cx="48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Arial" panose="020B0604020202020204" pitchFamily="34" charset="0"/>
              </a:endParaRPr>
            </a:p>
          </p:txBody>
        </p:sp>
        <p:sp>
          <p:nvSpPr>
            <p:cNvPr id="9250" name="Rectangle 56">
              <a:extLst>
                <a:ext uri="{FF2B5EF4-FFF2-40B4-BE49-F238E27FC236}">
                  <a16:creationId xmlns:a16="http://schemas.microsoft.com/office/drawing/2014/main" id="{0631AC33-ED34-82F7-0BEE-8073C4CD28F9}"/>
                </a:ext>
              </a:extLst>
            </p:cNvPr>
            <p:cNvSpPr>
              <a:spLocks noChangeArrowheads="1"/>
            </p:cNvSpPr>
            <p:nvPr/>
          </p:nvSpPr>
          <p:spPr bwMode="auto">
            <a:xfrm>
              <a:off x="2544" y="254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sp>
        <p:nvSpPr>
          <p:cNvPr id="9237" name="Line 57">
            <a:extLst>
              <a:ext uri="{FF2B5EF4-FFF2-40B4-BE49-F238E27FC236}">
                <a16:creationId xmlns:a16="http://schemas.microsoft.com/office/drawing/2014/main" id="{C9E66D7B-FCEF-0FE7-B9D0-835DFE21D3F3}"/>
              </a:ext>
            </a:extLst>
          </p:cNvPr>
          <p:cNvSpPr>
            <a:spLocks noChangeShapeType="1"/>
          </p:cNvSpPr>
          <p:nvPr/>
        </p:nvSpPr>
        <p:spPr bwMode="auto">
          <a:xfrm flipH="1" flipV="1">
            <a:off x="7239000" y="4419600"/>
            <a:ext cx="1219200" cy="838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38" name="Text Box 58">
            <a:extLst>
              <a:ext uri="{FF2B5EF4-FFF2-40B4-BE49-F238E27FC236}">
                <a16:creationId xmlns:a16="http://schemas.microsoft.com/office/drawing/2014/main" id="{1651AD2E-3616-D1A0-32C6-6F6807A5E562}"/>
              </a:ext>
            </a:extLst>
          </p:cNvPr>
          <p:cNvSpPr txBox="1">
            <a:spLocks noChangeArrowheads="1"/>
          </p:cNvSpPr>
          <p:nvPr/>
        </p:nvSpPr>
        <p:spPr bwMode="auto">
          <a:xfrm>
            <a:off x="7620000" y="4419601"/>
            <a:ext cx="1157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000">
                <a:latin typeface="Arial" panose="020B0604020202020204" pitchFamily="34" charset="0"/>
              </a:rPr>
              <a:t>Get_age</a:t>
            </a:r>
            <a:endParaRPr lang="es-ES" altLang="en-US" sz="2000">
              <a:latin typeface="Arial" panose="020B0604020202020204" pitchFamily="34" charset="0"/>
            </a:endParaRPr>
          </a:p>
        </p:txBody>
      </p:sp>
      <p:sp>
        <p:nvSpPr>
          <p:cNvPr id="9239" name="Text Box 59">
            <a:extLst>
              <a:ext uri="{FF2B5EF4-FFF2-40B4-BE49-F238E27FC236}">
                <a16:creationId xmlns:a16="http://schemas.microsoft.com/office/drawing/2014/main" id="{52463739-C6F4-FBCB-91C3-F8243ABCED90}"/>
              </a:ext>
            </a:extLst>
          </p:cNvPr>
          <p:cNvSpPr txBox="1">
            <a:spLocks noChangeArrowheads="1"/>
          </p:cNvSpPr>
          <p:nvPr/>
        </p:nvSpPr>
        <p:spPr bwMode="auto">
          <a:xfrm>
            <a:off x="8458200" y="59436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2400" b="1">
                <a:latin typeface="Arial" panose="020B0604020202020204" pitchFamily="34" charset="0"/>
              </a:rPr>
              <a:t>friend</a:t>
            </a:r>
            <a:endParaRPr lang="es-ES" altLang="en-US" sz="2400" b="1">
              <a:latin typeface="Arial" panose="020B0604020202020204" pitchFamily="34" charset="0"/>
            </a:endParaRPr>
          </a:p>
        </p:txBody>
      </p:sp>
      <p:sp>
        <p:nvSpPr>
          <p:cNvPr id="9240" name="Text Box 67">
            <a:extLst>
              <a:ext uri="{FF2B5EF4-FFF2-40B4-BE49-F238E27FC236}">
                <a16:creationId xmlns:a16="http://schemas.microsoft.com/office/drawing/2014/main" id="{C7FF356D-D787-F00E-C45B-05F5974BE92D}"/>
              </a:ext>
            </a:extLst>
          </p:cNvPr>
          <p:cNvSpPr txBox="1">
            <a:spLocks noChangeArrowheads="1"/>
          </p:cNvSpPr>
          <p:nvPr/>
        </p:nvSpPr>
        <p:spPr bwMode="auto">
          <a:xfrm>
            <a:off x="5410201" y="3962401"/>
            <a:ext cx="1154113" cy="346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n-US" sz="1600" b="1">
                <a:latin typeface="Arial" panose="020B0604020202020204" pitchFamily="34" charset="0"/>
              </a:rPr>
              <a:t>Salary: 10</a:t>
            </a:r>
            <a:endParaRPr lang="es-ES" altLang="en-US" sz="1600" b="1">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D3550B0-5C63-3C26-A6D2-2AAA176BD249}"/>
              </a:ext>
            </a:extLst>
          </p:cNvPr>
          <p:cNvSpPr>
            <a:spLocks noGrp="1"/>
          </p:cNvSpPr>
          <p:nvPr>
            <p:ph type="title"/>
          </p:nvPr>
        </p:nvSpPr>
        <p:spPr/>
        <p:txBody>
          <a:bodyPr/>
          <a:lstStyle/>
          <a:p>
            <a:endParaRPr lang="en-IN" altLang="en-US"/>
          </a:p>
        </p:txBody>
      </p:sp>
      <p:sp>
        <p:nvSpPr>
          <p:cNvPr id="10243" name="Content Placeholder 2">
            <a:extLst>
              <a:ext uri="{FF2B5EF4-FFF2-40B4-BE49-F238E27FC236}">
                <a16:creationId xmlns:a16="http://schemas.microsoft.com/office/drawing/2014/main" id="{F210B705-CA13-BDD2-3C71-C9FB82996EA5}"/>
              </a:ext>
            </a:extLst>
          </p:cNvPr>
          <p:cNvSpPr>
            <a:spLocks noGrp="1"/>
          </p:cNvSpPr>
          <p:nvPr>
            <p:ph idx="1"/>
          </p:nvPr>
        </p:nvSpPr>
        <p:spPr/>
        <p:txBody>
          <a:bodyPr/>
          <a:lstStyle/>
          <a:p>
            <a:endParaRPr lang="en-IN" altLang="en-US" b="1"/>
          </a:p>
        </p:txBody>
      </p:sp>
      <p:pic>
        <p:nvPicPr>
          <p:cNvPr id="10244" name="Picture 2" descr="object in java">
            <a:extLst>
              <a:ext uri="{FF2B5EF4-FFF2-40B4-BE49-F238E27FC236}">
                <a16:creationId xmlns:a16="http://schemas.microsoft.com/office/drawing/2014/main" id="{33ED5C67-71C2-84C0-3D31-C7806B0D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620714"/>
            <a:ext cx="6192837" cy="572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8B9A-8D5E-ABEE-9E02-C6AFE7946041}"/>
              </a:ext>
            </a:extLst>
          </p:cNvPr>
          <p:cNvSpPr>
            <a:spLocks noGrp="1"/>
          </p:cNvSpPr>
          <p:nvPr>
            <p:ph type="title"/>
          </p:nvPr>
        </p:nvSpPr>
        <p:spPr/>
        <p:txBody>
          <a:bodyPr>
            <a:normAutofit/>
          </a:bodyPr>
          <a:lstStyle/>
          <a:p>
            <a:pPr>
              <a:defRPr/>
            </a:pPr>
            <a:r>
              <a:rPr lang="en-IN" b="1" dirty="0"/>
              <a:t>Creating an Object</a:t>
            </a:r>
            <a:br>
              <a:rPr lang="en-IN" b="1" dirty="0"/>
            </a:br>
            <a:endParaRPr lang="en-IN" dirty="0"/>
          </a:p>
        </p:txBody>
      </p:sp>
      <p:sp>
        <p:nvSpPr>
          <p:cNvPr id="3" name="Content Placeholder 2">
            <a:extLst>
              <a:ext uri="{FF2B5EF4-FFF2-40B4-BE49-F238E27FC236}">
                <a16:creationId xmlns:a16="http://schemas.microsoft.com/office/drawing/2014/main" id="{488F403A-3E24-EDB4-A0D4-050A4ED658E2}"/>
              </a:ext>
            </a:extLst>
          </p:cNvPr>
          <p:cNvSpPr>
            <a:spLocks noGrp="1"/>
          </p:cNvSpPr>
          <p:nvPr>
            <p:ph idx="1"/>
          </p:nvPr>
        </p:nvSpPr>
        <p:spPr/>
        <p:txBody>
          <a:bodyPr>
            <a:normAutofit/>
          </a:bodyPr>
          <a:lstStyle/>
          <a:p>
            <a:pPr marL="0" indent="0">
              <a:buNone/>
              <a:defRPr/>
            </a:pPr>
            <a:r>
              <a:rPr lang="en-IN" dirty="0"/>
              <a:t>There are three steps when creating an object from a class −</a:t>
            </a:r>
          </a:p>
          <a:p>
            <a:pPr>
              <a:defRPr/>
            </a:pPr>
            <a:r>
              <a:rPr lang="en-IN" b="1" dirty="0"/>
              <a:t>Declaration</a:t>
            </a:r>
            <a:r>
              <a:rPr lang="en-IN" dirty="0"/>
              <a:t> − A variable declaration with a variable name with an object type.</a:t>
            </a:r>
          </a:p>
          <a:p>
            <a:pPr>
              <a:defRPr/>
            </a:pPr>
            <a:r>
              <a:rPr lang="en-IN" b="1" dirty="0"/>
              <a:t>Instantiation</a:t>
            </a:r>
            <a:r>
              <a:rPr lang="en-IN" dirty="0"/>
              <a:t> − The 'new' keyword is used to create the object.</a:t>
            </a:r>
          </a:p>
          <a:p>
            <a:pPr>
              <a:defRPr/>
            </a:pPr>
            <a:r>
              <a:rPr lang="en-IN" b="1" dirty="0"/>
              <a:t>Initialization</a:t>
            </a:r>
            <a:r>
              <a:rPr lang="en-IN" dirty="0"/>
              <a:t> − The 'new' keyword is followed by a call to a constructor. This call initializes the new object.</a:t>
            </a:r>
          </a:p>
          <a:p>
            <a:pPr>
              <a:defRP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Words>
  <Application>Microsoft Office PowerPoint</Application>
  <PresentationFormat>Widescreen</PresentationFormat>
  <Paragraphs>141</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inter-bold</vt:lpstr>
      <vt:lpstr>inter-regular</vt:lpstr>
      <vt:lpstr>Times New Roman</vt:lpstr>
      <vt:lpstr>urw-din</vt:lpstr>
      <vt:lpstr>Office Theme</vt:lpstr>
      <vt:lpstr>Object Oriented Concepts &amp; Principles</vt:lpstr>
      <vt:lpstr>Object Oriented Paradigm</vt:lpstr>
      <vt:lpstr> </vt:lpstr>
      <vt:lpstr>PowerPoint Presentation</vt:lpstr>
      <vt:lpstr>Objects</vt:lpstr>
      <vt:lpstr>Java Objects</vt:lpstr>
      <vt:lpstr>Example</vt:lpstr>
      <vt:lpstr>PowerPoint Presentation</vt:lpstr>
      <vt:lpstr>Creating an Object </vt:lpstr>
      <vt:lpstr>Class </vt:lpstr>
      <vt:lpstr>PowerPoint Presentation</vt:lpstr>
      <vt:lpstr>Class &amp; Objects</vt:lpstr>
      <vt:lpstr>PowerPoint Presentation</vt:lpstr>
      <vt:lpstr>class</vt:lpstr>
      <vt:lpstr>Advantages </vt:lpstr>
      <vt:lpstr>PowerPoint Presentation</vt:lpstr>
      <vt:lpstr>Message Passing &amp; Associations</vt:lpstr>
      <vt:lpstr>Encapsulation</vt:lpstr>
      <vt:lpstr>Inheritance</vt:lpstr>
      <vt:lpstr>Class Inheritance &amp; Specialization</vt:lpstr>
      <vt:lpstr>Types of Inheritance</vt:lpstr>
      <vt:lpstr>Class Hierarchies &amp; Inheritance</vt:lpstr>
      <vt:lpstr>PowerPoint Presentation</vt:lpstr>
      <vt:lpstr>variables</vt:lpstr>
      <vt:lpstr>Polymorphism</vt:lpstr>
      <vt:lpstr>constructors</vt:lpstr>
      <vt:lpstr>PowerPoint Presentation</vt:lpstr>
      <vt:lpstr>PowerPoint Presentation</vt:lpstr>
      <vt:lpstr>Accessing Instance Variables and Methods </vt:lpstr>
      <vt:lpstr>PowerPoint Presentation</vt:lpstr>
      <vt:lpstr>PowerPoint Presentation</vt:lpstr>
      <vt:lpstr>PowerPoint Presentation</vt:lpstr>
      <vt:lpstr>PowerPoint Presentation</vt:lpstr>
      <vt:lpstr>Method Overloading</vt:lpstr>
      <vt:lpstr>Method Over Riding</vt:lpstr>
      <vt:lpstr>Polymorphism</vt:lpstr>
      <vt:lpstr>PowerPoint Presentation</vt:lpstr>
      <vt:lpstr>PowerPoint Presentation</vt:lpstr>
      <vt:lpstr>PowerPoint Presentation</vt:lpstr>
      <vt:lpstr>PowerPoint Presentation</vt:lpstr>
      <vt:lpstr>Static</vt:lpstr>
      <vt:lpstr>PowerPoint Presentation</vt:lpstr>
      <vt:lpstr>PowerPoint Presentation</vt:lpstr>
      <vt:lpstr>PowerPoint Presentation</vt:lpstr>
      <vt:lpstr>Without static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Concepts &amp; Principles</dc:title>
  <dc:creator>Sakkaravarthi Ramanathan</dc:creator>
  <cp:lastModifiedBy>Sakkaravarthi Ramanathan</cp:lastModifiedBy>
  <cp:revision>1</cp:revision>
  <dcterms:created xsi:type="dcterms:W3CDTF">2023-02-11T18:27:43Z</dcterms:created>
  <dcterms:modified xsi:type="dcterms:W3CDTF">2023-02-11T18:27:58Z</dcterms:modified>
</cp:coreProperties>
</file>