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7" r:id="rId5"/>
    <p:sldId id="262" r:id="rId6"/>
    <p:sldId id="263" r:id="rId7"/>
    <p:sldId id="268" r:id="rId8"/>
    <p:sldId id="269" r:id="rId9"/>
    <p:sldId id="270" r:id="rId10"/>
    <p:sldId id="275"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111E-656E-4274-9700-0A4B2FCEE8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985B680-1FD6-488B-82EE-4C7EF6E78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FB14A21-E2B7-4AA9-81D5-6C411E6069F8}"/>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5" name="Footer Placeholder 4">
            <a:extLst>
              <a:ext uri="{FF2B5EF4-FFF2-40B4-BE49-F238E27FC236}">
                <a16:creationId xmlns:a16="http://schemas.microsoft.com/office/drawing/2014/main" id="{6417FFCE-8E3B-459A-AC82-18504EB93C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44763B-1521-4ED4-8405-E2ADE83AC2FA}"/>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95330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0001-2055-4296-B28F-279D5C90C14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C658422-9018-4879-B4C7-E9DC376B3F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4199F9-F785-48F1-B728-5FD97AFD7C5A}"/>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5" name="Footer Placeholder 4">
            <a:extLst>
              <a:ext uri="{FF2B5EF4-FFF2-40B4-BE49-F238E27FC236}">
                <a16:creationId xmlns:a16="http://schemas.microsoft.com/office/drawing/2014/main" id="{3A8EFD56-BF90-4102-B26A-9CA4D01A70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BE9168-5981-47F9-BBDC-D993F599EB06}"/>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30116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22F5E-F829-4F09-BE99-0136EFE8C0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D35767-C23D-48CA-A6ED-623EA0E16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C2205B-DC6C-4B06-AB3A-E8B7175C7633}"/>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5" name="Footer Placeholder 4">
            <a:extLst>
              <a:ext uri="{FF2B5EF4-FFF2-40B4-BE49-F238E27FC236}">
                <a16:creationId xmlns:a16="http://schemas.microsoft.com/office/drawing/2014/main" id="{2AF5541E-BE6B-458E-B4A2-727886674C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A0DDD5-39B2-4DE2-8702-EA8C050D009E}"/>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225908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43F1-97FD-4AC3-9014-091BEB3473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AF5712-9EE1-4FC6-9B97-88A266C43F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3BE174-C586-4364-B2CB-C9AD69D48308}"/>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5" name="Footer Placeholder 4">
            <a:extLst>
              <a:ext uri="{FF2B5EF4-FFF2-40B4-BE49-F238E27FC236}">
                <a16:creationId xmlns:a16="http://schemas.microsoft.com/office/drawing/2014/main" id="{C7C404B6-ABE8-4F93-B6FD-976B7E6E3D7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0A272F-689D-450F-91C8-CDBE9CBE66A9}"/>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66277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0408-0BEC-443A-BD87-BC7EF149C9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E0303C1-3E77-4F7A-B73E-0B71DA72A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28AFEF-90E8-418B-B549-FC07CF9110D3}"/>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5" name="Footer Placeholder 4">
            <a:extLst>
              <a:ext uri="{FF2B5EF4-FFF2-40B4-BE49-F238E27FC236}">
                <a16:creationId xmlns:a16="http://schemas.microsoft.com/office/drawing/2014/main" id="{49A83082-F0EF-406D-AC82-031C2493E8E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770A94-02EE-4ED0-891E-814146B51D0F}"/>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353561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F37E-FF3E-4281-8721-C0BF3F8BDCF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103D1F4-3708-4E9E-BD1C-FBE1E636D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A7E2595-F84E-49C2-BF88-F35055662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77AE0EF-EA11-4AE1-A3FE-64E536B6C0BE}"/>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6" name="Footer Placeholder 5">
            <a:extLst>
              <a:ext uri="{FF2B5EF4-FFF2-40B4-BE49-F238E27FC236}">
                <a16:creationId xmlns:a16="http://schemas.microsoft.com/office/drawing/2014/main" id="{7F156D94-4773-4F7F-8C16-DE5DAB460A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3D7B5F-3956-4390-A8F8-F50C162C4E50}"/>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100520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7DE1-C561-409C-95DF-D16491B4908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F3F8991-1A99-4C82-A765-C6439C52B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4BC10C-0088-4468-A6FA-76CA1E107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31297B-A6C7-4F38-A908-3576811AD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DEB868-D68E-4F8F-89DE-4F62D959CB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AC29705-8405-4AD5-A925-43E9A1E6A002}"/>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8" name="Footer Placeholder 7">
            <a:extLst>
              <a:ext uri="{FF2B5EF4-FFF2-40B4-BE49-F238E27FC236}">
                <a16:creationId xmlns:a16="http://schemas.microsoft.com/office/drawing/2014/main" id="{1AE4B180-9211-419D-9AC1-5E747205A34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C8228F3-09E3-4064-8AD3-CEA5C160D5C2}"/>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87065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C726-463B-4505-9F2B-7E444122EC9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CB20592-DF4A-41C1-BA20-B72841A8AE02}"/>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4" name="Footer Placeholder 3">
            <a:extLst>
              <a:ext uri="{FF2B5EF4-FFF2-40B4-BE49-F238E27FC236}">
                <a16:creationId xmlns:a16="http://schemas.microsoft.com/office/drawing/2014/main" id="{D81A2AEF-97C1-48B1-955A-40E1348DCCB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F6DC026-E535-44EB-B0A6-3BDF6D7B9EE4}"/>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116375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24E32-BBA1-4463-BC64-9D933E436A62}"/>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3" name="Footer Placeholder 2">
            <a:extLst>
              <a:ext uri="{FF2B5EF4-FFF2-40B4-BE49-F238E27FC236}">
                <a16:creationId xmlns:a16="http://schemas.microsoft.com/office/drawing/2014/main" id="{C494A948-FE07-4707-8187-67614B83391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001D57A-625B-4557-977E-0DE2C6CCC03B}"/>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122385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D282-8B48-4F70-B7A2-37B7E2E99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5FBA54B-A622-4739-949C-4FA349C9E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2E9493E-65B3-4DAA-9F83-D0DC188AE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A51DB-755C-458E-A800-7324CA2313B0}"/>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6" name="Footer Placeholder 5">
            <a:extLst>
              <a:ext uri="{FF2B5EF4-FFF2-40B4-BE49-F238E27FC236}">
                <a16:creationId xmlns:a16="http://schemas.microsoft.com/office/drawing/2014/main" id="{B7F722AF-7D8A-4FA1-9B7B-96AA829037B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82C8F85-85FC-438D-B207-BB4EF3EE8F8F}"/>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46314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AA28-29C9-4902-9C5D-11624755D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7AA78FF-1920-4F18-BF0B-5F0163D55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07412C4-3968-42BC-8EAD-81B019D0A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FA76F2-FD4C-4F6F-A8B4-F550F7C92585}"/>
              </a:ext>
            </a:extLst>
          </p:cNvPr>
          <p:cNvSpPr>
            <a:spLocks noGrp="1"/>
          </p:cNvSpPr>
          <p:nvPr>
            <p:ph type="dt" sz="half" idx="10"/>
          </p:nvPr>
        </p:nvSpPr>
        <p:spPr/>
        <p:txBody>
          <a:bodyPr/>
          <a:lstStyle/>
          <a:p>
            <a:fld id="{B230BE52-AD19-4924-B041-211477DE8162}" type="datetimeFigureOut">
              <a:rPr lang="en-CA" smtClean="0"/>
              <a:t>2024-02-22</a:t>
            </a:fld>
            <a:endParaRPr lang="en-CA"/>
          </a:p>
        </p:txBody>
      </p:sp>
      <p:sp>
        <p:nvSpPr>
          <p:cNvPr id="6" name="Footer Placeholder 5">
            <a:extLst>
              <a:ext uri="{FF2B5EF4-FFF2-40B4-BE49-F238E27FC236}">
                <a16:creationId xmlns:a16="http://schemas.microsoft.com/office/drawing/2014/main" id="{082D5974-C1B7-4B93-9D8B-4225E2B726B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0AF553-76E4-43FC-8BCE-50CFE17B9992}"/>
              </a:ext>
            </a:extLst>
          </p:cNvPr>
          <p:cNvSpPr>
            <a:spLocks noGrp="1"/>
          </p:cNvSpPr>
          <p:nvPr>
            <p:ph type="sldNum" sz="quarter" idx="12"/>
          </p:nvPr>
        </p:nvSpPr>
        <p:spPr/>
        <p:txBody>
          <a:bodyPr/>
          <a:lstStyle/>
          <a:p>
            <a:fld id="{64F69533-78BB-4C97-B40E-65EF5F6F884C}" type="slidenum">
              <a:rPr lang="en-CA" smtClean="0"/>
              <a:t>‹#›</a:t>
            </a:fld>
            <a:endParaRPr lang="en-CA"/>
          </a:p>
        </p:txBody>
      </p:sp>
    </p:spTree>
    <p:extLst>
      <p:ext uri="{BB962C8B-B14F-4D97-AF65-F5344CB8AC3E}">
        <p14:creationId xmlns:p14="http://schemas.microsoft.com/office/powerpoint/2010/main" val="124591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C735F1-90D2-40CB-B5BB-5D2829295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E0761C-5334-4ED8-A880-FE99DDA5D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AFE6DC-E3B0-4A0D-B4BD-8F2E21409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0BE52-AD19-4924-B041-211477DE8162}" type="datetimeFigureOut">
              <a:rPr lang="en-CA" smtClean="0"/>
              <a:t>2024-02-22</a:t>
            </a:fld>
            <a:endParaRPr lang="en-CA"/>
          </a:p>
        </p:txBody>
      </p:sp>
      <p:sp>
        <p:nvSpPr>
          <p:cNvPr id="5" name="Footer Placeholder 4">
            <a:extLst>
              <a:ext uri="{FF2B5EF4-FFF2-40B4-BE49-F238E27FC236}">
                <a16:creationId xmlns:a16="http://schemas.microsoft.com/office/drawing/2014/main" id="{4D073424-6781-4791-8014-6E240ED7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6DE1B42-F745-4177-AD96-FA6726840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69533-78BB-4C97-B40E-65EF5F6F884C}" type="slidenum">
              <a:rPr lang="en-CA" smtClean="0"/>
              <a:t>‹#›</a:t>
            </a:fld>
            <a:endParaRPr lang="en-CA"/>
          </a:p>
        </p:txBody>
      </p:sp>
    </p:spTree>
    <p:extLst>
      <p:ext uri="{BB962C8B-B14F-4D97-AF65-F5344CB8AC3E}">
        <p14:creationId xmlns:p14="http://schemas.microsoft.com/office/powerpoint/2010/main" val="17706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1B04-1C85-47D1-A9DF-A901BC8FDFC7}"/>
              </a:ext>
            </a:extLst>
          </p:cNvPr>
          <p:cNvSpPr>
            <a:spLocks noGrp="1"/>
          </p:cNvSpPr>
          <p:nvPr>
            <p:ph type="ctrTitle"/>
          </p:nvPr>
        </p:nvSpPr>
        <p:spPr/>
        <p:txBody>
          <a:bodyPr>
            <a:normAutofit/>
          </a:bodyPr>
          <a:lstStyle/>
          <a:p>
            <a:r>
              <a:rPr lang="en-CA" sz="3600" b="1" i="0" u="none" strike="noStrike" baseline="0" dirty="0">
                <a:latin typeface="Times New Roman" panose="02020603050405020304" pitchFamily="18" charset="0"/>
              </a:rPr>
              <a:t>Comparable and Comparator interfaces</a:t>
            </a:r>
            <a:endParaRPr lang="en-CA" sz="9600" dirty="0"/>
          </a:p>
        </p:txBody>
      </p:sp>
      <p:sp>
        <p:nvSpPr>
          <p:cNvPr id="3" name="Subtitle 2">
            <a:extLst>
              <a:ext uri="{FF2B5EF4-FFF2-40B4-BE49-F238E27FC236}">
                <a16:creationId xmlns:a16="http://schemas.microsoft.com/office/drawing/2014/main" id="{D152370A-C335-4D37-913C-F627D0F78C44}"/>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888934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62C3-2070-0381-5041-4CD88E5B4C9C}"/>
              </a:ext>
            </a:extLst>
          </p:cNvPr>
          <p:cNvSpPr>
            <a:spLocks noGrp="1"/>
          </p:cNvSpPr>
          <p:nvPr>
            <p:ph type="title"/>
          </p:nvPr>
        </p:nvSpPr>
        <p:spPr>
          <a:xfrm>
            <a:off x="838200" y="365125"/>
            <a:ext cx="10515600" cy="874739"/>
          </a:xfrm>
        </p:spPr>
        <p:txBody>
          <a:bodyPr>
            <a:normAutofit fontScale="90000"/>
          </a:bodyPr>
          <a:lstStyle/>
          <a:p>
            <a:r>
              <a:rPr lang="en-US" b="1" i="0" dirty="0">
                <a:solidFill>
                  <a:srgbClr val="0D0D0D"/>
                </a:solidFill>
                <a:effectLst/>
                <a:latin typeface="Söhne"/>
              </a:rPr>
              <a:t>Dynamic Binding and Abstract Classes</a:t>
            </a:r>
            <a:br>
              <a:rPr lang="en-US" b="1" i="0" dirty="0">
                <a:solidFill>
                  <a:srgbClr val="0D0D0D"/>
                </a:solidFill>
                <a:effectLst/>
                <a:latin typeface="Söhne"/>
              </a:rPr>
            </a:br>
            <a:endParaRPr lang="en-CA" dirty="0"/>
          </a:p>
        </p:txBody>
      </p:sp>
      <p:sp>
        <p:nvSpPr>
          <p:cNvPr id="3" name="Content Placeholder 2">
            <a:extLst>
              <a:ext uri="{FF2B5EF4-FFF2-40B4-BE49-F238E27FC236}">
                <a16:creationId xmlns:a16="http://schemas.microsoft.com/office/drawing/2014/main" id="{E460F06B-D77F-7101-FBBC-67DE0AAD74C9}"/>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D835F481-F779-CF0D-0DD3-35B4A426074D}"/>
              </a:ext>
            </a:extLst>
          </p:cNvPr>
          <p:cNvPicPr>
            <a:picLocks noChangeAspect="1"/>
          </p:cNvPicPr>
          <p:nvPr/>
        </p:nvPicPr>
        <p:blipFill>
          <a:blip r:embed="rId2"/>
          <a:stretch>
            <a:fillRect/>
          </a:stretch>
        </p:blipFill>
        <p:spPr>
          <a:xfrm>
            <a:off x="3699009" y="895350"/>
            <a:ext cx="6219825" cy="5962650"/>
          </a:xfrm>
          <a:prstGeom prst="rect">
            <a:avLst/>
          </a:prstGeom>
        </p:spPr>
      </p:pic>
    </p:spTree>
    <p:extLst>
      <p:ext uri="{BB962C8B-B14F-4D97-AF65-F5344CB8AC3E}">
        <p14:creationId xmlns:p14="http://schemas.microsoft.com/office/powerpoint/2010/main" val="271534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65BA-0BF7-641B-A1EF-0F9883512305}"/>
              </a:ext>
            </a:extLst>
          </p:cNvPr>
          <p:cNvSpPr>
            <a:spLocks noGrp="1"/>
          </p:cNvSpPr>
          <p:nvPr>
            <p:ph type="title"/>
          </p:nvPr>
        </p:nvSpPr>
        <p:spPr>
          <a:xfrm>
            <a:off x="171773" y="70658"/>
            <a:ext cx="9212451" cy="409790"/>
          </a:xfrm>
        </p:spPr>
        <p:txBody>
          <a:bodyPr>
            <a:normAutofit fontScale="90000"/>
          </a:bodyPr>
          <a:lstStyle/>
          <a:p>
            <a:r>
              <a:rPr lang="en-US" dirty="0"/>
              <a:t>Comparable interface</a:t>
            </a:r>
            <a:endParaRPr lang="en-CA" dirty="0"/>
          </a:p>
        </p:txBody>
      </p:sp>
      <p:pic>
        <p:nvPicPr>
          <p:cNvPr id="5" name="Content Placeholder 4">
            <a:extLst>
              <a:ext uri="{FF2B5EF4-FFF2-40B4-BE49-F238E27FC236}">
                <a16:creationId xmlns:a16="http://schemas.microsoft.com/office/drawing/2014/main" id="{3DF7EA8C-EF51-C53A-34C0-80435713C962}"/>
              </a:ext>
            </a:extLst>
          </p:cNvPr>
          <p:cNvPicPr>
            <a:picLocks noGrp="1" noChangeAspect="1"/>
          </p:cNvPicPr>
          <p:nvPr>
            <p:ph idx="1"/>
          </p:nvPr>
        </p:nvPicPr>
        <p:blipFill>
          <a:blip r:embed="rId2"/>
          <a:stretch>
            <a:fillRect/>
          </a:stretch>
        </p:blipFill>
        <p:spPr>
          <a:xfrm>
            <a:off x="3921072" y="690269"/>
            <a:ext cx="5635024" cy="6167731"/>
          </a:xfrm>
        </p:spPr>
      </p:pic>
    </p:spTree>
    <p:extLst>
      <p:ext uri="{BB962C8B-B14F-4D97-AF65-F5344CB8AC3E}">
        <p14:creationId xmlns:p14="http://schemas.microsoft.com/office/powerpoint/2010/main" val="261834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B144-7A99-A84B-61E2-562DBCC06EE6}"/>
              </a:ext>
            </a:extLst>
          </p:cNvPr>
          <p:cNvSpPr>
            <a:spLocks noGrp="1"/>
          </p:cNvSpPr>
          <p:nvPr>
            <p:ph type="title"/>
          </p:nvPr>
        </p:nvSpPr>
        <p:spPr>
          <a:xfrm>
            <a:off x="-122695" y="0"/>
            <a:ext cx="10515600" cy="843743"/>
          </a:xfrm>
        </p:spPr>
        <p:txBody>
          <a:bodyPr/>
          <a:lstStyle/>
          <a:p>
            <a:r>
              <a:rPr lang="en-CA" dirty="0"/>
              <a:t>Both </a:t>
            </a:r>
            <a:r>
              <a:rPr lang="en-CA" dirty="0" err="1"/>
              <a:t>ComparableandComparator</a:t>
            </a:r>
            <a:endParaRPr lang="en-CA" dirty="0"/>
          </a:p>
        </p:txBody>
      </p:sp>
      <p:pic>
        <p:nvPicPr>
          <p:cNvPr id="5" name="Picture 4">
            <a:extLst>
              <a:ext uri="{FF2B5EF4-FFF2-40B4-BE49-F238E27FC236}">
                <a16:creationId xmlns:a16="http://schemas.microsoft.com/office/drawing/2014/main" id="{DECD64A6-6546-C8D5-AAF2-BABBB50486F0}"/>
              </a:ext>
            </a:extLst>
          </p:cNvPr>
          <p:cNvPicPr>
            <a:picLocks noChangeAspect="1"/>
          </p:cNvPicPr>
          <p:nvPr/>
        </p:nvPicPr>
        <p:blipFill>
          <a:blip r:embed="rId2"/>
          <a:stretch>
            <a:fillRect/>
          </a:stretch>
        </p:blipFill>
        <p:spPr>
          <a:xfrm>
            <a:off x="950207" y="843743"/>
            <a:ext cx="6301948" cy="5615670"/>
          </a:xfrm>
          <a:prstGeom prst="rect">
            <a:avLst/>
          </a:prstGeom>
        </p:spPr>
      </p:pic>
    </p:spTree>
    <p:extLst>
      <p:ext uri="{BB962C8B-B14F-4D97-AF65-F5344CB8AC3E}">
        <p14:creationId xmlns:p14="http://schemas.microsoft.com/office/powerpoint/2010/main" val="1878774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1A48-716E-8418-F32B-3CCE647DD309}"/>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B1AE70C9-9FAC-7904-B724-9CB73E25B828}"/>
              </a:ext>
            </a:extLst>
          </p:cNvPr>
          <p:cNvPicPr>
            <a:picLocks noGrp="1" noChangeAspect="1"/>
          </p:cNvPicPr>
          <p:nvPr>
            <p:ph idx="1"/>
          </p:nvPr>
        </p:nvPicPr>
        <p:blipFill>
          <a:blip r:embed="rId2"/>
          <a:stretch>
            <a:fillRect/>
          </a:stretch>
        </p:blipFill>
        <p:spPr>
          <a:xfrm>
            <a:off x="2871787" y="2620169"/>
            <a:ext cx="6448425" cy="2762250"/>
          </a:xfrm>
        </p:spPr>
      </p:pic>
    </p:spTree>
    <p:extLst>
      <p:ext uri="{BB962C8B-B14F-4D97-AF65-F5344CB8AC3E}">
        <p14:creationId xmlns:p14="http://schemas.microsoft.com/office/powerpoint/2010/main" val="248561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672F-2ED1-0699-CC2A-C69ACFC54940}"/>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B3F36EA0-8561-A43A-59B4-22C8A2B8C31D}"/>
              </a:ext>
            </a:extLst>
          </p:cNvPr>
          <p:cNvPicPr>
            <a:picLocks noGrp="1" noChangeAspect="1"/>
          </p:cNvPicPr>
          <p:nvPr>
            <p:ph idx="1"/>
          </p:nvPr>
        </p:nvPicPr>
        <p:blipFill>
          <a:blip r:embed="rId2"/>
          <a:stretch>
            <a:fillRect/>
          </a:stretch>
        </p:blipFill>
        <p:spPr>
          <a:xfrm>
            <a:off x="2193358" y="716352"/>
            <a:ext cx="6593138" cy="5425295"/>
          </a:xfrm>
        </p:spPr>
      </p:pic>
    </p:spTree>
    <p:extLst>
      <p:ext uri="{BB962C8B-B14F-4D97-AF65-F5344CB8AC3E}">
        <p14:creationId xmlns:p14="http://schemas.microsoft.com/office/powerpoint/2010/main" val="99118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45A3-6E49-48EA-A279-DFC4A07C1321}"/>
              </a:ext>
            </a:extLst>
          </p:cNvPr>
          <p:cNvSpPr>
            <a:spLocks noGrp="1"/>
          </p:cNvSpPr>
          <p:nvPr>
            <p:ph type="title"/>
          </p:nvPr>
        </p:nvSpPr>
        <p:spPr/>
        <p:txBody>
          <a:bodyPr/>
          <a:lstStyle/>
          <a:p>
            <a:r>
              <a:rPr lang="en-CA" dirty="0"/>
              <a:t>Intro</a:t>
            </a:r>
          </a:p>
        </p:txBody>
      </p:sp>
      <p:sp>
        <p:nvSpPr>
          <p:cNvPr id="3" name="Content Placeholder 2">
            <a:extLst>
              <a:ext uri="{FF2B5EF4-FFF2-40B4-BE49-F238E27FC236}">
                <a16:creationId xmlns:a16="http://schemas.microsoft.com/office/drawing/2014/main" id="{3AEE045D-DA4B-4265-8CB3-EC1ACFE7AD26}"/>
              </a:ext>
            </a:extLst>
          </p:cNvPr>
          <p:cNvSpPr>
            <a:spLocks noGrp="1"/>
          </p:cNvSpPr>
          <p:nvPr>
            <p:ph idx="1"/>
          </p:nvPr>
        </p:nvSpPr>
        <p:spPr/>
        <p:txBody>
          <a:bodyPr/>
          <a:lstStyle/>
          <a:p>
            <a:r>
              <a:rPr lang="en-US" b="0" i="0" dirty="0">
                <a:solidFill>
                  <a:srgbClr val="222426"/>
                </a:solidFill>
                <a:effectLst/>
                <a:latin typeface="Roboto" panose="02000000000000000000" pitchFamily="2" charset="0"/>
              </a:rPr>
              <a:t>Lists (and arrays) of objects that implement Comparable interface can be sorted automatically by </a:t>
            </a:r>
            <a:r>
              <a:rPr lang="en-US" b="0" i="0" dirty="0" err="1">
                <a:solidFill>
                  <a:srgbClr val="222426"/>
                </a:solidFill>
                <a:effectLst/>
                <a:latin typeface="Roboto" panose="02000000000000000000" pitchFamily="2" charset="0"/>
              </a:rPr>
              <a:t>Collections.sort</a:t>
            </a:r>
            <a:r>
              <a:rPr lang="en-US" b="0" i="0" dirty="0">
                <a:solidFill>
                  <a:srgbClr val="222426"/>
                </a:solidFill>
                <a:effectLst/>
                <a:latin typeface="Roboto" panose="02000000000000000000" pitchFamily="2" charset="0"/>
              </a:rPr>
              <a:t> (and </a:t>
            </a:r>
            <a:r>
              <a:rPr lang="en-US" b="0" i="0" dirty="0" err="1">
                <a:solidFill>
                  <a:srgbClr val="222426"/>
                </a:solidFill>
                <a:effectLst/>
                <a:latin typeface="Roboto" panose="02000000000000000000" pitchFamily="2" charset="0"/>
              </a:rPr>
              <a:t>Arrays.sort</a:t>
            </a:r>
            <a:r>
              <a:rPr lang="en-US" b="0" i="0" dirty="0">
                <a:solidFill>
                  <a:srgbClr val="222426"/>
                </a:solidFill>
                <a:effectLst/>
                <a:latin typeface="Roboto" panose="02000000000000000000" pitchFamily="2" charset="0"/>
              </a:rPr>
              <a:t>). </a:t>
            </a:r>
          </a:p>
          <a:p>
            <a:r>
              <a:rPr lang="en-US" dirty="0">
                <a:solidFill>
                  <a:srgbClr val="222426"/>
                </a:solidFill>
                <a:latin typeface="Roboto" panose="02000000000000000000" pitchFamily="2" charset="0"/>
              </a:rPr>
              <a:t>Let’s see an example</a:t>
            </a:r>
            <a:endParaRPr lang="en-US" b="0" i="0" dirty="0">
              <a:solidFill>
                <a:srgbClr val="222426"/>
              </a:solidFill>
              <a:effectLst/>
              <a:latin typeface="Roboto" panose="02000000000000000000" pitchFamily="2" charset="0"/>
            </a:endParaRPr>
          </a:p>
          <a:p>
            <a:endParaRPr lang="en-US" dirty="0">
              <a:solidFill>
                <a:srgbClr val="222426"/>
              </a:solidFill>
              <a:latin typeface="Roboto" panose="02000000000000000000" pitchFamily="2" charset="0"/>
            </a:endParaRPr>
          </a:p>
          <a:p>
            <a:endParaRPr lang="en-US" b="0" i="0" dirty="0">
              <a:solidFill>
                <a:srgbClr val="222426"/>
              </a:solidFill>
              <a:effectLst/>
              <a:latin typeface="Roboto" panose="02000000000000000000" pitchFamily="2" charset="0"/>
            </a:endParaRPr>
          </a:p>
          <a:p>
            <a:endParaRPr lang="en-CA" dirty="0"/>
          </a:p>
        </p:txBody>
      </p:sp>
    </p:spTree>
    <p:extLst>
      <p:ext uri="{BB962C8B-B14F-4D97-AF65-F5344CB8AC3E}">
        <p14:creationId xmlns:p14="http://schemas.microsoft.com/office/powerpoint/2010/main" val="248319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6F53-AFEE-4541-B1DA-0A7B0E1F16DB}"/>
              </a:ext>
            </a:extLst>
          </p:cNvPr>
          <p:cNvSpPr>
            <a:spLocks noGrp="1"/>
          </p:cNvSpPr>
          <p:nvPr>
            <p:ph type="title"/>
          </p:nvPr>
        </p:nvSpPr>
        <p:spPr>
          <a:xfrm>
            <a:off x="838200" y="365126"/>
            <a:ext cx="10515600" cy="949462"/>
          </a:xfrm>
        </p:spPr>
        <p:txBody>
          <a:bodyPr>
            <a:normAutofit fontScale="90000"/>
          </a:bodyPr>
          <a:lstStyle/>
          <a:p>
            <a:r>
              <a:rPr lang="en-US" b="1" i="0" dirty="0">
                <a:solidFill>
                  <a:srgbClr val="222426"/>
                </a:solidFill>
                <a:effectLst/>
                <a:latin typeface="Roboto" panose="02000000000000000000" pitchFamily="2" charset="0"/>
              </a:rPr>
              <a:t>Comparable interface</a:t>
            </a:r>
            <a:r>
              <a:rPr lang="en-US" b="0" i="0" dirty="0">
                <a:solidFill>
                  <a:srgbClr val="222426"/>
                </a:solidFill>
                <a:effectLst/>
                <a:latin typeface="Roboto" panose="02000000000000000000" pitchFamily="2" charset="0"/>
              </a:rPr>
              <a:t> is mainly used to sort the arrays (or lists) of </a:t>
            </a:r>
            <a:r>
              <a:rPr lang="en-US" b="1" i="0" dirty="0">
                <a:solidFill>
                  <a:srgbClr val="222426"/>
                </a:solidFill>
                <a:effectLst/>
                <a:latin typeface="Roboto" panose="02000000000000000000" pitchFamily="2" charset="0"/>
              </a:rPr>
              <a:t>custom objects</a:t>
            </a:r>
            <a:r>
              <a:rPr lang="en-US" b="0" i="0" dirty="0">
                <a:solidFill>
                  <a:srgbClr val="222426"/>
                </a:solidFill>
                <a:effectLst/>
                <a:latin typeface="Roboto" panose="02000000000000000000" pitchFamily="2" charset="0"/>
              </a:rPr>
              <a:t>.</a:t>
            </a:r>
            <a:br>
              <a:rPr lang="en-US" b="0" i="0" dirty="0">
                <a:solidFill>
                  <a:srgbClr val="222426"/>
                </a:solidFill>
                <a:effectLst/>
                <a:latin typeface="Roboto" panose="02000000000000000000" pitchFamily="2" charset="0"/>
              </a:rPr>
            </a:br>
            <a:endParaRPr lang="en-CA" dirty="0"/>
          </a:p>
        </p:txBody>
      </p:sp>
      <p:pic>
        <p:nvPicPr>
          <p:cNvPr id="5" name="Content Placeholder 4">
            <a:extLst>
              <a:ext uri="{FF2B5EF4-FFF2-40B4-BE49-F238E27FC236}">
                <a16:creationId xmlns:a16="http://schemas.microsoft.com/office/drawing/2014/main" id="{B6A4A523-B532-434D-8061-92A503624D26}"/>
              </a:ext>
            </a:extLst>
          </p:cNvPr>
          <p:cNvPicPr>
            <a:picLocks noGrp="1" noChangeAspect="1"/>
          </p:cNvPicPr>
          <p:nvPr>
            <p:ph idx="1"/>
          </p:nvPr>
        </p:nvPicPr>
        <p:blipFill>
          <a:blip r:embed="rId2"/>
          <a:stretch>
            <a:fillRect/>
          </a:stretch>
        </p:blipFill>
        <p:spPr>
          <a:xfrm>
            <a:off x="1390454" y="1103298"/>
            <a:ext cx="8931693" cy="4351338"/>
          </a:xfrm>
        </p:spPr>
      </p:pic>
      <p:pic>
        <p:nvPicPr>
          <p:cNvPr id="7" name="Picture 6">
            <a:extLst>
              <a:ext uri="{FF2B5EF4-FFF2-40B4-BE49-F238E27FC236}">
                <a16:creationId xmlns:a16="http://schemas.microsoft.com/office/drawing/2014/main" id="{CA44DEFF-7DFA-49B6-B6AB-E47A57A7C23B}"/>
              </a:ext>
            </a:extLst>
          </p:cNvPr>
          <p:cNvPicPr>
            <a:picLocks noChangeAspect="1"/>
          </p:cNvPicPr>
          <p:nvPr/>
        </p:nvPicPr>
        <p:blipFill>
          <a:blip r:embed="rId3"/>
          <a:stretch>
            <a:fillRect/>
          </a:stretch>
        </p:blipFill>
        <p:spPr>
          <a:xfrm>
            <a:off x="1593862" y="5282692"/>
            <a:ext cx="8524875" cy="1238250"/>
          </a:xfrm>
          <a:prstGeom prst="rect">
            <a:avLst/>
          </a:prstGeom>
        </p:spPr>
      </p:pic>
    </p:spTree>
    <p:extLst>
      <p:ext uri="{BB962C8B-B14F-4D97-AF65-F5344CB8AC3E}">
        <p14:creationId xmlns:p14="http://schemas.microsoft.com/office/powerpoint/2010/main" val="167184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B180-DF34-4A04-BC7D-F3FB0491FE4C}"/>
              </a:ext>
            </a:extLst>
          </p:cNvPr>
          <p:cNvSpPr>
            <a:spLocks noGrp="1"/>
          </p:cNvSpPr>
          <p:nvPr>
            <p:ph type="title"/>
          </p:nvPr>
        </p:nvSpPr>
        <p:spPr/>
        <p:txBody>
          <a:bodyPr/>
          <a:lstStyle/>
          <a:p>
            <a:r>
              <a:rPr lang="en-CA" dirty="0"/>
              <a:t>Let’s see an example</a:t>
            </a:r>
          </a:p>
        </p:txBody>
      </p:sp>
      <p:pic>
        <p:nvPicPr>
          <p:cNvPr id="5" name="Content Placeholder 4">
            <a:extLst>
              <a:ext uri="{FF2B5EF4-FFF2-40B4-BE49-F238E27FC236}">
                <a16:creationId xmlns:a16="http://schemas.microsoft.com/office/drawing/2014/main" id="{22A04C61-4ADE-43DE-9195-8CE1175E78A1}"/>
              </a:ext>
            </a:extLst>
          </p:cNvPr>
          <p:cNvPicPr>
            <a:picLocks noGrp="1" noChangeAspect="1"/>
          </p:cNvPicPr>
          <p:nvPr>
            <p:ph idx="1"/>
          </p:nvPr>
        </p:nvPicPr>
        <p:blipFill>
          <a:blip r:embed="rId2"/>
          <a:stretch>
            <a:fillRect/>
          </a:stretch>
        </p:blipFill>
        <p:spPr>
          <a:xfrm>
            <a:off x="1133475" y="2224087"/>
            <a:ext cx="9925050" cy="2409825"/>
          </a:xfrm>
        </p:spPr>
      </p:pic>
      <p:sp>
        <p:nvSpPr>
          <p:cNvPr id="7" name="TextBox 6">
            <a:extLst>
              <a:ext uri="{FF2B5EF4-FFF2-40B4-BE49-F238E27FC236}">
                <a16:creationId xmlns:a16="http://schemas.microsoft.com/office/drawing/2014/main" id="{0A64AE64-AA99-4504-9C76-AD637F60D3D4}"/>
              </a:ext>
            </a:extLst>
          </p:cNvPr>
          <p:cNvSpPr txBox="1"/>
          <p:nvPr/>
        </p:nvSpPr>
        <p:spPr>
          <a:xfrm>
            <a:off x="1961965" y="4982644"/>
            <a:ext cx="6460724" cy="369332"/>
          </a:xfrm>
          <a:prstGeom prst="rect">
            <a:avLst/>
          </a:prstGeom>
          <a:noFill/>
        </p:spPr>
        <p:txBody>
          <a:bodyPr wrap="square">
            <a:spAutoFit/>
          </a:bodyPr>
          <a:lstStyle/>
          <a:p>
            <a:r>
              <a:rPr lang="en-US" b="0" i="0" dirty="0">
                <a:solidFill>
                  <a:srgbClr val="303133"/>
                </a:solidFill>
                <a:effectLst/>
                <a:latin typeface="proxima_novaregular"/>
              </a:rPr>
              <a:t>Sorting using Comparable affects the actual class.</a:t>
            </a:r>
            <a:endParaRPr lang="en-CA" dirty="0"/>
          </a:p>
        </p:txBody>
      </p:sp>
    </p:spTree>
    <p:extLst>
      <p:ext uri="{BB962C8B-B14F-4D97-AF65-F5344CB8AC3E}">
        <p14:creationId xmlns:p14="http://schemas.microsoft.com/office/powerpoint/2010/main" val="187608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F0DC-BE01-49EA-91C1-64B26FB8588A}"/>
              </a:ext>
            </a:extLst>
          </p:cNvPr>
          <p:cNvSpPr>
            <a:spLocks noGrp="1"/>
          </p:cNvSpPr>
          <p:nvPr>
            <p:ph type="title"/>
          </p:nvPr>
        </p:nvSpPr>
        <p:spPr>
          <a:xfrm>
            <a:off x="1264328" y="5401166"/>
            <a:ext cx="10515600" cy="1325563"/>
          </a:xfrm>
        </p:spPr>
        <p:txBody>
          <a:bodyPr/>
          <a:lstStyle/>
          <a:p>
            <a:r>
              <a:rPr lang="en-CA" dirty="0"/>
              <a:t>Let’s see an example</a:t>
            </a:r>
          </a:p>
        </p:txBody>
      </p:sp>
      <p:pic>
        <p:nvPicPr>
          <p:cNvPr id="5" name="Content Placeholder 4">
            <a:extLst>
              <a:ext uri="{FF2B5EF4-FFF2-40B4-BE49-F238E27FC236}">
                <a16:creationId xmlns:a16="http://schemas.microsoft.com/office/drawing/2014/main" id="{765627FA-3DDB-40A0-97D5-43A7E69ABA8F}"/>
              </a:ext>
            </a:extLst>
          </p:cNvPr>
          <p:cNvPicPr>
            <a:picLocks noGrp="1" noChangeAspect="1"/>
          </p:cNvPicPr>
          <p:nvPr>
            <p:ph idx="1"/>
          </p:nvPr>
        </p:nvPicPr>
        <p:blipFill>
          <a:blip r:embed="rId2"/>
          <a:stretch>
            <a:fillRect/>
          </a:stretch>
        </p:blipFill>
        <p:spPr>
          <a:xfrm>
            <a:off x="710213" y="0"/>
            <a:ext cx="8717872" cy="5230723"/>
          </a:xfrm>
        </p:spPr>
      </p:pic>
    </p:spTree>
    <p:extLst>
      <p:ext uri="{BB962C8B-B14F-4D97-AF65-F5344CB8AC3E}">
        <p14:creationId xmlns:p14="http://schemas.microsoft.com/office/powerpoint/2010/main" val="310447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40D7-AF7D-46C9-86C4-2BA8C12915A1}"/>
              </a:ext>
            </a:extLst>
          </p:cNvPr>
          <p:cNvSpPr>
            <a:spLocks noGrp="1"/>
          </p:cNvSpPr>
          <p:nvPr>
            <p:ph type="title"/>
          </p:nvPr>
        </p:nvSpPr>
        <p:spPr/>
        <p:txBody>
          <a:bodyPr/>
          <a:lstStyle/>
          <a:p>
            <a:r>
              <a:rPr lang="en-CA" b="1" i="0" dirty="0">
                <a:solidFill>
                  <a:srgbClr val="444542"/>
                </a:solidFill>
                <a:effectLst/>
                <a:latin typeface="PT Sans" panose="020B0604020202020204" pitchFamily="34" charset="0"/>
              </a:rPr>
              <a:t>Comparator Interface</a:t>
            </a:r>
            <a:br>
              <a:rPr lang="en-CA" b="1" i="0" dirty="0">
                <a:solidFill>
                  <a:srgbClr val="444542"/>
                </a:solidFill>
                <a:effectLst/>
                <a:latin typeface="PT Sans" panose="020B0604020202020204" pitchFamily="34" charset="0"/>
              </a:rPr>
            </a:br>
            <a:endParaRPr lang="en-CA" dirty="0"/>
          </a:p>
        </p:txBody>
      </p:sp>
      <p:sp>
        <p:nvSpPr>
          <p:cNvPr id="3" name="Content Placeholder 2">
            <a:extLst>
              <a:ext uri="{FF2B5EF4-FFF2-40B4-BE49-F238E27FC236}">
                <a16:creationId xmlns:a16="http://schemas.microsoft.com/office/drawing/2014/main" id="{C8B741BC-DD89-4C3B-947F-7C498588A679}"/>
              </a:ext>
            </a:extLst>
          </p:cNvPr>
          <p:cNvSpPr>
            <a:spLocks noGrp="1"/>
          </p:cNvSpPr>
          <p:nvPr>
            <p:ph idx="1"/>
          </p:nvPr>
        </p:nvSpPr>
        <p:spPr>
          <a:xfrm>
            <a:off x="838200" y="1233996"/>
            <a:ext cx="10515600" cy="4942967"/>
          </a:xfrm>
        </p:spPr>
        <p:txBody>
          <a:bodyPr/>
          <a:lstStyle/>
          <a:p>
            <a:r>
              <a:rPr lang="en-US" dirty="0"/>
              <a:t>But what if we want to have multiple sort choices and we can sort objects based on any choice, this can be done using Comparator interface, we can create as many Comparator as we want and then we can call </a:t>
            </a:r>
            <a:r>
              <a:rPr lang="en-US" dirty="0" err="1"/>
              <a:t>Collections.sort</a:t>
            </a:r>
            <a:r>
              <a:rPr lang="en-US" dirty="0"/>
              <a:t> on one or more Comparator </a:t>
            </a:r>
            <a:endParaRPr lang="en-CA" dirty="0"/>
          </a:p>
        </p:txBody>
      </p:sp>
      <p:pic>
        <p:nvPicPr>
          <p:cNvPr id="5" name="Content Placeholder 4">
            <a:extLst>
              <a:ext uri="{FF2B5EF4-FFF2-40B4-BE49-F238E27FC236}">
                <a16:creationId xmlns:a16="http://schemas.microsoft.com/office/drawing/2014/main" id="{5A462655-ED61-42EE-8A9C-D818B30EBC00}"/>
              </a:ext>
            </a:extLst>
          </p:cNvPr>
          <p:cNvPicPr>
            <a:picLocks noChangeAspect="1"/>
          </p:cNvPicPr>
          <p:nvPr/>
        </p:nvPicPr>
        <p:blipFill>
          <a:blip r:embed="rId2"/>
          <a:stretch>
            <a:fillRect/>
          </a:stretch>
        </p:blipFill>
        <p:spPr>
          <a:xfrm>
            <a:off x="973982" y="2796467"/>
            <a:ext cx="10582480" cy="3619415"/>
          </a:xfrm>
          <a:prstGeom prst="rect">
            <a:avLst/>
          </a:prstGeom>
        </p:spPr>
      </p:pic>
    </p:spTree>
    <p:extLst>
      <p:ext uri="{BB962C8B-B14F-4D97-AF65-F5344CB8AC3E}">
        <p14:creationId xmlns:p14="http://schemas.microsoft.com/office/powerpoint/2010/main" val="245737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75E4-8990-49AE-8A02-7700F1196D7C}"/>
              </a:ext>
            </a:extLst>
          </p:cNvPr>
          <p:cNvSpPr>
            <a:spLocks noGrp="1"/>
          </p:cNvSpPr>
          <p:nvPr>
            <p:ph type="title"/>
          </p:nvPr>
        </p:nvSpPr>
        <p:spPr>
          <a:xfrm>
            <a:off x="935854" y="5008146"/>
            <a:ext cx="10515600" cy="1325563"/>
          </a:xfrm>
        </p:spPr>
        <p:txBody>
          <a:bodyPr/>
          <a:lstStyle/>
          <a:p>
            <a:r>
              <a:rPr lang="en-CA" dirty="0"/>
              <a:t>Let’s see an example</a:t>
            </a:r>
          </a:p>
        </p:txBody>
      </p:sp>
      <p:pic>
        <p:nvPicPr>
          <p:cNvPr id="5" name="Content Placeholder 4">
            <a:extLst>
              <a:ext uri="{FF2B5EF4-FFF2-40B4-BE49-F238E27FC236}">
                <a16:creationId xmlns:a16="http://schemas.microsoft.com/office/drawing/2014/main" id="{674E5217-393F-470E-8ED0-981A1FC40101}"/>
              </a:ext>
            </a:extLst>
          </p:cNvPr>
          <p:cNvPicPr>
            <a:picLocks noGrp="1" noChangeAspect="1"/>
          </p:cNvPicPr>
          <p:nvPr>
            <p:ph idx="1"/>
          </p:nvPr>
        </p:nvPicPr>
        <p:blipFill>
          <a:blip r:embed="rId2"/>
          <a:stretch>
            <a:fillRect/>
          </a:stretch>
        </p:blipFill>
        <p:spPr>
          <a:xfrm>
            <a:off x="1181885" y="319325"/>
            <a:ext cx="9153525" cy="2676525"/>
          </a:xfrm>
        </p:spPr>
      </p:pic>
      <p:pic>
        <p:nvPicPr>
          <p:cNvPr id="7" name="Picture 6">
            <a:extLst>
              <a:ext uri="{FF2B5EF4-FFF2-40B4-BE49-F238E27FC236}">
                <a16:creationId xmlns:a16="http://schemas.microsoft.com/office/drawing/2014/main" id="{FC03BDD3-2482-493E-974D-DF3275FA3023}"/>
              </a:ext>
            </a:extLst>
          </p:cNvPr>
          <p:cNvPicPr>
            <a:picLocks noChangeAspect="1"/>
          </p:cNvPicPr>
          <p:nvPr/>
        </p:nvPicPr>
        <p:blipFill>
          <a:blip r:embed="rId3"/>
          <a:stretch>
            <a:fillRect/>
          </a:stretch>
        </p:blipFill>
        <p:spPr>
          <a:xfrm>
            <a:off x="1350562" y="3071674"/>
            <a:ext cx="8158901" cy="1776535"/>
          </a:xfrm>
          <a:prstGeom prst="rect">
            <a:avLst/>
          </a:prstGeom>
        </p:spPr>
      </p:pic>
      <p:sp>
        <p:nvSpPr>
          <p:cNvPr id="9" name="TextBox 8">
            <a:extLst>
              <a:ext uri="{FF2B5EF4-FFF2-40B4-BE49-F238E27FC236}">
                <a16:creationId xmlns:a16="http://schemas.microsoft.com/office/drawing/2014/main" id="{4FE3C716-292A-4BFE-AD61-A3C8DB98EE17}"/>
              </a:ext>
            </a:extLst>
          </p:cNvPr>
          <p:cNvSpPr txBox="1"/>
          <p:nvPr/>
        </p:nvSpPr>
        <p:spPr>
          <a:xfrm>
            <a:off x="1839897" y="4924032"/>
            <a:ext cx="6531746" cy="369332"/>
          </a:xfrm>
          <a:prstGeom prst="rect">
            <a:avLst/>
          </a:prstGeom>
          <a:noFill/>
        </p:spPr>
        <p:txBody>
          <a:bodyPr wrap="square">
            <a:spAutoFit/>
          </a:bodyPr>
          <a:lstStyle/>
          <a:p>
            <a:pPr algn="l">
              <a:buFont typeface="Arial" panose="020B0604020202020204" pitchFamily="34" charset="0"/>
              <a:buChar char="•"/>
            </a:pPr>
            <a:r>
              <a:rPr lang="en-US" b="0" i="0" dirty="0">
                <a:solidFill>
                  <a:srgbClr val="303133"/>
                </a:solidFill>
                <a:effectLst/>
                <a:latin typeface="proxima_novaregular"/>
              </a:rPr>
              <a:t>The actual class remains unaffected.</a:t>
            </a:r>
          </a:p>
        </p:txBody>
      </p:sp>
    </p:spTree>
    <p:extLst>
      <p:ext uri="{BB962C8B-B14F-4D97-AF65-F5344CB8AC3E}">
        <p14:creationId xmlns:p14="http://schemas.microsoft.com/office/powerpoint/2010/main" val="118154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2C65-2BB2-42B4-8F34-908688619F0B}"/>
              </a:ext>
            </a:extLst>
          </p:cNvPr>
          <p:cNvSpPr>
            <a:spLocks noGrp="1"/>
          </p:cNvSpPr>
          <p:nvPr>
            <p:ph type="title"/>
          </p:nvPr>
        </p:nvSpPr>
        <p:spPr/>
        <p:txBody>
          <a:bodyPr>
            <a:noAutofit/>
          </a:bodyPr>
          <a:lstStyle/>
          <a:p>
            <a:r>
              <a:rPr lang="en-CA" sz="2000" dirty="0"/>
              <a:t>Difference:</a:t>
            </a:r>
            <a:br>
              <a:rPr lang="en-CA" sz="2000" dirty="0"/>
            </a:br>
            <a:r>
              <a:rPr lang="en-US" altLang="en-US" sz="2000" dirty="0">
                <a:solidFill>
                  <a:srgbClr val="0D0D0D"/>
                </a:solidFill>
                <a:latin typeface="Söhne"/>
              </a:rPr>
              <a:t>They are part of the Java Collections Framework and provide mechanisms to define the natural ordering of objects (</a:t>
            </a:r>
            <a:r>
              <a:rPr lang="en-US" altLang="en-US" sz="2000" b="1" dirty="0">
                <a:solidFill>
                  <a:srgbClr val="0D0D0D"/>
                </a:solidFill>
                <a:latin typeface="Söhne Mono"/>
              </a:rPr>
              <a:t>Comparable</a:t>
            </a:r>
            <a:r>
              <a:rPr lang="en-US" altLang="en-US" sz="2000" dirty="0">
                <a:solidFill>
                  <a:srgbClr val="0D0D0D"/>
                </a:solidFill>
                <a:latin typeface="Söhne"/>
              </a:rPr>
              <a:t>) or to specify custom sorting logic (</a:t>
            </a:r>
            <a:r>
              <a:rPr lang="en-US" altLang="en-US" sz="2000" b="1" dirty="0">
                <a:solidFill>
                  <a:srgbClr val="0D0D0D"/>
                </a:solidFill>
                <a:latin typeface="Söhne Mono"/>
              </a:rPr>
              <a:t>Comparator</a:t>
            </a:r>
            <a:r>
              <a:rPr lang="en-US" altLang="en-US" sz="2000" dirty="0">
                <a:solidFill>
                  <a:srgbClr val="0D0D0D"/>
                </a:solidFill>
                <a:latin typeface="Söhne"/>
              </a:rPr>
              <a:t>).</a:t>
            </a:r>
            <a:r>
              <a:rPr lang="en-US" altLang="en-US" sz="1200" dirty="0"/>
              <a:t> </a:t>
            </a:r>
            <a:br>
              <a:rPr lang="en-US" altLang="en-US" sz="3200" dirty="0">
                <a:latin typeface="Arial" panose="020B0604020202020204" pitchFamily="34" charset="0"/>
              </a:rPr>
            </a:br>
            <a:endParaRPr lang="en-CA" sz="2000" dirty="0"/>
          </a:p>
        </p:txBody>
      </p:sp>
      <p:pic>
        <p:nvPicPr>
          <p:cNvPr id="4" name="Content Placeholder 4">
            <a:extLst>
              <a:ext uri="{FF2B5EF4-FFF2-40B4-BE49-F238E27FC236}">
                <a16:creationId xmlns:a16="http://schemas.microsoft.com/office/drawing/2014/main" id="{1E67DA54-2AC9-4544-9B63-0539E5229658}"/>
              </a:ext>
            </a:extLst>
          </p:cNvPr>
          <p:cNvPicPr>
            <a:picLocks noGrp="1" noChangeAspect="1"/>
          </p:cNvPicPr>
          <p:nvPr>
            <p:ph idx="1"/>
          </p:nvPr>
        </p:nvPicPr>
        <p:blipFill>
          <a:blip r:embed="rId2"/>
          <a:stretch>
            <a:fillRect/>
          </a:stretch>
        </p:blipFill>
        <p:spPr>
          <a:xfrm>
            <a:off x="1260594" y="2283419"/>
            <a:ext cx="8716965" cy="3481950"/>
          </a:xfrm>
        </p:spPr>
      </p:pic>
      <p:sp>
        <p:nvSpPr>
          <p:cNvPr id="6" name="Rectangle 3">
            <a:extLst>
              <a:ext uri="{FF2B5EF4-FFF2-40B4-BE49-F238E27FC236}">
                <a16:creationId xmlns:a16="http://schemas.microsoft.com/office/drawing/2014/main" id="{B19AB451-F53D-BC98-7EA6-13A2A8161F8E}"/>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812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E08E-6A6C-BC6C-414B-CEF7BA37D04C}"/>
              </a:ext>
            </a:extLst>
          </p:cNvPr>
          <p:cNvSpPr>
            <a:spLocks noGrp="1"/>
          </p:cNvSpPr>
          <p:nvPr>
            <p:ph type="title"/>
          </p:nvPr>
        </p:nvSpPr>
        <p:spPr>
          <a:xfrm>
            <a:off x="838200" y="365125"/>
            <a:ext cx="10515600" cy="696509"/>
          </a:xfrm>
        </p:spPr>
        <p:txBody>
          <a:bodyPr/>
          <a:lstStyle/>
          <a:p>
            <a:r>
              <a:rPr lang="en-US" dirty="0" err="1"/>
              <a:t>ArrayList</a:t>
            </a:r>
            <a:r>
              <a:rPr lang="en-US" dirty="0"/>
              <a:t> and Dynamic Binding</a:t>
            </a:r>
            <a:endParaRPr lang="en-CA" dirty="0"/>
          </a:p>
        </p:txBody>
      </p:sp>
      <p:pic>
        <p:nvPicPr>
          <p:cNvPr id="5" name="Content Placeholder 4">
            <a:extLst>
              <a:ext uri="{FF2B5EF4-FFF2-40B4-BE49-F238E27FC236}">
                <a16:creationId xmlns:a16="http://schemas.microsoft.com/office/drawing/2014/main" id="{0C9650A8-5682-3A6A-64BA-A910DBE3E7DB}"/>
              </a:ext>
            </a:extLst>
          </p:cNvPr>
          <p:cNvPicPr>
            <a:picLocks noGrp="1" noChangeAspect="1"/>
          </p:cNvPicPr>
          <p:nvPr>
            <p:ph idx="1"/>
          </p:nvPr>
        </p:nvPicPr>
        <p:blipFill>
          <a:blip r:embed="rId2"/>
          <a:stretch>
            <a:fillRect/>
          </a:stretch>
        </p:blipFill>
        <p:spPr>
          <a:xfrm>
            <a:off x="3572359" y="1189726"/>
            <a:ext cx="4753766" cy="5002736"/>
          </a:xfrm>
        </p:spPr>
      </p:pic>
    </p:spTree>
    <p:extLst>
      <p:ext uri="{BB962C8B-B14F-4D97-AF65-F5344CB8AC3E}">
        <p14:creationId xmlns:p14="http://schemas.microsoft.com/office/powerpoint/2010/main" val="1699512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179</Words>
  <Application>Microsoft Office PowerPoint</Application>
  <PresentationFormat>Widescreen</PresentationFormat>
  <Paragraphs>18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proxima_novaregular</vt:lpstr>
      <vt:lpstr>PT Sans</vt:lpstr>
      <vt:lpstr>Roboto</vt:lpstr>
      <vt:lpstr>Söhne</vt:lpstr>
      <vt:lpstr>Söhne Mono</vt:lpstr>
      <vt:lpstr>Times New Roman</vt:lpstr>
      <vt:lpstr>Office Theme</vt:lpstr>
      <vt:lpstr>Comparable and Comparator interfaces</vt:lpstr>
      <vt:lpstr>Intro</vt:lpstr>
      <vt:lpstr>Comparable interface is mainly used to sort the arrays (or lists) of custom objects. </vt:lpstr>
      <vt:lpstr>Let’s see an example</vt:lpstr>
      <vt:lpstr>Let’s see an example</vt:lpstr>
      <vt:lpstr>Comparator Interface </vt:lpstr>
      <vt:lpstr>Let’s see an example</vt:lpstr>
      <vt:lpstr>Difference: They are part of the Java Collections Framework and provide mechanisms to define the natural ordering of objects (Comparable) or to specify custom sorting logic (Comparator).  </vt:lpstr>
      <vt:lpstr>ArrayList and Dynamic Binding</vt:lpstr>
      <vt:lpstr>Dynamic Binding and Abstract Classes </vt:lpstr>
      <vt:lpstr>Comparable interface</vt:lpstr>
      <vt:lpstr>Both ComparableandComparator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Comparable and Comparator interfaces</dc:title>
  <dc:creator>Sakkaravarthi Ramanathan</dc:creator>
  <cp:lastModifiedBy>sakkaravarthi ramanathan</cp:lastModifiedBy>
  <cp:revision>17</cp:revision>
  <dcterms:created xsi:type="dcterms:W3CDTF">2022-02-18T17:38:13Z</dcterms:created>
  <dcterms:modified xsi:type="dcterms:W3CDTF">2024-02-22T18:45:46Z</dcterms:modified>
</cp:coreProperties>
</file>