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3" r:id="rId7"/>
    <p:sldId id="282" r:id="rId8"/>
    <p:sldId id="283" r:id="rId9"/>
    <p:sldId id="260" r:id="rId10"/>
    <p:sldId id="262" r:id="rId11"/>
    <p:sldId id="261"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82"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DA83457-0E12-4AF5-8B1B-406A5B984BC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359755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A83457-0E12-4AF5-8B1B-406A5B984BC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57780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A83457-0E12-4AF5-8B1B-406A5B984BC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120540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A83457-0E12-4AF5-8B1B-406A5B984BC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189328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83457-0E12-4AF5-8B1B-406A5B984BC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107444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DA83457-0E12-4AF5-8B1B-406A5B984BC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61434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DA83457-0E12-4AF5-8B1B-406A5B984BCA}"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314407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DA83457-0E12-4AF5-8B1B-406A5B984BCA}"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205401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83457-0E12-4AF5-8B1B-406A5B984BCA}"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141069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83457-0E12-4AF5-8B1B-406A5B984BC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103943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83457-0E12-4AF5-8B1B-406A5B984BC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A949D-A93D-432C-A153-45B20EEEF8FD}" type="slidenum">
              <a:rPr lang="en-IN" smtClean="0"/>
              <a:t>‹#›</a:t>
            </a:fld>
            <a:endParaRPr lang="en-IN"/>
          </a:p>
        </p:txBody>
      </p:sp>
    </p:spTree>
    <p:extLst>
      <p:ext uri="{BB962C8B-B14F-4D97-AF65-F5344CB8AC3E}">
        <p14:creationId xmlns:p14="http://schemas.microsoft.com/office/powerpoint/2010/main" val="14692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83457-0E12-4AF5-8B1B-406A5B984BCA}" type="datetimeFigureOut">
              <a:rPr lang="en-IN" smtClean="0"/>
              <a:t>28-02-2024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A949D-A93D-432C-A153-45B20EEEF8FD}" type="slidenum">
              <a:rPr lang="en-IN" smtClean="0"/>
              <a:t>‹#›</a:t>
            </a:fld>
            <a:endParaRPr lang="en-IN"/>
          </a:p>
        </p:txBody>
      </p:sp>
    </p:spTree>
    <p:extLst>
      <p:ext uri="{BB962C8B-B14F-4D97-AF65-F5344CB8AC3E}">
        <p14:creationId xmlns:p14="http://schemas.microsoft.com/office/powerpoint/2010/main" val="467528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Exception Handling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9269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1" y="188640"/>
            <a:ext cx="6840760" cy="630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34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65878"/>
            <a:ext cx="7564827" cy="448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2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try-catch</a:t>
            </a:r>
            <a:br>
              <a:rPr lang="en-IN" b="1" dirty="0"/>
            </a:br>
            <a:endParaRPr lang="en-IN"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47544"/>
            <a:ext cx="6223984" cy="271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005064"/>
            <a:ext cx="6408712" cy="251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44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846983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40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Java catch multiple exceptions</a:t>
            </a:r>
            <a:br>
              <a:rPr lang="en-IN" b="1" dirty="0"/>
            </a:br>
            <a:endParaRPr lang="en-IN" dirty="0"/>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468715"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98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t>All catch blocks must be ordered from most specific to most general i.e. catch for </a:t>
            </a:r>
            <a:r>
              <a:rPr lang="en-IN" sz="2400" b="1" dirty="0" err="1"/>
              <a:t>ArithmeticException</a:t>
            </a:r>
            <a:r>
              <a:rPr lang="en-IN" sz="2400" b="1" dirty="0"/>
              <a:t> must come before catch for Exception </a:t>
            </a:r>
            <a:br>
              <a:rPr lang="en-IN" sz="2400" b="1" dirty="0"/>
            </a:br>
            <a:endParaRPr lang="en-IN" sz="2400" dirty="0"/>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79239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54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b="1" dirty="0"/>
              <a:t>Nested try block</a:t>
            </a:r>
            <a:br>
              <a:rPr lang="en-IN" b="1" dirty="0"/>
            </a:br>
            <a:endParaRPr lang="en-IN" dirty="0"/>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532" y="836712"/>
            <a:ext cx="3501926"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60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0648"/>
            <a:ext cx="7520221"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72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t>Java finally block</a:t>
            </a:r>
            <a:br>
              <a:rPr lang="en-IN" b="1" dirty="0"/>
            </a:br>
            <a:endParaRPr lang="en-IN" dirty="0"/>
          </a:p>
        </p:txBody>
      </p:sp>
      <p:sp>
        <p:nvSpPr>
          <p:cNvPr id="3" name="Content Placeholder 2"/>
          <p:cNvSpPr>
            <a:spLocks noGrp="1"/>
          </p:cNvSpPr>
          <p:nvPr>
            <p:ph idx="1"/>
          </p:nvPr>
        </p:nvSpPr>
        <p:spPr/>
        <p:txBody>
          <a:bodyPr/>
          <a:lstStyle/>
          <a:p>
            <a:r>
              <a:rPr lang="en-IN" b="1" dirty="0"/>
              <a:t>Java finally block</a:t>
            </a:r>
            <a:r>
              <a:rPr lang="en-IN" dirty="0"/>
              <a:t> is a block that is used </a:t>
            </a:r>
            <a:r>
              <a:rPr lang="en-IN" i="1" dirty="0"/>
              <a:t>to execute important code</a:t>
            </a:r>
            <a:r>
              <a:rPr lang="en-IN" dirty="0"/>
              <a:t> such as closing connection, stream etc.</a:t>
            </a:r>
          </a:p>
          <a:p>
            <a:r>
              <a:rPr lang="en-IN" dirty="0"/>
              <a:t>Java finally block is always executed whether exception is handled or not.</a:t>
            </a:r>
          </a:p>
          <a:p>
            <a:r>
              <a:rPr lang="en-IN" dirty="0"/>
              <a:t>Java finally block follows try or catch block.</a:t>
            </a:r>
          </a:p>
          <a:p>
            <a:endParaRPr lang="en-IN" dirty="0"/>
          </a:p>
        </p:txBody>
      </p:sp>
    </p:spTree>
    <p:extLst>
      <p:ext uri="{BB962C8B-B14F-4D97-AF65-F5344CB8AC3E}">
        <p14:creationId xmlns:p14="http://schemas.microsoft.com/office/powerpoint/2010/main" val="180474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60648"/>
            <a:ext cx="5159077" cy="6146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92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Introduction to Exception</a:t>
            </a:r>
          </a:p>
        </p:txBody>
      </p:sp>
      <p:sp>
        <p:nvSpPr>
          <p:cNvPr id="3" name="Content Placeholder 2"/>
          <p:cNvSpPr>
            <a:spLocks noGrp="1"/>
          </p:cNvSpPr>
          <p:nvPr>
            <p:ph idx="1"/>
          </p:nvPr>
        </p:nvSpPr>
        <p:spPr>
          <a:xfrm>
            <a:off x="457200" y="1052736"/>
            <a:ext cx="8229600" cy="5073427"/>
          </a:xfrm>
        </p:spPr>
        <p:txBody>
          <a:bodyPr/>
          <a:lstStyle/>
          <a:p>
            <a:r>
              <a:rPr lang="en-IN" dirty="0"/>
              <a:t>Exception is an abnormal condition.</a:t>
            </a:r>
          </a:p>
          <a:p>
            <a:r>
              <a:rPr lang="en-IN" dirty="0"/>
              <a:t>It is an exception is an event that disrupts the normal flow of the program. It is an object which is thrown at runtime.</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284984"/>
            <a:ext cx="3031232" cy="322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566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Case 1</a:t>
            </a:r>
            <a:br>
              <a:rPr lang="en-IN" b="1" dirty="0"/>
            </a:br>
            <a:endParaRPr lang="en-IN" dirty="0"/>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766370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37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 2</a:t>
            </a:r>
          </a:p>
        </p:txBody>
      </p:sp>
      <p:sp>
        <p:nvSpPr>
          <p:cNvPr id="3" name="Content Placeholder 2"/>
          <p:cNvSpPr>
            <a:spLocks noGrp="1"/>
          </p:cNvSpPr>
          <p:nvPr>
            <p:ph idx="1"/>
          </p:nvPr>
        </p:nvSpPr>
        <p:spPr/>
        <p:txBody>
          <a:bodyPr/>
          <a:lstStyle/>
          <a:p>
            <a:r>
              <a:rPr lang="en-IN" b="1" dirty="0"/>
              <a:t>exception occurs and not handled</a:t>
            </a:r>
            <a:r>
              <a:rPr lang="en-IN" dirty="0"/>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08919"/>
            <a:ext cx="7082585" cy="3893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183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 occurs and handled</a:t>
            </a:r>
            <a:endParaRPr lang="en-IN" dirty="0"/>
          </a:p>
        </p:txBody>
      </p:sp>
      <p:sp>
        <p:nvSpPr>
          <p:cNvPr id="3" name="Content Placeholder 2"/>
          <p:cNvSpPr>
            <a:spLocks noGrp="1"/>
          </p:cNvSpPr>
          <p:nvPr>
            <p:ph idx="1"/>
          </p:nvPr>
        </p:nvSpPr>
        <p:spPr/>
        <p:txBody>
          <a:bodyPr/>
          <a:lstStyle/>
          <a:p>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3"/>
            <a:ext cx="7946437" cy="437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878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throw exception</a:t>
            </a:r>
            <a:br>
              <a:rPr lang="en-IN" b="1" dirty="0"/>
            </a:br>
            <a:endParaRPr lang="en-IN" dirty="0"/>
          </a:p>
        </p:txBody>
      </p:sp>
      <p:sp>
        <p:nvSpPr>
          <p:cNvPr id="3" name="Content Placeholder 2"/>
          <p:cNvSpPr>
            <a:spLocks noGrp="1"/>
          </p:cNvSpPr>
          <p:nvPr>
            <p:ph idx="1"/>
          </p:nvPr>
        </p:nvSpPr>
        <p:spPr/>
        <p:txBody>
          <a:bodyPr/>
          <a:lstStyle/>
          <a:p>
            <a:r>
              <a:rPr lang="en-IN" dirty="0"/>
              <a:t>The Java throw keyword is used to explicitly throw an exception.</a:t>
            </a:r>
          </a:p>
          <a:p>
            <a:r>
              <a:rPr lang="en-IN" dirty="0"/>
              <a:t>We can throw either checked or </a:t>
            </a:r>
            <a:r>
              <a:rPr lang="en-IN" dirty="0" err="1"/>
              <a:t>uncheked</a:t>
            </a:r>
            <a:r>
              <a:rPr lang="en-IN" dirty="0"/>
              <a:t> exception in java by throw keyword. The throw keyword is mainly used to throw custom exception.</a:t>
            </a:r>
          </a:p>
          <a:p>
            <a:r>
              <a:rPr lang="en-IN" dirty="0"/>
              <a:t>throw exception;  </a:t>
            </a:r>
          </a:p>
          <a:p>
            <a:r>
              <a:rPr lang="en-IN" dirty="0"/>
              <a:t>throw new </a:t>
            </a:r>
            <a:r>
              <a:rPr lang="en-IN" dirty="0" err="1"/>
              <a:t>IOException</a:t>
            </a:r>
            <a:r>
              <a:rPr lang="en-IN" dirty="0"/>
              <a:t>("sorry device error);  </a:t>
            </a:r>
          </a:p>
          <a:p>
            <a:endParaRPr lang="en-IN" dirty="0"/>
          </a:p>
        </p:txBody>
      </p:sp>
    </p:spTree>
    <p:extLst>
      <p:ext uri="{BB962C8B-B14F-4D97-AF65-F5344CB8AC3E}">
        <p14:creationId xmlns:p14="http://schemas.microsoft.com/office/powerpoint/2010/main" val="111825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a:t>Ex</a:t>
            </a:r>
          </a:p>
        </p:txBody>
      </p:sp>
      <p:sp>
        <p:nvSpPr>
          <p:cNvPr id="3" name="Content Placeholder 2"/>
          <p:cNvSpPr>
            <a:spLocks noGrp="1"/>
          </p:cNvSpPr>
          <p:nvPr>
            <p:ph idx="1"/>
          </p:nvPr>
        </p:nvSpPr>
        <p:spPr/>
        <p:txBody>
          <a:bodyPr/>
          <a:lstStyle/>
          <a:p>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335057" cy="5288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281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throws keyword</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The </a:t>
            </a:r>
            <a:r>
              <a:rPr lang="en-IN" b="1" dirty="0"/>
              <a:t>Java throws keyword</a:t>
            </a:r>
            <a:r>
              <a:rPr lang="en-IN" dirty="0"/>
              <a:t> is used to declare an exception. It gives an information to the programmer that there may occur an exception so it is better for the programmer to provide the exception handling code so that normal flow can be maintained.</a:t>
            </a:r>
          </a:p>
          <a:p>
            <a:r>
              <a:rPr lang="en-IN" dirty="0"/>
              <a:t>Exception Handling is mainly used to handle the checked exceptions. </a:t>
            </a:r>
          </a:p>
          <a:p>
            <a:r>
              <a:rPr lang="en-IN" dirty="0"/>
              <a:t>If there occurs any unchecked exception such as </a:t>
            </a:r>
            <a:r>
              <a:rPr lang="en-IN" dirty="0" err="1"/>
              <a:t>NullPointerException</a:t>
            </a:r>
            <a:r>
              <a:rPr lang="en-IN" dirty="0"/>
              <a:t>, it is programmers fault that he is not performing check up before the code being used.</a:t>
            </a:r>
          </a:p>
          <a:p>
            <a:endParaRPr lang="en-IN" dirty="0"/>
          </a:p>
        </p:txBody>
      </p:sp>
    </p:spTree>
    <p:extLst>
      <p:ext uri="{BB962C8B-B14F-4D97-AF65-F5344CB8AC3E}">
        <p14:creationId xmlns:p14="http://schemas.microsoft.com/office/powerpoint/2010/main" val="4074754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syntax</a:t>
            </a:r>
          </a:p>
        </p:txBody>
      </p:sp>
      <p:sp>
        <p:nvSpPr>
          <p:cNvPr id="3" name="Content Placeholder 2"/>
          <p:cNvSpPr>
            <a:spLocks noGrp="1"/>
          </p:cNvSpPr>
          <p:nvPr>
            <p:ph idx="1"/>
          </p:nvPr>
        </p:nvSpPr>
        <p:spPr/>
        <p:txBody>
          <a:bodyPr/>
          <a:lstStyle/>
          <a:p>
            <a:pPr marL="0" indent="0">
              <a:buNone/>
            </a:pPr>
            <a:r>
              <a:rPr lang="en-IN" dirty="0" err="1"/>
              <a:t>return_type</a:t>
            </a:r>
            <a:r>
              <a:rPr lang="en-IN" dirty="0"/>
              <a:t> </a:t>
            </a:r>
            <a:r>
              <a:rPr lang="en-IN" dirty="0" err="1"/>
              <a:t>method_name</a:t>
            </a:r>
            <a:r>
              <a:rPr lang="en-IN" dirty="0"/>
              <a:t>() throws </a:t>
            </a:r>
            <a:r>
              <a:rPr lang="en-IN" dirty="0" err="1"/>
              <a:t>exception_class_name</a:t>
            </a:r>
            <a:r>
              <a:rPr lang="en-IN" dirty="0"/>
              <a:t>{  </a:t>
            </a:r>
          </a:p>
          <a:p>
            <a:pPr marL="0" indent="0">
              <a:buNone/>
            </a:pPr>
            <a:r>
              <a:rPr lang="en-IN" dirty="0"/>
              <a:t>//method code  </a:t>
            </a:r>
          </a:p>
          <a:p>
            <a:pPr marL="0" indent="0">
              <a:buNone/>
            </a:pPr>
            <a:r>
              <a:rPr lang="en-IN" dirty="0"/>
              <a:t>}  </a:t>
            </a:r>
          </a:p>
          <a:p>
            <a:endParaRPr lang="en-IN" dirty="0"/>
          </a:p>
        </p:txBody>
      </p:sp>
    </p:spTree>
    <p:extLst>
      <p:ext uri="{BB962C8B-B14F-4D97-AF65-F5344CB8AC3E}">
        <p14:creationId xmlns:p14="http://schemas.microsoft.com/office/powerpoint/2010/main" val="298294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IN" dirty="0"/>
              <a:t>ex</a:t>
            </a:r>
          </a:p>
        </p:txBody>
      </p:sp>
      <p:sp>
        <p:nvSpPr>
          <p:cNvPr id="3" name="Content Placeholder 2"/>
          <p:cNvSpPr>
            <a:spLocks noGrp="1"/>
          </p:cNvSpPr>
          <p:nvPr>
            <p:ph idx="1"/>
          </p:nvPr>
        </p:nvSpPr>
        <p:spPr/>
        <p:txBody>
          <a:bodyPr/>
          <a:lstStyle/>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597152"/>
            <a:ext cx="6552728" cy="62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48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Java Exceptions</a:t>
            </a:r>
            <a:br>
              <a:rPr lang="en-IN" b="1" dirty="0"/>
            </a:br>
            <a:endParaRPr lang="en-IN" dirty="0"/>
          </a:p>
        </p:txBody>
      </p:sp>
      <p:sp>
        <p:nvSpPr>
          <p:cNvPr id="3" name="Content Placeholder 2"/>
          <p:cNvSpPr>
            <a:spLocks noGrp="1"/>
          </p:cNvSpPr>
          <p:nvPr>
            <p:ph idx="1"/>
          </p:nvPr>
        </p:nvSpPr>
        <p:spPr/>
        <p:txBody>
          <a:bodyPr/>
          <a:lstStyle/>
          <a:p>
            <a:r>
              <a:rPr lang="en-IN" dirty="0"/>
              <a:t>There are mainly two types of exceptions: checked and unchecked. Here, an error is considered as the unchecked exception.  exceptions: </a:t>
            </a:r>
          </a:p>
          <a:p>
            <a:r>
              <a:rPr lang="en-IN" dirty="0"/>
              <a:t>Checked Exception</a:t>
            </a:r>
          </a:p>
          <a:p>
            <a:r>
              <a:rPr lang="en-IN" dirty="0"/>
              <a:t>Unchecked Exception</a:t>
            </a:r>
          </a:p>
          <a:p>
            <a:pPr lvl="1"/>
            <a:r>
              <a:rPr lang="en-IN" dirty="0"/>
              <a:t>Error</a:t>
            </a:r>
          </a:p>
          <a:p>
            <a:endParaRPr lang="en-IN" dirty="0"/>
          </a:p>
        </p:txBody>
      </p:sp>
    </p:spTree>
    <p:extLst>
      <p:ext uri="{BB962C8B-B14F-4D97-AF65-F5344CB8AC3E}">
        <p14:creationId xmlns:p14="http://schemas.microsoft.com/office/powerpoint/2010/main" val="234186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A616BD1-979D-5655-0E62-6379FAE2E665}"/>
              </a:ext>
            </a:extLst>
          </p:cNvPr>
          <p:cNvPicPr>
            <a:picLocks noGrp="1" noChangeAspect="1"/>
          </p:cNvPicPr>
          <p:nvPr>
            <p:ph idx="1"/>
          </p:nvPr>
        </p:nvPicPr>
        <p:blipFill>
          <a:blip r:embed="rId2"/>
          <a:stretch>
            <a:fillRect/>
          </a:stretch>
        </p:blipFill>
        <p:spPr>
          <a:xfrm>
            <a:off x="402047" y="3717032"/>
            <a:ext cx="8284753" cy="2619536"/>
          </a:xfrm>
        </p:spPr>
      </p:pic>
      <p:pic>
        <p:nvPicPr>
          <p:cNvPr id="5" name="Picture 4">
            <a:extLst>
              <a:ext uri="{FF2B5EF4-FFF2-40B4-BE49-F238E27FC236}">
                <a16:creationId xmlns:a16="http://schemas.microsoft.com/office/drawing/2014/main" id="{693FECEA-0D58-6536-8974-A05E01D52DE6}"/>
              </a:ext>
            </a:extLst>
          </p:cNvPr>
          <p:cNvPicPr>
            <a:picLocks noChangeAspect="1"/>
          </p:cNvPicPr>
          <p:nvPr/>
        </p:nvPicPr>
        <p:blipFill>
          <a:blip r:embed="rId3"/>
          <a:stretch>
            <a:fillRect/>
          </a:stretch>
        </p:blipFill>
        <p:spPr>
          <a:xfrm>
            <a:off x="395536" y="731837"/>
            <a:ext cx="8563868" cy="2619536"/>
          </a:xfrm>
          <a:prstGeom prst="rect">
            <a:avLst/>
          </a:prstGeom>
        </p:spPr>
      </p:pic>
    </p:spTree>
    <p:extLst>
      <p:ext uri="{BB962C8B-B14F-4D97-AF65-F5344CB8AC3E}">
        <p14:creationId xmlns:p14="http://schemas.microsoft.com/office/powerpoint/2010/main" val="370603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453" y="1700808"/>
            <a:ext cx="8863169" cy="3540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8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Common Scenarios of Java Exceptions</a:t>
            </a:r>
            <a:br>
              <a:rPr lang="en-IN" b="1" dirty="0"/>
            </a:br>
            <a:endParaRPr lang="en-IN" dirty="0"/>
          </a:p>
        </p:txBody>
      </p:sp>
      <p:sp>
        <p:nvSpPr>
          <p:cNvPr id="3" name="Content Placeholder 2"/>
          <p:cNvSpPr>
            <a:spLocks noGrp="1"/>
          </p:cNvSpPr>
          <p:nvPr>
            <p:ph idx="1"/>
          </p:nvPr>
        </p:nvSpPr>
        <p:spPr>
          <a:xfrm>
            <a:off x="457200" y="980728"/>
            <a:ext cx="8229600" cy="5145435"/>
          </a:xfrm>
        </p:spPr>
        <p:txBody>
          <a:bodyPr>
            <a:normAutofit lnSpcReduction="10000"/>
          </a:bodyPr>
          <a:lstStyle/>
          <a:p>
            <a:pPr marL="0" indent="0">
              <a:buNone/>
            </a:pPr>
            <a:r>
              <a:rPr lang="en-IN" sz="2800" dirty="0"/>
              <a:t>Case 1: </a:t>
            </a:r>
            <a:r>
              <a:rPr lang="en-IN" sz="2800" dirty="0" err="1"/>
              <a:t>int</a:t>
            </a:r>
            <a:r>
              <a:rPr lang="en-IN" sz="2800" dirty="0"/>
              <a:t> a=50/0;//</a:t>
            </a:r>
            <a:r>
              <a:rPr lang="en-IN" sz="2800" dirty="0" err="1"/>
              <a:t>ArithmeticException</a:t>
            </a:r>
            <a:r>
              <a:rPr lang="en-IN" sz="2800" dirty="0"/>
              <a:t>  </a:t>
            </a:r>
          </a:p>
          <a:p>
            <a:pPr marL="0" indent="0">
              <a:buNone/>
            </a:pPr>
            <a:r>
              <a:rPr lang="en-IN" sz="2800" dirty="0"/>
              <a:t>Case 2: </a:t>
            </a:r>
          </a:p>
          <a:p>
            <a:pPr marL="0" indent="0">
              <a:buNone/>
            </a:pPr>
            <a:r>
              <a:rPr lang="en-IN" sz="2800" dirty="0"/>
              <a:t>String s=null;  </a:t>
            </a:r>
          </a:p>
          <a:p>
            <a:pPr marL="0" indent="0">
              <a:buNone/>
            </a:pPr>
            <a:r>
              <a:rPr lang="en-IN" sz="2800" dirty="0" err="1"/>
              <a:t>System.out.println</a:t>
            </a:r>
            <a:r>
              <a:rPr lang="en-IN" sz="2800" dirty="0"/>
              <a:t>(</a:t>
            </a:r>
            <a:r>
              <a:rPr lang="en-IN" sz="2800" dirty="0" err="1"/>
              <a:t>s.length</a:t>
            </a:r>
            <a:r>
              <a:rPr lang="en-IN" sz="2800" dirty="0"/>
              <a:t>());//</a:t>
            </a:r>
            <a:r>
              <a:rPr lang="en-IN" sz="2800" dirty="0" err="1"/>
              <a:t>NullPointerException</a:t>
            </a:r>
            <a:r>
              <a:rPr lang="en-IN" sz="2800" dirty="0"/>
              <a:t>  </a:t>
            </a:r>
          </a:p>
          <a:p>
            <a:pPr marL="0" indent="0">
              <a:buNone/>
            </a:pPr>
            <a:r>
              <a:rPr lang="en-IN" sz="2800" dirty="0"/>
              <a:t>Case 3:</a:t>
            </a:r>
          </a:p>
          <a:p>
            <a:pPr marL="0" indent="0">
              <a:buNone/>
            </a:pPr>
            <a:r>
              <a:rPr lang="en-IN" sz="2800" dirty="0"/>
              <a:t>String s="</a:t>
            </a:r>
            <a:r>
              <a:rPr lang="en-IN" sz="2800" dirty="0" err="1"/>
              <a:t>abc</a:t>
            </a:r>
            <a:r>
              <a:rPr lang="en-IN" sz="2800" dirty="0"/>
              <a:t>";  </a:t>
            </a:r>
          </a:p>
          <a:p>
            <a:pPr marL="0" indent="0">
              <a:buNone/>
            </a:pPr>
            <a:r>
              <a:rPr lang="en-IN" sz="2800" dirty="0" err="1"/>
              <a:t>int</a:t>
            </a:r>
            <a:r>
              <a:rPr lang="en-IN" sz="2800" dirty="0"/>
              <a:t> i=</a:t>
            </a:r>
            <a:r>
              <a:rPr lang="en-IN" sz="2800" dirty="0" err="1"/>
              <a:t>Integer.parseInt</a:t>
            </a:r>
            <a:r>
              <a:rPr lang="en-IN" sz="2800" dirty="0"/>
              <a:t>(s);//</a:t>
            </a:r>
            <a:r>
              <a:rPr lang="en-IN" sz="2800" dirty="0" err="1"/>
              <a:t>NumberFormatException</a:t>
            </a:r>
            <a:r>
              <a:rPr lang="en-IN" sz="2800" dirty="0"/>
              <a:t>  </a:t>
            </a:r>
          </a:p>
          <a:p>
            <a:pPr marL="0" indent="0">
              <a:buNone/>
            </a:pPr>
            <a:r>
              <a:rPr lang="en-IN" dirty="0"/>
              <a:t>Case 4:</a:t>
            </a:r>
          </a:p>
          <a:p>
            <a:pPr marL="0" indent="0">
              <a:buNone/>
            </a:pPr>
            <a:r>
              <a:rPr lang="en-IN" dirty="0" err="1"/>
              <a:t>int</a:t>
            </a:r>
            <a:r>
              <a:rPr lang="en-IN" dirty="0"/>
              <a:t> a[]=new </a:t>
            </a:r>
            <a:r>
              <a:rPr lang="en-IN" dirty="0" err="1"/>
              <a:t>int</a:t>
            </a:r>
            <a:r>
              <a:rPr lang="en-IN" dirty="0"/>
              <a:t>[5];  </a:t>
            </a:r>
          </a:p>
          <a:p>
            <a:pPr marL="0" indent="0">
              <a:buNone/>
            </a:pPr>
            <a:r>
              <a:rPr lang="en-IN" dirty="0"/>
              <a:t>a[10]=50; //</a:t>
            </a:r>
            <a:r>
              <a:rPr lang="en-IN" dirty="0" err="1"/>
              <a:t>ArrayIndexOutOfBoundsException</a:t>
            </a:r>
            <a:r>
              <a:rPr lang="en-IN" dirty="0"/>
              <a:t>  </a:t>
            </a:r>
          </a:p>
          <a:p>
            <a:pPr marL="0" indent="0">
              <a:buNone/>
            </a:pPr>
            <a:endParaRPr lang="en-IN" dirty="0"/>
          </a:p>
        </p:txBody>
      </p:sp>
    </p:spTree>
    <p:extLst>
      <p:ext uri="{BB962C8B-B14F-4D97-AF65-F5344CB8AC3E}">
        <p14:creationId xmlns:p14="http://schemas.microsoft.com/office/powerpoint/2010/main" val="286869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A87C-D4DC-CF10-53C5-4FC65D16294D}"/>
              </a:ext>
            </a:extLst>
          </p:cNvPr>
          <p:cNvSpPr>
            <a:spLocks noGrp="1"/>
          </p:cNvSpPr>
          <p:nvPr>
            <p:ph type="title"/>
          </p:nvPr>
        </p:nvSpPr>
        <p:spPr/>
        <p:txBody>
          <a:bodyPr/>
          <a:lstStyle/>
          <a:p>
            <a:endParaRPr lang="en-CA"/>
          </a:p>
        </p:txBody>
      </p:sp>
      <p:pic>
        <p:nvPicPr>
          <p:cNvPr id="9" name="Content Placeholder 8">
            <a:extLst>
              <a:ext uri="{FF2B5EF4-FFF2-40B4-BE49-F238E27FC236}">
                <a16:creationId xmlns:a16="http://schemas.microsoft.com/office/drawing/2014/main" id="{BBC9DEF4-7B36-0BE3-EFDF-330B913C8DE5}"/>
              </a:ext>
            </a:extLst>
          </p:cNvPr>
          <p:cNvPicPr>
            <a:picLocks noGrp="1" noChangeAspect="1"/>
          </p:cNvPicPr>
          <p:nvPr>
            <p:ph idx="1"/>
          </p:nvPr>
        </p:nvPicPr>
        <p:blipFill>
          <a:blip r:embed="rId2"/>
          <a:stretch>
            <a:fillRect/>
          </a:stretch>
        </p:blipFill>
        <p:spPr>
          <a:xfrm>
            <a:off x="555625" y="1508919"/>
            <a:ext cx="7477125" cy="4476750"/>
          </a:xfrm>
        </p:spPr>
      </p:pic>
    </p:spTree>
    <p:extLst>
      <p:ext uri="{BB962C8B-B14F-4D97-AF65-F5344CB8AC3E}">
        <p14:creationId xmlns:p14="http://schemas.microsoft.com/office/powerpoint/2010/main" val="136712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8948-048A-509C-0F52-52541E39223B}"/>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4FD05D9A-FEE5-57C8-07A8-71D65F93BC50}"/>
              </a:ext>
            </a:extLst>
          </p:cNvPr>
          <p:cNvPicPr>
            <a:picLocks noGrp="1" noChangeAspect="1"/>
          </p:cNvPicPr>
          <p:nvPr>
            <p:ph idx="1"/>
          </p:nvPr>
        </p:nvPicPr>
        <p:blipFill>
          <a:blip r:embed="rId2"/>
          <a:stretch>
            <a:fillRect/>
          </a:stretch>
        </p:blipFill>
        <p:spPr>
          <a:xfrm>
            <a:off x="302840" y="2060848"/>
            <a:ext cx="8769546" cy="1116124"/>
          </a:xfrm>
        </p:spPr>
      </p:pic>
      <p:pic>
        <p:nvPicPr>
          <p:cNvPr id="9" name="Picture 8">
            <a:extLst>
              <a:ext uri="{FF2B5EF4-FFF2-40B4-BE49-F238E27FC236}">
                <a16:creationId xmlns:a16="http://schemas.microsoft.com/office/drawing/2014/main" id="{2DB1718E-EC44-5238-AB32-BE5E196D8B13}"/>
              </a:ext>
            </a:extLst>
          </p:cNvPr>
          <p:cNvPicPr>
            <a:picLocks noChangeAspect="1"/>
          </p:cNvPicPr>
          <p:nvPr/>
        </p:nvPicPr>
        <p:blipFill>
          <a:blip r:embed="rId3"/>
          <a:stretch>
            <a:fillRect/>
          </a:stretch>
        </p:blipFill>
        <p:spPr>
          <a:xfrm>
            <a:off x="451483" y="4005064"/>
            <a:ext cx="8082277" cy="1512168"/>
          </a:xfrm>
          <a:prstGeom prst="rect">
            <a:avLst/>
          </a:prstGeom>
        </p:spPr>
      </p:pic>
    </p:spTree>
    <p:extLst>
      <p:ext uri="{BB962C8B-B14F-4D97-AF65-F5344CB8AC3E}">
        <p14:creationId xmlns:p14="http://schemas.microsoft.com/office/powerpoint/2010/main" val="292571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a:t>Java Exception Keywords</a:t>
            </a:r>
            <a:br>
              <a:rPr lang="en-IN" b="1" dirty="0"/>
            </a:br>
            <a:endParaRPr lang="en-IN" dirty="0"/>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124744"/>
            <a:ext cx="882015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122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405</Words>
  <Application>Microsoft Office PowerPoint</Application>
  <PresentationFormat>On-screen Show (4:3)</PresentationFormat>
  <Paragraphs>49</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Exception Handling</vt:lpstr>
      <vt:lpstr>Introduction to Exception</vt:lpstr>
      <vt:lpstr>Types of Java Exceptions </vt:lpstr>
      <vt:lpstr>PowerPoint Presentation</vt:lpstr>
      <vt:lpstr>PowerPoint Presentation</vt:lpstr>
      <vt:lpstr>Common Scenarios of Java Exceptions </vt:lpstr>
      <vt:lpstr>PowerPoint Presentation</vt:lpstr>
      <vt:lpstr>PowerPoint Presentation</vt:lpstr>
      <vt:lpstr>Java Exception Keywords </vt:lpstr>
      <vt:lpstr>PowerPoint Presentation</vt:lpstr>
      <vt:lpstr>Example</vt:lpstr>
      <vt:lpstr>try-catch </vt:lpstr>
      <vt:lpstr>PowerPoint Presentation</vt:lpstr>
      <vt:lpstr>Java catch multiple exceptions </vt:lpstr>
      <vt:lpstr>All catch blocks must be ordered from most specific to most general i.e. catch for ArithmeticException must come before catch for Exception  </vt:lpstr>
      <vt:lpstr>Nested try block </vt:lpstr>
      <vt:lpstr>PowerPoint Presentation</vt:lpstr>
      <vt:lpstr>Java finally block </vt:lpstr>
      <vt:lpstr>PowerPoint Presentation</vt:lpstr>
      <vt:lpstr>Case 1 </vt:lpstr>
      <vt:lpstr>Case 2</vt:lpstr>
      <vt:lpstr>exception occurs and handled</vt:lpstr>
      <vt:lpstr>throw exception </vt:lpstr>
      <vt:lpstr>Ex</vt:lpstr>
      <vt:lpstr>throws keyword </vt:lpstr>
      <vt:lpstr>syntax</vt:lpstr>
      <vt:lpstr>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USER</dc:creator>
  <cp:lastModifiedBy>sakkaravarthi ramanathan</cp:lastModifiedBy>
  <cp:revision>8</cp:revision>
  <dcterms:created xsi:type="dcterms:W3CDTF">2018-09-26T10:31:27Z</dcterms:created>
  <dcterms:modified xsi:type="dcterms:W3CDTF">2024-02-28T14:29:40Z</dcterms:modified>
</cp:coreProperties>
</file>