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83" r:id="rId5"/>
    <p:sldId id="259" r:id="rId6"/>
    <p:sldId id="260" r:id="rId7"/>
    <p:sldId id="277" r:id="rId8"/>
    <p:sldId id="284" r:id="rId9"/>
    <p:sldId id="278" r:id="rId10"/>
    <p:sldId id="279" r:id="rId11"/>
    <p:sldId id="280" r:id="rId12"/>
    <p:sldId id="281" r:id="rId13"/>
    <p:sldId id="282" r:id="rId14"/>
    <p:sldId id="261"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74" y="5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t>Hello and welcome to this new series on Data Structures. In these first few videos I want to lay the foundation of some core concepts you will need throughout these video tutorials. Let’s get started with the basics.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Let us begin by answering the question: What is a DS? One definition I like is that …</a:t>
            </a:r>
          </a:p>
          <a:p>
            <a:endParaRPr/>
          </a:p>
          <a:p>
            <a:r>
              <a:t>Read on slide</a:t>
            </a:r>
          </a:p>
          <a:p>
            <a:endParaRPr/>
          </a:p>
          <a:p>
            <a:r>
              <a:t>This is all a data structure really is, it is a way of organizing data, in some fashion so that later on it can be accessed, queried, updated and so on in an effective manner.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t>We now know what a DS is, but why do you care? Why do you want to be familiar with and utilize these entities </a:t>
            </a:r>
          </a:p>
          <a:p>
            <a:endParaRPr/>
          </a:p>
          <a:p>
            <a:r>
              <a:t>Read Slide</a:t>
            </a:r>
          </a:p>
          <a:p>
            <a:endParaRPr/>
          </a:p>
          <a:p>
            <a:r>
              <a:t>As a side note, the one major distinction I have noticed from bad, mediocre to excellent programmers is that the ones who really excel are the ones who fundamentally understand how and when to use the appropriate data structure for the task they’re trying to finish. Data structures can make the difference between an ok product and an outstanding one, it is no wonder that every computer science under graduate student is required to take a course in data structures. </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p>
            <a:r>
              <a:t>It is strange that before we even begin talking about data structures that we need to talk about the abstraction of data structures. What i’m talking about an the concept of an abstract data type.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t>What is an ADT and how does it differ from a DS? Well the answer is that…</a:t>
            </a:r>
          </a:p>
          <a:p>
            <a:endParaRPr/>
          </a:p>
          <a:p>
            <a:r>
              <a:t>Read what’s on slide</a:t>
            </a:r>
          </a:p>
          <a:p>
            <a:endParaRPr/>
          </a:p>
          <a:p>
            <a:r>
              <a:t>An example I like to give is to suppose your ADT is for a mode of transportation to get from point A to point B. Well as we both know there are many modes of transportation to get you from one place to another. Some specific modes of transportation might be walking, biking, taking a train and so on. These specific modes of transportation are analogous to the DSs themselves.</a:t>
            </a:r>
          </a:p>
          <a:p>
            <a:endParaRPr/>
          </a:p>
          <a:p>
            <a:r>
              <a:t>Let’s see some examples.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t>Here are some examples of ADTs on the left and the underlying implementation on the right hand side. As you can see a List can be implemented in two ways, you can have a dynamic array or a linked list. They both provide ways of adding, removing and indexing elements in a list.</a:t>
            </a:r>
          </a:p>
          <a:p>
            <a:endParaRPr/>
          </a:p>
          <a:p>
            <a:r>
              <a:t>Next we have a Queue and the Map ADTs which themselves can be implemented a variety of ways. Notice that under the implementation for Queue I put a Stack based Queue, because yes you can create a Queue with only Stacks. This is not the most efficient way to implement a Queue, but it does work and it is possible. </a:t>
            </a:r>
          </a:p>
          <a:p>
            <a:endParaRPr/>
          </a:p>
          <a:p>
            <a:r>
              <a:t>The point here is that the ADT only defines how a DS should behave and what methods it should have but not the details on how those methods are implemented. </a:t>
            </a:r>
          </a:p>
          <a:p>
            <a:endParaRPr/>
          </a:p>
          <a:p>
            <a:r>
              <a:t>That’s all for this first video, there will be many more to come, thank you for watching.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ata Structures an Introduction"/>
          <p:cNvSpPr txBox="1">
            <a:spLocks noGrp="1"/>
          </p:cNvSpPr>
          <p:nvPr>
            <p:ph type="ctrTitle"/>
          </p:nvPr>
        </p:nvSpPr>
        <p:spPr>
          <a:xfrm>
            <a:off x="540138" y="988060"/>
            <a:ext cx="11924524" cy="3978159"/>
          </a:xfrm>
          <a:prstGeom prst="rect">
            <a:avLst/>
          </a:prstGeom>
        </p:spPr>
        <p:txBody>
          <a:bodyPr/>
          <a:lstStyle>
            <a:lvl1pPr>
              <a:defRPr sz="10000" b="1"/>
            </a:lvl1pPr>
          </a:lstStyle>
          <a:p>
            <a:r>
              <a:t>Data Structures an Introduction</a:t>
            </a:r>
          </a:p>
        </p:txBody>
      </p:sp>
      <p:sp>
        <p:nvSpPr>
          <p:cNvPr id="3" name="Text Placeholder 2">
            <a:extLst>
              <a:ext uri="{FF2B5EF4-FFF2-40B4-BE49-F238E27FC236}">
                <a16:creationId xmlns:a16="http://schemas.microsoft.com/office/drawing/2014/main" id="{AE40DE08-3E9C-49C4-9133-1A90AD078FA8}"/>
              </a:ext>
            </a:extLst>
          </p:cNvPr>
          <p:cNvSpPr>
            <a:spLocks noGrp="1"/>
          </p:cNvSpPr>
          <p:nvPr>
            <p:ph type="body" sz="quarter" idx="1"/>
          </p:nvPr>
        </p:nvSpPr>
        <p:spPr/>
        <p:txBody>
          <a:bodyPr/>
          <a:lstStyle/>
          <a:p>
            <a:endParaRPr lang="en-CA"/>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84FF-7865-425C-9A05-92C7D233B157}"/>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3A54785B-C333-4920-B1EA-B9399D76CEF0}"/>
              </a:ext>
            </a:extLst>
          </p:cNvPr>
          <p:cNvPicPr>
            <a:picLocks noChangeAspect="1"/>
          </p:cNvPicPr>
          <p:nvPr/>
        </p:nvPicPr>
        <p:blipFill>
          <a:blip r:embed="rId2"/>
          <a:stretch>
            <a:fillRect/>
          </a:stretch>
        </p:blipFill>
        <p:spPr>
          <a:xfrm>
            <a:off x="1258887" y="2533650"/>
            <a:ext cx="10487025" cy="4686300"/>
          </a:xfrm>
          <a:prstGeom prst="rect">
            <a:avLst/>
          </a:prstGeom>
        </p:spPr>
      </p:pic>
      <p:sp>
        <p:nvSpPr>
          <p:cNvPr id="3" name="Text Placeholder 2">
            <a:extLst>
              <a:ext uri="{FF2B5EF4-FFF2-40B4-BE49-F238E27FC236}">
                <a16:creationId xmlns:a16="http://schemas.microsoft.com/office/drawing/2014/main" id="{C9D927AF-E7DA-45C7-AC15-557F09065363}"/>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227402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16AA-043B-4B74-8E84-A04081B87826}"/>
              </a:ext>
            </a:extLst>
          </p:cNvPr>
          <p:cNvSpPr>
            <a:spLocks noGrp="1"/>
          </p:cNvSpPr>
          <p:nvPr>
            <p:ph type="title"/>
          </p:nvPr>
        </p:nvSpPr>
        <p:spPr/>
        <p:txBody>
          <a:bodyPr/>
          <a:lstStyle/>
          <a:p>
            <a:r>
              <a:rPr lang="en-CA" dirty="0"/>
              <a:t>Ex: Reservation </a:t>
            </a:r>
          </a:p>
        </p:txBody>
      </p:sp>
      <p:pic>
        <p:nvPicPr>
          <p:cNvPr id="4" name="Picture 3">
            <a:extLst>
              <a:ext uri="{FF2B5EF4-FFF2-40B4-BE49-F238E27FC236}">
                <a16:creationId xmlns:a16="http://schemas.microsoft.com/office/drawing/2014/main" id="{C75F45B7-A5E3-44E5-AB55-11A371BB7A3F}"/>
              </a:ext>
            </a:extLst>
          </p:cNvPr>
          <p:cNvPicPr>
            <a:picLocks noChangeAspect="1"/>
          </p:cNvPicPr>
          <p:nvPr/>
        </p:nvPicPr>
        <p:blipFill>
          <a:blip r:embed="rId2"/>
          <a:stretch>
            <a:fillRect/>
          </a:stretch>
        </p:blipFill>
        <p:spPr>
          <a:xfrm>
            <a:off x="3606800" y="2214562"/>
            <a:ext cx="5791200" cy="5324475"/>
          </a:xfrm>
          <a:prstGeom prst="rect">
            <a:avLst/>
          </a:prstGeom>
        </p:spPr>
      </p:pic>
      <p:sp>
        <p:nvSpPr>
          <p:cNvPr id="3" name="Text Placeholder 2">
            <a:extLst>
              <a:ext uri="{FF2B5EF4-FFF2-40B4-BE49-F238E27FC236}">
                <a16:creationId xmlns:a16="http://schemas.microsoft.com/office/drawing/2014/main" id="{CA4BD0CD-6C06-4468-93B9-79FD82F6ABCA}"/>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815504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C902-DED2-400D-9FD7-CBA28DD78706}"/>
              </a:ext>
            </a:extLst>
          </p:cNvPr>
          <p:cNvSpPr>
            <a:spLocks noGrp="1"/>
          </p:cNvSpPr>
          <p:nvPr>
            <p:ph type="title"/>
          </p:nvPr>
        </p:nvSpPr>
        <p:spPr/>
        <p:txBody>
          <a:bodyPr/>
          <a:lstStyle/>
          <a:p>
            <a:r>
              <a:rPr lang="en-CA" dirty="0"/>
              <a:t>Data?</a:t>
            </a:r>
          </a:p>
        </p:txBody>
      </p:sp>
      <p:pic>
        <p:nvPicPr>
          <p:cNvPr id="4" name="Picture 3">
            <a:extLst>
              <a:ext uri="{FF2B5EF4-FFF2-40B4-BE49-F238E27FC236}">
                <a16:creationId xmlns:a16="http://schemas.microsoft.com/office/drawing/2014/main" id="{9E1BF911-ED91-4F93-B1E5-2EAF4AF0FA6B}"/>
              </a:ext>
            </a:extLst>
          </p:cNvPr>
          <p:cNvPicPr>
            <a:picLocks noChangeAspect="1"/>
          </p:cNvPicPr>
          <p:nvPr/>
        </p:nvPicPr>
        <p:blipFill>
          <a:blip r:embed="rId2"/>
          <a:stretch>
            <a:fillRect/>
          </a:stretch>
        </p:blipFill>
        <p:spPr>
          <a:xfrm>
            <a:off x="1401762" y="3205162"/>
            <a:ext cx="10201275" cy="3343275"/>
          </a:xfrm>
          <a:prstGeom prst="rect">
            <a:avLst/>
          </a:prstGeom>
        </p:spPr>
      </p:pic>
      <p:sp>
        <p:nvSpPr>
          <p:cNvPr id="3" name="Text Placeholder 2">
            <a:extLst>
              <a:ext uri="{FF2B5EF4-FFF2-40B4-BE49-F238E27FC236}">
                <a16:creationId xmlns:a16="http://schemas.microsoft.com/office/drawing/2014/main" id="{4643F209-CCCC-429A-9FEE-08F906ED6671}"/>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1387885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8A59-CD2D-4622-A8B2-6E5A6D01152A}"/>
              </a:ext>
            </a:extLst>
          </p:cNvPr>
          <p:cNvSpPr>
            <a:spLocks noGrp="1"/>
          </p:cNvSpPr>
          <p:nvPr>
            <p:ph type="title"/>
          </p:nvPr>
        </p:nvSpPr>
        <p:spPr/>
        <p:txBody>
          <a:bodyPr/>
          <a:lstStyle/>
          <a:p>
            <a:r>
              <a:rPr lang="en-CA" dirty="0"/>
              <a:t>Operations?</a:t>
            </a:r>
          </a:p>
        </p:txBody>
      </p:sp>
      <p:pic>
        <p:nvPicPr>
          <p:cNvPr id="4" name="Picture 3">
            <a:extLst>
              <a:ext uri="{FF2B5EF4-FFF2-40B4-BE49-F238E27FC236}">
                <a16:creationId xmlns:a16="http://schemas.microsoft.com/office/drawing/2014/main" id="{9D0E27C5-0EF5-4A1C-9BF8-36B04B0B9214}"/>
              </a:ext>
            </a:extLst>
          </p:cNvPr>
          <p:cNvPicPr>
            <a:picLocks noChangeAspect="1"/>
          </p:cNvPicPr>
          <p:nvPr/>
        </p:nvPicPr>
        <p:blipFill>
          <a:blip r:embed="rId2"/>
          <a:stretch>
            <a:fillRect/>
          </a:stretch>
        </p:blipFill>
        <p:spPr>
          <a:xfrm>
            <a:off x="1992312" y="3119437"/>
            <a:ext cx="9020175" cy="5229225"/>
          </a:xfrm>
          <a:prstGeom prst="rect">
            <a:avLst/>
          </a:prstGeom>
        </p:spPr>
      </p:pic>
      <p:sp>
        <p:nvSpPr>
          <p:cNvPr id="3" name="Text Placeholder 2">
            <a:extLst>
              <a:ext uri="{FF2B5EF4-FFF2-40B4-BE49-F238E27FC236}">
                <a16:creationId xmlns:a16="http://schemas.microsoft.com/office/drawing/2014/main" id="{620350CB-DBDF-459F-8A73-6ABAD6E12DAC}"/>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8611993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Examples"/>
          <p:cNvSpPr txBox="1">
            <a:spLocks noGrp="1"/>
          </p:cNvSpPr>
          <p:nvPr>
            <p:ph type="title"/>
          </p:nvPr>
        </p:nvSpPr>
        <p:spPr>
          <a:xfrm>
            <a:off x="952500" y="212405"/>
            <a:ext cx="11099800" cy="1761258"/>
          </a:xfrm>
          <a:prstGeom prst="rect">
            <a:avLst/>
          </a:prstGeom>
        </p:spPr>
        <p:txBody>
          <a:bodyPr/>
          <a:lstStyle>
            <a:lvl1pPr>
              <a:defRPr b="1"/>
            </a:lvl1pPr>
          </a:lstStyle>
          <a:p>
            <a:r>
              <a:rPr lang="en-CA" dirty="0"/>
              <a:t>Hence</a:t>
            </a:r>
            <a:endParaRPr dirty="0"/>
          </a:p>
        </p:txBody>
      </p:sp>
      <p:graphicFrame>
        <p:nvGraphicFramePr>
          <p:cNvPr id="144" name="Table"/>
          <p:cNvGraphicFramePr/>
          <p:nvPr/>
        </p:nvGraphicFramePr>
        <p:xfrm>
          <a:off x="1139694" y="2809635"/>
          <a:ext cx="10725410" cy="6379272"/>
        </p:xfrm>
        <a:graphic>
          <a:graphicData uri="http://schemas.openxmlformats.org/drawingml/2006/table">
            <a:tbl>
              <a:tblPr>
                <a:tableStyleId>{4C3C2611-4C71-4FC5-86AE-919BDF0F9419}</a:tableStyleId>
              </a:tblPr>
              <a:tblGrid>
                <a:gridCol w="5362705">
                  <a:extLst>
                    <a:ext uri="{9D8B030D-6E8A-4147-A177-3AD203B41FA5}">
                      <a16:colId xmlns:a16="http://schemas.microsoft.com/office/drawing/2014/main" val="20000"/>
                    </a:ext>
                  </a:extLst>
                </a:gridCol>
                <a:gridCol w="5362705">
                  <a:extLst>
                    <a:ext uri="{9D8B030D-6E8A-4147-A177-3AD203B41FA5}">
                      <a16:colId xmlns:a16="http://schemas.microsoft.com/office/drawing/2014/main" val="20001"/>
                    </a:ext>
                  </a:extLst>
                </a:gridCol>
              </a:tblGrid>
              <a:tr h="1594818">
                <a:tc>
                  <a:txBody>
                    <a:bodyPr/>
                    <a:lstStyle/>
                    <a:p>
                      <a:pPr defTabSz="914400">
                        <a:defRPr>
                          <a:solidFill>
                            <a:srgbClr val="000000"/>
                          </a:solidFill>
                        </a:defRPr>
                      </a:pPr>
                      <a:r>
                        <a:rPr sz="4800">
                          <a:solidFill>
                            <a:srgbClr val="FFFFFF"/>
                          </a:solidFill>
                          <a:latin typeface="+mj-lt"/>
                          <a:ea typeface="+mj-ea"/>
                          <a:cs typeface="+mj-cs"/>
                          <a:sym typeface="Menlo"/>
                        </a:rPr>
                        <a:t>List</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latin typeface="+mj-lt"/>
                          <a:ea typeface="+mj-ea"/>
                          <a:cs typeface="+mj-cs"/>
                          <a:sym typeface="Menlo"/>
                        </a:rPr>
                        <a:t>Dynamic Array
Linked List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94818">
                <a:tc>
                  <a:txBody>
                    <a:bodyPr/>
                    <a:lstStyle/>
                    <a:p>
                      <a:pPr defTabSz="914400">
                        <a:defRPr>
                          <a:solidFill>
                            <a:srgbClr val="000000"/>
                          </a:solidFill>
                        </a:defRPr>
                      </a:pPr>
                      <a:r>
                        <a:rPr sz="4800">
                          <a:solidFill>
                            <a:srgbClr val="FFFFFF"/>
                          </a:solidFill>
                          <a:latin typeface="+mj-lt"/>
                          <a:ea typeface="+mj-ea"/>
                          <a:cs typeface="+mj-cs"/>
                          <a:sym typeface="Menlo"/>
                        </a:rPr>
                        <a:t>Queue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Linked List based Queue
Array based Queue
Stack based Queue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94818">
                <a:tc>
                  <a:txBody>
                    <a:bodyPr/>
                    <a:lstStyle/>
                    <a:p>
                      <a:pPr defTabSz="914400">
                        <a:defRPr>
                          <a:solidFill>
                            <a:srgbClr val="000000"/>
                          </a:solidFill>
                        </a:defRPr>
                      </a:pPr>
                      <a:r>
                        <a:rPr sz="4800">
                          <a:solidFill>
                            <a:srgbClr val="FFFFFF"/>
                          </a:solidFill>
                          <a:latin typeface="+mj-lt"/>
                          <a:ea typeface="+mj-ea"/>
                          <a:cs typeface="+mj-cs"/>
                          <a:sym typeface="Menlo"/>
                        </a:rPr>
                        <a:t>Map</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Tree Map
Hash Map / Hash Table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94818">
                <a:tc>
                  <a:txBody>
                    <a:bodyPr/>
                    <a:lstStyle/>
                    <a:p>
                      <a:pPr defTabSz="914400">
                        <a:defRPr>
                          <a:solidFill>
                            <a:srgbClr val="000000"/>
                          </a:solidFill>
                        </a:defRPr>
                      </a:pPr>
                      <a:r>
                        <a:rPr sz="4800">
                          <a:solidFill>
                            <a:srgbClr val="FFFFFF"/>
                          </a:solidFill>
                          <a:latin typeface="+mj-lt"/>
                          <a:ea typeface="+mj-ea"/>
                          <a:cs typeface="+mj-cs"/>
                          <a:sym typeface="Menlo"/>
                        </a:rPr>
                        <a:t>Vehicle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latin typeface="+mj-lt"/>
                          <a:ea typeface="+mj-ea"/>
                          <a:cs typeface="+mj-cs"/>
                          <a:sym typeface="Menlo"/>
                        </a:rPr>
                        <a:t>Golf Cart
Bicycle
Smart Car</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145" name="Abstraction (ADT)"/>
          <p:cNvSpPr txBox="1"/>
          <p:nvPr/>
        </p:nvSpPr>
        <p:spPr>
          <a:xfrm>
            <a:off x="1349392" y="2077323"/>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Abstraction (ADT)</a:t>
            </a:r>
          </a:p>
        </p:txBody>
      </p:sp>
      <p:sp>
        <p:nvSpPr>
          <p:cNvPr id="146" name="Implementation (DS)"/>
          <p:cNvSpPr txBox="1"/>
          <p:nvPr/>
        </p:nvSpPr>
        <p:spPr>
          <a:xfrm>
            <a:off x="6721361" y="2077323"/>
            <a:ext cx="534419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Implementation (DS)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What is a Data Structure?"/>
          <p:cNvSpPr txBox="1">
            <a:spLocks noGrp="1"/>
          </p:cNvSpPr>
          <p:nvPr>
            <p:ph type="title"/>
          </p:nvPr>
        </p:nvSpPr>
        <p:spPr>
          <a:xfrm>
            <a:off x="-1" y="771537"/>
            <a:ext cx="13004801" cy="1491137"/>
          </a:xfrm>
          <a:prstGeom prst="rect">
            <a:avLst/>
          </a:prstGeom>
        </p:spPr>
        <p:txBody>
          <a:bodyPr/>
          <a:lstStyle/>
          <a:p>
            <a:pPr defTabSz="490727">
              <a:defRPr sz="6719" b="1"/>
            </a:pPr>
            <a:r>
              <a:t>What is a Data Structure?</a:t>
            </a:r>
          </a:p>
        </p:txBody>
      </p:sp>
      <p:sp>
        <p:nvSpPr>
          <p:cNvPr id="125" name="A data structure (DS) is a way of organizing data so that it can be used effectively."/>
          <p:cNvSpPr txBox="1"/>
          <p:nvPr/>
        </p:nvSpPr>
        <p:spPr>
          <a:xfrm>
            <a:off x="-230652" y="2500513"/>
            <a:ext cx="13235452" cy="2235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800"/>
            </a:pPr>
            <a:r>
              <a:rPr dirty="0"/>
              <a:t>A </a:t>
            </a:r>
            <a:r>
              <a:rPr b="1" dirty="0">
                <a:solidFill>
                  <a:schemeClr val="accent2">
                    <a:satOff val="-13916"/>
                    <a:lumOff val="13989"/>
                  </a:schemeClr>
                </a:solidFill>
              </a:rPr>
              <a:t>data structure</a:t>
            </a:r>
            <a:r>
              <a:rPr dirty="0"/>
              <a:t> (DS) is a way of organizing data so that it can be used effectively.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Why Data Structures?"/>
          <p:cNvSpPr txBox="1">
            <a:spLocks noGrp="1"/>
          </p:cNvSpPr>
          <p:nvPr>
            <p:ph type="title"/>
          </p:nvPr>
        </p:nvSpPr>
        <p:spPr>
          <a:xfrm>
            <a:off x="952500" y="558774"/>
            <a:ext cx="11099800" cy="1549452"/>
          </a:xfrm>
          <a:prstGeom prst="rect">
            <a:avLst/>
          </a:prstGeom>
        </p:spPr>
        <p:txBody>
          <a:bodyPr/>
          <a:lstStyle/>
          <a:p>
            <a:pPr defTabSz="519937">
              <a:defRPr sz="7119"/>
            </a:pPr>
            <a:r>
              <a:rPr b="1"/>
              <a:t>Why Data</a:t>
            </a:r>
            <a:r>
              <a:t> </a:t>
            </a:r>
            <a:r>
              <a:rPr b="1"/>
              <a:t>Structures</a:t>
            </a:r>
            <a:r>
              <a:t>?</a:t>
            </a:r>
          </a:p>
        </p:txBody>
      </p:sp>
      <p:sp>
        <p:nvSpPr>
          <p:cNvPr id="130" name="They are essential ingredients in  creating fast and powerful algorithms.…"/>
          <p:cNvSpPr txBox="1">
            <a:spLocks noGrp="1"/>
          </p:cNvSpPr>
          <p:nvPr>
            <p:ph type="body" idx="1"/>
          </p:nvPr>
        </p:nvSpPr>
        <p:spPr>
          <a:xfrm>
            <a:off x="320584" y="2987808"/>
            <a:ext cx="12363632" cy="4868214"/>
          </a:xfrm>
          <a:prstGeom prst="rect">
            <a:avLst/>
          </a:prstGeom>
        </p:spPr>
        <p:txBody>
          <a:bodyPr/>
          <a:lstStyle/>
          <a:p>
            <a:pPr marL="0" indent="0" algn="ctr" defTabSz="508254">
              <a:spcBef>
                <a:spcPts val="0"/>
              </a:spcBef>
              <a:buSzTx/>
              <a:buNone/>
              <a:defRPr sz="4176"/>
            </a:pPr>
            <a:r>
              <a:t>They are essential ingredients in  creating fast and powerful algorithms.</a:t>
            </a:r>
          </a:p>
          <a:p>
            <a:pPr marL="0" indent="0" algn="ctr" defTabSz="508254">
              <a:spcBef>
                <a:spcPts val="0"/>
              </a:spcBef>
              <a:buSzTx/>
              <a:buNone/>
              <a:defRPr sz="4176"/>
            </a:pPr>
            <a:endParaRPr/>
          </a:p>
          <a:p>
            <a:pPr marL="0" indent="0" algn="ctr" defTabSz="508254">
              <a:spcBef>
                <a:spcPts val="0"/>
              </a:spcBef>
              <a:buSzTx/>
              <a:buNone/>
              <a:defRPr sz="4176"/>
            </a:pPr>
            <a:r>
              <a:t>They help to manage and organize data.</a:t>
            </a:r>
          </a:p>
          <a:p>
            <a:pPr marL="0" indent="0" algn="ctr" defTabSz="508254">
              <a:spcBef>
                <a:spcPts val="0"/>
              </a:spcBef>
              <a:buSzTx/>
              <a:buNone/>
              <a:defRPr sz="4176"/>
            </a:pPr>
            <a:endParaRPr/>
          </a:p>
          <a:p>
            <a:pPr marL="0" indent="0" algn="ctr" defTabSz="508254">
              <a:spcBef>
                <a:spcPts val="0"/>
              </a:spcBef>
              <a:buSzTx/>
              <a:buNone/>
              <a:defRPr sz="4176"/>
            </a:pPr>
            <a:r>
              <a:t>They make code cleaner and easier to understand.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04C4-263D-42B8-BBAE-464E2CC3C44C}"/>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7E58CE9F-BED6-4133-B6DA-053F809729A3}"/>
              </a:ext>
            </a:extLst>
          </p:cNvPr>
          <p:cNvPicPr>
            <a:picLocks noChangeAspect="1"/>
          </p:cNvPicPr>
          <p:nvPr/>
        </p:nvPicPr>
        <p:blipFill>
          <a:blip r:embed="rId2"/>
          <a:stretch>
            <a:fillRect/>
          </a:stretch>
        </p:blipFill>
        <p:spPr>
          <a:xfrm>
            <a:off x="354012" y="3086100"/>
            <a:ext cx="12296775" cy="3581400"/>
          </a:xfrm>
          <a:prstGeom prst="rect">
            <a:avLst/>
          </a:prstGeom>
        </p:spPr>
      </p:pic>
      <p:sp>
        <p:nvSpPr>
          <p:cNvPr id="3" name="Text Placeholder 2">
            <a:extLst>
              <a:ext uri="{FF2B5EF4-FFF2-40B4-BE49-F238E27FC236}">
                <a16:creationId xmlns:a16="http://schemas.microsoft.com/office/drawing/2014/main" id="{DEFA7A05-F9A5-4E4C-85DD-CD9258ADABFD}"/>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4119026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bstract Data Types vs. Data Structures"/>
          <p:cNvSpPr txBox="1">
            <a:spLocks noGrp="1"/>
          </p:cNvSpPr>
          <p:nvPr>
            <p:ph type="title"/>
          </p:nvPr>
        </p:nvSpPr>
        <p:spPr>
          <a:xfrm>
            <a:off x="0" y="2113597"/>
            <a:ext cx="13004801" cy="4004123"/>
          </a:xfrm>
          <a:prstGeom prst="rect">
            <a:avLst/>
          </a:prstGeom>
        </p:spPr>
        <p:txBody>
          <a:bodyPr/>
          <a:lstStyle>
            <a:lvl1pPr defTabSz="467359">
              <a:defRPr sz="8800" b="1"/>
            </a:lvl1pPr>
          </a:lstStyle>
          <a:p>
            <a:r>
              <a:t>Abstract Data Types vs. Data Structures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Abstract Data Type"/>
          <p:cNvSpPr txBox="1">
            <a:spLocks noGrp="1"/>
          </p:cNvSpPr>
          <p:nvPr>
            <p:ph type="title"/>
          </p:nvPr>
        </p:nvSpPr>
        <p:spPr>
          <a:prstGeom prst="rect">
            <a:avLst/>
          </a:prstGeom>
        </p:spPr>
        <p:txBody>
          <a:bodyPr/>
          <a:lstStyle>
            <a:lvl1pPr defTabSz="578358">
              <a:defRPr sz="7919" b="1"/>
            </a:lvl1pPr>
          </a:lstStyle>
          <a:p>
            <a:r>
              <a:t>Abstract Data Type</a:t>
            </a:r>
          </a:p>
        </p:txBody>
      </p:sp>
      <p:sp>
        <p:nvSpPr>
          <p:cNvPr id="139" name="An abstract data type (ADT) is an abstraction of a data structure which provides only the interface to which a data structure must adhere to.…"/>
          <p:cNvSpPr txBox="1"/>
          <p:nvPr/>
        </p:nvSpPr>
        <p:spPr>
          <a:xfrm>
            <a:off x="121438" y="3233462"/>
            <a:ext cx="12761923" cy="4267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a:t>
            </a:r>
            <a:r>
              <a:rPr b="1">
                <a:solidFill>
                  <a:schemeClr val="accent2">
                    <a:satOff val="-13916"/>
                    <a:lumOff val="13989"/>
                  </a:schemeClr>
                </a:solidFill>
              </a:rPr>
              <a:t>abstract data type</a:t>
            </a:r>
            <a:r>
              <a:t> (ADT) is an abstraction of a data structure which provides only the interface to which a data structure must adhere to. </a:t>
            </a:r>
          </a:p>
          <a:p>
            <a:endParaRPr/>
          </a:p>
          <a:p>
            <a:r>
              <a:t>The interface does not give any specific details about how something should be implemented or in what programming language.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FCB2-E23B-4BF8-AB47-F825255E294D}"/>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1D20939F-8DDD-48AB-B5FD-1BFB911CB192}"/>
              </a:ext>
            </a:extLst>
          </p:cNvPr>
          <p:cNvPicPr>
            <a:picLocks noChangeAspect="1"/>
          </p:cNvPicPr>
          <p:nvPr/>
        </p:nvPicPr>
        <p:blipFill>
          <a:blip r:embed="rId2"/>
          <a:stretch>
            <a:fillRect/>
          </a:stretch>
        </p:blipFill>
        <p:spPr>
          <a:xfrm>
            <a:off x="1577975" y="2943225"/>
            <a:ext cx="9848850" cy="3867150"/>
          </a:xfrm>
          <a:prstGeom prst="rect">
            <a:avLst/>
          </a:prstGeom>
        </p:spPr>
      </p:pic>
      <p:sp>
        <p:nvSpPr>
          <p:cNvPr id="3" name="Text Placeholder 2">
            <a:extLst>
              <a:ext uri="{FF2B5EF4-FFF2-40B4-BE49-F238E27FC236}">
                <a16:creationId xmlns:a16="http://schemas.microsoft.com/office/drawing/2014/main" id="{2E344E6A-4D25-4C0B-A8F4-7F055B43680E}"/>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61737384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CD7F-0D13-453C-80D4-F27ED14EB68D}"/>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B4E1B988-1095-4793-AFBE-CC94953349BE}"/>
              </a:ext>
            </a:extLst>
          </p:cNvPr>
          <p:cNvPicPr>
            <a:picLocks noChangeAspect="1"/>
          </p:cNvPicPr>
          <p:nvPr/>
        </p:nvPicPr>
        <p:blipFill>
          <a:blip r:embed="rId2"/>
          <a:stretch>
            <a:fillRect/>
          </a:stretch>
        </p:blipFill>
        <p:spPr>
          <a:xfrm>
            <a:off x="516835" y="1906396"/>
            <a:ext cx="12112488" cy="5940808"/>
          </a:xfrm>
          <a:prstGeom prst="rect">
            <a:avLst/>
          </a:prstGeom>
        </p:spPr>
      </p:pic>
      <p:sp>
        <p:nvSpPr>
          <p:cNvPr id="3" name="Text Placeholder 2">
            <a:extLst>
              <a:ext uri="{FF2B5EF4-FFF2-40B4-BE49-F238E27FC236}">
                <a16:creationId xmlns:a16="http://schemas.microsoft.com/office/drawing/2014/main" id="{DBE813F9-0C27-4C82-9DFC-D957D63130B5}"/>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7869571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F08F-CFA5-450D-B977-49A6EBA2F909}"/>
              </a:ext>
            </a:extLst>
          </p:cNvPr>
          <p:cNvSpPr>
            <a:spLocks noGrp="1"/>
          </p:cNvSpPr>
          <p:nvPr>
            <p:ph type="title"/>
          </p:nvPr>
        </p:nvSpPr>
        <p:spPr/>
        <p:txBody>
          <a:bodyPr/>
          <a:lstStyle/>
          <a:p>
            <a:r>
              <a:rPr lang="en-CA" dirty="0"/>
              <a:t>Ex: Driving an automobile</a:t>
            </a:r>
          </a:p>
        </p:txBody>
      </p:sp>
      <p:pic>
        <p:nvPicPr>
          <p:cNvPr id="4" name="Picture 3">
            <a:extLst>
              <a:ext uri="{FF2B5EF4-FFF2-40B4-BE49-F238E27FC236}">
                <a16:creationId xmlns:a16="http://schemas.microsoft.com/office/drawing/2014/main" id="{7666CD83-EA49-4960-97E2-B8E41E71ED1A}"/>
              </a:ext>
            </a:extLst>
          </p:cNvPr>
          <p:cNvPicPr>
            <a:picLocks noChangeAspect="1"/>
          </p:cNvPicPr>
          <p:nvPr/>
        </p:nvPicPr>
        <p:blipFill>
          <a:blip r:embed="rId2"/>
          <a:stretch>
            <a:fillRect/>
          </a:stretch>
        </p:blipFill>
        <p:spPr>
          <a:xfrm>
            <a:off x="2825750" y="2514600"/>
            <a:ext cx="7353300" cy="4724400"/>
          </a:xfrm>
          <a:prstGeom prst="rect">
            <a:avLst/>
          </a:prstGeom>
        </p:spPr>
      </p:pic>
      <p:sp>
        <p:nvSpPr>
          <p:cNvPr id="3" name="Text Placeholder 2">
            <a:extLst>
              <a:ext uri="{FF2B5EF4-FFF2-40B4-BE49-F238E27FC236}">
                <a16:creationId xmlns:a16="http://schemas.microsoft.com/office/drawing/2014/main" id="{39C83E77-5761-45CB-8515-BDE837A4ABA3}"/>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11373705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709</Words>
  <Application>Microsoft Office PowerPoint</Application>
  <PresentationFormat>Custom</PresentationFormat>
  <Paragraphs>55</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Helvetica Light</vt:lpstr>
      <vt:lpstr>Helvetica Neue</vt:lpstr>
      <vt:lpstr>Menlo</vt:lpstr>
      <vt:lpstr>Black</vt:lpstr>
      <vt:lpstr>Data Structures an Introduction</vt:lpstr>
      <vt:lpstr>What is a Data Structure?</vt:lpstr>
      <vt:lpstr>Why Data Structures?</vt:lpstr>
      <vt:lpstr>PowerPoint Presentation</vt:lpstr>
      <vt:lpstr>Abstract Data Types vs. Data Structures</vt:lpstr>
      <vt:lpstr>Abstract Data Type</vt:lpstr>
      <vt:lpstr>PowerPoint Presentation</vt:lpstr>
      <vt:lpstr>PowerPoint Presentation</vt:lpstr>
      <vt:lpstr>Ex: Driving an automobile</vt:lpstr>
      <vt:lpstr>PowerPoint Presentation</vt:lpstr>
      <vt:lpstr>Ex: Reservation </vt:lpstr>
      <vt:lpstr>Data?</vt:lpstr>
      <vt:lpstr>Operations?</vt:lpstr>
      <vt:lpstr>Hence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 Introduction</dc:title>
  <dc:creator>sakkaravarthi ramanathan</dc:creator>
  <cp:lastModifiedBy>sakkaravarthi ramanathan</cp:lastModifiedBy>
  <cp:revision>4</cp:revision>
  <dcterms:modified xsi:type="dcterms:W3CDTF">2020-01-28T19:37:45Z</dcterms:modified>
</cp:coreProperties>
</file>