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16"/>
  </p:notesMasterIdLst>
  <p:handoutMasterIdLst>
    <p:handoutMasterId r:id="rId17"/>
  </p:handoutMasterIdLst>
  <p:sldIdLst>
    <p:sldId id="276" r:id="rId5"/>
    <p:sldId id="257" r:id="rId6"/>
    <p:sldId id="279" r:id="rId7"/>
    <p:sldId id="299" r:id="rId8"/>
    <p:sldId id="300" r:id="rId9"/>
    <p:sldId id="256" r:id="rId10"/>
    <p:sldId id="301" r:id="rId11"/>
    <p:sldId id="303" r:id="rId12"/>
    <p:sldId id="302" r:id="rId13"/>
    <p:sldId id="304"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9186E9-FE79-EB1A-CDC5-F3CB51058922}" v="408" dt="2024-04-21T21:27:34.928"/>
  </p1510:revLst>
</p1510:revInfo>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6327" autoAdjust="0"/>
  </p:normalViewPr>
  <p:slideViewPr>
    <p:cSldViewPr snapToGrid="0">
      <p:cViewPr varScale="1">
        <p:scale>
          <a:sx n="86" d="100"/>
          <a:sy n="86" d="100"/>
        </p:scale>
        <p:origin x="63" y="963"/>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5933"/>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4/21/2024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a:t>
            </a:fld>
            <a:endParaRPr lang="en-US" dirty="0"/>
          </a:p>
        </p:txBody>
      </p:sp>
    </p:spTree>
    <p:extLst>
      <p:ext uri="{BB962C8B-B14F-4D97-AF65-F5344CB8AC3E}">
        <p14:creationId xmlns:p14="http://schemas.microsoft.com/office/powerpoint/2010/main" val="3630900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10</a:t>
            </a:fld>
            <a:endParaRPr lang="en-US" dirty="0"/>
          </a:p>
        </p:txBody>
      </p:sp>
    </p:spTree>
    <p:extLst>
      <p:ext uri="{BB962C8B-B14F-4D97-AF65-F5344CB8AC3E}">
        <p14:creationId xmlns:p14="http://schemas.microsoft.com/office/powerpoint/2010/main" val="45233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13</a:t>
            </a:fld>
            <a:endParaRPr lang="en-US" dirty="0"/>
          </a:p>
        </p:txBody>
      </p:sp>
    </p:spTree>
    <p:extLst>
      <p:ext uri="{BB962C8B-B14F-4D97-AF65-F5344CB8AC3E}">
        <p14:creationId xmlns:p14="http://schemas.microsoft.com/office/powerpoint/2010/main" val="52409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dirty="0"/>
          </a:p>
        </p:txBody>
      </p:sp>
    </p:spTree>
    <p:extLst>
      <p:ext uri="{BB962C8B-B14F-4D97-AF65-F5344CB8AC3E}">
        <p14:creationId xmlns:p14="http://schemas.microsoft.com/office/powerpoint/2010/main" val="418880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3</a:t>
            </a:fld>
            <a:endParaRPr lang="en-US" dirty="0"/>
          </a:p>
        </p:txBody>
      </p:sp>
    </p:spTree>
    <p:extLst>
      <p:ext uri="{BB962C8B-B14F-4D97-AF65-F5344CB8AC3E}">
        <p14:creationId xmlns:p14="http://schemas.microsoft.com/office/powerpoint/2010/main" val="12376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66438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170101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423046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7</a:t>
            </a:fld>
            <a:endParaRPr lang="en-US" dirty="0"/>
          </a:p>
        </p:txBody>
      </p:sp>
    </p:spTree>
    <p:extLst>
      <p:ext uri="{BB962C8B-B14F-4D97-AF65-F5344CB8AC3E}">
        <p14:creationId xmlns:p14="http://schemas.microsoft.com/office/powerpoint/2010/main" val="75602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9</a:t>
            </a:fld>
            <a:endParaRPr lang="en-US" dirty="0"/>
          </a:p>
        </p:txBody>
      </p:sp>
    </p:spTree>
    <p:extLst>
      <p:ext uri="{BB962C8B-B14F-4D97-AF65-F5344CB8AC3E}">
        <p14:creationId xmlns:p14="http://schemas.microsoft.com/office/powerpoint/2010/main" val="169797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8</a:t>
            </a:fld>
            <a:endParaRPr lang="en-US" dirty="0"/>
          </a:p>
        </p:txBody>
      </p:sp>
    </p:spTree>
    <p:extLst>
      <p:ext uri="{BB962C8B-B14F-4D97-AF65-F5344CB8AC3E}">
        <p14:creationId xmlns:p14="http://schemas.microsoft.com/office/powerpoint/2010/main" val="3464649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9054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804246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26437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37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dirty="0"/>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a:p>
            <a:pPr lvl="2"/>
            <a:endParaRPr lang="en-US" dirty="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7841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hasCustomPrompt="1"/>
          </p:nvPr>
        </p:nvSpPr>
        <p:spPr>
          <a:xfrm>
            <a:off x="1085851" y="2165174"/>
            <a:ext cx="6118224" cy="1554480"/>
          </a:xfrm>
        </p:spPr>
        <p:txBody>
          <a:bodyPr anchor="b">
            <a:noAutofit/>
          </a:bodyPr>
          <a:lstStyle>
            <a:lvl1pPr algn="ctr">
              <a:defRPr/>
            </a:lvl1pPr>
          </a:lstStyle>
          <a:p>
            <a:r>
              <a:rPr lang="en-US" dirty="0"/>
              <a:t>Click to add title</a:t>
            </a:r>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normAutofit/>
          </a:bodyPr>
          <a:lstStyle>
            <a:lvl1pPr marL="0" indent="0" algn="ctr">
              <a:buNone/>
              <a:defRPr sz="1800"/>
            </a:lvl1pPr>
          </a:lstStyle>
          <a:p>
            <a:r>
              <a:rPr lang="en-US" dirty="0"/>
              <a:t>Click icon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normAutofit/>
          </a:bodyPr>
          <a:lstStyle>
            <a:lvl1pPr marL="0" indent="0" algn="ctr">
              <a:buNone/>
              <a:defRPr sz="1800"/>
            </a:lvl1pPr>
          </a:lstStyle>
          <a:p>
            <a:r>
              <a:rPr lang="en-US" dirty="0"/>
              <a:t>Click icon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normAutofit/>
          </a:bodyPr>
          <a:lstStyle>
            <a:lvl1pPr marL="0" indent="0" algn="ctr">
              <a:buNone/>
              <a:defRPr sz="1800"/>
            </a:lvl1pPr>
          </a:lstStyle>
          <a:p>
            <a:r>
              <a:rPr lang="en-US" dirty="0"/>
              <a:t>Click icon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4194521"/>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12713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hasCustomPrompt="1"/>
          </p:nvPr>
        </p:nvSpPr>
        <p:spPr>
          <a:xfrm>
            <a:off x="7766050" y="1079500"/>
            <a:ext cx="3884962" cy="2138400"/>
          </a:xfrm>
        </p:spPr>
        <p:txBody>
          <a:bodyPr anchor="b">
            <a:noAutofit/>
          </a:bodyPr>
          <a:lstStyle>
            <a:lvl1pPr algn="ctr">
              <a:defRPr/>
            </a:lvl1pPr>
          </a:lstStyle>
          <a:p>
            <a:r>
              <a:rPr lang="en-US" dirty="0"/>
              <a:t>Click to add title</a:t>
            </a:r>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hasCustomPrompt="1"/>
          </p:nvPr>
        </p:nvSpPr>
        <p:spPr>
          <a:xfrm>
            <a:off x="7766051" y="4113213"/>
            <a:ext cx="3884961" cy="1655762"/>
          </a:xfrm>
        </p:spPr>
        <p:txBody>
          <a:bodyPr>
            <a:noAutofit/>
          </a:bodyPr>
          <a:lstStyle>
            <a:lvl1pPr marL="0" indent="0" algn="ctr">
              <a:lnSpc>
                <a:spcPct val="90000"/>
              </a:lnSpc>
              <a:buNone/>
              <a:defRPr sz="2400" i="1"/>
            </a:lvl1pPr>
          </a:lstStyle>
          <a:p>
            <a:r>
              <a:rPr lang="en-US" dirty="0"/>
              <a:t>Click to add subtitle</a:t>
            </a:r>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3B0D3427-2AA8-987B-E83A-494604F72C16}"/>
              </a:ext>
            </a:extLst>
          </p:cNvPr>
          <p:cNvSpPr>
            <a:spLocks noGrp="1"/>
          </p:cNvSpPr>
          <p:nvPr>
            <p:ph type="pic" sz="quarter" idx="13" hasCustomPrompt="1"/>
          </p:nvPr>
        </p:nvSpPr>
        <p:spPr>
          <a:xfrm>
            <a:off x="541338" y="539750"/>
            <a:ext cx="6670675" cy="5759450"/>
          </a:xfrm>
          <a:custGeom>
            <a:avLst/>
            <a:gdLst>
              <a:gd name="connsiteX0" fmla="*/ 6573720 w 6670675"/>
              <a:gd name="connsiteY0" fmla="*/ 0 h 5759450"/>
              <a:gd name="connsiteX1" fmla="*/ 6670675 w 6670675"/>
              <a:gd name="connsiteY1" fmla="*/ 0 h 5759450"/>
              <a:gd name="connsiteX2" fmla="*/ 6670675 w 6670675"/>
              <a:gd name="connsiteY2" fmla="*/ 5759450 h 5759450"/>
              <a:gd name="connsiteX3" fmla="*/ 0 w 6670675"/>
              <a:gd name="connsiteY3" fmla="*/ 5759450 h 5759450"/>
              <a:gd name="connsiteX4" fmla="*/ 0 w 6670675"/>
              <a:gd name="connsiteY4" fmla="*/ 5669502 h 5759450"/>
              <a:gd name="connsiteX5" fmla="*/ 6573720 w 6670675"/>
              <a:gd name="connsiteY5" fmla="*/ 5669502 h 5759450"/>
              <a:gd name="connsiteX6" fmla="*/ 0 w 6670675"/>
              <a:gd name="connsiteY6" fmla="*/ 0 h 5759450"/>
              <a:gd name="connsiteX7" fmla="*/ 6562411 w 6670675"/>
              <a:gd name="connsiteY7" fmla="*/ 0 h 5759450"/>
              <a:gd name="connsiteX8" fmla="*/ 6562411 w 6670675"/>
              <a:gd name="connsiteY8" fmla="*/ 5658193 h 5759450"/>
              <a:gd name="connsiteX9" fmla="*/ 0 w 6670675"/>
              <a:gd name="connsiteY9" fmla="*/ 5658193 h 575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70675" h="5759450">
                <a:moveTo>
                  <a:pt x="6573720" y="0"/>
                </a:moveTo>
                <a:lnTo>
                  <a:pt x="6670675" y="0"/>
                </a:lnTo>
                <a:lnTo>
                  <a:pt x="6670675" y="5759450"/>
                </a:lnTo>
                <a:lnTo>
                  <a:pt x="0" y="5759450"/>
                </a:lnTo>
                <a:lnTo>
                  <a:pt x="0" y="5669502"/>
                </a:lnTo>
                <a:lnTo>
                  <a:pt x="6573720" y="5669502"/>
                </a:lnTo>
                <a:close/>
                <a:moveTo>
                  <a:pt x="0" y="0"/>
                </a:moveTo>
                <a:lnTo>
                  <a:pt x="6562411" y="0"/>
                </a:lnTo>
                <a:lnTo>
                  <a:pt x="6562411" y="5658193"/>
                </a:lnTo>
                <a:lnTo>
                  <a:pt x="0" y="5658193"/>
                </a:lnTo>
                <a:close/>
              </a:path>
            </a:pathLst>
          </a:custGeom>
        </p:spPr>
        <p:txBody>
          <a:bodyPr wrap="square">
            <a:noAutofit/>
          </a:bodyPr>
          <a:lstStyle>
            <a:lvl1pPr marL="0" indent="0" algn="ctr">
              <a:buNone/>
              <a:defRPr sz="1800"/>
            </a:lvl1pPr>
          </a:lstStyle>
          <a:p>
            <a:r>
              <a:rPr lang="en-US" dirty="0"/>
              <a:t>Click icon to add photo</a:t>
            </a:r>
          </a:p>
        </p:txBody>
      </p:sp>
      <p:sp>
        <p:nvSpPr>
          <p:cNvPr id="6" name="Frame 5">
            <a:extLst>
              <a:ext uri="{FF2B5EF4-FFF2-40B4-BE49-F238E27FC236}">
                <a16:creationId xmlns:a16="http://schemas.microsoft.com/office/drawing/2014/main" id="{1D4FB6FD-0D78-2F14-EC30-9013875CFD4A}"/>
              </a:ext>
            </a:extLst>
          </p:cNvPr>
          <p:cNvSpPr/>
          <p:nvPr userDrawn="1"/>
        </p:nvSpPr>
        <p:spPr>
          <a:xfrm>
            <a:off x="439938" y="439388"/>
            <a:ext cx="6675120" cy="5769864"/>
          </a:xfrm>
          <a:prstGeom prst="frame">
            <a:avLst>
              <a:gd name="adj1" fmla="val 19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0368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6"/>
            <a:ext cx="10058400" cy="1097280"/>
          </a:xfrm>
        </p:spPr>
        <p:txBody>
          <a:bodyPr wrap="square" anchor="ctr" anchorCtr="0">
            <a:normAutofit/>
          </a:bodyPr>
          <a:lstStyle>
            <a:lvl1pPr algn="ctr">
              <a:defRPr/>
            </a:lvl1pPr>
          </a:lstStyle>
          <a:p>
            <a:pPr algn="ctr"/>
            <a:r>
              <a:rPr lang="en-US" dirty="0"/>
              <a:t>Click to add title</a:t>
            </a:r>
          </a:p>
        </p:txBody>
      </p: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711243" y="2287435"/>
            <a:ext cx="8769514" cy="3768195"/>
          </a:xfrm>
        </p:spPr>
        <p:txBody>
          <a:bodyPr tIns="182880">
            <a:noAutofit/>
          </a:bodyPr>
          <a:lstStyle>
            <a:lvl1pPr marL="283464" indent="-283464">
              <a:lnSpc>
                <a:spcPct val="100000"/>
              </a:lnSpc>
              <a:spcBef>
                <a:spcPts val="1000"/>
              </a:spcBef>
              <a:defRPr sz="1800"/>
            </a:lvl1pPr>
            <a:lvl2pPr marL="283464">
              <a:lnSpc>
                <a:spcPct val="100000"/>
              </a:lnSpc>
              <a:spcBef>
                <a:spcPts val="1000"/>
              </a:spcBef>
              <a:defRPr sz="1800"/>
            </a:lvl2pPr>
            <a:lvl3pPr indent="-283464">
              <a:lnSpc>
                <a:spcPct val="100000"/>
              </a:lnSpc>
              <a:spcBef>
                <a:spcPts val="1000"/>
              </a:spcBef>
              <a:defRPr sz="1800"/>
            </a:lvl3pPr>
            <a:lvl4pPr>
              <a:lnSpc>
                <a:spcPct val="100000"/>
              </a:lnSpc>
              <a:spcBef>
                <a:spcPts val="1000"/>
              </a:spcBef>
              <a:defRPr sz="1800"/>
            </a:lvl4pPr>
            <a:lvl5pPr indent="-283464">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6" name="Rectangle 5">
            <a:extLst>
              <a:ext uri="{FF2B5EF4-FFF2-40B4-BE49-F238E27FC236}">
                <a16:creationId xmlns:a16="http://schemas.microsoft.com/office/drawing/2014/main" id="{2B2C7C83-D77B-1EFF-5877-DB5DF792E80B}"/>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7064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Columns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4"/>
            <a:ext cx="10058400" cy="1097280"/>
          </a:xfrm>
        </p:spPr>
        <p:txBody>
          <a:bodyPr wrap="square" anchor="ctr" anchorCtr="0">
            <a:normAutofit/>
          </a:bodyPr>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4"/>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664443" y="2484712"/>
            <a:ext cx="4360507" cy="3605420"/>
          </a:xfrm>
        </p:spPr>
        <p:txBody>
          <a:bodyPr>
            <a:noAutofit/>
          </a:bodyPr>
          <a:lstStyle>
            <a:lvl1pPr marL="0" indent="0">
              <a:lnSpc>
                <a:spcPct val="100000"/>
              </a:lnSpc>
              <a:spcBef>
                <a:spcPts val="1000"/>
              </a:spcBef>
              <a:buNone/>
              <a:defRPr sz="1800" i="0"/>
            </a:lvl1pPr>
            <a:lvl2pPr marL="285750"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buFont typeface="Wingdings" panose="05000000000000000000" pitchFamily="2" charset="2"/>
              <a:buChar cha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6418C0F6-1F2A-74E4-A6C4-914FE336632A}"/>
              </a:ext>
            </a:extLst>
          </p:cNvPr>
          <p:cNvSpPr>
            <a:spLocks noGrp="1"/>
          </p:cNvSpPr>
          <p:nvPr>
            <p:ph sz="quarter" idx="18" hasCustomPrompt="1"/>
          </p:nvPr>
        </p:nvSpPr>
        <p:spPr>
          <a:xfrm>
            <a:off x="6359649" y="2493040"/>
            <a:ext cx="4360507" cy="3605420"/>
          </a:xfrm>
        </p:spPr>
        <p:txBody>
          <a:bodyPr>
            <a:noAutofit/>
          </a:bodyPr>
          <a:lstStyle>
            <a:lvl1pPr marL="0" indent="0">
              <a:lnSpc>
                <a:spcPct val="100000"/>
              </a:lnSpc>
              <a:spcBef>
                <a:spcPts val="1000"/>
              </a:spcBef>
              <a:buNone/>
              <a:defRPr sz="1800" i="0"/>
            </a:lvl1pPr>
            <a:lvl2pPr marL="283464"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Rectangle 2">
            <a:extLst>
              <a:ext uri="{FF2B5EF4-FFF2-40B4-BE49-F238E27FC236}">
                <a16:creationId xmlns:a16="http://schemas.microsoft.com/office/drawing/2014/main" id="{C97ED942-AF2B-12D4-2ED4-570ACFD0F4BD}"/>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8889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2 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A45527-A259-1C6D-E8B4-514715484B30}"/>
              </a:ext>
              <a:ext uri="{C183D7F6-B498-43B3-948B-1728B52AA6E4}">
                <adec:decorative xmlns:adec="http://schemas.microsoft.com/office/drawing/2017/decorative" val="1"/>
              </a:ext>
            </a:extLst>
          </p:cNvPr>
          <p:cNvSpPr/>
          <p:nvPr userDrawn="1"/>
        </p:nvSpPr>
        <p:spPr>
          <a:xfrm>
            <a:off x="0" y="3245608"/>
            <a:ext cx="12192000" cy="3612392"/>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548640" y="548640"/>
            <a:ext cx="3886200" cy="2304288"/>
          </a:xfrm>
        </p:spPr>
        <p:txBody>
          <a:bodyPr wrap="square" anchor="ctr" anchorCtr="0">
            <a:normAutofit/>
          </a:bodyPr>
          <a:lstStyle>
            <a:lvl1pPr algn="ctr">
              <a:defRPr/>
            </a:lvl1pPr>
          </a:lstStyle>
          <a:p>
            <a:pPr algn="ctr"/>
            <a:r>
              <a:rPr lang="en-US" dirty="0"/>
              <a:t>Click to add title</a:t>
            </a:r>
          </a:p>
        </p:txBody>
      </p:sp>
      <p:sp>
        <p:nvSpPr>
          <p:cNvPr id="4" name="Content Placeholder 3">
            <a:extLst>
              <a:ext uri="{FF2B5EF4-FFF2-40B4-BE49-F238E27FC236}">
                <a16:creationId xmlns:a16="http://schemas.microsoft.com/office/drawing/2014/main" id="{FE4ACBDB-D54B-994A-AD88-E89D37245FAD}"/>
              </a:ext>
            </a:extLst>
          </p:cNvPr>
          <p:cNvSpPr>
            <a:spLocks noGrp="1"/>
          </p:cNvSpPr>
          <p:nvPr>
            <p:ph sz="quarter" idx="17" hasCustomPrompt="1"/>
          </p:nvPr>
        </p:nvSpPr>
        <p:spPr>
          <a:xfrm>
            <a:off x="5534660" y="548641"/>
            <a:ext cx="6130625" cy="2304288"/>
          </a:xfrm>
        </p:spPr>
        <p:txBody>
          <a:bodyPr anchor="ctr">
            <a:noAutofit/>
          </a:bodyPr>
          <a:lstStyle>
            <a:lvl1pPr marL="512064" indent="-512064">
              <a:lnSpc>
                <a:spcPct val="100000"/>
              </a:lnSpc>
              <a:spcBef>
                <a:spcPts val="1000"/>
              </a:spcBef>
              <a:buClr>
                <a:schemeClr val="accent5">
                  <a:lumMod val="60000"/>
                  <a:lumOff val="40000"/>
                </a:schemeClr>
              </a:buClr>
              <a:buFont typeface="+mj-lt"/>
              <a:buAutoNum type="arabicPeriod"/>
              <a:defRPr sz="1800"/>
            </a:lvl1pPr>
            <a:lvl2pPr marL="702900" indent="-342900">
              <a:lnSpc>
                <a:spcPct val="100000"/>
              </a:lnSpc>
              <a:spcBef>
                <a:spcPts val="1000"/>
              </a:spcBef>
              <a:buClr>
                <a:schemeClr val="accent5">
                  <a:lumMod val="60000"/>
                  <a:lumOff val="40000"/>
                </a:schemeClr>
              </a:buClr>
              <a:buFont typeface="+mj-lt"/>
              <a:buAutoNum type="arabicPeriod"/>
              <a:defRPr sz="1800"/>
            </a:lvl2pPr>
            <a:lvl3pPr marL="1139436" indent="-342900">
              <a:lnSpc>
                <a:spcPct val="100000"/>
              </a:lnSpc>
              <a:spcBef>
                <a:spcPts val="1000"/>
              </a:spcBef>
              <a:buClr>
                <a:schemeClr val="accent5">
                  <a:lumMod val="60000"/>
                  <a:lumOff val="40000"/>
                </a:schemeClr>
              </a:buClr>
              <a:buFont typeface="+mj-lt"/>
              <a:buAutoNum type="arabicPeriod"/>
              <a:defRPr sz="1800"/>
            </a:lvl3pPr>
            <a:lvl4pPr marL="1422900" indent="-342900">
              <a:lnSpc>
                <a:spcPct val="100000"/>
              </a:lnSpc>
              <a:spcBef>
                <a:spcPts val="1000"/>
              </a:spcBef>
              <a:buClr>
                <a:schemeClr val="accent5">
                  <a:lumMod val="60000"/>
                  <a:lumOff val="40000"/>
                </a:schemeClr>
              </a:buClr>
              <a:buFont typeface="+mj-lt"/>
              <a:buAutoNum type="arabicPeriod"/>
              <a:defRPr sz="1800"/>
            </a:lvl4pPr>
            <a:lvl5pPr marL="1859436" indent="-342900">
              <a:lnSpc>
                <a:spcPct val="100000"/>
              </a:lnSpc>
              <a:spcBef>
                <a:spcPts val="1000"/>
              </a:spcBef>
              <a:buClr>
                <a:schemeClr val="accent5">
                  <a:lumMod val="60000"/>
                  <a:lumOff val="40000"/>
                </a:schemeClr>
              </a:buClr>
              <a:buFont typeface="+mj-lt"/>
              <a:buAutoNum type="arabicPeriod"/>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ED8447B1-F82E-026F-7FF0-7E95D361E7A9}"/>
              </a:ext>
            </a:extLst>
          </p:cNvPr>
          <p:cNvSpPr>
            <a:spLocks noGrp="1"/>
          </p:cNvSpPr>
          <p:nvPr>
            <p:ph sz="quarter" idx="18" hasCustomPrompt="1"/>
          </p:nvPr>
        </p:nvSpPr>
        <p:spPr>
          <a:xfrm>
            <a:off x="5520387" y="3735238"/>
            <a:ext cx="6130625" cy="2574120"/>
          </a:xfrm>
        </p:spPr>
        <p:txBody>
          <a:bodyPr>
            <a:noAutofit/>
          </a:bodyPr>
          <a:lstStyle>
            <a:lvl1pPr marL="0" indent="0">
              <a:lnSpc>
                <a:spcPct val="100000"/>
              </a:lnSpc>
              <a:spcBef>
                <a:spcPts val="1000"/>
              </a:spcBef>
              <a:buNone/>
              <a:defRPr sz="1800"/>
            </a:lvl1pPr>
            <a:lvl2pPr marL="283464"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defRPr sz="1800" i="0"/>
            </a:lvl3pPr>
            <a:lvl4pPr marL="685800">
              <a:lnSpc>
                <a:spcPct val="100000"/>
              </a:lnSpc>
              <a:spcBef>
                <a:spcPts val="1000"/>
              </a:spcBef>
              <a:defRPr sz="1800" i="0"/>
            </a:lvl4pPr>
            <a:lvl5pPr indent="-283464">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cxnSp>
        <p:nvCxnSpPr>
          <p:cNvPr id="2" name="Straight Connector 1">
            <a:extLst>
              <a:ext uri="{FF2B5EF4-FFF2-40B4-BE49-F238E27FC236}">
                <a16:creationId xmlns:a16="http://schemas.microsoft.com/office/drawing/2014/main" id="{C476BAB9-3D46-228B-0268-9918F152492E}"/>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791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hasCustomPrompt="1"/>
          </p:nvPr>
        </p:nvSpPr>
        <p:spPr>
          <a:xfrm>
            <a:off x="4984750" y="548640"/>
            <a:ext cx="6120000" cy="1371600"/>
          </a:xfrm>
        </p:spPr>
        <p:txBody>
          <a:bodyPr anchor="b" anchorCtr="0">
            <a:noAutofit/>
          </a:bodyPr>
          <a:lstStyle>
            <a:lvl1pPr algn="ctr">
              <a:defRPr/>
            </a:lvl1pPr>
          </a:lstStyle>
          <a:p>
            <a:pPr algn="ctr"/>
            <a:r>
              <a:rPr lang="en-US" dirty="0"/>
              <a:t>Click to add title</a:t>
            </a:r>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normAutofit/>
          </a:bodyPr>
          <a:lstStyle>
            <a:lvl1pPr marL="0" indent="0" algn="ctr">
              <a:buNone/>
              <a:defRPr sz="1800"/>
            </a:lvl1pPr>
          </a:lstStyle>
          <a:p>
            <a:r>
              <a:rPr lang="en-US" dirty="0"/>
              <a:t>Click icon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hasCustomPrompt="1"/>
          </p:nvPr>
        </p:nvSpPr>
        <p:spPr>
          <a:xfrm>
            <a:off x="4984750" y="2759076"/>
            <a:ext cx="6121400" cy="3009899"/>
          </a:xfrm>
        </p:spPr>
        <p:txBody>
          <a:bodyPr>
            <a:noAutofit/>
          </a:bodyPr>
          <a:lstStyle>
            <a:lvl1pPr marL="0" indent="0">
              <a:lnSpc>
                <a:spcPct val="100000"/>
              </a:lnSpc>
              <a:spcBef>
                <a:spcPts val="1000"/>
              </a:spcBef>
              <a:buNone/>
              <a:defRPr sz="1800"/>
            </a:lvl1pPr>
            <a:lvl2pPr>
              <a:lnSpc>
                <a:spcPct val="100000"/>
              </a:lnSpc>
              <a:spcBef>
                <a:spcPts val="1000"/>
              </a:spcBef>
              <a:defRPr sz="1800"/>
            </a:lvl2pPr>
            <a:lvl3pPr>
              <a:lnSpc>
                <a:spcPct val="100000"/>
              </a:lnSpc>
              <a:spcBef>
                <a:spcPts val="1000"/>
              </a:spcBef>
              <a:defRPr sz="1800"/>
            </a:lvl3pPr>
            <a:lvl4pPr>
              <a:lnSpc>
                <a:spcPct val="100000"/>
              </a:lnSpc>
              <a:spcBef>
                <a:spcPts val="1000"/>
              </a:spcBef>
              <a:defRPr sz="1800"/>
            </a:lvl4pPr>
            <a:lvl5pPr>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a:solidFill>
                  <a:srgbClr val="FFFFFF"/>
                </a:solidFill>
              </a:rPr>
              <a:t>20XX</a:t>
            </a:r>
            <a:endParaRPr lang="en-US" dirty="0">
              <a:solidFill>
                <a:srgbClr val="FFFFFF"/>
              </a:solidFill>
            </a:endParaRP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46044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20218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2980706"/>
            <a:ext cx="12192000" cy="38772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3036F7FC-6006-4472-BC70-30C283ABC126}"/>
              </a:ext>
            </a:extLst>
          </p:cNvPr>
          <p:cNvSpPr>
            <a:spLocks noGrp="1"/>
          </p:cNvSpPr>
          <p:nvPr>
            <p:ph type="title" hasCustomPrompt="1"/>
          </p:nvPr>
        </p:nvSpPr>
        <p:spPr>
          <a:xfrm>
            <a:off x="540988" y="540000"/>
            <a:ext cx="3884962" cy="2011680"/>
          </a:xfrm>
        </p:spPr>
        <p:txBody>
          <a:bodyPr anchor="ctr" anchorCtr="0"/>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54584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hasCustomPrompt="1"/>
          </p:nvPr>
        </p:nvSpPr>
        <p:spPr>
          <a:xfrm>
            <a:off x="5543552" y="540000"/>
            <a:ext cx="6107460" cy="2011680"/>
          </a:xfrm>
        </p:spPr>
        <p:txBody>
          <a:bodyPr anchor="ctr">
            <a:normAutofit/>
          </a:bodyPr>
          <a:lstStyle>
            <a:lvl1pPr marL="0" indent="0" algn="l">
              <a:lnSpc>
                <a:spcPct val="100000"/>
              </a:lnSpc>
              <a:buNone/>
              <a:defRPr sz="1800"/>
            </a:lvl1pPr>
            <a:lvl2pPr>
              <a:defRPr sz="1800"/>
            </a:lvl2pPr>
            <a:lvl3pPr marL="720000" indent="0">
              <a:buNone/>
              <a:defRPr sz="1800"/>
            </a:lvl3pPr>
            <a:lvl4pPr>
              <a:defRPr sz="1800"/>
            </a:lvl4pPr>
            <a:lvl5pPr marL="14400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4" name="Table Placeholder 3">
            <a:extLst>
              <a:ext uri="{FF2B5EF4-FFF2-40B4-BE49-F238E27FC236}">
                <a16:creationId xmlns:a16="http://schemas.microsoft.com/office/drawing/2014/main" id="{EBDB4AB8-A251-1D19-89FE-D1E389DC72CE}"/>
              </a:ext>
            </a:extLst>
          </p:cNvPr>
          <p:cNvSpPr>
            <a:spLocks noGrp="1"/>
          </p:cNvSpPr>
          <p:nvPr>
            <p:ph type="tbl" sz="quarter" idx="13" hasCustomPrompt="1"/>
          </p:nvPr>
        </p:nvSpPr>
        <p:spPr>
          <a:xfrm>
            <a:off x="540988" y="3487738"/>
            <a:ext cx="11110023" cy="2486025"/>
          </a:xfrm>
        </p:spPr>
        <p:txBody>
          <a:bodyPr/>
          <a:lstStyle>
            <a:lvl1pPr>
              <a:defRPr/>
            </a:lvl1pPr>
          </a:lstStyle>
          <a:p>
            <a:r>
              <a:rPr lang="en-US" dirty="0"/>
              <a:t>Click icon to insert table</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74674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80A73D-6706-8DB1-BAA5-9EC91EF6D306}"/>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7091677" y="548640"/>
            <a:ext cx="4663440" cy="1371600"/>
          </a:xfrm>
        </p:spPr>
        <p:txBody>
          <a:bodyPr wrap="square" anchor="b" anchorCtr="0">
            <a:normAutofit/>
          </a:bodyPr>
          <a:lstStyle>
            <a:lvl1pPr algn="ctr">
              <a:defRPr/>
            </a:lvl1pPr>
          </a:lstStyle>
          <a:p>
            <a:pPr algn="ctr"/>
            <a:r>
              <a:rPr lang="en-US" dirty="0"/>
              <a:t>Click to add title</a:t>
            </a:r>
          </a:p>
        </p:txBody>
      </p:sp>
      <p:sp>
        <p:nvSpPr>
          <p:cNvPr id="3" name="Content Placeholder 3">
            <a:extLst>
              <a:ext uri="{FF2B5EF4-FFF2-40B4-BE49-F238E27FC236}">
                <a16:creationId xmlns:a16="http://schemas.microsoft.com/office/drawing/2014/main" id="{6A2E018F-B83F-5D9E-94F4-2B1C285CED13}"/>
              </a:ext>
            </a:extLst>
          </p:cNvPr>
          <p:cNvSpPr>
            <a:spLocks noGrp="1"/>
          </p:cNvSpPr>
          <p:nvPr>
            <p:ph sz="quarter" idx="19" hasCustomPrompt="1"/>
          </p:nvPr>
        </p:nvSpPr>
        <p:spPr>
          <a:xfrm>
            <a:off x="548640" y="548640"/>
            <a:ext cx="5575300" cy="5656016"/>
          </a:xfrm>
        </p:spPr>
        <p:txBody>
          <a:bodyPr>
            <a:noAutofit/>
          </a:bodyPr>
          <a:lstStyle>
            <a:lvl1pPr marL="283464" indent="-283464">
              <a:spcBef>
                <a:spcPts val="500"/>
              </a:spcBef>
              <a:defRPr sz="1800"/>
            </a:lvl1pPr>
            <a:lvl2pPr marL="283464">
              <a:spcBef>
                <a:spcPts val="500"/>
              </a:spcBef>
              <a:defRPr sz="1800"/>
            </a:lvl2pPr>
            <a:lvl3pPr marL="685800" indent="-283464">
              <a:spcBef>
                <a:spcPts val="500"/>
              </a:spcBef>
              <a:defRPr sz="1800"/>
            </a:lvl3pPr>
            <a:lvl4pPr marL="685800">
              <a:spcBef>
                <a:spcPts val="500"/>
              </a:spcBef>
              <a:defRPr sz="1800"/>
            </a:lvl4pPr>
            <a:lvl5pPr marL="1143000" indent="-283464">
              <a:spcBef>
                <a:spcPts val="5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3">
            <a:extLst>
              <a:ext uri="{FF2B5EF4-FFF2-40B4-BE49-F238E27FC236}">
                <a16:creationId xmlns:a16="http://schemas.microsoft.com/office/drawing/2014/main" id="{2266A202-7CFD-8B3B-C33C-D85F06445EC8}"/>
              </a:ext>
            </a:extLst>
          </p:cNvPr>
          <p:cNvSpPr>
            <a:spLocks noGrp="1"/>
          </p:cNvSpPr>
          <p:nvPr>
            <p:ph sz="quarter" idx="18" hasCustomPrompt="1"/>
          </p:nvPr>
        </p:nvSpPr>
        <p:spPr>
          <a:xfrm>
            <a:off x="7091676" y="2751236"/>
            <a:ext cx="4663440" cy="3453420"/>
          </a:xfrm>
        </p:spPr>
        <p:txBody>
          <a:bodyPr lIns="137160">
            <a:noAutofit/>
          </a:bodyPr>
          <a:lstStyle>
            <a:lvl1pPr marL="342900" indent="-342900">
              <a:spcBef>
                <a:spcPts val="1000"/>
              </a:spcBef>
              <a:buClr>
                <a:schemeClr val="accent5">
                  <a:lumMod val="60000"/>
                  <a:lumOff val="40000"/>
                </a:schemeClr>
              </a:buClr>
              <a:buFont typeface="+mj-lt"/>
              <a:buAutoNum type="arabicPeriod"/>
              <a:defRPr sz="1800"/>
            </a:lvl1pPr>
            <a:lvl2pPr marL="702900" indent="-342900">
              <a:spcBef>
                <a:spcPts val="1000"/>
              </a:spcBef>
              <a:buClr>
                <a:schemeClr val="accent5">
                  <a:lumMod val="60000"/>
                  <a:lumOff val="40000"/>
                </a:schemeClr>
              </a:buClr>
              <a:buFont typeface="+mj-lt"/>
              <a:buAutoNum type="arabicPeriod"/>
              <a:defRPr sz="1800"/>
            </a:lvl2pPr>
            <a:lvl3pPr marL="1139436" indent="-342900">
              <a:spcBef>
                <a:spcPts val="1000"/>
              </a:spcBef>
              <a:buClr>
                <a:schemeClr val="accent5">
                  <a:lumMod val="60000"/>
                  <a:lumOff val="40000"/>
                </a:schemeClr>
              </a:buClr>
              <a:buFont typeface="+mj-lt"/>
              <a:buAutoNum type="arabicPeriod"/>
              <a:defRPr sz="1800"/>
            </a:lvl3pPr>
            <a:lvl4pPr marL="1422900" indent="-342900">
              <a:spcBef>
                <a:spcPts val="1000"/>
              </a:spcBef>
              <a:buClr>
                <a:schemeClr val="accent5">
                  <a:lumMod val="60000"/>
                  <a:lumOff val="40000"/>
                </a:schemeClr>
              </a:buClr>
              <a:buFont typeface="+mj-lt"/>
              <a:buAutoNum type="arabicPeriod"/>
              <a:defRPr sz="1800"/>
            </a:lvl4pPr>
            <a:lvl5pPr marL="1859436" indent="-342900">
              <a:spcBef>
                <a:spcPts val="1000"/>
              </a:spcBef>
              <a:buClr>
                <a:schemeClr val="accent5">
                  <a:lumMod val="60000"/>
                  <a:lumOff val="40000"/>
                </a:schemeClr>
              </a:buClr>
              <a:buFont typeface="+mj-lt"/>
              <a:buAutoNum type="arabicPeriod"/>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cxnSp>
        <p:nvCxnSpPr>
          <p:cNvPr id="8" name="Straight Connector 7">
            <a:extLst>
              <a:ext uri="{FF2B5EF4-FFF2-40B4-BE49-F238E27FC236}">
                <a16:creationId xmlns:a16="http://schemas.microsoft.com/office/drawing/2014/main" id="{10EFDB4E-BF6D-A408-5BC2-566CFAECDB4A}"/>
              </a:ext>
              <a:ext uri="{C183D7F6-B498-43B3-948B-1728B52AA6E4}">
                <adec:decorative xmlns:adec="http://schemas.microsoft.com/office/drawing/2017/decorative" val="1"/>
              </a:ext>
            </a:extLst>
          </p:cNvPr>
          <p:cNvCxnSpPr>
            <a:cxnSpLocks/>
          </p:cNvCxnSpPr>
          <p:nvPr userDrawn="1"/>
        </p:nvCxnSpPr>
        <p:spPr>
          <a:xfrm>
            <a:off x="914673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995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ABF0D4-6E3E-4B6A-9402-0B1819B2EA41}"/>
              </a:ext>
            </a:extLst>
          </p:cNvPr>
          <p:cNvSpPr>
            <a:spLocks noGrp="1"/>
          </p:cNvSpPr>
          <p:nvPr>
            <p:ph type="title" hasCustomPrompt="1"/>
          </p:nvPr>
        </p:nvSpPr>
        <p:spPr>
          <a:xfrm>
            <a:off x="1066800" y="548640"/>
            <a:ext cx="10058400" cy="1097280"/>
          </a:xfrm>
        </p:spPr>
        <p:txBody>
          <a:bodyPr wrap="square" anchor="ctr" anchorCtr="0">
            <a:noAutofit/>
          </a:bodyPr>
          <a:lstStyle>
            <a:lvl1pPr algn="ctr">
              <a:defRPr/>
            </a:lvl1pPr>
          </a:lstStyle>
          <a:p>
            <a:pPr algn="ctr"/>
            <a:r>
              <a:rPr lang="en-US" dirty="0"/>
              <a:t>Click to add title</a:t>
            </a:r>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288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CD6B5DAE-9335-B3AD-445C-296C2E06A2AD}"/>
              </a:ext>
            </a:extLst>
          </p:cNvPr>
          <p:cNvSpPr>
            <a:spLocks noGrp="1"/>
          </p:cNvSpPr>
          <p:nvPr>
            <p:ph sz="quarter" idx="14" hasCustomPrompt="1"/>
          </p:nvPr>
        </p:nvSpPr>
        <p:spPr>
          <a:xfrm>
            <a:off x="882650" y="2441575"/>
            <a:ext cx="10058400" cy="3450265"/>
          </a:xfrm>
        </p:spPr>
        <p:txBody>
          <a:bodyPr/>
          <a:lstStyle>
            <a:lvl1pPr marL="283464" indent="-283464">
              <a:defRPr/>
            </a:lvl1pPr>
            <a:lvl2pPr marL="283464" indent="0">
              <a:defRPr/>
            </a:lvl2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687487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p:spPr>
        <p:txBody>
          <a:bodyPr anchor="b"/>
          <a:lstStyle>
            <a:lvl1pPr algn="ctr">
              <a:defRPr/>
            </a:lvl1pPr>
          </a:lstStyle>
          <a:p>
            <a:r>
              <a:rPr lang="en-US" dirty="0"/>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p:spPr>
        <p:txBody>
          <a:bodyPr>
            <a:normAutofit/>
          </a:bodyPr>
          <a:lstStyle>
            <a:lvl1pPr marL="0" indent="0" algn="ctr">
              <a:buNone/>
              <a:defRPr sz="1800" i="1"/>
            </a:lvl1pPr>
          </a:lstStyle>
          <a:p>
            <a:r>
              <a:rPr lang="en-US" dirty="0"/>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58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8552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845349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7718031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7916364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582173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774270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696813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6885233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81C4-F52E-F586-1465-77001CB91EEC}"/>
              </a:ext>
            </a:extLst>
          </p:cNvPr>
          <p:cNvSpPr>
            <a:spLocks noGrp="1"/>
          </p:cNvSpPr>
          <p:nvPr>
            <p:ph type="ctrTitle"/>
          </p:nvPr>
        </p:nvSpPr>
        <p:spPr>
          <a:xfrm>
            <a:off x="2128861" y="1045381"/>
            <a:ext cx="7797799" cy="2543594"/>
          </a:xfrm>
        </p:spPr>
        <p:txBody>
          <a:bodyPr/>
          <a:lstStyle/>
          <a:p>
            <a:r>
              <a:rPr lang="en-US" dirty="0"/>
              <a:t>Object Detection in low light </a:t>
            </a:r>
          </a:p>
        </p:txBody>
      </p:sp>
      <p:sp>
        <p:nvSpPr>
          <p:cNvPr id="3" name="TextBox 2">
            <a:extLst>
              <a:ext uri="{FF2B5EF4-FFF2-40B4-BE49-F238E27FC236}">
                <a16:creationId xmlns:a16="http://schemas.microsoft.com/office/drawing/2014/main" id="{DB7F2F8F-F38E-0A43-6C89-70BAFFE27E78}"/>
              </a:ext>
            </a:extLst>
          </p:cNvPr>
          <p:cNvSpPr txBox="1"/>
          <p:nvPr/>
        </p:nvSpPr>
        <p:spPr>
          <a:xfrm>
            <a:off x="7096836" y="4245022"/>
            <a:ext cx="2621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Sunku</a:t>
            </a:r>
            <a:r>
              <a:rPr lang="en-US" dirty="0"/>
              <a:t> </a:t>
            </a:r>
            <a:r>
              <a:rPr lang="en-US" dirty="0" err="1"/>
              <a:t>Abenay</a:t>
            </a:r>
            <a:r>
              <a:rPr lang="en-US" dirty="0"/>
              <a:t> Krishna</a:t>
            </a:r>
          </a:p>
          <a:p>
            <a:r>
              <a:rPr lang="en-US" dirty="0"/>
              <a:t>21BAI1402</a:t>
            </a:r>
          </a:p>
        </p:txBody>
      </p:sp>
      <p:pic>
        <p:nvPicPr>
          <p:cNvPr id="4" name="Picture 3" descr="A white line drawing of a leaf&#10;&#10;Description automatically generated">
            <a:extLst>
              <a:ext uri="{FF2B5EF4-FFF2-40B4-BE49-F238E27FC236}">
                <a16:creationId xmlns:a16="http://schemas.microsoft.com/office/drawing/2014/main" id="{1C14F716-CF80-8853-74F1-8B6CED1A35A1}"/>
              </a:ext>
            </a:extLst>
          </p:cNvPr>
          <p:cNvPicPr>
            <a:picLocks noChangeAspect="1"/>
          </p:cNvPicPr>
          <p:nvPr/>
        </p:nvPicPr>
        <p:blipFill>
          <a:blip r:embed="rId3"/>
          <a:stretch>
            <a:fillRect/>
          </a:stretch>
        </p:blipFill>
        <p:spPr>
          <a:xfrm>
            <a:off x="577897" y="301388"/>
            <a:ext cx="1619250" cy="1524000"/>
          </a:xfrm>
          <a:prstGeom prst="rect">
            <a:avLst/>
          </a:prstGeom>
        </p:spPr>
      </p:pic>
      <p:pic>
        <p:nvPicPr>
          <p:cNvPr id="5" name="Picture 4" descr="A red square with white text&#10;&#10;Description automatically generated">
            <a:extLst>
              <a:ext uri="{FF2B5EF4-FFF2-40B4-BE49-F238E27FC236}">
                <a16:creationId xmlns:a16="http://schemas.microsoft.com/office/drawing/2014/main" id="{CDF85CD2-DB24-7872-633D-6436213239B2}"/>
              </a:ext>
            </a:extLst>
          </p:cNvPr>
          <p:cNvPicPr>
            <a:picLocks noChangeAspect="1"/>
          </p:cNvPicPr>
          <p:nvPr/>
        </p:nvPicPr>
        <p:blipFill>
          <a:blip r:embed="rId4"/>
          <a:stretch>
            <a:fillRect/>
          </a:stretch>
        </p:blipFill>
        <p:spPr>
          <a:xfrm>
            <a:off x="9928532" y="4466372"/>
            <a:ext cx="1228725" cy="1314450"/>
          </a:xfrm>
          <a:prstGeom prst="rect">
            <a:avLst/>
          </a:prstGeom>
        </p:spPr>
      </p:pic>
    </p:spTree>
    <p:extLst>
      <p:ext uri="{BB962C8B-B14F-4D97-AF65-F5344CB8AC3E}">
        <p14:creationId xmlns:p14="http://schemas.microsoft.com/office/powerpoint/2010/main" val="242061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9" name="Straight Connector 12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2" name="Freeform: Shape 13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4" name="Freeform: Shape 13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5" name="Straight Connector 13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37" name="Rectangle 13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7766050" y="1079500"/>
            <a:ext cx="3884962" cy="2138400"/>
          </a:xfrm>
        </p:spPr>
        <p:txBody>
          <a:bodyPr vert="horz" lIns="0" tIns="0" rIns="0" bIns="0" rtlCol="0" anchor="b" anchorCtr="0">
            <a:normAutofit/>
          </a:bodyPr>
          <a:lstStyle/>
          <a:p>
            <a:r>
              <a:rPr lang="en-US" dirty="0"/>
              <a:t>Object </a:t>
            </a:r>
            <a:br>
              <a:rPr lang="en-US" dirty="0"/>
            </a:br>
            <a:r>
              <a:rPr lang="en-US" dirty="0"/>
              <a:t>detection</a:t>
            </a:r>
          </a:p>
        </p:txBody>
      </p:sp>
      <p:sp>
        <p:nvSpPr>
          <p:cNvPr id="5" name="Subtitle 4">
            <a:extLst>
              <a:ext uri="{FF2B5EF4-FFF2-40B4-BE49-F238E27FC236}">
                <a16:creationId xmlns:a16="http://schemas.microsoft.com/office/drawing/2014/main" id="{031CBF2F-C71A-A72C-905E-58443A4581C0}"/>
              </a:ext>
            </a:extLst>
          </p:cNvPr>
          <p:cNvSpPr>
            <a:spLocks noGrp="1"/>
          </p:cNvSpPr>
          <p:nvPr>
            <p:ph type="subTitle" idx="1"/>
          </p:nvPr>
        </p:nvSpPr>
        <p:spPr>
          <a:xfrm>
            <a:off x="7766051" y="4113213"/>
            <a:ext cx="3884961" cy="1655762"/>
          </a:xfrm>
        </p:spPr>
        <p:txBody>
          <a:bodyPr vert="horz" lIns="0" tIns="0" rIns="0" bIns="0" rtlCol="0" anchor="t" anchorCtr="0">
            <a:normAutofit/>
          </a:bodyPr>
          <a:lstStyle/>
          <a:p>
            <a:pPr>
              <a:lnSpc>
                <a:spcPct val="125000"/>
              </a:lnSpc>
            </a:pPr>
            <a:r>
              <a:rPr lang="en-US"/>
              <a:t>YOLO8</a:t>
            </a:r>
            <a:endParaRPr lang="en-US" dirty="0"/>
          </a:p>
        </p:txBody>
      </p:sp>
      <p:sp>
        <p:nvSpPr>
          <p:cNvPr id="139"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room with a table and chairs&#10;&#10;Description automatically generated">
            <a:extLst>
              <a:ext uri="{FF2B5EF4-FFF2-40B4-BE49-F238E27FC236}">
                <a16:creationId xmlns:a16="http://schemas.microsoft.com/office/drawing/2014/main" id="{F1C309F5-34DE-B62D-1ED6-9926EC43E05A}"/>
              </a:ext>
            </a:extLst>
          </p:cNvPr>
          <p:cNvPicPr>
            <a:picLocks noChangeAspect="1"/>
          </p:cNvPicPr>
          <p:nvPr/>
        </p:nvPicPr>
        <p:blipFill rotWithShape="1">
          <a:blip r:embed="rId3"/>
          <a:srcRect l="454" r="152" b="1662"/>
          <a:stretch/>
        </p:blipFill>
        <p:spPr>
          <a:xfrm>
            <a:off x="438629" y="437642"/>
            <a:ext cx="6662456" cy="5750259"/>
          </a:xfrm>
          <a:prstGeom prst="rect">
            <a:avLst/>
          </a:prstGeom>
        </p:spPr>
      </p:pic>
      <p:cxnSp>
        <p:nvCxnSpPr>
          <p:cNvPr id="141" name="Straight Connector 14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2CD-4C4C-9E44-BE9B-72AB9835E6A9}"/>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E99DE9D4-9814-7555-FE3E-23D7769A5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47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B14C0111-86AA-B377-753D-02A3CA89F8E6}"/>
              </a:ext>
            </a:extLst>
          </p:cNvPr>
          <p:cNvSpPr>
            <a:spLocks noGrp="1"/>
          </p:cNvSpPr>
          <p:nvPr>
            <p:ph type="title"/>
          </p:nvPr>
        </p:nvSpPr>
        <p:spPr>
          <a:xfrm>
            <a:off x="1080000" y="1084263"/>
            <a:ext cx="4457200" cy="4689475"/>
          </a:xfrm>
        </p:spPr>
        <p:txBody>
          <a:bodyPr vert="horz" lIns="0" tIns="0" rIns="0" bIns="0" rtlCol="0" anchor="ctr" anchorCtr="0">
            <a:normAutofit/>
          </a:bodyPr>
          <a:lstStyle/>
          <a:p>
            <a:r>
              <a:rPr lang="en-US" dirty="0"/>
              <a:t>Introduction</a:t>
            </a:r>
          </a:p>
        </p:txBody>
      </p:sp>
      <p:cxnSp>
        <p:nvCxnSpPr>
          <p:cNvPr id="23" name="Straight Connector 2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03252AFB-1364-05E7-C423-89DB466EDAD6}"/>
              </a:ext>
            </a:extLst>
          </p:cNvPr>
          <p:cNvSpPr>
            <a:spLocks noGrp="1"/>
          </p:cNvSpPr>
          <p:nvPr>
            <p:ph idx="1"/>
          </p:nvPr>
        </p:nvSpPr>
        <p:spPr>
          <a:xfrm>
            <a:off x="6654801" y="1079499"/>
            <a:ext cx="4451350" cy="4689476"/>
          </a:xfrm>
        </p:spPr>
        <p:txBody>
          <a:bodyPr vert="horz" lIns="0" tIns="0" rIns="0" bIns="0" rtlCol="0" anchor="ctr" anchorCtr="0">
            <a:normAutofit/>
          </a:bodyPr>
          <a:lstStyle/>
          <a:p>
            <a:pPr marL="359410" indent="-359410">
              <a:lnSpc>
                <a:spcPct val="115000"/>
              </a:lnSpc>
            </a:pPr>
            <a:r>
              <a:rPr lang="en-US" sz="1400"/>
              <a:t>Zero-Reference Deep Curve Estimation (Zero-DCE) is a method for enhancing low-light images. It uses a deep network, DCE-Net, to estimate tonal curves for dynamic range adjustment. The output is an enhanced image with preserved contrast and maintained range. On the other hand, YOLOv8 is the latest in the YOLO series for real-time object detection and classification. It’s efficient and processes the entire image in a single pass. When combined, Zero-DCE can enhance low-light images, which are then processed by YOLOv8 for object detection. This combination could potentially improve object detection in low-light conditions. However, the effectiveness of this combination would need to be validated through experimentation.</a:t>
            </a:r>
          </a:p>
        </p:txBody>
      </p:sp>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302954B-BBD8-AFBC-2077-220CF9829682}"/>
              </a:ext>
            </a:extLst>
          </p:cNvPr>
          <p:cNvSpPr>
            <a:spLocks noGrp="1"/>
          </p:cNvSpPr>
          <p:nvPr>
            <p:ph type="ctrTitle"/>
          </p:nvPr>
        </p:nvSpPr>
        <p:spPr>
          <a:xfrm>
            <a:off x="2655343" y="481950"/>
            <a:ext cx="6118224" cy="667376"/>
          </a:xfrm>
        </p:spPr>
        <p:txBody>
          <a:bodyPr/>
          <a:lstStyle/>
          <a:p>
            <a:r>
              <a:rPr lang="en-US" dirty="0"/>
              <a:t>Zero-</a:t>
            </a:r>
            <a:r>
              <a:rPr lang="en-US" dirty="0" err="1"/>
              <a:t>dce</a:t>
            </a:r>
          </a:p>
        </p:txBody>
      </p:sp>
      <p:pic>
        <p:nvPicPr>
          <p:cNvPr id="17" name="Picture 16" descr="A red square with white text&#10;&#10;Description automatically generated">
            <a:extLst>
              <a:ext uri="{FF2B5EF4-FFF2-40B4-BE49-F238E27FC236}">
                <a16:creationId xmlns:a16="http://schemas.microsoft.com/office/drawing/2014/main" id="{949C00E0-8FE9-77EA-F827-709B6AB7D05E}"/>
              </a:ext>
            </a:extLst>
          </p:cNvPr>
          <p:cNvPicPr>
            <a:picLocks noChangeAspect="1"/>
          </p:cNvPicPr>
          <p:nvPr/>
        </p:nvPicPr>
        <p:blipFill>
          <a:blip r:embed="rId3"/>
          <a:stretch>
            <a:fillRect/>
          </a:stretch>
        </p:blipFill>
        <p:spPr>
          <a:xfrm>
            <a:off x="3548205" y="3738491"/>
            <a:ext cx="1228725" cy="1314450"/>
          </a:xfrm>
          <a:prstGeom prst="rect">
            <a:avLst/>
          </a:prstGeom>
        </p:spPr>
      </p:pic>
      <p:sp>
        <p:nvSpPr>
          <p:cNvPr id="18" name="TextBox 17">
            <a:extLst>
              <a:ext uri="{FF2B5EF4-FFF2-40B4-BE49-F238E27FC236}">
                <a16:creationId xmlns:a16="http://schemas.microsoft.com/office/drawing/2014/main" id="{70D6877D-0054-55B4-9755-F81CCE827A14}"/>
              </a:ext>
            </a:extLst>
          </p:cNvPr>
          <p:cNvSpPr txBox="1"/>
          <p:nvPr/>
        </p:nvSpPr>
        <p:spPr>
          <a:xfrm>
            <a:off x="409432" y="1717343"/>
            <a:ext cx="1139019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the methodology of Zero-Reference Deep Curve Estimation (Zero-DCE), low-light image enhancement is formulated as the task of estimating an image-specific tonal curve with a deep neural network. A lightweight deep network, DCE-Net, is trained to estimate pixel-wise and high-order tonal curves for dynamic range adjustment of a given image. The input to Zero-DCE is a low-light image, and it produces high-order tonal curves as its output. These curves are then used for pixel-wise adjustment on the dynamic range of the input, resulting in an enhanced image. The curve estimation process is designed to maintain the range of the enhanced image and preserve the contrast of neighboring pixels. </a:t>
            </a:r>
            <a:endParaRPr lang="en-US">
              <a:ea typeface="+mn-lt"/>
              <a:cs typeface="+mn-lt"/>
            </a:endParaRPr>
          </a:p>
          <a:p>
            <a:endParaRPr lang="en-US"/>
          </a:p>
          <a:p>
            <a:r>
              <a:rPr lang="en-US" dirty="0">
                <a:ea typeface="+mn-lt"/>
                <a:cs typeface="+mn-lt"/>
              </a:rPr>
              <a:t>The </a:t>
            </a:r>
            <a:r>
              <a:rPr lang="en-US" dirty="0" err="1">
                <a:ea typeface="+mn-lt"/>
                <a:cs typeface="+mn-lt"/>
              </a:rPr>
              <a:t>LoL</a:t>
            </a:r>
            <a:r>
              <a:rPr lang="en-US" dirty="0">
                <a:ea typeface="+mn-lt"/>
                <a:cs typeface="+mn-lt"/>
              </a:rPr>
              <a:t> Dataset is utilized for training and testing. It provides 485 images for training and 15 for testing. Each image pair in the dataset consists of a low-light input image and its corresponding well-exposed reference image.</a:t>
            </a:r>
          </a:p>
          <a:p>
            <a:endParaRPr lang="en-US"/>
          </a:p>
          <a:p>
            <a:r>
              <a:rPr lang="en-US" dirty="0">
                <a:ea typeface="+mn-lt"/>
                <a:cs typeface="+mn-lt"/>
              </a:rPr>
              <a:t>The output of this methodology is an enhanced image. The enhancement is achieved by applying the high-order tonal curves produced by the DCE-Net to the input low-light image. The enhanced image maintains the range of the original image and preserves the contrast of neighboring pixels. This approach demonstrates the potential of Zero-DCE for low-light image enhancement, providing a valuable contribution to the field of computer vision.</a:t>
            </a:r>
            <a:endParaRPr lang="en-US" dirty="0"/>
          </a:p>
        </p:txBody>
      </p:sp>
    </p:spTree>
    <p:extLst>
      <p:ext uri="{BB962C8B-B14F-4D97-AF65-F5344CB8AC3E}">
        <p14:creationId xmlns:p14="http://schemas.microsoft.com/office/powerpoint/2010/main" val="284147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302954B-BBD8-AFBC-2077-220CF9829682}"/>
              </a:ext>
            </a:extLst>
          </p:cNvPr>
          <p:cNvSpPr>
            <a:spLocks noGrp="1"/>
          </p:cNvSpPr>
          <p:nvPr>
            <p:ph type="ctrTitle"/>
          </p:nvPr>
        </p:nvSpPr>
        <p:spPr>
          <a:xfrm>
            <a:off x="2655343" y="481950"/>
            <a:ext cx="6118224" cy="667376"/>
          </a:xfrm>
        </p:spPr>
        <p:txBody>
          <a:bodyPr/>
          <a:lstStyle/>
          <a:p>
            <a:r>
              <a:rPr lang="en-US" dirty="0"/>
              <a:t>yolo8</a:t>
            </a:r>
          </a:p>
        </p:txBody>
      </p:sp>
      <p:pic>
        <p:nvPicPr>
          <p:cNvPr id="17" name="Picture 16" descr="A red square with white text&#10;&#10;Description automatically generated">
            <a:extLst>
              <a:ext uri="{FF2B5EF4-FFF2-40B4-BE49-F238E27FC236}">
                <a16:creationId xmlns:a16="http://schemas.microsoft.com/office/drawing/2014/main" id="{949C00E0-8FE9-77EA-F827-709B6AB7D05E}"/>
              </a:ext>
            </a:extLst>
          </p:cNvPr>
          <p:cNvPicPr>
            <a:picLocks noChangeAspect="1"/>
          </p:cNvPicPr>
          <p:nvPr/>
        </p:nvPicPr>
        <p:blipFill>
          <a:blip r:embed="rId3"/>
          <a:stretch>
            <a:fillRect/>
          </a:stretch>
        </p:blipFill>
        <p:spPr>
          <a:xfrm>
            <a:off x="3548205" y="3738491"/>
            <a:ext cx="1228725" cy="1314450"/>
          </a:xfrm>
          <a:prstGeom prst="rect">
            <a:avLst/>
          </a:prstGeom>
        </p:spPr>
      </p:pic>
      <p:sp>
        <p:nvSpPr>
          <p:cNvPr id="18" name="TextBox 17">
            <a:extLst>
              <a:ext uri="{FF2B5EF4-FFF2-40B4-BE49-F238E27FC236}">
                <a16:creationId xmlns:a16="http://schemas.microsoft.com/office/drawing/2014/main" id="{70D6877D-0054-55B4-9755-F81CCE827A14}"/>
              </a:ext>
            </a:extLst>
          </p:cNvPr>
          <p:cNvSpPr txBox="1"/>
          <p:nvPr/>
        </p:nvSpPr>
        <p:spPr>
          <a:xfrm>
            <a:off x="409432" y="1717343"/>
            <a:ext cx="1139019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Object detection is the process of identifying, classifying, and localizing objects within a given image. This is often thought of as an extension of classification, but instead of one class label for the image, you must detect and localize an arbitrary number of classes. Since the inception of You Only Look Once (YOLO), object detection has primarily been solved using deep learning. Most deep learning architectures do this by cleverly framing the object detection problem as a combination of many small classification problems and many regression problems. More specifically, this is done by generating many anchor boxes of varying shapes and sizes across the input images and assigning them each a class label, as well as x, y, width, and height offsets. The model is trained to predict the class labels of each box, as well as the x, y, width, and height offsets of each box that is predicted to be an object.</a:t>
            </a:r>
            <a:endParaRPr lang="en-US" dirty="0"/>
          </a:p>
          <a:p>
            <a:br>
              <a:rPr lang="en-US" dirty="0"/>
            </a:br>
            <a:endParaRPr lang="en-US" dirty="0"/>
          </a:p>
        </p:txBody>
      </p:sp>
    </p:spTree>
    <p:extLst>
      <p:ext uri="{BB962C8B-B14F-4D97-AF65-F5344CB8AC3E}">
        <p14:creationId xmlns:p14="http://schemas.microsoft.com/office/powerpoint/2010/main" val="89157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302954B-BBD8-AFBC-2077-220CF9829682}"/>
              </a:ext>
            </a:extLst>
          </p:cNvPr>
          <p:cNvSpPr>
            <a:spLocks noGrp="1"/>
          </p:cNvSpPr>
          <p:nvPr>
            <p:ph type="ctrTitle"/>
          </p:nvPr>
        </p:nvSpPr>
        <p:spPr>
          <a:xfrm>
            <a:off x="2655343" y="481950"/>
            <a:ext cx="6118224" cy="667376"/>
          </a:xfrm>
        </p:spPr>
        <p:txBody>
          <a:bodyPr/>
          <a:lstStyle/>
          <a:p>
            <a:r>
              <a:rPr lang="en-US" dirty="0" err="1"/>
              <a:t>MOdel</a:t>
            </a:r>
          </a:p>
        </p:txBody>
      </p:sp>
      <p:pic>
        <p:nvPicPr>
          <p:cNvPr id="17" name="Picture 16" descr="A red square with white text&#10;&#10;Description automatically generated">
            <a:extLst>
              <a:ext uri="{FF2B5EF4-FFF2-40B4-BE49-F238E27FC236}">
                <a16:creationId xmlns:a16="http://schemas.microsoft.com/office/drawing/2014/main" id="{949C00E0-8FE9-77EA-F827-709B6AB7D05E}"/>
              </a:ext>
            </a:extLst>
          </p:cNvPr>
          <p:cNvPicPr>
            <a:picLocks noChangeAspect="1"/>
          </p:cNvPicPr>
          <p:nvPr/>
        </p:nvPicPr>
        <p:blipFill>
          <a:blip r:embed="rId3"/>
          <a:stretch>
            <a:fillRect/>
          </a:stretch>
        </p:blipFill>
        <p:spPr>
          <a:xfrm>
            <a:off x="3548205" y="3738491"/>
            <a:ext cx="1228725" cy="1314450"/>
          </a:xfrm>
          <a:prstGeom prst="rect">
            <a:avLst/>
          </a:prstGeom>
        </p:spPr>
      </p:pic>
      <p:sp>
        <p:nvSpPr>
          <p:cNvPr id="18" name="TextBox 17">
            <a:extLst>
              <a:ext uri="{FF2B5EF4-FFF2-40B4-BE49-F238E27FC236}">
                <a16:creationId xmlns:a16="http://schemas.microsoft.com/office/drawing/2014/main" id="{70D6877D-0054-55B4-9755-F81CCE827A14}"/>
              </a:ext>
            </a:extLst>
          </p:cNvPr>
          <p:cNvSpPr txBox="1"/>
          <p:nvPr/>
        </p:nvSpPr>
        <p:spPr>
          <a:xfrm>
            <a:off x="409432" y="1717343"/>
            <a:ext cx="530556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Pros:</a:t>
            </a:r>
            <a:endParaRPr lang="en-US" dirty="0"/>
          </a:p>
          <a:p>
            <a:endParaRPr lang="en-US"/>
          </a:p>
          <a:p>
            <a:r>
              <a:rPr lang="en-US" dirty="0">
                <a:ea typeface="+mn-lt"/>
                <a:cs typeface="+mn-lt"/>
              </a:rPr>
              <a:t>Improved Accuracy: Zero-DCE, when integrated with a lightweight YOLOv5, has been shown to accurately detect objects in poorly lit road scenes at night1. The same could be expected when using YOLOv8, which is an advanced version of YOLOv5.</a:t>
            </a:r>
            <a:endParaRPr lang="en-US" dirty="0"/>
          </a:p>
          <a:p>
            <a:r>
              <a:rPr lang="en-US" dirty="0">
                <a:ea typeface="+mn-lt"/>
                <a:cs typeface="+mn-lt"/>
              </a:rPr>
              <a:t>Image Enhancement: Zero-DCE takes a low-light image as input and produces high-order tonal curves as its output. These curves are then used for pixel-wise adjustment on the dynamic range of the input to obtain an enhanced image2.</a:t>
            </a:r>
            <a:endParaRPr lang="en-US" dirty="0"/>
          </a:p>
          <a:p>
            <a:r>
              <a:rPr lang="en-US" dirty="0">
                <a:ea typeface="+mn-lt"/>
                <a:cs typeface="+mn-lt"/>
              </a:rPr>
              <a:t>Preservation of Contrast: The curve estimation process of Zero-DCE is done in such a way that it maintains the range of the enhanced image and preserves the contrast of neighboring pixels2.</a:t>
            </a:r>
          </a:p>
        </p:txBody>
      </p:sp>
      <p:sp>
        <p:nvSpPr>
          <p:cNvPr id="2" name="TextBox 1">
            <a:extLst>
              <a:ext uri="{FF2B5EF4-FFF2-40B4-BE49-F238E27FC236}">
                <a16:creationId xmlns:a16="http://schemas.microsoft.com/office/drawing/2014/main" id="{3DEDE494-7816-6429-134F-9C92EAA7E4F4}"/>
              </a:ext>
            </a:extLst>
          </p:cNvPr>
          <p:cNvSpPr txBox="1"/>
          <p:nvPr/>
        </p:nvSpPr>
        <p:spPr>
          <a:xfrm>
            <a:off x="6499745" y="1728716"/>
            <a:ext cx="534537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Cons:</a:t>
            </a:r>
          </a:p>
          <a:p>
            <a:endParaRPr lang="en-US" dirty="0">
              <a:ea typeface="+mn-lt"/>
              <a:cs typeface="+mn-lt"/>
            </a:endParaRPr>
          </a:p>
          <a:p>
            <a:r>
              <a:rPr lang="en-US" dirty="0">
                <a:ea typeface="+mn-lt"/>
                <a:cs typeface="+mn-lt"/>
              </a:rPr>
              <a:t>Complexity: The integration of Zero-DCE with YOLOv8 might increase the complexity of the model, which could potentially lead to longer training and inference times.</a:t>
            </a:r>
          </a:p>
          <a:p>
            <a:r>
              <a:rPr lang="en-US" dirty="0">
                <a:ea typeface="+mn-lt"/>
                <a:cs typeface="+mn-lt"/>
              </a:rPr>
              <a:t>Dependency on Quality of Input Images: The performance of Zero-DCE and YOLOv8 might be affected by the quality of the input images. Low-light images often suffer from issues such as low brightness, low contrast, and high noise, which can degrade the performance of the model3.</a:t>
            </a:r>
          </a:p>
          <a:p>
            <a:r>
              <a:rPr lang="en-US" dirty="0">
                <a:ea typeface="+mn-lt"/>
                <a:cs typeface="+mn-lt"/>
              </a:rPr>
              <a:t>Need for Large Datasets: For effective training and performance, these models might require large datasets of low-light images, which might not always be readily available.</a:t>
            </a:r>
          </a:p>
          <a:p>
            <a:pPr algn="l"/>
            <a:endParaRPr lang="en-US" dirty="0"/>
          </a:p>
        </p:txBody>
      </p:sp>
    </p:spTree>
    <p:extLst>
      <p:ext uri="{BB962C8B-B14F-4D97-AF65-F5344CB8AC3E}">
        <p14:creationId xmlns:p14="http://schemas.microsoft.com/office/powerpoint/2010/main" val="62630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9" name="Freeform: Shape 18">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1" name="Freeform: Shape 20">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4" name="Rectangle 2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1085851" y="543115"/>
            <a:ext cx="4451349" cy="816444"/>
          </a:xfrm>
        </p:spPr>
        <p:txBody>
          <a:bodyPr vert="horz" lIns="0" tIns="0" rIns="0" bIns="0" rtlCol="0" anchor="b" anchorCtr="0">
            <a:normAutofit fontScale="90000"/>
          </a:bodyPr>
          <a:lstStyle/>
          <a:p>
            <a:r>
              <a:rPr lang="en-US" dirty="0"/>
              <a:t>Image enhancement</a:t>
            </a:r>
          </a:p>
        </p:txBody>
      </p:sp>
      <p:sp>
        <p:nvSpPr>
          <p:cNvPr id="11" name="Subtitle 10">
            <a:extLst>
              <a:ext uri="{FF2B5EF4-FFF2-40B4-BE49-F238E27FC236}">
                <a16:creationId xmlns:a16="http://schemas.microsoft.com/office/drawing/2014/main" id="{FC3F3DE7-4288-44D0-9E2E-8E5B9936AE7C}"/>
              </a:ext>
            </a:extLst>
          </p:cNvPr>
          <p:cNvSpPr>
            <a:spLocks noGrp="1"/>
          </p:cNvSpPr>
          <p:nvPr>
            <p:ph type="subTitle" idx="1"/>
          </p:nvPr>
        </p:nvSpPr>
        <p:spPr>
          <a:xfrm>
            <a:off x="1085850" y="2041612"/>
            <a:ext cx="4451349" cy="3727363"/>
          </a:xfrm>
        </p:spPr>
        <p:txBody>
          <a:bodyPr vert="horz" lIns="0" tIns="0" rIns="0" bIns="0" rtlCol="0" anchor="t" anchorCtr="0">
            <a:normAutofit fontScale="70000" lnSpcReduction="20000"/>
          </a:bodyPr>
          <a:lstStyle/>
          <a:p>
            <a:pPr algn="l"/>
            <a:r>
              <a:rPr lang="en-US" i="0" dirty="0">
                <a:ea typeface="+mn-lt"/>
                <a:cs typeface="+mn-lt"/>
              </a:rPr>
              <a:t>Total Loss: This is the overall loss that the model tries to minimize during training. It’s usually a combination of several other loss functions, each measuring a different aspect of the discrepancy between the model’s predictions and the actual data. Minimizing the total loss leads to better model performance.</a:t>
            </a:r>
            <a:endParaRPr lang="en-US" dirty="0">
              <a:solidFill>
                <a:srgbClr val="FFFFFF">
                  <a:alpha val="70000"/>
                </a:srgbClr>
              </a:solidFill>
            </a:endParaRPr>
          </a:p>
          <a:p>
            <a:pPr algn="l">
              <a:lnSpc>
                <a:spcPct val="125000"/>
              </a:lnSpc>
            </a:pPr>
            <a:r>
              <a:rPr lang="en-US" i="0" dirty="0">
                <a:ea typeface="+mn-lt"/>
                <a:cs typeface="+mn-lt"/>
              </a:rPr>
              <a:t>Illumination Smoothness Loss: This loss function ensures that changes in illumination remain consistent among neighboring pixel locations. It helps to maintain the smoothness and continuity of the illumination map, which is crucial for preserving the naturalness of the enhanced image.</a:t>
            </a:r>
            <a:endParaRPr lang="en-US" dirty="0">
              <a:solidFill>
                <a:srgbClr val="FFFFFF">
                  <a:alpha val="70000"/>
                </a:srgbClr>
              </a:solidFill>
            </a:endParaRPr>
          </a:p>
        </p:txBody>
      </p:sp>
      <p:sp>
        <p:nvSpPr>
          <p:cNvPr id="41" name="Rectangle 40">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A graph with a line&#10;&#10;Description automatically generated">
            <a:extLst>
              <a:ext uri="{FF2B5EF4-FFF2-40B4-BE49-F238E27FC236}">
                <a16:creationId xmlns:a16="http://schemas.microsoft.com/office/drawing/2014/main" id="{D912895F-F40F-E159-B5E3-9757A1681607}"/>
              </a:ext>
            </a:extLst>
          </p:cNvPr>
          <p:cNvPicPr>
            <a:picLocks noChangeAspect="1"/>
          </p:cNvPicPr>
          <p:nvPr/>
        </p:nvPicPr>
        <p:blipFill>
          <a:blip r:embed="rId3"/>
          <a:stretch>
            <a:fillRect/>
          </a:stretch>
        </p:blipFill>
        <p:spPr>
          <a:xfrm>
            <a:off x="7752245" y="540000"/>
            <a:ext cx="3358536" cy="2754000"/>
          </a:xfrm>
          <a:prstGeom prst="rect">
            <a:avLst/>
          </a:prstGeom>
        </p:spPr>
      </p:pic>
      <p:pic>
        <p:nvPicPr>
          <p:cNvPr id="5" name="Picture 4" descr="A graph with a line&#10;&#10;Description automatically generated">
            <a:extLst>
              <a:ext uri="{FF2B5EF4-FFF2-40B4-BE49-F238E27FC236}">
                <a16:creationId xmlns:a16="http://schemas.microsoft.com/office/drawing/2014/main" id="{386974C4-2F19-9C62-7C84-D7755EDAA321}"/>
              </a:ext>
            </a:extLst>
          </p:cNvPr>
          <p:cNvPicPr>
            <a:picLocks noChangeAspect="1"/>
          </p:cNvPicPr>
          <p:nvPr/>
        </p:nvPicPr>
        <p:blipFill>
          <a:blip r:embed="rId3"/>
          <a:stretch>
            <a:fillRect/>
          </a:stretch>
        </p:blipFill>
        <p:spPr>
          <a:xfrm>
            <a:off x="7752245" y="3564000"/>
            <a:ext cx="3358536" cy="2754000"/>
          </a:xfrm>
          <a:prstGeom prst="rect">
            <a:avLst/>
          </a:prstGeom>
        </p:spPr>
      </p:pic>
    </p:spTree>
    <p:extLst>
      <p:ext uri="{BB962C8B-B14F-4D97-AF65-F5344CB8AC3E}">
        <p14:creationId xmlns:p14="http://schemas.microsoft.com/office/powerpoint/2010/main" val="97536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7" name="Straight Connector 10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84" name="Freeform: Shape 83">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86" name="Freeform: Shape 85">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7" name="Straight Connector 86">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09" name="Rectangle 10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1085851" y="281533"/>
            <a:ext cx="4451349" cy="839190"/>
          </a:xfrm>
        </p:spPr>
        <p:txBody>
          <a:bodyPr vert="horz" lIns="0" tIns="0" rIns="0" bIns="0" rtlCol="0" anchor="b" anchorCtr="0">
            <a:normAutofit fontScale="90000"/>
          </a:bodyPr>
          <a:lstStyle/>
          <a:p>
            <a:r>
              <a:rPr lang="en-US" dirty="0"/>
              <a:t>Image enhancement</a:t>
            </a:r>
          </a:p>
        </p:txBody>
      </p:sp>
      <p:sp>
        <p:nvSpPr>
          <p:cNvPr id="11" name="Subtitle 10">
            <a:extLst>
              <a:ext uri="{FF2B5EF4-FFF2-40B4-BE49-F238E27FC236}">
                <a16:creationId xmlns:a16="http://schemas.microsoft.com/office/drawing/2014/main" id="{FC3F3DE7-4288-44D0-9E2E-8E5B9936AE7C}"/>
              </a:ext>
            </a:extLst>
          </p:cNvPr>
          <p:cNvSpPr>
            <a:spLocks noGrp="1"/>
          </p:cNvSpPr>
          <p:nvPr>
            <p:ph type="subTitle" idx="1"/>
          </p:nvPr>
        </p:nvSpPr>
        <p:spPr>
          <a:xfrm>
            <a:off x="1085850" y="1325105"/>
            <a:ext cx="4451349" cy="4443870"/>
          </a:xfrm>
        </p:spPr>
        <p:txBody>
          <a:bodyPr vert="horz" lIns="0" tIns="0" rIns="0" bIns="0" rtlCol="0" anchor="t" anchorCtr="0">
            <a:normAutofit/>
          </a:bodyPr>
          <a:lstStyle/>
          <a:p>
            <a:pPr algn="l">
              <a:lnSpc>
                <a:spcPct val="114999"/>
              </a:lnSpc>
            </a:pPr>
            <a:r>
              <a:rPr lang="en-US" sz="1800" dirty="0">
                <a:solidFill>
                  <a:srgbClr val="FFFFFF"/>
                </a:solidFill>
                <a:ea typeface="+mn-lt"/>
                <a:cs typeface="+mn-lt"/>
              </a:rPr>
              <a:t>Spatial Constancy Loss: This loss function ensures that the enhanced image maintains the spatial consistency of the original image. It helps to preserve the contrast between neighboring pixels and the overall structure of the image.</a:t>
            </a:r>
            <a:endParaRPr lang="en-US" sz="1800">
              <a:solidFill>
                <a:srgbClr val="FFFFFF">
                  <a:alpha val="70000"/>
                </a:srgbClr>
              </a:solidFill>
              <a:ea typeface="+mn-lt"/>
              <a:cs typeface="+mn-lt"/>
            </a:endParaRPr>
          </a:p>
          <a:p>
            <a:pPr algn="l">
              <a:lnSpc>
                <a:spcPct val="114999"/>
              </a:lnSpc>
            </a:pPr>
            <a:r>
              <a:rPr lang="en-US" sz="1800" dirty="0">
                <a:solidFill>
                  <a:srgbClr val="FFFFFF"/>
                </a:solidFill>
                <a:ea typeface="+mn-lt"/>
                <a:cs typeface="+mn-lt"/>
              </a:rPr>
              <a:t>Color Constancy Loss: This loss function ensures that the colors in the enhanced image are consistent with the colors in the original image. It helps to maintain the color balance and prevent color distortions in the enhanced image.</a:t>
            </a:r>
            <a:endParaRPr lang="en-US" sz="1800">
              <a:solidFill>
                <a:srgbClr val="FFFFFF">
                  <a:alpha val="70000"/>
                </a:srgbClr>
              </a:solidFill>
            </a:endParaRPr>
          </a:p>
        </p:txBody>
      </p:sp>
      <p:sp>
        <p:nvSpPr>
          <p:cNvPr id="106" name="Rectangle 105">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 name="Picture 1" descr="A graph of a graph&#10;&#10;Description automatically generated">
            <a:extLst>
              <a:ext uri="{FF2B5EF4-FFF2-40B4-BE49-F238E27FC236}">
                <a16:creationId xmlns:a16="http://schemas.microsoft.com/office/drawing/2014/main" id="{7A57B81D-B5C3-C83F-1D4E-222F2848EB1D}"/>
              </a:ext>
            </a:extLst>
          </p:cNvPr>
          <p:cNvPicPr>
            <a:picLocks noChangeAspect="1"/>
          </p:cNvPicPr>
          <p:nvPr/>
        </p:nvPicPr>
        <p:blipFill rotWithShape="1">
          <a:blip r:embed="rId3"/>
          <a:srcRect l="-271" r="-9756" b="-199"/>
          <a:stretch/>
        </p:blipFill>
        <p:spPr>
          <a:xfrm>
            <a:off x="7581895" y="540000"/>
            <a:ext cx="3699235" cy="2754000"/>
          </a:xfrm>
          <a:prstGeom prst="rect">
            <a:avLst/>
          </a:prstGeom>
        </p:spPr>
      </p:pic>
      <p:pic>
        <p:nvPicPr>
          <p:cNvPr id="3" name="Picture 2" descr="A graph with lines and numbers&#10;&#10;Description automatically generated">
            <a:extLst>
              <a:ext uri="{FF2B5EF4-FFF2-40B4-BE49-F238E27FC236}">
                <a16:creationId xmlns:a16="http://schemas.microsoft.com/office/drawing/2014/main" id="{AE46D206-CC77-D613-D7F4-AEFA583C12FD}"/>
              </a:ext>
            </a:extLst>
          </p:cNvPr>
          <p:cNvPicPr>
            <a:picLocks noChangeAspect="1"/>
          </p:cNvPicPr>
          <p:nvPr/>
        </p:nvPicPr>
        <p:blipFill rotWithShape="1">
          <a:blip r:embed="rId4"/>
          <a:srcRect l="-99" t="-18" r="-493" b="-42"/>
          <a:stretch/>
        </p:blipFill>
        <p:spPr>
          <a:xfrm>
            <a:off x="7567108" y="3564000"/>
            <a:ext cx="3728810" cy="2754000"/>
          </a:xfrm>
          <a:prstGeom prst="rect">
            <a:avLst/>
          </a:prstGeom>
        </p:spPr>
      </p:pic>
    </p:spTree>
    <p:extLst>
      <p:ext uri="{BB962C8B-B14F-4D97-AF65-F5344CB8AC3E}">
        <p14:creationId xmlns:p14="http://schemas.microsoft.com/office/powerpoint/2010/main" val="14754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9" name="Straight Connector 12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2" name="Freeform: Shape 13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4" name="Freeform: Shape 13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5" name="Straight Connector 13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37" name="Rectangle 136">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1079510" y="531814"/>
            <a:ext cx="4457690" cy="1720850"/>
          </a:xfrm>
        </p:spPr>
        <p:txBody>
          <a:bodyPr vert="horz" lIns="0" tIns="0" rIns="0" bIns="0" rtlCol="0" anchor="ctr" anchorCtr="0">
            <a:normAutofit/>
          </a:bodyPr>
          <a:lstStyle/>
          <a:p>
            <a:r>
              <a:rPr lang="en-US" dirty="0"/>
              <a:t>Image enhancement</a:t>
            </a:r>
          </a:p>
        </p:txBody>
      </p:sp>
      <p:sp>
        <p:nvSpPr>
          <p:cNvPr id="5" name="Subtitle 4">
            <a:extLst>
              <a:ext uri="{FF2B5EF4-FFF2-40B4-BE49-F238E27FC236}">
                <a16:creationId xmlns:a16="http://schemas.microsoft.com/office/drawing/2014/main" id="{031CBF2F-C71A-A72C-905E-58443A4581C0}"/>
              </a:ext>
            </a:extLst>
          </p:cNvPr>
          <p:cNvSpPr>
            <a:spLocks noGrp="1"/>
          </p:cNvSpPr>
          <p:nvPr>
            <p:ph type="subTitle" idx="1"/>
          </p:nvPr>
        </p:nvSpPr>
        <p:spPr>
          <a:xfrm>
            <a:off x="6654801" y="531815"/>
            <a:ext cx="4451347" cy="1720850"/>
          </a:xfrm>
        </p:spPr>
        <p:txBody>
          <a:bodyPr vert="horz" lIns="0" tIns="0" rIns="0" bIns="0" rtlCol="0" anchor="ctr" anchorCtr="0">
            <a:normAutofit/>
          </a:bodyPr>
          <a:lstStyle/>
          <a:p>
            <a:pPr>
              <a:lnSpc>
                <a:spcPct val="125000"/>
              </a:lnSpc>
            </a:pPr>
            <a:r>
              <a:rPr lang="en-US"/>
              <a:t>PIL </a:t>
            </a:r>
            <a:r>
              <a:rPr lang="en-US" err="1"/>
              <a:t>Autoconstrast</a:t>
            </a:r>
            <a:endParaRPr lang="en-US" err="1">
              <a:solidFill>
                <a:srgbClr val="FFFFFF">
                  <a:alpha val="70000"/>
                </a:srgbClr>
              </a:solidFill>
            </a:endParaRPr>
          </a:p>
          <a:p>
            <a:pPr>
              <a:lnSpc>
                <a:spcPct val="125000"/>
              </a:lnSpc>
            </a:pPr>
            <a:r>
              <a:rPr lang="en-US">
                <a:solidFill>
                  <a:srgbClr val="FFFFFF">
                    <a:alpha val="70000"/>
                  </a:srgbClr>
                </a:solidFill>
              </a:rPr>
              <a:t>Vs</a:t>
            </a:r>
            <a:endParaRPr lang="en-US" dirty="0">
              <a:solidFill>
                <a:srgbClr val="FFFFFF">
                  <a:alpha val="70000"/>
                </a:srgbClr>
              </a:solidFill>
            </a:endParaRPr>
          </a:p>
          <a:p>
            <a:pPr>
              <a:lnSpc>
                <a:spcPct val="125000"/>
              </a:lnSpc>
            </a:pPr>
            <a:r>
              <a:rPr lang="en-US" dirty="0">
                <a:solidFill>
                  <a:srgbClr val="FFFFFF">
                    <a:alpha val="70000"/>
                  </a:srgbClr>
                </a:solidFill>
              </a:rPr>
              <a:t>Enhanced Zero-DCE </a:t>
            </a:r>
          </a:p>
        </p:txBody>
      </p:sp>
      <p:cxnSp>
        <p:nvCxnSpPr>
          <p:cNvPr id="139" name="Straight Connector 138">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descr="A room with a table and chairs&#10;&#10;Description automatically generated">
            <a:extLst>
              <a:ext uri="{FF2B5EF4-FFF2-40B4-BE49-F238E27FC236}">
                <a16:creationId xmlns:a16="http://schemas.microsoft.com/office/drawing/2014/main" id="{379C4CC1-1F6D-795F-2623-14D813A26B85}"/>
              </a:ext>
            </a:extLst>
          </p:cNvPr>
          <p:cNvPicPr>
            <a:picLocks noChangeAspect="1"/>
          </p:cNvPicPr>
          <p:nvPr/>
        </p:nvPicPr>
        <p:blipFill>
          <a:blip r:embed="rId3"/>
          <a:stretch>
            <a:fillRect/>
          </a:stretch>
        </p:blipFill>
        <p:spPr>
          <a:xfrm>
            <a:off x="541339" y="3162788"/>
            <a:ext cx="11109674" cy="2832967"/>
          </a:xfrm>
          <a:prstGeom prst="rect">
            <a:avLst/>
          </a:prstGeom>
        </p:spPr>
      </p:pic>
    </p:spTree>
    <p:extLst>
      <p:ext uri="{BB962C8B-B14F-4D97-AF65-F5344CB8AC3E}">
        <p14:creationId xmlns:p14="http://schemas.microsoft.com/office/powerpoint/2010/main" val="88567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4" name="Straight Connector 113">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7" name="Freeform: Shape 116">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19" name="Freeform: Shape 118">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0" name="Straight Connector 119">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22" name="Rectangle 121">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1079510" y="531814"/>
            <a:ext cx="4457690" cy="1720850"/>
          </a:xfrm>
        </p:spPr>
        <p:txBody>
          <a:bodyPr vert="horz" lIns="0" tIns="0" rIns="0" bIns="0" rtlCol="0" anchor="ctr" anchorCtr="0">
            <a:normAutofit/>
          </a:bodyPr>
          <a:lstStyle/>
          <a:p>
            <a:r>
              <a:rPr lang="en-US" dirty="0"/>
              <a:t>Image enhancement</a:t>
            </a:r>
          </a:p>
        </p:txBody>
      </p:sp>
      <p:sp>
        <p:nvSpPr>
          <p:cNvPr id="5" name="Subtitle 4">
            <a:extLst>
              <a:ext uri="{FF2B5EF4-FFF2-40B4-BE49-F238E27FC236}">
                <a16:creationId xmlns:a16="http://schemas.microsoft.com/office/drawing/2014/main" id="{031CBF2F-C71A-A72C-905E-58443A4581C0}"/>
              </a:ext>
            </a:extLst>
          </p:cNvPr>
          <p:cNvSpPr>
            <a:spLocks noGrp="1"/>
          </p:cNvSpPr>
          <p:nvPr>
            <p:ph type="subTitle" idx="1"/>
          </p:nvPr>
        </p:nvSpPr>
        <p:spPr>
          <a:xfrm>
            <a:off x="6654801" y="531815"/>
            <a:ext cx="4451347" cy="1720850"/>
          </a:xfrm>
        </p:spPr>
        <p:txBody>
          <a:bodyPr vert="horz" lIns="0" tIns="0" rIns="0" bIns="0" rtlCol="0" anchor="ctr" anchorCtr="0">
            <a:normAutofit/>
          </a:bodyPr>
          <a:lstStyle/>
          <a:p>
            <a:pPr>
              <a:lnSpc>
                <a:spcPct val="125000"/>
              </a:lnSpc>
            </a:pPr>
            <a:r>
              <a:rPr lang="en-US" dirty="0">
                <a:solidFill>
                  <a:srgbClr val="FFFFFF">
                    <a:alpha val="70000"/>
                  </a:srgbClr>
                </a:solidFill>
              </a:rPr>
              <a:t>Histogram</a:t>
            </a:r>
            <a:endParaRPr lang="en-US" dirty="0"/>
          </a:p>
        </p:txBody>
      </p:sp>
      <p:cxnSp>
        <p:nvCxnSpPr>
          <p:cNvPr id="124" name="Straight Connector 123">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graph of a graph&#10;&#10;Description automatically generated">
            <a:extLst>
              <a:ext uri="{FF2B5EF4-FFF2-40B4-BE49-F238E27FC236}">
                <a16:creationId xmlns:a16="http://schemas.microsoft.com/office/drawing/2014/main" id="{851DC911-1B6B-B8CF-0E4B-B3817602CB0F}"/>
              </a:ext>
            </a:extLst>
          </p:cNvPr>
          <p:cNvPicPr>
            <a:picLocks noChangeAspect="1"/>
          </p:cNvPicPr>
          <p:nvPr/>
        </p:nvPicPr>
        <p:blipFill rotWithShape="1">
          <a:blip r:embed="rId3"/>
          <a:srcRect t="22832" r="-1" b="-1"/>
          <a:stretch/>
        </p:blipFill>
        <p:spPr>
          <a:xfrm>
            <a:off x="541339" y="2843213"/>
            <a:ext cx="11109674" cy="3472117"/>
          </a:xfrm>
          <a:prstGeom prst="rect">
            <a:avLst/>
          </a:prstGeom>
        </p:spPr>
      </p:pic>
    </p:spTree>
    <p:extLst>
      <p:ext uri="{BB962C8B-B14F-4D97-AF65-F5344CB8AC3E}">
        <p14:creationId xmlns:p14="http://schemas.microsoft.com/office/powerpoint/2010/main" val="1847059406"/>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A5F18C-93E4-4C3A-A312-44EF0CB57AC8}">
  <ds:schemaRefs>
    <ds:schemaRef ds:uri="http://schemas.microsoft.com/sharepoint/v3/contenttype/forms"/>
  </ds:schemaRefs>
</ds:datastoreItem>
</file>

<file path=customXml/itemProps2.xml><?xml version="1.0" encoding="utf-8"?>
<ds:datastoreItem xmlns:ds="http://schemas.openxmlformats.org/officeDocument/2006/customXml" ds:itemID="{4A33059B-AF8D-467E-BDB3-CD063FDD20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7FEE6A-70C7-4994-95E7-698D6AC48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LeafVTI</Template>
  <TotalTime>0</TotalTime>
  <Words>428</Words>
  <Application>Microsoft Office PowerPoint</Application>
  <PresentationFormat>Widescreen</PresentationFormat>
  <Paragraphs>122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LeafVTI</vt:lpstr>
      <vt:lpstr>Object Detection in low light </vt:lpstr>
      <vt:lpstr>Introduction</vt:lpstr>
      <vt:lpstr>Zero-dce</vt:lpstr>
      <vt:lpstr>yolo8</vt:lpstr>
      <vt:lpstr>MOdel</vt:lpstr>
      <vt:lpstr>Image enhancement</vt:lpstr>
      <vt:lpstr>Image enhancement</vt:lpstr>
      <vt:lpstr>Image enhancement</vt:lpstr>
      <vt:lpstr>Image enhancement</vt:lpstr>
      <vt:lpstr>Object  detection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184</cp:revision>
  <dcterms:created xsi:type="dcterms:W3CDTF">2024-04-21T20:37:35Z</dcterms:created>
  <dcterms:modified xsi:type="dcterms:W3CDTF">2024-04-21T21:27:50Z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