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7142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1" i="0">
                <a:solidFill>
                  <a:schemeClr val="tx1"/>
                </a:solidFill>
                <a:latin typeface="BIZ UDPGothic"/>
                <a:cs typeface="BIZ UDP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1F2937"/>
                </a:solidFill>
                <a:latin typeface="BIZ UDPGothic"/>
                <a:cs typeface="BIZ UDPGoth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6A7280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275"/>
              </a:lnSpc>
            </a:pPr>
            <a:r>
              <a:rPr dirty="0" spc="-110"/>
              <a:t>Google</a:t>
            </a:r>
            <a:r>
              <a:rPr dirty="0"/>
              <a:t> </a:t>
            </a:r>
            <a:r>
              <a:rPr dirty="0" spc="-125"/>
              <a:t>AI</a:t>
            </a:r>
            <a:r>
              <a:rPr dirty="0"/>
              <a:t> </a:t>
            </a:r>
            <a:r>
              <a:rPr dirty="0" spc="-70"/>
              <a:t>Studio</a:t>
            </a:r>
            <a:r>
              <a:rPr dirty="0" sz="1150" spc="-110">
                <a:latin typeface="SimSun"/>
                <a:cs typeface="SimSun"/>
              </a:rPr>
              <a:t>で「誰でも」業務ツールを開発！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6A7280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27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1" i="0">
                <a:solidFill>
                  <a:schemeClr val="tx1"/>
                </a:solidFill>
                <a:latin typeface="BIZ UDPGothic"/>
                <a:cs typeface="BIZ UDP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1F2937"/>
                </a:solidFill>
                <a:latin typeface="BIZ UDPGothic"/>
                <a:cs typeface="BIZ UDPGoth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6A7280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275"/>
              </a:lnSpc>
            </a:pPr>
            <a:r>
              <a:rPr dirty="0" spc="-110"/>
              <a:t>Google</a:t>
            </a:r>
            <a:r>
              <a:rPr dirty="0"/>
              <a:t> </a:t>
            </a:r>
            <a:r>
              <a:rPr dirty="0" spc="-125"/>
              <a:t>AI</a:t>
            </a:r>
            <a:r>
              <a:rPr dirty="0"/>
              <a:t> </a:t>
            </a:r>
            <a:r>
              <a:rPr dirty="0" spc="-70"/>
              <a:t>Studio</a:t>
            </a:r>
            <a:r>
              <a:rPr dirty="0" sz="1150" spc="-110">
                <a:latin typeface="SimSun"/>
                <a:cs typeface="SimSun"/>
              </a:rPr>
              <a:t>で「誰でも」業務ツールを開発！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6A7280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27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1" i="0">
                <a:solidFill>
                  <a:schemeClr val="tx1"/>
                </a:solidFill>
                <a:latin typeface="BIZ UDPGothic"/>
                <a:cs typeface="BIZ UDP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6A7280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275"/>
              </a:lnSpc>
            </a:pPr>
            <a:r>
              <a:rPr dirty="0" spc="-110"/>
              <a:t>Google</a:t>
            </a:r>
            <a:r>
              <a:rPr dirty="0"/>
              <a:t> </a:t>
            </a:r>
            <a:r>
              <a:rPr dirty="0" spc="-125"/>
              <a:t>AI</a:t>
            </a:r>
            <a:r>
              <a:rPr dirty="0"/>
              <a:t> </a:t>
            </a:r>
            <a:r>
              <a:rPr dirty="0" spc="-70"/>
              <a:t>Studio</a:t>
            </a:r>
            <a:r>
              <a:rPr dirty="0" sz="1150" spc="-110">
                <a:latin typeface="SimSun"/>
                <a:cs typeface="SimSun"/>
              </a:rPr>
              <a:t>で「誰でも」業務ツールを開発！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6A7280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27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1" i="0">
                <a:solidFill>
                  <a:schemeClr val="tx1"/>
                </a:solidFill>
                <a:latin typeface="BIZ UDPGothic"/>
                <a:cs typeface="BIZ UDP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6A7280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275"/>
              </a:lnSpc>
            </a:pPr>
            <a:r>
              <a:rPr dirty="0" spc="-110"/>
              <a:t>Google</a:t>
            </a:r>
            <a:r>
              <a:rPr dirty="0"/>
              <a:t> </a:t>
            </a:r>
            <a:r>
              <a:rPr dirty="0" spc="-125"/>
              <a:t>AI</a:t>
            </a:r>
            <a:r>
              <a:rPr dirty="0"/>
              <a:t> </a:t>
            </a:r>
            <a:r>
              <a:rPr dirty="0" spc="-70"/>
              <a:t>Studio</a:t>
            </a:r>
            <a:r>
              <a:rPr dirty="0" sz="1150" spc="-110">
                <a:latin typeface="SimSun"/>
                <a:cs typeface="SimSun"/>
              </a:rPr>
              <a:t>で「誰でも」業務ツールを開発！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6A7280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27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999" y="1152524"/>
            <a:ext cx="762000" cy="57150"/>
          </a:xfrm>
          <a:custGeom>
            <a:avLst/>
            <a:gdLst/>
            <a:ahLst/>
            <a:cxnLst/>
            <a:rect l="l" t="t" r="r" b="b"/>
            <a:pathLst>
              <a:path w="762000" h="57150">
                <a:moveTo>
                  <a:pt x="761999" y="57149"/>
                </a:moveTo>
                <a:lnTo>
                  <a:pt x="0" y="57149"/>
                </a:lnTo>
                <a:lnTo>
                  <a:pt x="0" y="0"/>
                </a:lnTo>
                <a:lnTo>
                  <a:pt x="761999" y="0"/>
                </a:lnTo>
                <a:lnTo>
                  <a:pt x="761999" y="57149"/>
                </a:lnTo>
                <a:close/>
              </a:path>
            </a:pathLst>
          </a:custGeom>
          <a:solidFill>
            <a:srgbClr val="1A73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61999" y="0"/>
            <a:ext cx="971550" cy="266700"/>
          </a:xfrm>
          <a:custGeom>
            <a:avLst/>
            <a:gdLst/>
            <a:ahLst/>
            <a:cxnLst/>
            <a:rect l="l" t="t" r="r" b="b"/>
            <a:pathLst>
              <a:path w="971550" h="266700">
                <a:moveTo>
                  <a:pt x="838199" y="266699"/>
                </a:moveTo>
                <a:lnTo>
                  <a:pt x="133349" y="266699"/>
                </a:lnTo>
                <a:lnTo>
                  <a:pt x="126798" y="266539"/>
                </a:lnTo>
                <a:lnTo>
                  <a:pt x="88432" y="258908"/>
                </a:lnTo>
                <a:lnTo>
                  <a:pt x="53906" y="240453"/>
                </a:lnTo>
                <a:lnTo>
                  <a:pt x="26246" y="212793"/>
                </a:lnTo>
                <a:lnTo>
                  <a:pt x="7791" y="178267"/>
                </a:lnTo>
                <a:lnTo>
                  <a:pt x="160" y="139901"/>
                </a:lnTo>
                <a:lnTo>
                  <a:pt x="0" y="133349"/>
                </a:lnTo>
                <a:lnTo>
                  <a:pt x="160" y="126798"/>
                </a:lnTo>
                <a:lnTo>
                  <a:pt x="7791" y="88432"/>
                </a:lnTo>
                <a:lnTo>
                  <a:pt x="26246" y="53906"/>
                </a:lnTo>
                <a:lnTo>
                  <a:pt x="53906" y="26246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838199" y="0"/>
                </a:lnTo>
                <a:lnTo>
                  <a:pt x="876909" y="5740"/>
                </a:lnTo>
                <a:lnTo>
                  <a:pt x="912284" y="22473"/>
                </a:lnTo>
                <a:lnTo>
                  <a:pt x="941281" y="48752"/>
                </a:lnTo>
                <a:lnTo>
                  <a:pt x="961399" y="82319"/>
                </a:lnTo>
                <a:lnTo>
                  <a:pt x="970909" y="120279"/>
                </a:lnTo>
                <a:lnTo>
                  <a:pt x="971549" y="133349"/>
                </a:lnTo>
                <a:lnTo>
                  <a:pt x="971389" y="139901"/>
                </a:lnTo>
                <a:lnTo>
                  <a:pt x="963758" y="178267"/>
                </a:lnTo>
                <a:lnTo>
                  <a:pt x="945303" y="212793"/>
                </a:lnTo>
                <a:lnTo>
                  <a:pt x="917643" y="240453"/>
                </a:lnTo>
                <a:lnTo>
                  <a:pt x="883116" y="258908"/>
                </a:lnTo>
                <a:lnTo>
                  <a:pt x="844750" y="266539"/>
                </a:lnTo>
                <a:lnTo>
                  <a:pt x="838199" y="2666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6A7280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275"/>
              </a:lnSpc>
            </a:pPr>
            <a:r>
              <a:rPr dirty="0" spc="-110"/>
              <a:t>Google</a:t>
            </a:r>
            <a:r>
              <a:rPr dirty="0"/>
              <a:t> </a:t>
            </a:r>
            <a:r>
              <a:rPr dirty="0" spc="-125"/>
              <a:t>AI</a:t>
            </a:r>
            <a:r>
              <a:rPr dirty="0"/>
              <a:t> </a:t>
            </a:r>
            <a:r>
              <a:rPr dirty="0" spc="-70"/>
              <a:t>Studio</a:t>
            </a:r>
            <a:r>
              <a:rPr dirty="0" sz="1150" spc="-110">
                <a:latin typeface="SimSun"/>
                <a:cs typeface="SimSun"/>
              </a:rPr>
              <a:t>で「誰でも」業務ツールを開発！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6A7280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27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999" y="495299"/>
            <a:ext cx="476250" cy="38100"/>
          </a:xfrm>
          <a:custGeom>
            <a:avLst/>
            <a:gdLst/>
            <a:ahLst/>
            <a:cxnLst/>
            <a:rect l="l" t="t" r="r" b="b"/>
            <a:pathLst>
              <a:path w="476250" h="38100">
                <a:moveTo>
                  <a:pt x="476249" y="38099"/>
                </a:moveTo>
                <a:lnTo>
                  <a:pt x="0" y="38099"/>
                </a:lnTo>
                <a:lnTo>
                  <a:pt x="0" y="0"/>
                </a:lnTo>
                <a:lnTo>
                  <a:pt x="476249" y="0"/>
                </a:lnTo>
                <a:lnTo>
                  <a:pt x="476249" y="38099"/>
                </a:lnTo>
                <a:close/>
              </a:path>
            </a:pathLst>
          </a:custGeom>
          <a:solidFill>
            <a:srgbClr val="1A73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6723" y="-63690"/>
            <a:ext cx="8419806" cy="441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1" i="0">
                <a:solidFill>
                  <a:schemeClr val="tx1"/>
                </a:solidFill>
                <a:latin typeface="BIZ UDPGothic"/>
                <a:cs typeface="BIZ UDP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49299" y="1558872"/>
            <a:ext cx="6269990" cy="2084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1F2937"/>
                </a:solidFill>
                <a:latin typeface="BIZ UDPGothic"/>
                <a:cs typeface="BIZ UDPGothic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92099" y="6537451"/>
            <a:ext cx="3053079" cy="176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rgbClr val="6A7280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1275"/>
              </a:lnSpc>
            </a:pPr>
            <a:r>
              <a:rPr dirty="0" spc="-110"/>
              <a:t>Google</a:t>
            </a:r>
            <a:r>
              <a:rPr dirty="0"/>
              <a:t> </a:t>
            </a:r>
            <a:r>
              <a:rPr dirty="0" spc="-125"/>
              <a:t>AI</a:t>
            </a:r>
            <a:r>
              <a:rPr dirty="0"/>
              <a:t> </a:t>
            </a:r>
            <a:r>
              <a:rPr dirty="0" spc="-70"/>
              <a:t>Studio</a:t>
            </a:r>
            <a:r>
              <a:rPr dirty="0" sz="1150" spc="-110">
                <a:latin typeface="SimSun"/>
                <a:cs typeface="SimSun"/>
              </a:rPr>
              <a:t>で「誰でも」業務ツールを開発！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774982" y="6537451"/>
            <a:ext cx="163195" cy="176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rgbClr val="6A7280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127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hyperlink" Target="https://poc-meeting-studio-253179510304.us-west1.run.app/" TargetMode="External"/><Relationship Id="rId4" Type="http://schemas.openxmlformats.org/officeDocument/2006/relationships/image" Target="../media/image32.png"/><Relationship Id="rId5" Type="http://schemas.openxmlformats.org/officeDocument/2006/relationships/hyperlink" Target="https://github.com/abenben/poc_meeting_studio" TargetMode="External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41.png"/><Relationship Id="rId4" Type="http://schemas.openxmlformats.org/officeDocument/2006/relationships/hyperlink" Target="https://support.google.com/meet/answer/9308681?hl=ja" TargetMode="External"/><Relationship Id="rId5" Type="http://schemas.openxmlformats.org/officeDocument/2006/relationships/hyperlink" Target="https://support.google.com/meet/answer/12849897?hl=ja" TargetMode="External"/><Relationship Id="rId6" Type="http://schemas.openxmlformats.org/officeDocument/2006/relationships/hyperlink" Target="https://ai.google.dev/" TargetMode="External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hyperlink" Target="https://cloud.google.com/ai" TargetMode="External"/><Relationship Id="rId10" Type="http://schemas.openxmlformats.org/officeDocument/2006/relationships/hyperlink" Target="https://workspace.google.com/intl/ja/solutions/ai/" TargetMode="External"/><Relationship Id="rId11" Type="http://schemas.openxmlformats.org/officeDocument/2006/relationships/slide" Target="slide9.xml"/><Relationship Id="rId12" Type="http://schemas.openxmlformats.org/officeDocument/2006/relationships/image" Target="../media/image44.png"/><Relationship Id="rId13" Type="http://schemas.openxmlformats.org/officeDocument/2006/relationships/image" Target="../media/image45.png"/><Relationship Id="rId14" Type="http://schemas.openxmlformats.org/officeDocument/2006/relationships/hyperlink" Target="https://poc-meeting-studio-253179510304.us-west1.run.app/" TargetMode="External"/><Relationship Id="rId15" Type="http://schemas.openxmlformats.org/officeDocument/2006/relationships/image" Target="../media/image46.png"/><Relationship Id="rId16" Type="http://schemas.openxmlformats.org/officeDocument/2006/relationships/hyperlink" Target="https://github.com/abenben/poc_meeting_studio" TargetMode="External"/><Relationship Id="rId17" Type="http://schemas.openxmlformats.org/officeDocument/2006/relationships/image" Target="../media/image47.png"/><Relationship Id="rId18" Type="http://schemas.openxmlformats.org/officeDocument/2006/relationships/image" Target="../media/image48.png"/><Relationship Id="rId19" Type="http://schemas.openxmlformats.org/officeDocument/2006/relationships/image" Target="../media/image49.png"/><Relationship Id="rId20" Type="http://schemas.openxmlformats.org/officeDocument/2006/relationships/image" Target="../media/image50.png"/><Relationship Id="rId21" Type="http://schemas.openxmlformats.org/officeDocument/2006/relationships/hyperlink" Target="mailto:ai-support@example.com" TargetMode="External"/><Relationship Id="rId22" Type="http://schemas.openxmlformats.org/officeDocument/2006/relationships/image" Target="../media/image51.png"/><Relationship Id="rId23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5143499" y="1543049"/>
            <a:ext cx="1905000" cy="266700"/>
          </a:xfrm>
          <a:custGeom>
            <a:avLst/>
            <a:gdLst/>
            <a:ahLst/>
            <a:cxnLst/>
            <a:rect l="l" t="t" r="r" b="b"/>
            <a:pathLst>
              <a:path w="1905000" h="266700">
                <a:moveTo>
                  <a:pt x="1771649" y="266699"/>
                </a:moveTo>
                <a:lnTo>
                  <a:pt x="133349" y="266699"/>
                </a:lnTo>
                <a:lnTo>
                  <a:pt x="126798" y="266539"/>
                </a:lnTo>
                <a:lnTo>
                  <a:pt x="88432" y="258908"/>
                </a:lnTo>
                <a:lnTo>
                  <a:pt x="53906" y="240453"/>
                </a:lnTo>
                <a:lnTo>
                  <a:pt x="26245" y="212793"/>
                </a:lnTo>
                <a:lnTo>
                  <a:pt x="7790" y="178266"/>
                </a:lnTo>
                <a:lnTo>
                  <a:pt x="160" y="139901"/>
                </a:lnTo>
                <a:lnTo>
                  <a:pt x="0" y="133349"/>
                </a:lnTo>
                <a:lnTo>
                  <a:pt x="160" y="126798"/>
                </a:lnTo>
                <a:lnTo>
                  <a:pt x="7790" y="88432"/>
                </a:lnTo>
                <a:lnTo>
                  <a:pt x="26245" y="53906"/>
                </a:lnTo>
                <a:lnTo>
                  <a:pt x="53906" y="26246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1771649" y="0"/>
                </a:lnTo>
                <a:lnTo>
                  <a:pt x="1810359" y="5740"/>
                </a:lnTo>
                <a:lnTo>
                  <a:pt x="1845734" y="22473"/>
                </a:lnTo>
                <a:lnTo>
                  <a:pt x="1874731" y="48752"/>
                </a:lnTo>
                <a:lnTo>
                  <a:pt x="1894848" y="82318"/>
                </a:lnTo>
                <a:lnTo>
                  <a:pt x="1904358" y="120279"/>
                </a:lnTo>
                <a:lnTo>
                  <a:pt x="1904999" y="133349"/>
                </a:lnTo>
                <a:lnTo>
                  <a:pt x="1904839" y="139901"/>
                </a:lnTo>
                <a:lnTo>
                  <a:pt x="1897207" y="178266"/>
                </a:lnTo>
                <a:lnTo>
                  <a:pt x="1878752" y="212793"/>
                </a:lnTo>
                <a:lnTo>
                  <a:pt x="1851093" y="240453"/>
                </a:lnTo>
                <a:lnTo>
                  <a:pt x="1816566" y="258908"/>
                </a:lnTo>
                <a:lnTo>
                  <a:pt x="1778200" y="266539"/>
                </a:lnTo>
                <a:lnTo>
                  <a:pt x="1771649" y="2666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287664" y="1570164"/>
            <a:ext cx="161671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95">
                <a:solidFill>
                  <a:srgbClr val="1D40AF"/>
                </a:solidFill>
                <a:latin typeface="TechnicLite"/>
                <a:cs typeface="TechnicLite"/>
              </a:rPr>
              <a:t></a:t>
            </a:r>
            <a:r>
              <a:rPr dirty="0" sz="1150" spc="-105">
                <a:solidFill>
                  <a:srgbClr val="1D40AF"/>
                </a:solidFill>
                <a:latin typeface="SimSun"/>
                <a:cs typeface="SimSun"/>
              </a:rPr>
              <a:t>業務効率化プロジェク</a:t>
            </a:r>
            <a:r>
              <a:rPr dirty="0" sz="1150" spc="-1150">
                <a:solidFill>
                  <a:srgbClr val="1D40AF"/>
                </a:solidFill>
                <a:latin typeface="SimSun"/>
                <a:cs typeface="SimSun"/>
              </a:rPr>
              <a:t>ト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0794" y="1957400"/>
            <a:ext cx="10590530" cy="69024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350" spc="-440">
                <a:latin typeface="Arial"/>
                <a:cs typeface="Arial"/>
              </a:rPr>
              <a:t>Google</a:t>
            </a:r>
            <a:r>
              <a:rPr dirty="0" sz="4350" spc="-350">
                <a:latin typeface="Arial"/>
                <a:cs typeface="Arial"/>
              </a:rPr>
              <a:t> </a:t>
            </a:r>
            <a:r>
              <a:rPr dirty="0" sz="4350" spc="-440">
                <a:latin typeface="Arial"/>
                <a:cs typeface="Arial"/>
              </a:rPr>
              <a:t>AI</a:t>
            </a:r>
            <a:r>
              <a:rPr dirty="0" sz="4350" spc="-355">
                <a:latin typeface="Arial"/>
                <a:cs typeface="Arial"/>
              </a:rPr>
              <a:t> </a:t>
            </a:r>
            <a:r>
              <a:rPr dirty="0" sz="4350" spc="-335">
                <a:latin typeface="Arial"/>
                <a:cs typeface="Arial"/>
              </a:rPr>
              <a:t>Studio</a:t>
            </a:r>
            <a:r>
              <a:rPr dirty="0" sz="4050" spc="-490">
                <a:solidFill>
                  <a:srgbClr val="1A73E7"/>
                </a:solidFill>
              </a:rPr>
              <a:t>で</a:t>
            </a:r>
            <a:r>
              <a:rPr dirty="0" sz="4050" spc="-175"/>
              <a:t>「誰でも」業務ツールを開発！</a:t>
            </a:r>
            <a:endParaRPr sz="405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516610" y="2704973"/>
            <a:ext cx="5158740" cy="490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50" spc="-335" b="1">
                <a:latin typeface="BIZ UDPGothic"/>
                <a:cs typeface="BIZ UDPGothic"/>
              </a:rPr>
              <a:t>〜議事録自動化システムを例に〜</a:t>
            </a:r>
            <a:endParaRPr sz="3050">
              <a:latin typeface="BIZ UDPGothic"/>
              <a:cs typeface="BIZ UDPGothic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596554" y="3568160"/>
            <a:ext cx="6998970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800" spc="-155">
                <a:solidFill>
                  <a:srgbClr val="4A5462"/>
                </a:solidFill>
                <a:latin typeface="Microsoft Sans Serif"/>
                <a:cs typeface="Microsoft Sans Serif"/>
              </a:rPr>
              <a:t>Google</a:t>
            </a:r>
            <a:r>
              <a:rPr dirty="0" sz="1800" spc="-1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80">
                <a:solidFill>
                  <a:srgbClr val="4A5462"/>
                </a:solidFill>
                <a:latin typeface="Microsoft Sans Serif"/>
                <a:cs typeface="Microsoft Sans Serif"/>
              </a:rPr>
              <a:t>AI</a:t>
            </a:r>
            <a:r>
              <a:rPr dirty="0" sz="1800" spc="-1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800" spc="-100">
                <a:solidFill>
                  <a:srgbClr val="4A5462"/>
                </a:solidFill>
                <a:latin typeface="Microsoft Sans Serif"/>
                <a:cs typeface="Microsoft Sans Serif"/>
              </a:rPr>
              <a:t>Studio</a:t>
            </a:r>
            <a:r>
              <a:rPr dirty="0" sz="1700" spc="-210">
                <a:solidFill>
                  <a:srgbClr val="4A5462"/>
                </a:solidFill>
                <a:latin typeface="SimSun"/>
                <a:cs typeface="SimSun"/>
              </a:rPr>
              <a:t>を活用した最新</a:t>
            </a:r>
            <a:r>
              <a:rPr dirty="0" sz="1800" spc="-180">
                <a:solidFill>
                  <a:srgbClr val="4A5462"/>
                </a:solidFill>
                <a:latin typeface="Microsoft Sans Serif"/>
                <a:cs typeface="Microsoft Sans Serif"/>
              </a:rPr>
              <a:t>AI</a:t>
            </a:r>
            <a:r>
              <a:rPr dirty="0" sz="1700" spc="-204">
                <a:solidFill>
                  <a:srgbClr val="4A5462"/>
                </a:solidFill>
                <a:latin typeface="SimSun"/>
                <a:cs typeface="SimSun"/>
              </a:rPr>
              <a:t>業務ツール開発事例と業務プロセス変革の全貌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44500" y="5492288"/>
            <a:ext cx="1435735" cy="60325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500" spc="-180">
                <a:latin typeface="SimSun"/>
                <a:cs typeface="SimSun"/>
              </a:rPr>
              <a:t>発表者：山田 太郎</a:t>
            </a:r>
            <a:endParaRPr sz="15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1300" spc="-60">
                <a:solidFill>
                  <a:srgbClr val="4A5462"/>
                </a:solidFill>
                <a:latin typeface="Andalus"/>
                <a:cs typeface="Andalus"/>
              </a:rPr>
              <a:t>AI</a:t>
            </a:r>
            <a:r>
              <a:rPr dirty="0" sz="1350" spc="-150">
                <a:solidFill>
                  <a:srgbClr val="4A5462"/>
                </a:solidFill>
                <a:latin typeface="SimSun"/>
                <a:cs typeface="SimSun"/>
              </a:rPr>
              <a:t>活用推進室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0416578" y="5536194"/>
            <a:ext cx="1330960" cy="52705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268605">
              <a:lnSpc>
                <a:spcPct val="100000"/>
              </a:lnSpc>
              <a:spcBef>
                <a:spcPts val="580"/>
              </a:spcBef>
            </a:pPr>
            <a:r>
              <a:rPr dirty="0" sz="1300" spc="-65">
                <a:solidFill>
                  <a:srgbClr val="4A5462"/>
                </a:solidFill>
                <a:latin typeface="Andalus"/>
                <a:cs typeface="Andalus"/>
              </a:rPr>
              <a:t>2025</a:t>
            </a:r>
            <a:r>
              <a:rPr dirty="0" sz="1350" spc="-170">
                <a:solidFill>
                  <a:srgbClr val="4A5462"/>
                </a:solidFill>
                <a:latin typeface="SimSun"/>
                <a:cs typeface="SimSun"/>
              </a:rPr>
              <a:t>年</a:t>
            </a:r>
            <a:r>
              <a:rPr dirty="0" sz="1300" spc="-65">
                <a:solidFill>
                  <a:srgbClr val="4A5462"/>
                </a:solidFill>
                <a:latin typeface="Andalus"/>
                <a:cs typeface="Andalus"/>
              </a:rPr>
              <a:t>6</a:t>
            </a:r>
            <a:r>
              <a:rPr dirty="0" sz="1350" spc="-170">
                <a:solidFill>
                  <a:srgbClr val="4A5462"/>
                </a:solidFill>
                <a:latin typeface="SimSun"/>
                <a:cs typeface="SimSun"/>
              </a:rPr>
              <a:t>月</a:t>
            </a:r>
            <a:r>
              <a:rPr dirty="0" sz="1300" spc="-65">
                <a:solidFill>
                  <a:srgbClr val="4A5462"/>
                </a:solidFill>
                <a:latin typeface="Andalus"/>
                <a:cs typeface="Andalus"/>
              </a:rPr>
              <a:t>26</a:t>
            </a:r>
            <a:r>
              <a:rPr dirty="0" sz="1350" spc="-50">
                <a:solidFill>
                  <a:srgbClr val="4A5462"/>
                </a:solidFill>
                <a:latin typeface="SimSun"/>
                <a:cs typeface="SimSun"/>
              </a:rPr>
              <a:t>日</a:t>
            </a:r>
            <a:endParaRPr sz="13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1150" spc="-75">
                <a:solidFill>
                  <a:srgbClr val="6A7280"/>
                </a:solidFill>
                <a:latin typeface="Arial"/>
                <a:cs typeface="Arial"/>
              </a:rPr>
              <a:t>AI</a:t>
            </a:r>
            <a:r>
              <a:rPr dirty="0" sz="1150" spc="-135">
                <a:solidFill>
                  <a:srgbClr val="6A7280"/>
                </a:solidFill>
                <a:latin typeface="SimSun"/>
                <a:cs typeface="SimSun"/>
              </a:rPr>
              <a:t>導入事例共有会 </a:t>
            </a:r>
            <a:r>
              <a:rPr dirty="0" sz="1150" spc="-40">
                <a:solidFill>
                  <a:srgbClr val="6A7280"/>
                </a:solidFill>
                <a:latin typeface="Arial"/>
                <a:cs typeface="Arial"/>
              </a:rPr>
              <a:t>#42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0" y="4952999"/>
            <a:ext cx="1905000" cy="1905000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1823263" y="1904999"/>
                </a:moveTo>
                <a:lnTo>
                  <a:pt x="0" y="1904999"/>
                </a:lnTo>
                <a:lnTo>
                  <a:pt x="0" y="81735"/>
                </a:lnTo>
                <a:lnTo>
                  <a:pt x="44757" y="66714"/>
                </a:lnTo>
                <a:lnTo>
                  <a:pt x="95184" y="51754"/>
                </a:lnTo>
                <a:lnTo>
                  <a:pt x="146126" y="38661"/>
                </a:lnTo>
                <a:lnTo>
                  <a:pt x="197514" y="27452"/>
                </a:lnTo>
                <a:lnTo>
                  <a:pt x="249280" y="18142"/>
                </a:lnTo>
                <a:lnTo>
                  <a:pt x="301355" y="10744"/>
                </a:lnTo>
                <a:lnTo>
                  <a:pt x="353668" y="5267"/>
                </a:lnTo>
                <a:lnTo>
                  <a:pt x="406144" y="1721"/>
                </a:lnTo>
                <a:lnTo>
                  <a:pt x="458715" y="0"/>
                </a:lnTo>
                <a:lnTo>
                  <a:pt x="493784" y="0"/>
                </a:lnTo>
                <a:lnTo>
                  <a:pt x="546355" y="1721"/>
                </a:lnTo>
                <a:lnTo>
                  <a:pt x="598831" y="5267"/>
                </a:lnTo>
                <a:lnTo>
                  <a:pt x="651144" y="10744"/>
                </a:lnTo>
                <a:lnTo>
                  <a:pt x="703219" y="18142"/>
                </a:lnTo>
                <a:lnTo>
                  <a:pt x="754985" y="27452"/>
                </a:lnTo>
                <a:lnTo>
                  <a:pt x="806372" y="38661"/>
                </a:lnTo>
                <a:lnTo>
                  <a:pt x="857315" y="51754"/>
                </a:lnTo>
                <a:lnTo>
                  <a:pt x="907742" y="66714"/>
                </a:lnTo>
                <a:lnTo>
                  <a:pt x="957581" y="83518"/>
                </a:lnTo>
                <a:lnTo>
                  <a:pt x="1006768" y="102146"/>
                </a:lnTo>
                <a:lnTo>
                  <a:pt x="1055238" y="122572"/>
                </a:lnTo>
                <a:lnTo>
                  <a:pt x="1102923" y="144769"/>
                </a:lnTo>
                <a:lnTo>
                  <a:pt x="1149757" y="168705"/>
                </a:lnTo>
                <a:lnTo>
                  <a:pt x="1195679" y="194347"/>
                </a:lnTo>
                <a:lnTo>
                  <a:pt x="1240627" y="221664"/>
                </a:lnTo>
                <a:lnTo>
                  <a:pt x="1284540" y="250617"/>
                </a:lnTo>
                <a:lnTo>
                  <a:pt x="1327355" y="281166"/>
                </a:lnTo>
                <a:lnTo>
                  <a:pt x="1369016" y="313270"/>
                </a:lnTo>
                <a:lnTo>
                  <a:pt x="1409470" y="346887"/>
                </a:lnTo>
                <a:lnTo>
                  <a:pt x="1448659" y="381970"/>
                </a:lnTo>
                <a:lnTo>
                  <a:pt x="1486528" y="418470"/>
                </a:lnTo>
                <a:lnTo>
                  <a:pt x="1523028" y="456339"/>
                </a:lnTo>
                <a:lnTo>
                  <a:pt x="1558112" y="495528"/>
                </a:lnTo>
                <a:lnTo>
                  <a:pt x="1591729" y="535982"/>
                </a:lnTo>
                <a:lnTo>
                  <a:pt x="1623832" y="577644"/>
                </a:lnTo>
                <a:lnTo>
                  <a:pt x="1654381" y="620458"/>
                </a:lnTo>
                <a:lnTo>
                  <a:pt x="1683334" y="664371"/>
                </a:lnTo>
                <a:lnTo>
                  <a:pt x="1710651" y="709319"/>
                </a:lnTo>
                <a:lnTo>
                  <a:pt x="1736294" y="755241"/>
                </a:lnTo>
                <a:lnTo>
                  <a:pt x="1760230" y="802075"/>
                </a:lnTo>
                <a:lnTo>
                  <a:pt x="1782426" y="849760"/>
                </a:lnTo>
                <a:lnTo>
                  <a:pt x="1802853" y="898230"/>
                </a:lnTo>
                <a:lnTo>
                  <a:pt x="1821480" y="947417"/>
                </a:lnTo>
                <a:lnTo>
                  <a:pt x="1838285" y="997256"/>
                </a:lnTo>
                <a:lnTo>
                  <a:pt x="1853244" y="1047683"/>
                </a:lnTo>
                <a:lnTo>
                  <a:pt x="1866338" y="1098625"/>
                </a:lnTo>
                <a:lnTo>
                  <a:pt x="1877546" y="1150013"/>
                </a:lnTo>
                <a:lnTo>
                  <a:pt x="1886856" y="1201779"/>
                </a:lnTo>
                <a:lnTo>
                  <a:pt x="1894255" y="1253854"/>
                </a:lnTo>
                <a:lnTo>
                  <a:pt x="1899731" y="1306168"/>
                </a:lnTo>
                <a:lnTo>
                  <a:pt x="1903278" y="1358644"/>
                </a:lnTo>
                <a:lnTo>
                  <a:pt x="1904999" y="1411215"/>
                </a:lnTo>
                <a:lnTo>
                  <a:pt x="1904999" y="1446284"/>
                </a:lnTo>
                <a:lnTo>
                  <a:pt x="1903278" y="1498855"/>
                </a:lnTo>
                <a:lnTo>
                  <a:pt x="1899731" y="1551331"/>
                </a:lnTo>
                <a:lnTo>
                  <a:pt x="1894255" y="1603643"/>
                </a:lnTo>
                <a:lnTo>
                  <a:pt x="1886856" y="1655719"/>
                </a:lnTo>
                <a:lnTo>
                  <a:pt x="1877546" y="1707484"/>
                </a:lnTo>
                <a:lnTo>
                  <a:pt x="1866338" y="1758872"/>
                </a:lnTo>
                <a:lnTo>
                  <a:pt x="1853244" y="1809815"/>
                </a:lnTo>
                <a:lnTo>
                  <a:pt x="1838285" y="1860242"/>
                </a:lnTo>
                <a:lnTo>
                  <a:pt x="1823263" y="1904999"/>
                </a:lnTo>
                <a:close/>
              </a:path>
            </a:pathLst>
          </a:custGeom>
          <a:solidFill>
            <a:srgbClr val="33A753">
              <a:alpha val="4998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 descr=""/>
          <p:cNvGrpSpPr/>
          <p:nvPr/>
        </p:nvGrpSpPr>
        <p:grpSpPr>
          <a:xfrm>
            <a:off x="9810749" y="0"/>
            <a:ext cx="2381250" cy="2381250"/>
            <a:chOff x="9810749" y="0"/>
            <a:chExt cx="2381250" cy="2381250"/>
          </a:xfrm>
        </p:grpSpPr>
        <p:sp>
          <p:nvSpPr>
            <p:cNvPr id="12" name="object 12" descr=""/>
            <p:cNvSpPr/>
            <p:nvPr/>
          </p:nvSpPr>
          <p:spPr>
            <a:xfrm>
              <a:off x="9810749" y="0"/>
              <a:ext cx="2381250" cy="2381250"/>
            </a:xfrm>
            <a:custGeom>
              <a:avLst/>
              <a:gdLst/>
              <a:ahLst/>
              <a:cxnLst/>
              <a:rect l="l" t="t" r="r" b="b"/>
              <a:pathLst>
                <a:path w="2381250" h="2381250">
                  <a:moveTo>
                    <a:pt x="1904999" y="2381249"/>
                  </a:moveTo>
                  <a:lnTo>
                    <a:pt x="1858249" y="2380675"/>
                  </a:lnTo>
                  <a:lnTo>
                    <a:pt x="1811526" y="2378955"/>
                  </a:lnTo>
                  <a:lnTo>
                    <a:pt x="1764860" y="2376088"/>
                  </a:lnTo>
                  <a:lnTo>
                    <a:pt x="1718277" y="2372076"/>
                  </a:lnTo>
                  <a:lnTo>
                    <a:pt x="1671806" y="2366923"/>
                  </a:lnTo>
                  <a:lnTo>
                    <a:pt x="1625476" y="2360630"/>
                  </a:lnTo>
                  <a:lnTo>
                    <a:pt x="1579316" y="2353203"/>
                  </a:lnTo>
                  <a:lnTo>
                    <a:pt x="1533351" y="2344645"/>
                  </a:lnTo>
                  <a:lnTo>
                    <a:pt x="1487611" y="2334962"/>
                  </a:lnTo>
                  <a:lnTo>
                    <a:pt x="1442122" y="2324159"/>
                  </a:lnTo>
                  <a:lnTo>
                    <a:pt x="1396912" y="2312243"/>
                  </a:lnTo>
                  <a:lnTo>
                    <a:pt x="1352008" y="2299220"/>
                  </a:lnTo>
                  <a:lnTo>
                    <a:pt x="1307436" y="2285100"/>
                  </a:lnTo>
                  <a:lnTo>
                    <a:pt x="1263223" y="2269891"/>
                  </a:lnTo>
                  <a:lnTo>
                    <a:pt x="1219398" y="2253600"/>
                  </a:lnTo>
                  <a:lnTo>
                    <a:pt x="1175987" y="2236239"/>
                  </a:lnTo>
                  <a:lnTo>
                    <a:pt x="1133014" y="2217819"/>
                  </a:lnTo>
                  <a:lnTo>
                    <a:pt x="1090506" y="2198348"/>
                  </a:lnTo>
                  <a:lnTo>
                    <a:pt x="1048489" y="2177841"/>
                  </a:lnTo>
                  <a:lnTo>
                    <a:pt x="1006988" y="2156309"/>
                  </a:lnTo>
                  <a:lnTo>
                    <a:pt x="966028" y="2133765"/>
                  </a:lnTo>
                  <a:lnTo>
                    <a:pt x="925632" y="2110222"/>
                  </a:lnTo>
                  <a:lnTo>
                    <a:pt x="885828" y="2085695"/>
                  </a:lnTo>
                  <a:lnTo>
                    <a:pt x="846637" y="2060198"/>
                  </a:lnTo>
                  <a:lnTo>
                    <a:pt x="808085" y="2033748"/>
                  </a:lnTo>
                  <a:lnTo>
                    <a:pt x="770192" y="2006359"/>
                  </a:lnTo>
                  <a:lnTo>
                    <a:pt x="732983" y="1978049"/>
                  </a:lnTo>
                  <a:lnTo>
                    <a:pt x="696480" y="1948834"/>
                  </a:lnTo>
                  <a:lnTo>
                    <a:pt x="660706" y="1918732"/>
                  </a:lnTo>
                  <a:lnTo>
                    <a:pt x="625680" y="1887761"/>
                  </a:lnTo>
                  <a:lnTo>
                    <a:pt x="591424" y="1855940"/>
                  </a:lnTo>
                  <a:lnTo>
                    <a:pt x="557961" y="1823288"/>
                  </a:lnTo>
                  <a:lnTo>
                    <a:pt x="525308" y="1789824"/>
                  </a:lnTo>
                  <a:lnTo>
                    <a:pt x="493487" y="1755569"/>
                  </a:lnTo>
                  <a:lnTo>
                    <a:pt x="462516" y="1720543"/>
                  </a:lnTo>
                  <a:lnTo>
                    <a:pt x="432415" y="1684768"/>
                  </a:lnTo>
                  <a:lnTo>
                    <a:pt x="403200" y="1648265"/>
                  </a:lnTo>
                  <a:lnTo>
                    <a:pt x="374889" y="1611056"/>
                  </a:lnTo>
                  <a:lnTo>
                    <a:pt x="347500" y="1573164"/>
                  </a:lnTo>
                  <a:lnTo>
                    <a:pt x="321048" y="1534610"/>
                  </a:lnTo>
                  <a:lnTo>
                    <a:pt x="295552" y="1495420"/>
                  </a:lnTo>
                  <a:lnTo>
                    <a:pt x="271026" y="1455615"/>
                  </a:lnTo>
                  <a:lnTo>
                    <a:pt x="247483" y="1415220"/>
                  </a:lnTo>
                  <a:lnTo>
                    <a:pt x="224939" y="1374260"/>
                  </a:lnTo>
                  <a:lnTo>
                    <a:pt x="203407" y="1332759"/>
                  </a:lnTo>
                  <a:lnTo>
                    <a:pt x="182899" y="1290742"/>
                  </a:lnTo>
                  <a:lnTo>
                    <a:pt x="163429" y="1248234"/>
                  </a:lnTo>
                  <a:lnTo>
                    <a:pt x="145008" y="1205261"/>
                  </a:lnTo>
                  <a:lnTo>
                    <a:pt x="127647" y="1161849"/>
                  </a:lnTo>
                  <a:lnTo>
                    <a:pt x="111357" y="1118024"/>
                  </a:lnTo>
                  <a:lnTo>
                    <a:pt x="96147" y="1073813"/>
                  </a:lnTo>
                  <a:lnTo>
                    <a:pt x="82027" y="1029242"/>
                  </a:lnTo>
                  <a:lnTo>
                    <a:pt x="69004" y="984337"/>
                  </a:lnTo>
                  <a:lnTo>
                    <a:pt x="57088" y="939126"/>
                  </a:lnTo>
                  <a:lnTo>
                    <a:pt x="46286" y="893637"/>
                  </a:lnTo>
                  <a:lnTo>
                    <a:pt x="36603" y="847896"/>
                  </a:lnTo>
                  <a:lnTo>
                    <a:pt x="28045" y="801932"/>
                  </a:lnTo>
                  <a:lnTo>
                    <a:pt x="20617" y="755771"/>
                  </a:lnTo>
                  <a:lnTo>
                    <a:pt x="14326" y="709442"/>
                  </a:lnTo>
                  <a:lnTo>
                    <a:pt x="9173" y="662972"/>
                  </a:lnTo>
                  <a:lnTo>
                    <a:pt x="5161" y="616390"/>
                  </a:lnTo>
                  <a:lnTo>
                    <a:pt x="2294" y="569723"/>
                  </a:lnTo>
                  <a:lnTo>
                    <a:pt x="573" y="523000"/>
                  </a:lnTo>
                  <a:lnTo>
                    <a:pt x="0" y="476249"/>
                  </a:lnTo>
                  <a:lnTo>
                    <a:pt x="143" y="452870"/>
                  </a:lnTo>
                  <a:lnTo>
                    <a:pt x="1290" y="406133"/>
                  </a:lnTo>
                  <a:lnTo>
                    <a:pt x="3584" y="359432"/>
                  </a:lnTo>
                  <a:lnTo>
                    <a:pt x="7024" y="312807"/>
                  </a:lnTo>
                  <a:lnTo>
                    <a:pt x="11607" y="266274"/>
                  </a:lnTo>
                  <a:lnTo>
                    <a:pt x="17330" y="219875"/>
                  </a:lnTo>
                  <a:lnTo>
                    <a:pt x="24190" y="173623"/>
                  </a:lnTo>
                  <a:lnTo>
                    <a:pt x="32183" y="127560"/>
                  </a:lnTo>
                  <a:lnTo>
                    <a:pt x="41305" y="81701"/>
                  </a:lnTo>
                  <a:lnTo>
                    <a:pt x="51547" y="36086"/>
                  </a:lnTo>
                  <a:lnTo>
                    <a:pt x="2381250" y="0"/>
                  </a:lnTo>
                  <a:lnTo>
                    <a:pt x="2381250" y="2320721"/>
                  </a:lnTo>
                  <a:lnTo>
                    <a:pt x="2322385" y="2334962"/>
                  </a:lnTo>
                  <a:lnTo>
                    <a:pt x="2276644" y="2344645"/>
                  </a:lnTo>
                  <a:lnTo>
                    <a:pt x="2230680" y="2353203"/>
                  </a:lnTo>
                  <a:lnTo>
                    <a:pt x="2184519" y="2360630"/>
                  </a:lnTo>
                  <a:lnTo>
                    <a:pt x="2138191" y="2366923"/>
                  </a:lnTo>
                  <a:lnTo>
                    <a:pt x="2091722" y="2372076"/>
                  </a:lnTo>
                  <a:lnTo>
                    <a:pt x="2045139" y="2376088"/>
                  </a:lnTo>
                  <a:lnTo>
                    <a:pt x="1998474" y="2378955"/>
                  </a:lnTo>
                  <a:lnTo>
                    <a:pt x="1951752" y="2380675"/>
                  </a:lnTo>
                  <a:lnTo>
                    <a:pt x="1904999" y="2381249"/>
                  </a:lnTo>
                  <a:close/>
                </a:path>
              </a:pathLst>
            </a:custGeom>
            <a:solidFill>
              <a:srgbClr val="1A73E7">
                <a:alpha val="4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0553699" y="1000125"/>
              <a:ext cx="685800" cy="914400"/>
            </a:xfrm>
            <a:custGeom>
              <a:avLst/>
              <a:gdLst/>
              <a:ahLst/>
              <a:cxnLst/>
              <a:rect l="l" t="t" r="r" b="b"/>
              <a:pathLst>
                <a:path w="685800" h="914400">
                  <a:moveTo>
                    <a:pt x="571500" y="914400"/>
                  </a:moveTo>
                  <a:lnTo>
                    <a:pt x="114300" y="914400"/>
                  </a:lnTo>
                  <a:lnTo>
                    <a:pt x="69844" y="905406"/>
                  </a:lnTo>
                  <a:lnTo>
                    <a:pt x="33508" y="880891"/>
                  </a:lnTo>
                  <a:lnTo>
                    <a:pt x="8993" y="844555"/>
                  </a:lnTo>
                  <a:lnTo>
                    <a:pt x="0" y="800100"/>
                  </a:lnTo>
                  <a:lnTo>
                    <a:pt x="0" y="114300"/>
                  </a:lnTo>
                  <a:lnTo>
                    <a:pt x="8993" y="69844"/>
                  </a:lnTo>
                  <a:lnTo>
                    <a:pt x="33674" y="33397"/>
                  </a:lnTo>
                  <a:lnTo>
                    <a:pt x="69844" y="8993"/>
                  </a:lnTo>
                  <a:lnTo>
                    <a:pt x="114300" y="0"/>
                  </a:lnTo>
                  <a:lnTo>
                    <a:pt x="409872" y="0"/>
                  </a:lnTo>
                  <a:lnTo>
                    <a:pt x="453583" y="8661"/>
                  </a:lnTo>
                  <a:lnTo>
                    <a:pt x="490597" y="33397"/>
                  </a:lnTo>
                  <a:lnTo>
                    <a:pt x="542982" y="85725"/>
                  </a:lnTo>
                  <a:lnTo>
                    <a:pt x="114300" y="85725"/>
                  </a:lnTo>
                  <a:lnTo>
                    <a:pt x="103204" y="87979"/>
                  </a:lnTo>
                  <a:lnTo>
                    <a:pt x="94118" y="94118"/>
                  </a:lnTo>
                  <a:lnTo>
                    <a:pt x="87979" y="103204"/>
                  </a:lnTo>
                  <a:lnTo>
                    <a:pt x="85725" y="114300"/>
                  </a:lnTo>
                  <a:lnTo>
                    <a:pt x="85725" y="800100"/>
                  </a:lnTo>
                  <a:lnTo>
                    <a:pt x="87979" y="811195"/>
                  </a:lnTo>
                  <a:lnTo>
                    <a:pt x="94118" y="820281"/>
                  </a:lnTo>
                  <a:lnTo>
                    <a:pt x="103204" y="826420"/>
                  </a:lnTo>
                  <a:lnTo>
                    <a:pt x="114300" y="828675"/>
                  </a:lnTo>
                  <a:lnTo>
                    <a:pt x="680018" y="828675"/>
                  </a:lnTo>
                  <a:lnTo>
                    <a:pt x="676806" y="844555"/>
                  </a:lnTo>
                  <a:lnTo>
                    <a:pt x="652291" y="880891"/>
                  </a:lnTo>
                  <a:lnTo>
                    <a:pt x="615955" y="905406"/>
                  </a:lnTo>
                  <a:lnTo>
                    <a:pt x="571500" y="914400"/>
                  </a:lnTo>
                  <a:close/>
                </a:path>
                <a:path w="685800" h="914400">
                  <a:moveTo>
                    <a:pt x="680018" y="828675"/>
                  </a:moveTo>
                  <a:lnTo>
                    <a:pt x="571500" y="828675"/>
                  </a:lnTo>
                  <a:lnTo>
                    <a:pt x="582595" y="826420"/>
                  </a:lnTo>
                  <a:lnTo>
                    <a:pt x="591681" y="820281"/>
                  </a:lnTo>
                  <a:lnTo>
                    <a:pt x="597820" y="811195"/>
                  </a:lnTo>
                  <a:lnTo>
                    <a:pt x="600075" y="800100"/>
                  </a:lnTo>
                  <a:lnTo>
                    <a:pt x="600075" y="285750"/>
                  </a:lnTo>
                  <a:lnTo>
                    <a:pt x="457200" y="285750"/>
                  </a:lnTo>
                  <a:lnTo>
                    <a:pt x="434934" y="281265"/>
                  </a:lnTo>
                  <a:lnTo>
                    <a:pt x="416770" y="269029"/>
                  </a:lnTo>
                  <a:lnTo>
                    <a:pt x="404534" y="250865"/>
                  </a:lnTo>
                  <a:lnTo>
                    <a:pt x="400050" y="228600"/>
                  </a:lnTo>
                  <a:lnTo>
                    <a:pt x="400050" y="85725"/>
                  </a:lnTo>
                  <a:lnTo>
                    <a:pt x="542982" y="85725"/>
                  </a:lnTo>
                  <a:lnTo>
                    <a:pt x="652402" y="195024"/>
                  </a:lnTo>
                  <a:lnTo>
                    <a:pt x="666662" y="212437"/>
                  </a:lnTo>
                  <a:lnTo>
                    <a:pt x="677138" y="232127"/>
                  </a:lnTo>
                  <a:lnTo>
                    <a:pt x="683595" y="253491"/>
                  </a:lnTo>
                  <a:lnTo>
                    <a:pt x="685800" y="275927"/>
                  </a:lnTo>
                  <a:lnTo>
                    <a:pt x="685800" y="800100"/>
                  </a:lnTo>
                  <a:lnTo>
                    <a:pt x="680018" y="828675"/>
                  </a:lnTo>
                  <a:close/>
                </a:path>
                <a:path w="685800" h="914400">
                  <a:moveTo>
                    <a:pt x="471487" y="542925"/>
                  </a:moveTo>
                  <a:lnTo>
                    <a:pt x="214312" y="542925"/>
                  </a:lnTo>
                  <a:lnTo>
                    <a:pt x="197594" y="539567"/>
                  </a:lnTo>
                  <a:lnTo>
                    <a:pt x="183973" y="530401"/>
                  </a:lnTo>
                  <a:lnTo>
                    <a:pt x="174807" y="516780"/>
                  </a:lnTo>
                  <a:lnTo>
                    <a:pt x="171450" y="500062"/>
                  </a:lnTo>
                  <a:lnTo>
                    <a:pt x="174807" y="483344"/>
                  </a:lnTo>
                  <a:lnTo>
                    <a:pt x="183973" y="469723"/>
                  </a:lnTo>
                  <a:lnTo>
                    <a:pt x="197594" y="460557"/>
                  </a:lnTo>
                  <a:lnTo>
                    <a:pt x="214312" y="457200"/>
                  </a:lnTo>
                  <a:lnTo>
                    <a:pt x="471487" y="457200"/>
                  </a:lnTo>
                  <a:lnTo>
                    <a:pt x="488205" y="460557"/>
                  </a:lnTo>
                  <a:lnTo>
                    <a:pt x="501826" y="469723"/>
                  </a:lnTo>
                  <a:lnTo>
                    <a:pt x="510992" y="483344"/>
                  </a:lnTo>
                  <a:lnTo>
                    <a:pt x="514350" y="500062"/>
                  </a:lnTo>
                  <a:lnTo>
                    <a:pt x="510992" y="516780"/>
                  </a:lnTo>
                  <a:lnTo>
                    <a:pt x="501826" y="530401"/>
                  </a:lnTo>
                  <a:lnTo>
                    <a:pt x="488205" y="539567"/>
                  </a:lnTo>
                  <a:lnTo>
                    <a:pt x="471487" y="542925"/>
                  </a:lnTo>
                  <a:close/>
                </a:path>
                <a:path w="685800" h="914400">
                  <a:moveTo>
                    <a:pt x="471487" y="714375"/>
                  </a:moveTo>
                  <a:lnTo>
                    <a:pt x="214312" y="714375"/>
                  </a:lnTo>
                  <a:lnTo>
                    <a:pt x="197594" y="711017"/>
                  </a:lnTo>
                  <a:lnTo>
                    <a:pt x="183973" y="701851"/>
                  </a:lnTo>
                  <a:lnTo>
                    <a:pt x="174807" y="688230"/>
                  </a:lnTo>
                  <a:lnTo>
                    <a:pt x="171450" y="671512"/>
                  </a:lnTo>
                  <a:lnTo>
                    <a:pt x="174807" y="654794"/>
                  </a:lnTo>
                  <a:lnTo>
                    <a:pt x="183973" y="641173"/>
                  </a:lnTo>
                  <a:lnTo>
                    <a:pt x="197594" y="632007"/>
                  </a:lnTo>
                  <a:lnTo>
                    <a:pt x="214312" y="628650"/>
                  </a:lnTo>
                  <a:lnTo>
                    <a:pt x="471487" y="628650"/>
                  </a:lnTo>
                  <a:lnTo>
                    <a:pt x="488205" y="632007"/>
                  </a:lnTo>
                  <a:lnTo>
                    <a:pt x="501826" y="641173"/>
                  </a:lnTo>
                  <a:lnTo>
                    <a:pt x="510992" y="654794"/>
                  </a:lnTo>
                  <a:lnTo>
                    <a:pt x="514350" y="671512"/>
                  </a:lnTo>
                  <a:lnTo>
                    <a:pt x="510992" y="688230"/>
                  </a:lnTo>
                  <a:lnTo>
                    <a:pt x="501826" y="701851"/>
                  </a:lnTo>
                  <a:lnTo>
                    <a:pt x="488205" y="711017"/>
                  </a:lnTo>
                  <a:lnTo>
                    <a:pt x="471487" y="714375"/>
                  </a:lnTo>
                  <a:close/>
                </a:path>
              </a:pathLst>
            </a:custGeom>
            <a:solidFill>
              <a:srgbClr val="1A73E7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/>
          <p:nvPr/>
        </p:nvSpPr>
        <p:spPr>
          <a:xfrm>
            <a:off x="9858374" y="4857749"/>
            <a:ext cx="428625" cy="571500"/>
          </a:xfrm>
          <a:custGeom>
            <a:avLst/>
            <a:gdLst/>
            <a:ahLst/>
            <a:cxnLst/>
            <a:rect l="l" t="t" r="r" b="b"/>
            <a:pathLst>
              <a:path w="428625" h="571500">
                <a:moveTo>
                  <a:pt x="357187" y="571500"/>
                </a:moveTo>
                <a:lnTo>
                  <a:pt x="71437" y="571500"/>
                </a:lnTo>
                <a:lnTo>
                  <a:pt x="43652" y="565878"/>
                </a:lnTo>
                <a:lnTo>
                  <a:pt x="20942" y="550557"/>
                </a:lnTo>
                <a:lnTo>
                  <a:pt x="5621" y="527847"/>
                </a:lnTo>
                <a:lnTo>
                  <a:pt x="0" y="500062"/>
                </a:lnTo>
                <a:lnTo>
                  <a:pt x="0" y="71437"/>
                </a:lnTo>
                <a:lnTo>
                  <a:pt x="5621" y="43652"/>
                </a:lnTo>
                <a:lnTo>
                  <a:pt x="21046" y="20873"/>
                </a:lnTo>
                <a:lnTo>
                  <a:pt x="43652" y="5621"/>
                </a:lnTo>
                <a:lnTo>
                  <a:pt x="71437" y="0"/>
                </a:lnTo>
                <a:lnTo>
                  <a:pt x="256170" y="0"/>
                </a:lnTo>
                <a:lnTo>
                  <a:pt x="295757" y="11960"/>
                </a:lnTo>
                <a:lnTo>
                  <a:pt x="339364" y="53578"/>
                </a:lnTo>
                <a:lnTo>
                  <a:pt x="61614" y="53578"/>
                </a:lnTo>
                <a:lnTo>
                  <a:pt x="53578" y="61614"/>
                </a:lnTo>
                <a:lnTo>
                  <a:pt x="53578" y="509885"/>
                </a:lnTo>
                <a:lnTo>
                  <a:pt x="61614" y="517921"/>
                </a:lnTo>
                <a:lnTo>
                  <a:pt x="425011" y="517921"/>
                </a:lnTo>
                <a:lnTo>
                  <a:pt x="423003" y="527847"/>
                </a:lnTo>
                <a:lnTo>
                  <a:pt x="407682" y="550557"/>
                </a:lnTo>
                <a:lnTo>
                  <a:pt x="384972" y="565878"/>
                </a:lnTo>
                <a:lnTo>
                  <a:pt x="357187" y="571500"/>
                </a:lnTo>
                <a:close/>
              </a:path>
              <a:path w="428625" h="571500">
                <a:moveTo>
                  <a:pt x="425011" y="517921"/>
                </a:moveTo>
                <a:lnTo>
                  <a:pt x="367010" y="517921"/>
                </a:lnTo>
                <a:lnTo>
                  <a:pt x="375046" y="509885"/>
                </a:lnTo>
                <a:lnTo>
                  <a:pt x="375046" y="178593"/>
                </a:lnTo>
                <a:lnTo>
                  <a:pt x="285750" y="178593"/>
                </a:lnTo>
                <a:lnTo>
                  <a:pt x="252833" y="156791"/>
                </a:lnTo>
                <a:lnTo>
                  <a:pt x="250031" y="142875"/>
                </a:lnTo>
                <a:lnTo>
                  <a:pt x="250031" y="53578"/>
                </a:lnTo>
                <a:lnTo>
                  <a:pt x="339364" y="53578"/>
                </a:lnTo>
                <a:lnTo>
                  <a:pt x="407751" y="121890"/>
                </a:lnTo>
                <a:lnTo>
                  <a:pt x="416664" y="132773"/>
                </a:lnTo>
                <a:lnTo>
                  <a:pt x="423211" y="145079"/>
                </a:lnTo>
                <a:lnTo>
                  <a:pt x="427247" y="158432"/>
                </a:lnTo>
                <a:lnTo>
                  <a:pt x="428625" y="172454"/>
                </a:lnTo>
                <a:lnTo>
                  <a:pt x="428625" y="500062"/>
                </a:lnTo>
                <a:lnTo>
                  <a:pt x="425011" y="517921"/>
                </a:lnTo>
                <a:close/>
              </a:path>
              <a:path w="428625" h="571500">
                <a:moveTo>
                  <a:pt x="294679" y="339328"/>
                </a:moveTo>
                <a:lnTo>
                  <a:pt x="133945" y="339328"/>
                </a:lnTo>
                <a:lnTo>
                  <a:pt x="123496" y="337230"/>
                </a:lnTo>
                <a:lnTo>
                  <a:pt x="114983" y="331500"/>
                </a:lnTo>
                <a:lnTo>
                  <a:pt x="109254" y="322987"/>
                </a:lnTo>
                <a:lnTo>
                  <a:pt x="107156" y="312539"/>
                </a:lnTo>
                <a:lnTo>
                  <a:pt x="109254" y="302090"/>
                </a:lnTo>
                <a:lnTo>
                  <a:pt x="114983" y="293577"/>
                </a:lnTo>
                <a:lnTo>
                  <a:pt x="123496" y="287848"/>
                </a:lnTo>
                <a:lnTo>
                  <a:pt x="133945" y="285750"/>
                </a:lnTo>
                <a:lnTo>
                  <a:pt x="294679" y="285750"/>
                </a:lnTo>
                <a:lnTo>
                  <a:pt x="305128" y="287848"/>
                </a:lnTo>
                <a:lnTo>
                  <a:pt x="313641" y="293577"/>
                </a:lnTo>
                <a:lnTo>
                  <a:pt x="319370" y="302090"/>
                </a:lnTo>
                <a:lnTo>
                  <a:pt x="321468" y="312539"/>
                </a:lnTo>
                <a:lnTo>
                  <a:pt x="319370" y="322987"/>
                </a:lnTo>
                <a:lnTo>
                  <a:pt x="313641" y="331500"/>
                </a:lnTo>
                <a:lnTo>
                  <a:pt x="305128" y="337230"/>
                </a:lnTo>
                <a:lnTo>
                  <a:pt x="294679" y="339328"/>
                </a:lnTo>
                <a:close/>
              </a:path>
              <a:path w="428625" h="571500">
                <a:moveTo>
                  <a:pt x="294679" y="446484"/>
                </a:moveTo>
                <a:lnTo>
                  <a:pt x="133945" y="446484"/>
                </a:lnTo>
                <a:lnTo>
                  <a:pt x="123496" y="444386"/>
                </a:lnTo>
                <a:lnTo>
                  <a:pt x="114983" y="438656"/>
                </a:lnTo>
                <a:lnTo>
                  <a:pt x="109254" y="430144"/>
                </a:lnTo>
                <a:lnTo>
                  <a:pt x="107156" y="419695"/>
                </a:lnTo>
                <a:lnTo>
                  <a:pt x="109254" y="409246"/>
                </a:lnTo>
                <a:lnTo>
                  <a:pt x="114983" y="400733"/>
                </a:lnTo>
                <a:lnTo>
                  <a:pt x="123496" y="395004"/>
                </a:lnTo>
                <a:lnTo>
                  <a:pt x="133945" y="392906"/>
                </a:lnTo>
                <a:lnTo>
                  <a:pt x="294679" y="392906"/>
                </a:lnTo>
                <a:lnTo>
                  <a:pt x="305128" y="395004"/>
                </a:lnTo>
                <a:lnTo>
                  <a:pt x="313641" y="400733"/>
                </a:lnTo>
                <a:lnTo>
                  <a:pt x="319370" y="409246"/>
                </a:lnTo>
                <a:lnTo>
                  <a:pt x="321468" y="419695"/>
                </a:lnTo>
                <a:lnTo>
                  <a:pt x="319370" y="430144"/>
                </a:lnTo>
                <a:lnTo>
                  <a:pt x="313641" y="438656"/>
                </a:lnTo>
                <a:lnTo>
                  <a:pt x="305128" y="444386"/>
                </a:lnTo>
                <a:lnTo>
                  <a:pt x="294679" y="446484"/>
                </a:lnTo>
                <a:close/>
              </a:path>
            </a:pathLst>
          </a:custGeom>
          <a:solidFill>
            <a:srgbClr val="1A73E7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952500" y="1933575"/>
            <a:ext cx="342900" cy="457200"/>
          </a:xfrm>
          <a:custGeom>
            <a:avLst/>
            <a:gdLst/>
            <a:ahLst/>
            <a:cxnLst/>
            <a:rect l="l" t="t" r="r" b="b"/>
            <a:pathLst>
              <a:path w="342900" h="457200">
                <a:moveTo>
                  <a:pt x="285750" y="457200"/>
                </a:moveTo>
                <a:lnTo>
                  <a:pt x="57150" y="457200"/>
                </a:lnTo>
                <a:lnTo>
                  <a:pt x="34922" y="452703"/>
                </a:lnTo>
                <a:lnTo>
                  <a:pt x="16754" y="440445"/>
                </a:lnTo>
                <a:lnTo>
                  <a:pt x="4496" y="422277"/>
                </a:lnTo>
                <a:lnTo>
                  <a:pt x="0" y="400050"/>
                </a:lnTo>
                <a:lnTo>
                  <a:pt x="0" y="57150"/>
                </a:lnTo>
                <a:lnTo>
                  <a:pt x="4496" y="34922"/>
                </a:lnTo>
                <a:lnTo>
                  <a:pt x="16837" y="16698"/>
                </a:lnTo>
                <a:lnTo>
                  <a:pt x="34922" y="4496"/>
                </a:lnTo>
                <a:lnTo>
                  <a:pt x="57150" y="0"/>
                </a:lnTo>
                <a:lnTo>
                  <a:pt x="204936" y="0"/>
                </a:lnTo>
                <a:lnTo>
                  <a:pt x="245298" y="16698"/>
                </a:lnTo>
                <a:lnTo>
                  <a:pt x="49291" y="42862"/>
                </a:lnTo>
                <a:lnTo>
                  <a:pt x="42862" y="49291"/>
                </a:lnTo>
                <a:lnTo>
                  <a:pt x="42862" y="407908"/>
                </a:lnTo>
                <a:lnTo>
                  <a:pt x="49291" y="414337"/>
                </a:lnTo>
                <a:lnTo>
                  <a:pt x="340009" y="414337"/>
                </a:lnTo>
                <a:lnTo>
                  <a:pt x="338403" y="422277"/>
                </a:lnTo>
                <a:lnTo>
                  <a:pt x="326145" y="440445"/>
                </a:lnTo>
                <a:lnTo>
                  <a:pt x="307977" y="452703"/>
                </a:lnTo>
                <a:lnTo>
                  <a:pt x="285750" y="457200"/>
                </a:lnTo>
                <a:close/>
              </a:path>
              <a:path w="342900" h="457200">
                <a:moveTo>
                  <a:pt x="340009" y="414337"/>
                </a:moveTo>
                <a:lnTo>
                  <a:pt x="293608" y="414337"/>
                </a:lnTo>
                <a:lnTo>
                  <a:pt x="300037" y="407908"/>
                </a:lnTo>
                <a:lnTo>
                  <a:pt x="300037" y="142875"/>
                </a:lnTo>
                <a:lnTo>
                  <a:pt x="228600" y="142875"/>
                </a:lnTo>
                <a:lnTo>
                  <a:pt x="200025" y="114300"/>
                </a:lnTo>
                <a:lnTo>
                  <a:pt x="200025" y="42862"/>
                </a:lnTo>
                <a:lnTo>
                  <a:pt x="271491" y="42862"/>
                </a:lnTo>
                <a:lnTo>
                  <a:pt x="326201" y="97512"/>
                </a:lnTo>
                <a:lnTo>
                  <a:pt x="333331" y="106218"/>
                </a:lnTo>
                <a:lnTo>
                  <a:pt x="338569" y="116063"/>
                </a:lnTo>
                <a:lnTo>
                  <a:pt x="341797" y="126745"/>
                </a:lnTo>
                <a:lnTo>
                  <a:pt x="342900" y="137963"/>
                </a:lnTo>
                <a:lnTo>
                  <a:pt x="342900" y="400050"/>
                </a:lnTo>
                <a:lnTo>
                  <a:pt x="340009" y="414337"/>
                </a:lnTo>
                <a:close/>
              </a:path>
              <a:path w="342900" h="457200">
                <a:moveTo>
                  <a:pt x="235743" y="271462"/>
                </a:moveTo>
                <a:lnTo>
                  <a:pt x="107156" y="271462"/>
                </a:lnTo>
                <a:lnTo>
                  <a:pt x="98797" y="269783"/>
                </a:lnTo>
                <a:lnTo>
                  <a:pt x="91986" y="265200"/>
                </a:lnTo>
                <a:lnTo>
                  <a:pt x="87403" y="258390"/>
                </a:lnTo>
                <a:lnTo>
                  <a:pt x="85725" y="250031"/>
                </a:lnTo>
                <a:lnTo>
                  <a:pt x="87403" y="241672"/>
                </a:lnTo>
                <a:lnTo>
                  <a:pt x="91986" y="234861"/>
                </a:lnTo>
                <a:lnTo>
                  <a:pt x="98797" y="230278"/>
                </a:lnTo>
                <a:lnTo>
                  <a:pt x="107156" y="228600"/>
                </a:lnTo>
                <a:lnTo>
                  <a:pt x="235743" y="228600"/>
                </a:lnTo>
                <a:lnTo>
                  <a:pt x="244102" y="230278"/>
                </a:lnTo>
                <a:lnTo>
                  <a:pt x="250913" y="234861"/>
                </a:lnTo>
                <a:lnTo>
                  <a:pt x="255496" y="241672"/>
                </a:lnTo>
                <a:lnTo>
                  <a:pt x="257175" y="250031"/>
                </a:lnTo>
                <a:lnTo>
                  <a:pt x="255496" y="258390"/>
                </a:lnTo>
                <a:lnTo>
                  <a:pt x="250913" y="265200"/>
                </a:lnTo>
                <a:lnTo>
                  <a:pt x="244102" y="269783"/>
                </a:lnTo>
                <a:lnTo>
                  <a:pt x="235743" y="271462"/>
                </a:lnTo>
                <a:close/>
              </a:path>
              <a:path w="342900" h="457200">
                <a:moveTo>
                  <a:pt x="235743" y="357187"/>
                </a:moveTo>
                <a:lnTo>
                  <a:pt x="107156" y="357187"/>
                </a:lnTo>
                <a:lnTo>
                  <a:pt x="98797" y="355508"/>
                </a:lnTo>
                <a:lnTo>
                  <a:pt x="91986" y="350925"/>
                </a:lnTo>
                <a:lnTo>
                  <a:pt x="87403" y="344115"/>
                </a:lnTo>
                <a:lnTo>
                  <a:pt x="85725" y="335756"/>
                </a:lnTo>
                <a:lnTo>
                  <a:pt x="87403" y="327397"/>
                </a:lnTo>
                <a:lnTo>
                  <a:pt x="91986" y="320586"/>
                </a:lnTo>
                <a:lnTo>
                  <a:pt x="98797" y="316003"/>
                </a:lnTo>
                <a:lnTo>
                  <a:pt x="107156" y="314325"/>
                </a:lnTo>
                <a:lnTo>
                  <a:pt x="235743" y="314325"/>
                </a:lnTo>
                <a:lnTo>
                  <a:pt x="244102" y="316003"/>
                </a:lnTo>
                <a:lnTo>
                  <a:pt x="250913" y="320586"/>
                </a:lnTo>
                <a:lnTo>
                  <a:pt x="255496" y="327397"/>
                </a:lnTo>
                <a:lnTo>
                  <a:pt x="257175" y="335756"/>
                </a:lnTo>
                <a:lnTo>
                  <a:pt x="255496" y="344115"/>
                </a:lnTo>
                <a:lnTo>
                  <a:pt x="250913" y="350925"/>
                </a:lnTo>
                <a:lnTo>
                  <a:pt x="244102" y="355508"/>
                </a:lnTo>
                <a:lnTo>
                  <a:pt x="235743" y="357187"/>
                </a:lnTo>
                <a:close/>
              </a:path>
            </a:pathLst>
          </a:custGeom>
          <a:solidFill>
            <a:srgbClr val="1A73E7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 descr=""/>
          <p:cNvGrpSpPr/>
          <p:nvPr/>
        </p:nvGrpSpPr>
        <p:grpSpPr>
          <a:xfrm>
            <a:off x="10610849" y="6400799"/>
            <a:ext cx="304800" cy="304800"/>
            <a:chOff x="10610849" y="6400799"/>
            <a:chExt cx="304800" cy="304800"/>
          </a:xfrm>
        </p:grpSpPr>
        <p:sp>
          <p:nvSpPr>
            <p:cNvPr id="17" name="object 17" descr=""/>
            <p:cNvSpPr/>
            <p:nvPr/>
          </p:nvSpPr>
          <p:spPr>
            <a:xfrm>
              <a:off x="10610849" y="640079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7" y="298239"/>
                  </a:lnTo>
                  <a:lnTo>
                    <a:pt x="67728" y="279115"/>
                  </a:lnTo>
                  <a:lnTo>
                    <a:pt x="34590" y="249082"/>
                  </a:lnTo>
                  <a:lnTo>
                    <a:pt x="11599" y="210720"/>
                  </a:lnTo>
                  <a:lnTo>
                    <a:pt x="731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3" y="101065"/>
                  </a:lnTo>
                  <a:lnTo>
                    <a:pt x="29994" y="61607"/>
                  </a:lnTo>
                  <a:lnTo>
                    <a:pt x="61604" y="29995"/>
                  </a:lnTo>
                  <a:lnTo>
                    <a:pt x="101063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2" y="8904"/>
                  </a:lnTo>
                  <a:lnTo>
                    <a:pt x="243190" y="29995"/>
                  </a:lnTo>
                  <a:lnTo>
                    <a:pt x="274802" y="61607"/>
                  </a:lnTo>
                  <a:lnTo>
                    <a:pt x="295893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3" y="203732"/>
                  </a:lnTo>
                  <a:lnTo>
                    <a:pt x="274802" y="243191"/>
                  </a:lnTo>
                  <a:lnTo>
                    <a:pt x="243190" y="274803"/>
                  </a:lnTo>
                  <a:lnTo>
                    <a:pt x="203732" y="295895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1A73E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77524" y="6486524"/>
              <a:ext cx="166687" cy="133350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/>
          <p:nvPr/>
        </p:nvSpPr>
        <p:spPr>
          <a:xfrm>
            <a:off x="10976172" y="6437592"/>
            <a:ext cx="1076325" cy="21780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50" spc="-95">
                <a:solidFill>
                  <a:srgbClr val="4A5462"/>
                </a:solidFill>
                <a:latin typeface="Microsoft Sans Serif"/>
                <a:cs typeface="Microsoft Sans Serif"/>
              </a:rPr>
              <a:t>Google</a:t>
            </a:r>
            <a:r>
              <a:rPr dirty="0" sz="1250" spc="-7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250" spc="-110">
                <a:solidFill>
                  <a:srgbClr val="4A5462"/>
                </a:solidFill>
                <a:latin typeface="Microsoft Sans Serif"/>
                <a:cs typeface="Microsoft Sans Serif"/>
              </a:rPr>
              <a:t>AI</a:t>
            </a:r>
            <a:r>
              <a:rPr dirty="0" sz="1250" spc="-7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250" spc="-50">
                <a:solidFill>
                  <a:srgbClr val="4A5462"/>
                </a:solidFill>
                <a:latin typeface="Microsoft Sans Serif"/>
                <a:cs typeface="Microsoft Sans Serif"/>
              </a:rPr>
              <a:t>Studio</a:t>
            </a:r>
            <a:endParaRPr sz="12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61999" y="1581149"/>
            <a:ext cx="762000" cy="57150"/>
          </a:xfrm>
          <a:custGeom>
            <a:avLst/>
            <a:gdLst/>
            <a:ahLst/>
            <a:cxnLst/>
            <a:rect l="l" t="t" r="r" b="b"/>
            <a:pathLst>
              <a:path w="762000" h="57150">
                <a:moveTo>
                  <a:pt x="761999" y="57149"/>
                </a:moveTo>
                <a:lnTo>
                  <a:pt x="0" y="57149"/>
                </a:lnTo>
                <a:lnTo>
                  <a:pt x="0" y="0"/>
                </a:lnTo>
                <a:lnTo>
                  <a:pt x="761999" y="0"/>
                </a:lnTo>
                <a:lnTo>
                  <a:pt x="761999" y="57149"/>
                </a:lnTo>
                <a:close/>
              </a:path>
            </a:pathLst>
          </a:custGeom>
          <a:solidFill>
            <a:srgbClr val="1A73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761999" y="0"/>
            <a:ext cx="1000125" cy="266700"/>
          </a:xfrm>
          <a:custGeom>
            <a:avLst/>
            <a:gdLst/>
            <a:ahLst/>
            <a:cxnLst/>
            <a:rect l="l" t="t" r="r" b="b"/>
            <a:pathLst>
              <a:path w="1000125" h="266700">
                <a:moveTo>
                  <a:pt x="866774" y="266699"/>
                </a:moveTo>
                <a:lnTo>
                  <a:pt x="133349" y="266699"/>
                </a:lnTo>
                <a:lnTo>
                  <a:pt x="126798" y="266539"/>
                </a:lnTo>
                <a:lnTo>
                  <a:pt x="88432" y="258908"/>
                </a:lnTo>
                <a:lnTo>
                  <a:pt x="53906" y="240453"/>
                </a:lnTo>
                <a:lnTo>
                  <a:pt x="26246" y="212793"/>
                </a:lnTo>
                <a:lnTo>
                  <a:pt x="7791" y="178267"/>
                </a:lnTo>
                <a:lnTo>
                  <a:pt x="160" y="139901"/>
                </a:lnTo>
                <a:lnTo>
                  <a:pt x="0" y="133349"/>
                </a:lnTo>
                <a:lnTo>
                  <a:pt x="160" y="126798"/>
                </a:lnTo>
                <a:lnTo>
                  <a:pt x="7791" y="88432"/>
                </a:lnTo>
                <a:lnTo>
                  <a:pt x="26246" y="53906"/>
                </a:lnTo>
                <a:lnTo>
                  <a:pt x="53906" y="26246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866774" y="0"/>
                </a:lnTo>
                <a:lnTo>
                  <a:pt x="905484" y="5740"/>
                </a:lnTo>
                <a:lnTo>
                  <a:pt x="940859" y="22473"/>
                </a:lnTo>
                <a:lnTo>
                  <a:pt x="969856" y="48752"/>
                </a:lnTo>
                <a:lnTo>
                  <a:pt x="989974" y="82319"/>
                </a:lnTo>
                <a:lnTo>
                  <a:pt x="999484" y="120279"/>
                </a:lnTo>
                <a:lnTo>
                  <a:pt x="1000124" y="133349"/>
                </a:lnTo>
                <a:lnTo>
                  <a:pt x="999964" y="139901"/>
                </a:lnTo>
                <a:lnTo>
                  <a:pt x="992333" y="178267"/>
                </a:lnTo>
                <a:lnTo>
                  <a:pt x="973878" y="212793"/>
                </a:lnTo>
                <a:lnTo>
                  <a:pt x="946218" y="240453"/>
                </a:lnTo>
                <a:lnTo>
                  <a:pt x="911691" y="258908"/>
                </a:lnTo>
                <a:lnTo>
                  <a:pt x="873325" y="266539"/>
                </a:lnTo>
                <a:lnTo>
                  <a:pt x="866774" y="2666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863600" y="27114"/>
            <a:ext cx="798195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45">
                <a:solidFill>
                  <a:srgbClr val="1D40AF"/>
                </a:solidFill>
                <a:latin typeface="SimSun"/>
                <a:cs typeface="SimSun"/>
              </a:rPr>
              <a:t>セクション </a:t>
            </a:r>
            <a:r>
              <a:rPr dirty="0" sz="1150" spc="-50" b="0">
                <a:solidFill>
                  <a:srgbClr val="1D40AF"/>
                </a:solidFill>
                <a:latin typeface="Lato Medium"/>
                <a:cs typeface="Lato Medium"/>
              </a:rPr>
              <a:t>1</a:t>
            </a:r>
            <a:endParaRPr sz="1150">
              <a:latin typeface="Lato Medium"/>
              <a:cs typeface="Lato Medium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9299" y="457073"/>
            <a:ext cx="6188075" cy="919480"/>
          </a:xfrm>
          <a:prstGeom prst="rect"/>
        </p:spPr>
        <p:txBody>
          <a:bodyPr wrap="square" lIns="0" tIns="56515" rIns="0" bIns="0" rtlCol="0" vert="horz">
            <a:spAutoFit/>
          </a:bodyPr>
          <a:lstStyle/>
          <a:p>
            <a:pPr marL="12700" marR="5080">
              <a:lnSpc>
                <a:spcPts val="3379"/>
              </a:lnSpc>
              <a:spcBef>
                <a:spcPts val="445"/>
              </a:spcBef>
            </a:pPr>
            <a:r>
              <a:rPr dirty="0" sz="3050" spc="-295"/>
              <a:t>はじめに</a:t>
            </a:r>
            <a:r>
              <a:rPr dirty="0" sz="3050" spc="-370">
                <a:solidFill>
                  <a:srgbClr val="1A73E7"/>
                </a:solidFill>
              </a:rPr>
              <a:t>〜</a:t>
            </a:r>
            <a:r>
              <a:rPr dirty="0" sz="2950" spc="-114">
                <a:latin typeface="David Libre"/>
                <a:cs typeface="David Libre"/>
              </a:rPr>
              <a:t>AI</a:t>
            </a:r>
            <a:r>
              <a:rPr dirty="0" sz="3050" spc="-365"/>
              <a:t>活用への一歩を踏み出すに</a:t>
            </a:r>
            <a:r>
              <a:rPr dirty="0" sz="3050" spc="-395"/>
              <a:t>は？</a:t>
            </a:r>
            <a:endParaRPr sz="3050">
              <a:latin typeface="David Libre"/>
              <a:cs typeface="David Libre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49299" y="2000885"/>
            <a:ext cx="6169025" cy="18040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210">
                <a:solidFill>
                  <a:srgbClr val="1F2937"/>
                </a:solidFill>
                <a:latin typeface="SimSun"/>
                <a:cs typeface="SimSun"/>
              </a:rPr>
              <a:t>「</a:t>
            </a:r>
            <a:r>
              <a:rPr dirty="0" sz="1650" spc="-150">
                <a:solidFill>
                  <a:srgbClr val="1F2937"/>
                </a:solidFill>
                <a:latin typeface="TechnicLite"/>
                <a:cs typeface="TechnicLite"/>
              </a:rPr>
              <a:t></a:t>
            </a:r>
            <a:r>
              <a:rPr dirty="0" sz="1700" spc="-229">
                <a:solidFill>
                  <a:srgbClr val="1F2937"/>
                </a:solidFill>
                <a:latin typeface="SimSun"/>
                <a:cs typeface="SimSun"/>
              </a:rPr>
              <a:t>で何かしたいが、チャットで遊ぶだけで止まっていませんか？」</a:t>
            </a:r>
            <a:endParaRPr sz="1700">
              <a:latin typeface="SimSun"/>
              <a:cs typeface="SimSun"/>
            </a:endParaRPr>
          </a:p>
          <a:p>
            <a:pPr marL="12700" marR="120014">
              <a:lnSpc>
                <a:spcPct val="114599"/>
              </a:lnSpc>
              <a:spcBef>
                <a:spcPts val="1680"/>
              </a:spcBef>
            </a:pPr>
            <a:r>
              <a:rPr dirty="0" sz="1500" spc="-150">
                <a:solidFill>
                  <a:srgbClr val="374050"/>
                </a:solidFill>
                <a:latin typeface="SimSun"/>
                <a:cs typeface="SimSun"/>
              </a:rPr>
              <a:t>従来</a:t>
            </a:r>
            <a:r>
              <a:rPr dirty="0" sz="1500" spc="-150">
                <a:solidFill>
                  <a:srgbClr val="374050"/>
                </a:solidFill>
                <a:latin typeface="PMingLiU"/>
                <a:cs typeface="PMingLiU"/>
              </a:rPr>
              <a:t>はエンジニア</a:t>
            </a:r>
            <a:r>
              <a:rPr dirty="0" sz="1500" spc="-150">
                <a:solidFill>
                  <a:srgbClr val="374050"/>
                </a:solidFill>
                <a:latin typeface="SimSun"/>
                <a:cs typeface="SimSun"/>
              </a:rPr>
              <a:t>領域</a:t>
            </a:r>
            <a:r>
              <a:rPr dirty="0" sz="1500" spc="-150">
                <a:solidFill>
                  <a:srgbClr val="374050"/>
                </a:solidFill>
                <a:latin typeface="PMingLiU"/>
                <a:cs typeface="PMingLiU"/>
              </a:rPr>
              <a:t>だった</a:t>
            </a:r>
            <a:r>
              <a:rPr dirty="0" sz="1500" spc="-150">
                <a:solidFill>
                  <a:srgbClr val="374050"/>
                </a:solidFill>
                <a:latin typeface="SimSun"/>
                <a:cs typeface="SimSun"/>
              </a:rPr>
              <a:t>業務</a:t>
            </a:r>
            <a:r>
              <a:rPr dirty="0" sz="1500" spc="-150">
                <a:solidFill>
                  <a:srgbClr val="374050"/>
                </a:solidFill>
                <a:latin typeface="PMingLiU"/>
                <a:cs typeface="PMingLiU"/>
              </a:rPr>
              <a:t>ツール</a:t>
            </a:r>
            <a:r>
              <a:rPr dirty="0" sz="1500" spc="-150">
                <a:solidFill>
                  <a:srgbClr val="374050"/>
                </a:solidFill>
                <a:latin typeface="SimSun"/>
                <a:cs typeface="SimSun"/>
              </a:rPr>
              <a:t>開発</a:t>
            </a:r>
            <a:r>
              <a:rPr dirty="0" sz="1500" spc="-165">
                <a:solidFill>
                  <a:srgbClr val="374050"/>
                </a:solidFill>
                <a:latin typeface="PMingLiU"/>
                <a:cs typeface="PMingLiU"/>
              </a:rPr>
              <a:t>が、</a:t>
            </a:r>
            <a:r>
              <a:rPr dirty="0" sz="1600" spc="-160">
                <a:solidFill>
                  <a:srgbClr val="374050"/>
                </a:solidFill>
                <a:latin typeface="Microsoft Sans Serif"/>
                <a:cs typeface="Microsoft Sans Serif"/>
              </a:rPr>
              <a:t>AI</a:t>
            </a:r>
            <a:r>
              <a:rPr dirty="0" sz="1500" spc="-150">
                <a:solidFill>
                  <a:srgbClr val="374050"/>
                </a:solidFill>
                <a:latin typeface="PMingLiU"/>
                <a:cs typeface="PMingLiU"/>
              </a:rPr>
              <a:t>と</a:t>
            </a:r>
            <a:r>
              <a:rPr dirty="0" sz="1600" spc="-130">
                <a:solidFill>
                  <a:srgbClr val="374050"/>
                </a:solidFill>
                <a:latin typeface="Microsoft Sans Serif"/>
                <a:cs typeface="Microsoft Sans Serif"/>
              </a:rPr>
              <a:t>Google</a:t>
            </a:r>
            <a:r>
              <a:rPr dirty="0" sz="1600" spc="-125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60">
                <a:solidFill>
                  <a:srgbClr val="374050"/>
                </a:solidFill>
                <a:latin typeface="Microsoft Sans Serif"/>
                <a:cs typeface="Microsoft Sans Serif"/>
              </a:rPr>
              <a:t>AI</a:t>
            </a:r>
            <a:r>
              <a:rPr dirty="0" sz="1600" spc="-125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80">
                <a:solidFill>
                  <a:srgbClr val="374050"/>
                </a:solidFill>
                <a:latin typeface="Microsoft Sans Serif"/>
                <a:cs typeface="Microsoft Sans Serif"/>
              </a:rPr>
              <a:t>Studio</a:t>
            </a:r>
            <a:r>
              <a:rPr dirty="0" sz="1500" spc="-150">
                <a:solidFill>
                  <a:srgbClr val="374050"/>
                </a:solidFill>
                <a:latin typeface="PMingLiU"/>
                <a:cs typeface="PMingLiU"/>
              </a:rPr>
              <a:t>で</a:t>
            </a:r>
            <a:r>
              <a:rPr dirty="0" sz="1500" spc="185">
                <a:solidFill>
                  <a:srgbClr val="374050"/>
                </a:solidFill>
                <a:latin typeface="Segoe UI Symbol"/>
                <a:cs typeface="Segoe UI Symbol"/>
              </a:rPr>
              <a:t>"</a:t>
            </a:r>
            <a:r>
              <a:rPr dirty="0" sz="1500" spc="-130" b="1">
                <a:solidFill>
                  <a:srgbClr val="374050"/>
                </a:solidFill>
                <a:latin typeface="BIZ UDPGothic"/>
                <a:cs typeface="BIZ UDPGothic"/>
              </a:rPr>
              <a:t>誰で</a:t>
            </a:r>
            <a:r>
              <a:rPr dirty="0" sz="1500" spc="-125" b="1">
                <a:solidFill>
                  <a:srgbClr val="374050"/>
                </a:solidFill>
                <a:latin typeface="BIZ UDPGothic"/>
                <a:cs typeface="BIZ UDPGothic"/>
              </a:rPr>
              <a:t>も</a:t>
            </a:r>
            <a:r>
              <a:rPr dirty="0" sz="1500" spc="75">
                <a:solidFill>
                  <a:srgbClr val="374050"/>
                </a:solidFill>
                <a:latin typeface="Segoe UI Symbol"/>
                <a:cs typeface="Segoe UI Symbol"/>
              </a:rPr>
              <a:t>"</a:t>
            </a:r>
            <a:r>
              <a:rPr dirty="0" sz="1500" spc="75">
                <a:solidFill>
                  <a:srgbClr val="374050"/>
                </a:solidFill>
                <a:latin typeface="PMingLiU"/>
                <a:cs typeface="PMingLiU"/>
              </a:rPr>
              <a:t>‧</a:t>
            </a:r>
            <a:r>
              <a:rPr dirty="0" sz="1500" spc="75">
                <a:solidFill>
                  <a:srgbClr val="374050"/>
                </a:solidFill>
                <a:latin typeface="Segoe UI Symbol"/>
                <a:cs typeface="Segoe UI Symbol"/>
              </a:rPr>
              <a:t>"</a:t>
            </a:r>
            <a:r>
              <a:rPr dirty="0" sz="1500" spc="-215" b="1">
                <a:solidFill>
                  <a:srgbClr val="374050"/>
                </a:solidFill>
                <a:latin typeface="BIZ UDPGothic"/>
                <a:cs typeface="BIZ UDPGothic"/>
              </a:rPr>
              <a:t>すぐ に</a:t>
            </a:r>
            <a:r>
              <a:rPr dirty="0" sz="1500" spc="185">
                <a:solidFill>
                  <a:srgbClr val="374050"/>
                </a:solidFill>
                <a:latin typeface="Segoe UI Symbol"/>
                <a:cs typeface="Segoe UI Symbol"/>
              </a:rPr>
              <a:t>"</a:t>
            </a:r>
            <a:r>
              <a:rPr dirty="0" sz="1500" spc="-150">
                <a:solidFill>
                  <a:srgbClr val="374050"/>
                </a:solidFill>
                <a:latin typeface="SimSun"/>
                <a:cs typeface="SimSun"/>
              </a:rPr>
              <a:t>実現可能</a:t>
            </a:r>
            <a:r>
              <a:rPr dirty="0" sz="1500" spc="-150">
                <a:solidFill>
                  <a:srgbClr val="374050"/>
                </a:solidFill>
                <a:latin typeface="PMingLiU"/>
                <a:cs typeface="PMingLiU"/>
              </a:rPr>
              <a:t>になったことを</a:t>
            </a:r>
            <a:r>
              <a:rPr dirty="0" sz="1500" spc="-150">
                <a:solidFill>
                  <a:srgbClr val="374050"/>
                </a:solidFill>
                <a:latin typeface="SimSun"/>
                <a:cs typeface="SimSun"/>
              </a:rPr>
              <a:t>紹介</a:t>
            </a:r>
            <a:r>
              <a:rPr dirty="0" sz="1500" spc="-160">
                <a:solidFill>
                  <a:srgbClr val="374050"/>
                </a:solidFill>
                <a:latin typeface="PMingLiU"/>
                <a:cs typeface="PMingLiU"/>
              </a:rPr>
              <a:t>します。</a:t>
            </a:r>
            <a:endParaRPr sz="1500">
              <a:latin typeface="PMingLiU"/>
              <a:cs typeface="PMingLiU"/>
            </a:endParaRPr>
          </a:p>
          <a:p>
            <a:pPr marL="12700" marR="5080">
              <a:lnSpc>
                <a:spcPct val="114599"/>
              </a:lnSpc>
              <a:spcBef>
                <a:spcPts val="1720"/>
              </a:spcBef>
            </a:pPr>
            <a:r>
              <a:rPr dirty="0" sz="1500" spc="-150">
                <a:solidFill>
                  <a:srgbClr val="374050"/>
                </a:solidFill>
                <a:latin typeface="SimSun"/>
                <a:cs typeface="SimSun"/>
              </a:rPr>
              <a:t>本日</a:t>
            </a:r>
            <a:r>
              <a:rPr dirty="0" sz="1500" spc="-150">
                <a:solidFill>
                  <a:srgbClr val="374050"/>
                </a:solidFill>
                <a:latin typeface="PMingLiU"/>
                <a:cs typeface="PMingLiU"/>
              </a:rPr>
              <a:t>は、</a:t>
            </a:r>
            <a:r>
              <a:rPr dirty="0" sz="1500" spc="-150">
                <a:solidFill>
                  <a:srgbClr val="374050"/>
                </a:solidFill>
                <a:latin typeface="SimSun"/>
                <a:cs typeface="SimSun"/>
              </a:rPr>
              <a:t>身近</a:t>
            </a:r>
            <a:r>
              <a:rPr dirty="0" sz="1500" spc="-150">
                <a:solidFill>
                  <a:srgbClr val="374050"/>
                </a:solidFill>
                <a:latin typeface="PMingLiU"/>
                <a:cs typeface="PMingLiU"/>
              </a:rPr>
              <a:t>な</a:t>
            </a:r>
            <a:r>
              <a:rPr dirty="0" sz="1500" spc="-150">
                <a:solidFill>
                  <a:srgbClr val="374050"/>
                </a:solidFill>
                <a:latin typeface="SimSun"/>
                <a:cs typeface="SimSun"/>
              </a:rPr>
              <a:t>題材</a:t>
            </a:r>
            <a:r>
              <a:rPr dirty="0" sz="1500" spc="-160">
                <a:solidFill>
                  <a:srgbClr val="374050"/>
                </a:solidFill>
                <a:latin typeface="PMingLiU"/>
                <a:cs typeface="PMingLiU"/>
              </a:rPr>
              <a:t>である</a:t>
            </a:r>
            <a:r>
              <a:rPr dirty="0" sz="1500" spc="-150">
                <a:solidFill>
                  <a:srgbClr val="374050"/>
                </a:solidFill>
                <a:latin typeface="SimSun"/>
                <a:cs typeface="SimSun"/>
              </a:rPr>
              <a:t>「議事録自動化</a:t>
            </a:r>
            <a:r>
              <a:rPr dirty="0" sz="1500" spc="-165">
                <a:solidFill>
                  <a:srgbClr val="374050"/>
                </a:solidFill>
                <a:latin typeface="PMingLiU"/>
                <a:cs typeface="PMingLiU"/>
              </a:rPr>
              <a:t>システム</a:t>
            </a:r>
            <a:r>
              <a:rPr dirty="0" sz="1500" spc="-150">
                <a:solidFill>
                  <a:srgbClr val="374050"/>
                </a:solidFill>
                <a:latin typeface="SimSun"/>
                <a:cs typeface="SimSun"/>
              </a:rPr>
              <a:t>」</a:t>
            </a:r>
            <a:r>
              <a:rPr dirty="0" sz="1500" spc="-150">
                <a:solidFill>
                  <a:srgbClr val="374050"/>
                </a:solidFill>
                <a:latin typeface="PMingLiU"/>
                <a:cs typeface="PMingLiU"/>
              </a:rPr>
              <a:t>を</a:t>
            </a:r>
            <a:r>
              <a:rPr dirty="0" sz="1500" spc="-150">
                <a:solidFill>
                  <a:srgbClr val="374050"/>
                </a:solidFill>
                <a:latin typeface="SimSun"/>
                <a:cs typeface="SimSun"/>
              </a:rPr>
              <a:t>例</a:t>
            </a:r>
            <a:r>
              <a:rPr dirty="0" sz="1500" spc="-175">
                <a:solidFill>
                  <a:srgbClr val="374050"/>
                </a:solidFill>
                <a:latin typeface="PMingLiU"/>
                <a:cs typeface="PMingLiU"/>
              </a:rPr>
              <a:t>に、</a:t>
            </a:r>
            <a:r>
              <a:rPr dirty="0" sz="1600" spc="-160">
                <a:solidFill>
                  <a:srgbClr val="374050"/>
                </a:solidFill>
                <a:latin typeface="Microsoft Sans Serif"/>
                <a:cs typeface="Microsoft Sans Serif"/>
              </a:rPr>
              <a:t>AI</a:t>
            </a:r>
            <a:r>
              <a:rPr dirty="0" sz="1500" spc="-150">
                <a:solidFill>
                  <a:srgbClr val="374050"/>
                </a:solidFill>
                <a:latin typeface="PMingLiU"/>
                <a:cs typeface="PMingLiU"/>
              </a:rPr>
              <a:t>を</a:t>
            </a:r>
            <a:r>
              <a:rPr dirty="0" sz="1500" spc="-150">
                <a:solidFill>
                  <a:srgbClr val="374050"/>
                </a:solidFill>
                <a:latin typeface="SimSun"/>
                <a:cs typeface="SimSun"/>
              </a:rPr>
              <a:t>活用</a:t>
            </a:r>
            <a:r>
              <a:rPr dirty="0" sz="1500" spc="-150">
                <a:solidFill>
                  <a:srgbClr val="374050"/>
                </a:solidFill>
                <a:latin typeface="PMingLiU"/>
                <a:cs typeface="PMingLiU"/>
              </a:rPr>
              <a:t>した</a:t>
            </a:r>
            <a:r>
              <a:rPr dirty="0" sz="1500" spc="-160">
                <a:solidFill>
                  <a:srgbClr val="374050"/>
                </a:solidFill>
                <a:latin typeface="SimSun"/>
                <a:cs typeface="SimSun"/>
              </a:rPr>
              <a:t>業務</a:t>
            </a:r>
            <a:r>
              <a:rPr dirty="0" sz="1500" spc="-150">
                <a:solidFill>
                  <a:srgbClr val="374050"/>
                </a:solidFill>
                <a:latin typeface="SimSun"/>
                <a:cs typeface="SimSun"/>
              </a:rPr>
              <a:t>効率化</a:t>
            </a:r>
            <a:r>
              <a:rPr dirty="0" sz="1500" spc="-150">
                <a:solidFill>
                  <a:srgbClr val="374050"/>
                </a:solidFill>
                <a:latin typeface="PMingLiU"/>
                <a:cs typeface="PMingLiU"/>
              </a:rPr>
              <a:t>の</a:t>
            </a:r>
            <a:r>
              <a:rPr dirty="0" sz="1500" spc="-150">
                <a:solidFill>
                  <a:srgbClr val="374050"/>
                </a:solidFill>
                <a:latin typeface="SimSun"/>
                <a:cs typeface="SimSun"/>
              </a:rPr>
              <a:t>具体的手法</a:t>
            </a:r>
            <a:r>
              <a:rPr dirty="0" sz="1500" spc="-150">
                <a:solidFill>
                  <a:srgbClr val="374050"/>
                </a:solidFill>
                <a:latin typeface="PMingLiU"/>
                <a:cs typeface="PMingLiU"/>
              </a:rPr>
              <a:t>をご</a:t>
            </a:r>
            <a:r>
              <a:rPr dirty="0" sz="1500" spc="-150">
                <a:solidFill>
                  <a:srgbClr val="374050"/>
                </a:solidFill>
                <a:latin typeface="SimSun"/>
                <a:cs typeface="SimSun"/>
              </a:rPr>
              <a:t>説明</a:t>
            </a:r>
            <a:r>
              <a:rPr dirty="0" sz="1500" spc="-160">
                <a:solidFill>
                  <a:srgbClr val="374050"/>
                </a:solidFill>
                <a:latin typeface="PMingLiU"/>
                <a:cs typeface="PMingLiU"/>
              </a:rPr>
              <a:t>します。</a:t>
            </a:r>
            <a:endParaRPr sz="1500">
              <a:latin typeface="PMingLiU"/>
              <a:cs typeface="PMingLiU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0" y="0"/>
            <a:ext cx="1905000" cy="1905000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493784" y="1904999"/>
                </a:moveTo>
                <a:lnTo>
                  <a:pt x="458715" y="1904999"/>
                </a:lnTo>
                <a:lnTo>
                  <a:pt x="423662" y="1904031"/>
                </a:lnTo>
                <a:lnTo>
                  <a:pt x="371144" y="1901128"/>
                </a:lnTo>
                <a:lnTo>
                  <a:pt x="318768" y="1896294"/>
                </a:lnTo>
                <a:lnTo>
                  <a:pt x="266608" y="1889535"/>
                </a:lnTo>
                <a:lnTo>
                  <a:pt x="214733" y="1880861"/>
                </a:lnTo>
                <a:lnTo>
                  <a:pt x="163209" y="1870284"/>
                </a:lnTo>
                <a:lnTo>
                  <a:pt x="112109" y="1857817"/>
                </a:lnTo>
                <a:lnTo>
                  <a:pt x="61505" y="1843478"/>
                </a:lnTo>
                <a:lnTo>
                  <a:pt x="11464" y="1827286"/>
                </a:lnTo>
                <a:lnTo>
                  <a:pt x="0" y="1823263"/>
                </a:lnTo>
                <a:lnTo>
                  <a:pt x="0" y="0"/>
                </a:lnTo>
                <a:lnTo>
                  <a:pt x="1823263" y="0"/>
                </a:lnTo>
                <a:lnTo>
                  <a:pt x="1827286" y="11464"/>
                </a:lnTo>
                <a:lnTo>
                  <a:pt x="1843478" y="61505"/>
                </a:lnTo>
                <a:lnTo>
                  <a:pt x="1857817" y="112109"/>
                </a:lnTo>
                <a:lnTo>
                  <a:pt x="1870284" y="163209"/>
                </a:lnTo>
                <a:lnTo>
                  <a:pt x="1880861" y="214733"/>
                </a:lnTo>
                <a:lnTo>
                  <a:pt x="1889535" y="266608"/>
                </a:lnTo>
                <a:lnTo>
                  <a:pt x="1896294" y="318768"/>
                </a:lnTo>
                <a:lnTo>
                  <a:pt x="1901128" y="371144"/>
                </a:lnTo>
                <a:lnTo>
                  <a:pt x="1904031" y="423662"/>
                </a:lnTo>
                <a:lnTo>
                  <a:pt x="1904999" y="458715"/>
                </a:lnTo>
                <a:lnTo>
                  <a:pt x="1904999" y="493784"/>
                </a:lnTo>
                <a:lnTo>
                  <a:pt x="1903278" y="546355"/>
                </a:lnTo>
                <a:lnTo>
                  <a:pt x="1899731" y="598831"/>
                </a:lnTo>
                <a:lnTo>
                  <a:pt x="1894255" y="651144"/>
                </a:lnTo>
                <a:lnTo>
                  <a:pt x="1886856" y="703219"/>
                </a:lnTo>
                <a:lnTo>
                  <a:pt x="1877546" y="754985"/>
                </a:lnTo>
                <a:lnTo>
                  <a:pt x="1866338" y="806372"/>
                </a:lnTo>
                <a:lnTo>
                  <a:pt x="1853244" y="857315"/>
                </a:lnTo>
                <a:lnTo>
                  <a:pt x="1838285" y="907742"/>
                </a:lnTo>
                <a:lnTo>
                  <a:pt x="1821480" y="957581"/>
                </a:lnTo>
                <a:lnTo>
                  <a:pt x="1802853" y="1006768"/>
                </a:lnTo>
                <a:lnTo>
                  <a:pt x="1782426" y="1055238"/>
                </a:lnTo>
                <a:lnTo>
                  <a:pt x="1760230" y="1102923"/>
                </a:lnTo>
                <a:lnTo>
                  <a:pt x="1736294" y="1149757"/>
                </a:lnTo>
                <a:lnTo>
                  <a:pt x="1710651" y="1195679"/>
                </a:lnTo>
                <a:lnTo>
                  <a:pt x="1683334" y="1240627"/>
                </a:lnTo>
                <a:lnTo>
                  <a:pt x="1654381" y="1284540"/>
                </a:lnTo>
                <a:lnTo>
                  <a:pt x="1623832" y="1327355"/>
                </a:lnTo>
                <a:lnTo>
                  <a:pt x="1591729" y="1369016"/>
                </a:lnTo>
                <a:lnTo>
                  <a:pt x="1558111" y="1409470"/>
                </a:lnTo>
                <a:lnTo>
                  <a:pt x="1523028" y="1448659"/>
                </a:lnTo>
                <a:lnTo>
                  <a:pt x="1486528" y="1486528"/>
                </a:lnTo>
                <a:lnTo>
                  <a:pt x="1448659" y="1523028"/>
                </a:lnTo>
                <a:lnTo>
                  <a:pt x="1409470" y="1558112"/>
                </a:lnTo>
                <a:lnTo>
                  <a:pt x="1369016" y="1591729"/>
                </a:lnTo>
                <a:lnTo>
                  <a:pt x="1327355" y="1623832"/>
                </a:lnTo>
                <a:lnTo>
                  <a:pt x="1284540" y="1654381"/>
                </a:lnTo>
                <a:lnTo>
                  <a:pt x="1240627" y="1683334"/>
                </a:lnTo>
                <a:lnTo>
                  <a:pt x="1195679" y="1710651"/>
                </a:lnTo>
                <a:lnTo>
                  <a:pt x="1149757" y="1736294"/>
                </a:lnTo>
                <a:lnTo>
                  <a:pt x="1102923" y="1760230"/>
                </a:lnTo>
                <a:lnTo>
                  <a:pt x="1055238" y="1782426"/>
                </a:lnTo>
                <a:lnTo>
                  <a:pt x="1006767" y="1802853"/>
                </a:lnTo>
                <a:lnTo>
                  <a:pt x="957581" y="1821480"/>
                </a:lnTo>
                <a:lnTo>
                  <a:pt x="907742" y="1838285"/>
                </a:lnTo>
                <a:lnTo>
                  <a:pt x="857315" y="1853244"/>
                </a:lnTo>
                <a:lnTo>
                  <a:pt x="806372" y="1866338"/>
                </a:lnTo>
                <a:lnTo>
                  <a:pt x="754985" y="1877546"/>
                </a:lnTo>
                <a:lnTo>
                  <a:pt x="703219" y="1886856"/>
                </a:lnTo>
                <a:lnTo>
                  <a:pt x="651144" y="1894255"/>
                </a:lnTo>
                <a:lnTo>
                  <a:pt x="598831" y="1899731"/>
                </a:lnTo>
                <a:lnTo>
                  <a:pt x="546355" y="1903278"/>
                </a:lnTo>
                <a:lnTo>
                  <a:pt x="493784" y="1904999"/>
                </a:lnTo>
                <a:close/>
              </a:path>
            </a:pathLst>
          </a:custGeom>
          <a:solidFill>
            <a:srgbClr val="1A73E7">
              <a:alpha val="4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0763320" y="5429321"/>
            <a:ext cx="1428750" cy="1428750"/>
          </a:xfrm>
          <a:custGeom>
            <a:avLst/>
            <a:gdLst/>
            <a:ahLst/>
            <a:cxnLst/>
            <a:rect l="l" t="t" r="r" b="b"/>
            <a:pathLst>
              <a:path w="1428750" h="1428750">
                <a:moveTo>
                  <a:pt x="1428678" y="1428678"/>
                </a:moveTo>
                <a:lnTo>
                  <a:pt x="127556" y="1428678"/>
                </a:lnTo>
                <a:lnTo>
                  <a:pt x="123668" y="1421913"/>
                </a:lnTo>
                <a:lnTo>
                  <a:pt x="101629" y="1380682"/>
                </a:lnTo>
                <a:lnTo>
                  <a:pt x="81641" y="1338420"/>
                </a:lnTo>
                <a:lnTo>
                  <a:pt x="63751" y="1295227"/>
                </a:lnTo>
                <a:lnTo>
                  <a:pt x="48002" y="1251209"/>
                </a:lnTo>
                <a:lnTo>
                  <a:pt x="34431" y="1206471"/>
                </a:lnTo>
                <a:lnTo>
                  <a:pt x="23070" y="1161121"/>
                </a:lnTo>
                <a:lnTo>
                  <a:pt x="13950" y="1115269"/>
                </a:lnTo>
                <a:lnTo>
                  <a:pt x="7089" y="1069024"/>
                </a:lnTo>
                <a:lnTo>
                  <a:pt x="2508" y="1022498"/>
                </a:lnTo>
                <a:lnTo>
                  <a:pt x="215" y="975803"/>
                </a:lnTo>
                <a:lnTo>
                  <a:pt x="0" y="964117"/>
                </a:lnTo>
                <a:lnTo>
                  <a:pt x="0" y="940738"/>
                </a:lnTo>
                <a:lnTo>
                  <a:pt x="1720" y="894018"/>
                </a:lnTo>
                <a:lnTo>
                  <a:pt x="5730" y="847440"/>
                </a:lnTo>
                <a:lnTo>
                  <a:pt x="12022" y="801114"/>
                </a:lnTo>
                <a:lnTo>
                  <a:pt x="20580" y="755153"/>
                </a:lnTo>
                <a:lnTo>
                  <a:pt x="31383" y="709667"/>
                </a:lnTo>
                <a:lnTo>
                  <a:pt x="44404" y="664766"/>
                </a:lnTo>
                <a:lnTo>
                  <a:pt x="59613" y="620558"/>
                </a:lnTo>
                <a:lnTo>
                  <a:pt x="76971" y="577149"/>
                </a:lnTo>
                <a:lnTo>
                  <a:pt x="96438" y="534645"/>
                </a:lnTo>
                <a:lnTo>
                  <a:pt x="117970" y="493146"/>
                </a:lnTo>
                <a:lnTo>
                  <a:pt x="141510" y="452755"/>
                </a:lnTo>
                <a:lnTo>
                  <a:pt x="167005" y="413567"/>
                </a:lnTo>
                <a:lnTo>
                  <a:pt x="194392" y="375677"/>
                </a:lnTo>
                <a:lnTo>
                  <a:pt x="223605" y="339177"/>
                </a:lnTo>
                <a:lnTo>
                  <a:pt x="254574" y="304154"/>
                </a:lnTo>
                <a:lnTo>
                  <a:pt x="287223" y="270693"/>
                </a:lnTo>
                <a:lnTo>
                  <a:pt x="321475" y="238875"/>
                </a:lnTo>
                <a:lnTo>
                  <a:pt x="357248" y="208776"/>
                </a:lnTo>
                <a:lnTo>
                  <a:pt x="394454" y="180466"/>
                </a:lnTo>
                <a:lnTo>
                  <a:pt x="433005" y="154018"/>
                </a:lnTo>
                <a:lnTo>
                  <a:pt x="472807" y="129493"/>
                </a:lnTo>
                <a:lnTo>
                  <a:pt x="513764" y="106950"/>
                </a:lnTo>
                <a:lnTo>
                  <a:pt x="555777" y="86445"/>
                </a:lnTo>
                <a:lnTo>
                  <a:pt x="598747" y="68025"/>
                </a:lnTo>
                <a:lnTo>
                  <a:pt x="642568" y="51736"/>
                </a:lnTo>
                <a:lnTo>
                  <a:pt x="687138" y="37618"/>
                </a:lnTo>
                <a:lnTo>
                  <a:pt x="732345" y="25702"/>
                </a:lnTo>
                <a:lnTo>
                  <a:pt x="778083" y="16019"/>
                </a:lnTo>
                <a:lnTo>
                  <a:pt x="824241" y="8593"/>
                </a:lnTo>
                <a:lnTo>
                  <a:pt x="870707" y="3440"/>
                </a:lnTo>
                <a:lnTo>
                  <a:pt x="917369" y="573"/>
                </a:lnTo>
                <a:lnTo>
                  <a:pt x="940738" y="0"/>
                </a:lnTo>
                <a:lnTo>
                  <a:pt x="964117" y="0"/>
                </a:lnTo>
                <a:lnTo>
                  <a:pt x="1010837" y="1720"/>
                </a:lnTo>
                <a:lnTo>
                  <a:pt x="1057415" y="5731"/>
                </a:lnTo>
                <a:lnTo>
                  <a:pt x="1103742" y="12023"/>
                </a:lnTo>
                <a:lnTo>
                  <a:pt x="1149702" y="20580"/>
                </a:lnTo>
                <a:lnTo>
                  <a:pt x="1195188" y="31383"/>
                </a:lnTo>
                <a:lnTo>
                  <a:pt x="1240088" y="44404"/>
                </a:lnTo>
                <a:lnTo>
                  <a:pt x="1284296" y="59612"/>
                </a:lnTo>
                <a:lnTo>
                  <a:pt x="1327706" y="76972"/>
                </a:lnTo>
                <a:lnTo>
                  <a:pt x="1370211" y="96441"/>
                </a:lnTo>
                <a:lnTo>
                  <a:pt x="1411710" y="117971"/>
                </a:lnTo>
                <a:lnTo>
                  <a:pt x="1428678" y="127556"/>
                </a:lnTo>
                <a:lnTo>
                  <a:pt x="1428678" y="1428678"/>
                </a:lnTo>
                <a:close/>
              </a:path>
            </a:pathLst>
          </a:custGeom>
          <a:solidFill>
            <a:srgbClr val="33A753">
              <a:alpha val="4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9763152" y="5143700"/>
            <a:ext cx="714375" cy="571500"/>
          </a:xfrm>
          <a:custGeom>
            <a:avLst/>
            <a:gdLst/>
            <a:ahLst/>
            <a:cxnLst/>
            <a:rect l="l" t="t" r="r" b="b"/>
            <a:pathLst>
              <a:path w="714375" h="571500">
                <a:moveTo>
                  <a:pt x="290042" y="571098"/>
                </a:moveTo>
                <a:lnTo>
                  <a:pt x="275899" y="569960"/>
                </a:lnTo>
                <a:lnTo>
                  <a:pt x="263288" y="563414"/>
                </a:lnTo>
                <a:lnTo>
                  <a:pt x="254454" y="552923"/>
                </a:lnTo>
                <a:lnTo>
                  <a:pt x="250203" y="539900"/>
                </a:lnTo>
                <a:lnTo>
                  <a:pt x="251342" y="525758"/>
                </a:lnTo>
                <a:lnTo>
                  <a:pt x="394217" y="25695"/>
                </a:lnTo>
                <a:lnTo>
                  <a:pt x="400763" y="13084"/>
                </a:lnTo>
                <a:lnTo>
                  <a:pt x="411253" y="4250"/>
                </a:lnTo>
                <a:lnTo>
                  <a:pt x="424277" y="0"/>
                </a:lnTo>
                <a:lnTo>
                  <a:pt x="438419" y="1138"/>
                </a:lnTo>
                <a:lnTo>
                  <a:pt x="451031" y="7684"/>
                </a:lnTo>
                <a:lnTo>
                  <a:pt x="459864" y="18175"/>
                </a:lnTo>
                <a:lnTo>
                  <a:pt x="464115" y="31198"/>
                </a:lnTo>
                <a:lnTo>
                  <a:pt x="462976" y="45340"/>
                </a:lnTo>
                <a:lnTo>
                  <a:pt x="320101" y="545403"/>
                </a:lnTo>
                <a:lnTo>
                  <a:pt x="313555" y="558014"/>
                </a:lnTo>
                <a:lnTo>
                  <a:pt x="303065" y="566848"/>
                </a:lnTo>
                <a:lnTo>
                  <a:pt x="290042" y="571098"/>
                </a:lnTo>
                <a:close/>
              </a:path>
              <a:path w="714375" h="571500">
                <a:moveTo>
                  <a:pt x="553556" y="446367"/>
                </a:moveTo>
                <a:lnTo>
                  <a:pt x="540099" y="443751"/>
                </a:lnTo>
                <a:lnTo>
                  <a:pt x="528274" y="435903"/>
                </a:lnTo>
                <a:lnTo>
                  <a:pt x="520426" y="424078"/>
                </a:lnTo>
                <a:lnTo>
                  <a:pt x="517810" y="410620"/>
                </a:lnTo>
                <a:lnTo>
                  <a:pt x="520426" y="397163"/>
                </a:lnTo>
                <a:lnTo>
                  <a:pt x="528274" y="385338"/>
                </a:lnTo>
                <a:lnTo>
                  <a:pt x="628064" y="285549"/>
                </a:lnTo>
                <a:lnTo>
                  <a:pt x="528386" y="185760"/>
                </a:lnTo>
                <a:lnTo>
                  <a:pt x="520538" y="173935"/>
                </a:lnTo>
                <a:lnTo>
                  <a:pt x="517921" y="160477"/>
                </a:lnTo>
                <a:lnTo>
                  <a:pt x="520538" y="147020"/>
                </a:lnTo>
                <a:lnTo>
                  <a:pt x="528442" y="135195"/>
                </a:lnTo>
                <a:lnTo>
                  <a:pt x="540099" y="127459"/>
                </a:lnTo>
                <a:lnTo>
                  <a:pt x="553556" y="124842"/>
                </a:lnTo>
                <a:lnTo>
                  <a:pt x="567014" y="127459"/>
                </a:lnTo>
                <a:lnTo>
                  <a:pt x="578671" y="135195"/>
                </a:lnTo>
                <a:lnTo>
                  <a:pt x="703854" y="260323"/>
                </a:lnTo>
                <a:lnTo>
                  <a:pt x="711703" y="272147"/>
                </a:lnTo>
                <a:lnTo>
                  <a:pt x="714308" y="285549"/>
                </a:lnTo>
                <a:lnTo>
                  <a:pt x="711703" y="299062"/>
                </a:lnTo>
                <a:lnTo>
                  <a:pt x="703854" y="310887"/>
                </a:lnTo>
                <a:lnTo>
                  <a:pt x="578839" y="435903"/>
                </a:lnTo>
                <a:lnTo>
                  <a:pt x="567014" y="443751"/>
                </a:lnTo>
                <a:lnTo>
                  <a:pt x="553556" y="446367"/>
                </a:lnTo>
                <a:close/>
              </a:path>
              <a:path w="714375" h="571500">
                <a:moveTo>
                  <a:pt x="160762" y="446255"/>
                </a:moveTo>
                <a:lnTo>
                  <a:pt x="10464" y="310775"/>
                </a:lnTo>
                <a:lnTo>
                  <a:pt x="0" y="285493"/>
                </a:lnTo>
                <a:lnTo>
                  <a:pt x="2616" y="272036"/>
                </a:lnTo>
                <a:lnTo>
                  <a:pt x="10464" y="260211"/>
                </a:lnTo>
                <a:lnTo>
                  <a:pt x="135480" y="135195"/>
                </a:lnTo>
                <a:lnTo>
                  <a:pt x="147304" y="127347"/>
                </a:lnTo>
                <a:lnTo>
                  <a:pt x="160762" y="124731"/>
                </a:lnTo>
                <a:lnTo>
                  <a:pt x="174219" y="127347"/>
                </a:lnTo>
                <a:lnTo>
                  <a:pt x="186044" y="135195"/>
                </a:lnTo>
                <a:lnTo>
                  <a:pt x="193892" y="147020"/>
                </a:lnTo>
                <a:lnTo>
                  <a:pt x="196508" y="160478"/>
                </a:lnTo>
                <a:lnTo>
                  <a:pt x="193892" y="173935"/>
                </a:lnTo>
                <a:lnTo>
                  <a:pt x="186044" y="185760"/>
                </a:lnTo>
                <a:lnTo>
                  <a:pt x="86311" y="285493"/>
                </a:lnTo>
                <a:lnTo>
                  <a:pt x="186044" y="385227"/>
                </a:lnTo>
                <a:lnTo>
                  <a:pt x="193892" y="397051"/>
                </a:lnTo>
                <a:lnTo>
                  <a:pt x="196508" y="410509"/>
                </a:lnTo>
                <a:lnTo>
                  <a:pt x="193892" y="423966"/>
                </a:lnTo>
                <a:lnTo>
                  <a:pt x="186044" y="435791"/>
                </a:lnTo>
                <a:lnTo>
                  <a:pt x="174219" y="443639"/>
                </a:lnTo>
                <a:lnTo>
                  <a:pt x="160762" y="446255"/>
                </a:lnTo>
                <a:close/>
              </a:path>
            </a:pathLst>
          </a:custGeom>
          <a:solidFill>
            <a:srgbClr val="1A73E7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72399" y="380999"/>
            <a:ext cx="3429000" cy="3047999"/>
          </a:xfrm>
          <a:prstGeom prst="rect">
            <a:avLst/>
          </a:prstGeom>
        </p:spPr>
      </p:pic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 spc="-110"/>
              <a:t>Google</a:t>
            </a:r>
            <a:r>
              <a:rPr dirty="0"/>
              <a:t> </a:t>
            </a:r>
            <a:r>
              <a:rPr dirty="0" spc="-125"/>
              <a:t>AI</a:t>
            </a:r>
            <a:r>
              <a:rPr dirty="0"/>
              <a:t> </a:t>
            </a:r>
            <a:r>
              <a:rPr dirty="0" spc="-70"/>
              <a:t>Studio</a:t>
            </a:r>
            <a:r>
              <a:rPr dirty="0" sz="1150" spc="-110">
                <a:latin typeface="SimSun"/>
                <a:cs typeface="SimSun"/>
              </a:rPr>
              <a:t>で「誰でも」業務ツールを開発！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75"/>
              </a:lnSpc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14935">
              <a:lnSpc>
                <a:spcPct val="100000"/>
              </a:lnSpc>
              <a:spcBef>
                <a:spcPts val="90"/>
              </a:spcBef>
            </a:pPr>
            <a:r>
              <a:rPr dirty="0" spc="-245"/>
              <a:t>現状の課題：会議の議事録作成、こんな悩みがありませんか？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761999" y="952500"/>
            <a:ext cx="3400425" cy="114300"/>
          </a:xfrm>
          <a:custGeom>
            <a:avLst/>
            <a:gdLst/>
            <a:ahLst/>
            <a:cxnLst/>
            <a:rect l="l" t="t" r="r" b="b"/>
            <a:pathLst>
              <a:path w="3400425" h="114300">
                <a:moveTo>
                  <a:pt x="0" y="114299"/>
                </a:moveTo>
                <a:lnTo>
                  <a:pt x="543" y="103040"/>
                </a:lnTo>
                <a:lnTo>
                  <a:pt x="2143" y="92213"/>
                </a:lnTo>
                <a:lnTo>
                  <a:pt x="2175" y="91996"/>
                </a:lnTo>
                <a:lnTo>
                  <a:pt x="4893" y="81169"/>
                </a:lnTo>
                <a:lnTo>
                  <a:pt x="8700" y="70559"/>
                </a:lnTo>
                <a:lnTo>
                  <a:pt x="13511" y="60364"/>
                </a:lnTo>
                <a:lnTo>
                  <a:pt x="19158" y="50929"/>
                </a:lnTo>
                <a:lnTo>
                  <a:pt x="19244" y="50786"/>
                </a:lnTo>
                <a:lnTo>
                  <a:pt x="50786" y="19245"/>
                </a:lnTo>
                <a:lnTo>
                  <a:pt x="91996" y="2175"/>
                </a:lnTo>
                <a:lnTo>
                  <a:pt x="114299" y="0"/>
                </a:lnTo>
                <a:lnTo>
                  <a:pt x="3286124" y="0"/>
                </a:lnTo>
                <a:lnTo>
                  <a:pt x="3329865" y="8700"/>
                </a:lnTo>
                <a:lnTo>
                  <a:pt x="3366946" y="33477"/>
                </a:lnTo>
                <a:lnTo>
                  <a:pt x="3371143" y="38099"/>
                </a:lnTo>
                <a:lnTo>
                  <a:pt x="114299" y="38099"/>
                </a:lnTo>
                <a:lnTo>
                  <a:pt x="103040" y="38462"/>
                </a:lnTo>
                <a:lnTo>
                  <a:pt x="60364" y="47107"/>
                </a:lnTo>
                <a:lnTo>
                  <a:pt x="25900" y="65982"/>
                </a:lnTo>
                <a:lnTo>
                  <a:pt x="5010" y="91996"/>
                </a:lnTo>
                <a:lnTo>
                  <a:pt x="4893" y="92213"/>
                </a:lnTo>
                <a:lnTo>
                  <a:pt x="2175" y="99431"/>
                </a:lnTo>
                <a:lnTo>
                  <a:pt x="543" y="106793"/>
                </a:lnTo>
                <a:lnTo>
                  <a:pt x="0" y="114299"/>
                </a:lnTo>
                <a:close/>
              </a:path>
              <a:path w="3400425" h="114300">
                <a:moveTo>
                  <a:pt x="3400424" y="114299"/>
                </a:moveTo>
                <a:lnTo>
                  <a:pt x="3386912" y="78343"/>
                </a:lnTo>
                <a:lnTo>
                  <a:pt x="3349637" y="50929"/>
                </a:lnTo>
                <a:lnTo>
                  <a:pt x="3308427" y="39550"/>
                </a:lnTo>
                <a:lnTo>
                  <a:pt x="3286124" y="38099"/>
                </a:lnTo>
                <a:lnTo>
                  <a:pt x="3371143" y="38099"/>
                </a:lnTo>
                <a:lnTo>
                  <a:pt x="3391723" y="70559"/>
                </a:lnTo>
                <a:lnTo>
                  <a:pt x="3399880" y="103040"/>
                </a:lnTo>
                <a:lnTo>
                  <a:pt x="3400424" y="114299"/>
                </a:lnTo>
                <a:close/>
              </a:path>
            </a:pathLst>
          </a:custGeom>
          <a:solidFill>
            <a:srgbClr val="E9423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990599" y="1219199"/>
            <a:ext cx="571500" cy="571500"/>
            <a:chOff x="990599" y="1219199"/>
            <a:chExt cx="571500" cy="571500"/>
          </a:xfrm>
        </p:grpSpPr>
        <p:sp>
          <p:nvSpPr>
            <p:cNvPr id="5" name="object 5" descr=""/>
            <p:cNvSpPr/>
            <p:nvPr/>
          </p:nvSpPr>
          <p:spPr>
            <a:xfrm>
              <a:off x="990599" y="12191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1" y="559195"/>
                  </a:lnTo>
                  <a:lnTo>
                    <a:pt x="163575" y="544064"/>
                  </a:lnTo>
                  <a:lnTo>
                    <a:pt x="126995" y="523342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5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3" y="115528"/>
                  </a:lnTo>
                  <a:lnTo>
                    <a:pt x="83694" y="83694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7" y="5490"/>
                  </a:lnTo>
                  <a:lnTo>
                    <a:pt x="382016" y="16703"/>
                  </a:lnTo>
                  <a:lnTo>
                    <a:pt x="420451" y="33740"/>
                  </a:lnTo>
                  <a:lnTo>
                    <a:pt x="455971" y="56233"/>
                  </a:lnTo>
                  <a:lnTo>
                    <a:pt x="487805" y="83694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9" y="230002"/>
                  </a:lnTo>
                  <a:lnTo>
                    <a:pt x="571155" y="271728"/>
                  </a:lnTo>
                  <a:lnTo>
                    <a:pt x="571499" y="285749"/>
                  </a:lnTo>
                  <a:lnTo>
                    <a:pt x="571155" y="299771"/>
                  </a:lnTo>
                  <a:lnTo>
                    <a:pt x="566009" y="341496"/>
                  </a:lnTo>
                  <a:lnTo>
                    <a:pt x="554796" y="382016"/>
                  </a:lnTo>
                  <a:lnTo>
                    <a:pt x="537758" y="420451"/>
                  </a:lnTo>
                  <a:lnTo>
                    <a:pt x="515266" y="455971"/>
                  </a:lnTo>
                  <a:lnTo>
                    <a:pt x="487805" y="487805"/>
                  </a:lnTo>
                  <a:lnTo>
                    <a:pt x="455971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7" y="566009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EF44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132090" y="1389265"/>
              <a:ext cx="288925" cy="231775"/>
            </a:xfrm>
            <a:custGeom>
              <a:avLst/>
              <a:gdLst/>
              <a:ahLst/>
              <a:cxnLst/>
              <a:rect l="l" t="t" r="r" b="b"/>
              <a:pathLst>
                <a:path w="288925" h="231775">
                  <a:moveTo>
                    <a:pt x="274453" y="231368"/>
                  </a:moveTo>
                  <a:lnTo>
                    <a:pt x="848" y="16877"/>
                  </a:lnTo>
                  <a:lnTo>
                    <a:pt x="0" y="10135"/>
                  </a:lnTo>
                  <a:lnTo>
                    <a:pt x="7322" y="848"/>
                  </a:lnTo>
                  <a:lnTo>
                    <a:pt x="14064" y="0"/>
                  </a:lnTo>
                  <a:lnTo>
                    <a:pt x="101396" y="68490"/>
                  </a:lnTo>
                  <a:lnTo>
                    <a:pt x="187121" y="68490"/>
                  </a:lnTo>
                  <a:lnTo>
                    <a:pt x="187121" y="135686"/>
                  </a:lnTo>
                  <a:lnTo>
                    <a:pt x="195069" y="141892"/>
                  </a:lnTo>
                  <a:lnTo>
                    <a:pt x="218203" y="141892"/>
                  </a:lnTo>
                  <a:lnTo>
                    <a:pt x="216699" y="146236"/>
                  </a:lnTo>
                  <a:lnTo>
                    <a:pt x="212169" y="155287"/>
                  </a:lnTo>
                  <a:lnTo>
                    <a:pt x="287669" y="214491"/>
                  </a:lnTo>
                  <a:lnTo>
                    <a:pt x="288518" y="221232"/>
                  </a:lnTo>
                  <a:lnTo>
                    <a:pt x="281195" y="230519"/>
                  </a:lnTo>
                  <a:lnTo>
                    <a:pt x="274453" y="231368"/>
                  </a:lnTo>
                  <a:close/>
                </a:path>
                <a:path w="288925" h="231775">
                  <a:moveTo>
                    <a:pt x="187121" y="68490"/>
                  </a:moveTo>
                  <a:lnTo>
                    <a:pt x="101396" y="68490"/>
                  </a:lnTo>
                  <a:lnTo>
                    <a:pt x="101396" y="44246"/>
                  </a:lnTo>
                  <a:lnTo>
                    <a:pt x="104766" y="27566"/>
                  </a:lnTo>
                  <a:lnTo>
                    <a:pt x="113953" y="13941"/>
                  </a:lnTo>
                  <a:lnTo>
                    <a:pt x="127578" y="4753"/>
                  </a:lnTo>
                  <a:lnTo>
                    <a:pt x="144259" y="1384"/>
                  </a:lnTo>
                  <a:lnTo>
                    <a:pt x="160939" y="4753"/>
                  </a:lnTo>
                  <a:lnTo>
                    <a:pt x="174564" y="13941"/>
                  </a:lnTo>
                  <a:lnTo>
                    <a:pt x="183752" y="27566"/>
                  </a:lnTo>
                  <a:lnTo>
                    <a:pt x="187121" y="44246"/>
                  </a:lnTo>
                  <a:lnTo>
                    <a:pt x="187121" y="68490"/>
                  </a:lnTo>
                  <a:close/>
                </a:path>
                <a:path w="288925" h="231775">
                  <a:moveTo>
                    <a:pt x="218203" y="141892"/>
                  </a:moveTo>
                  <a:lnTo>
                    <a:pt x="195069" y="141892"/>
                  </a:lnTo>
                  <a:lnTo>
                    <a:pt x="197442" y="136557"/>
                  </a:lnTo>
                  <a:lnTo>
                    <a:pt x="197813" y="135686"/>
                  </a:lnTo>
                  <a:lnTo>
                    <a:pt x="199762" y="129391"/>
                  </a:lnTo>
                  <a:lnTo>
                    <a:pt x="200989" y="122667"/>
                  </a:lnTo>
                  <a:lnTo>
                    <a:pt x="201409" y="115684"/>
                  </a:lnTo>
                  <a:lnTo>
                    <a:pt x="201409" y="91886"/>
                  </a:lnTo>
                  <a:lnTo>
                    <a:pt x="206186" y="87109"/>
                  </a:lnTo>
                  <a:lnTo>
                    <a:pt x="218062" y="87109"/>
                  </a:lnTo>
                  <a:lnTo>
                    <a:pt x="222840" y="91886"/>
                  </a:lnTo>
                  <a:lnTo>
                    <a:pt x="222840" y="115684"/>
                  </a:lnTo>
                  <a:lnTo>
                    <a:pt x="222127" y="126342"/>
                  </a:lnTo>
                  <a:lnTo>
                    <a:pt x="220049" y="136557"/>
                  </a:lnTo>
                  <a:lnTo>
                    <a:pt x="218203" y="141892"/>
                  </a:lnTo>
                  <a:close/>
                </a:path>
                <a:path w="288925" h="231775">
                  <a:moveTo>
                    <a:pt x="154974" y="208552"/>
                  </a:moveTo>
                  <a:lnTo>
                    <a:pt x="133543" y="208552"/>
                  </a:lnTo>
                  <a:lnTo>
                    <a:pt x="133543" y="193550"/>
                  </a:lnTo>
                  <a:lnTo>
                    <a:pt x="106778" y="184774"/>
                  </a:lnTo>
                  <a:lnTo>
                    <a:pt x="85245" y="167576"/>
                  </a:lnTo>
                  <a:lnTo>
                    <a:pt x="70894" y="143899"/>
                  </a:lnTo>
                  <a:lnTo>
                    <a:pt x="65677" y="115684"/>
                  </a:lnTo>
                  <a:lnTo>
                    <a:pt x="65767" y="95994"/>
                  </a:lnTo>
                  <a:lnTo>
                    <a:pt x="65990" y="95145"/>
                  </a:lnTo>
                  <a:lnTo>
                    <a:pt x="87109" y="111799"/>
                  </a:lnTo>
                  <a:lnTo>
                    <a:pt x="87109" y="115684"/>
                  </a:lnTo>
                  <a:lnTo>
                    <a:pt x="91599" y="137930"/>
                  </a:lnTo>
                  <a:lnTo>
                    <a:pt x="103846" y="156096"/>
                  </a:lnTo>
                  <a:lnTo>
                    <a:pt x="122012" y="168343"/>
                  </a:lnTo>
                  <a:lnTo>
                    <a:pt x="144259" y="172834"/>
                  </a:lnTo>
                  <a:lnTo>
                    <a:pt x="164607" y="172834"/>
                  </a:lnTo>
                  <a:lnTo>
                    <a:pt x="180558" y="185380"/>
                  </a:lnTo>
                  <a:lnTo>
                    <a:pt x="174526" y="188232"/>
                  </a:lnTo>
                  <a:lnTo>
                    <a:pt x="168235" y="190542"/>
                  </a:lnTo>
                  <a:lnTo>
                    <a:pt x="161709" y="192325"/>
                  </a:lnTo>
                  <a:lnTo>
                    <a:pt x="154974" y="193550"/>
                  </a:lnTo>
                  <a:lnTo>
                    <a:pt x="154974" y="208552"/>
                  </a:lnTo>
                  <a:close/>
                </a:path>
                <a:path w="288925" h="231775">
                  <a:moveTo>
                    <a:pt x="164607" y="172834"/>
                  </a:moveTo>
                  <a:lnTo>
                    <a:pt x="150197" y="172834"/>
                  </a:lnTo>
                  <a:lnTo>
                    <a:pt x="155912" y="171941"/>
                  </a:lnTo>
                  <a:lnTo>
                    <a:pt x="161314" y="170244"/>
                  </a:lnTo>
                  <a:lnTo>
                    <a:pt x="164607" y="172834"/>
                  </a:lnTo>
                  <a:close/>
                </a:path>
                <a:path w="288925" h="231775">
                  <a:moveTo>
                    <a:pt x="182344" y="229984"/>
                  </a:moveTo>
                  <a:lnTo>
                    <a:pt x="106173" y="229984"/>
                  </a:lnTo>
                  <a:lnTo>
                    <a:pt x="101396" y="225206"/>
                  </a:lnTo>
                  <a:lnTo>
                    <a:pt x="101396" y="213330"/>
                  </a:lnTo>
                  <a:lnTo>
                    <a:pt x="106173" y="208552"/>
                  </a:lnTo>
                  <a:lnTo>
                    <a:pt x="182344" y="208552"/>
                  </a:lnTo>
                  <a:lnTo>
                    <a:pt x="187121" y="213330"/>
                  </a:lnTo>
                  <a:lnTo>
                    <a:pt x="187121" y="225206"/>
                  </a:lnTo>
                  <a:lnTo>
                    <a:pt x="182344" y="22998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977900" y="1924685"/>
            <a:ext cx="2148205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75" b="1">
                <a:latin typeface="Georgia Pro Cond"/>
                <a:cs typeface="Georgia Pro Cond"/>
              </a:rPr>
              <a:t>1</a:t>
            </a:r>
            <a:r>
              <a:rPr dirty="0" sz="1650" spc="-25" b="1">
                <a:latin typeface="Georgia Pro Cond"/>
                <a:cs typeface="Georgia Pro Cond"/>
              </a:rPr>
              <a:t>. </a:t>
            </a:r>
            <a:r>
              <a:rPr dirty="0" sz="1700" spc="-175" b="1">
                <a:latin typeface="BIZ UDPGothic"/>
                <a:cs typeface="BIZ UDPGothic"/>
              </a:rPr>
              <a:t>文字起こしの精度不足</a:t>
            </a:r>
            <a:endParaRPr sz="1700">
              <a:latin typeface="BIZ UDPGothic"/>
              <a:cs typeface="BIZ UDPGothic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2400299"/>
            <a:ext cx="152399" cy="152399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206499" y="2245055"/>
            <a:ext cx="2740025" cy="65024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 marR="5080">
              <a:lnSpc>
                <a:spcPct val="143700"/>
              </a:lnSpc>
              <a:spcBef>
                <a:spcPts val="135"/>
              </a:spcBef>
            </a:pPr>
            <a:r>
              <a:rPr dirty="0" sz="1450" spc="-130">
                <a:solidFill>
                  <a:srgbClr val="374050"/>
                </a:solidFill>
                <a:latin typeface="Microsoft Sans Serif"/>
                <a:cs typeface="Microsoft Sans Serif"/>
              </a:rPr>
              <a:t>Google</a:t>
            </a:r>
            <a:r>
              <a:rPr dirty="0" sz="1450" spc="-114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30">
                <a:solidFill>
                  <a:srgbClr val="374050"/>
                </a:solidFill>
                <a:latin typeface="Microsoft Sans Serif"/>
                <a:cs typeface="Microsoft Sans Serif"/>
              </a:rPr>
              <a:t>Meet</a:t>
            </a:r>
            <a:r>
              <a:rPr dirty="0" sz="1350" spc="-170">
                <a:solidFill>
                  <a:srgbClr val="374050"/>
                </a:solidFill>
                <a:latin typeface="PMingLiU"/>
                <a:cs typeface="PMingLiU"/>
              </a:rPr>
              <a:t>の</a:t>
            </a:r>
            <a:r>
              <a:rPr dirty="0" sz="1350" spc="-170">
                <a:solidFill>
                  <a:srgbClr val="374050"/>
                </a:solidFill>
                <a:latin typeface="SimSun"/>
                <a:cs typeface="SimSun"/>
              </a:rPr>
              <a:t>文字起</a:t>
            </a:r>
            <a:r>
              <a:rPr dirty="0" sz="1350" spc="-170">
                <a:solidFill>
                  <a:srgbClr val="374050"/>
                </a:solidFill>
                <a:latin typeface="PMingLiU"/>
                <a:cs typeface="PMingLiU"/>
              </a:rPr>
              <a:t>こし</a:t>
            </a:r>
            <a:r>
              <a:rPr dirty="0" sz="1350" spc="-170">
                <a:solidFill>
                  <a:srgbClr val="374050"/>
                </a:solidFill>
                <a:latin typeface="SimSun"/>
                <a:cs typeface="SimSun"/>
              </a:rPr>
              <a:t>精度</a:t>
            </a:r>
            <a:r>
              <a:rPr dirty="0" sz="1350" spc="-170">
                <a:solidFill>
                  <a:srgbClr val="374050"/>
                </a:solidFill>
                <a:latin typeface="PMingLiU"/>
                <a:cs typeface="PMingLiU"/>
              </a:rPr>
              <a:t>が</a:t>
            </a:r>
            <a:r>
              <a:rPr dirty="0" sz="1350" spc="-135">
                <a:solidFill>
                  <a:srgbClr val="374050"/>
                </a:solidFill>
                <a:latin typeface="SimSun"/>
                <a:cs typeface="SimSun"/>
              </a:rPr>
              <a:t>不十分</a:t>
            </a:r>
            <a:r>
              <a:rPr dirty="0" sz="1350" spc="-170">
                <a:solidFill>
                  <a:srgbClr val="374050"/>
                </a:solidFill>
                <a:latin typeface="SimSun"/>
                <a:cs typeface="SimSun"/>
              </a:rPr>
              <a:t>発言内容</a:t>
            </a:r>
            <a:r>
              <a:rPr dirty="0" sz="1350" spc="-170">
                <a:solidFill>
                  <a:srgbClr val="374050"/>
                </a:solidFill>
                <a:latin typeface="PMingLiU"/>
                <a:cs typeface="PMingLiU"/>
              </a:rPr>
              <a:t>が</a:t>
            </a:r>
            <a:r>
              <a:rPr dirty="0" sz="1350" spc="-170">
                <a:solidFill>
                  <a:srgbClr val="374050"/>
                </a:solidFill>
                <a:latin typeface="SimSun"/>
                <a:cs typeface="SimSun"/>
              </a:rPr>
              <a:t>正確</a:t>
            </a:r>
            <a:r>
              <a:rPr dirty="0" sz="1350" spc="-185">
                <a:solidFill>
                  <a:srgbClr val="374050"/>
                </a:solidFill>
                <a:latin typeface="PMingLiU"/>
                <a:cs typeface="PMingLiU"/>
              </a:rPr>
              <a:t>にテキスト</a:t>
            </a:r>
            <a:r>
              <a:rPr dirty="0" sz="1350" spc="-170">
                <a:solidFill>
                  <a:srgbClr val="374050"/>
                </a:solidFill>
                <a:latin typeface="SimSun"/>
                <a:cs typeface="SimSun"/>
              </a:rPr>
              <a:t>化</a:t>
            </a:r>
            <a:r>
              <a:rPr dirty="0" sz="1350" spc="-140">
                <a:solidFill>
                  <a:srgbClr val="374050"/>
                </a:solidFill>
                <a:latin typeface="PMingLiU"/>
                <a:cs typeface="PMingLiU"/>
              </a:rPr>
              <a:t>されない</a:t>
            </a:r>
            <a:endParaRPr sz="1350">
              <a:latin typeface="PMingLiU"/>
              <a:cs typeface="PMingLiU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2705099"/>
            <a:ext cx="152399" cy="152399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3009899"/>
            <a:ext cx="152399" cy="152399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1206499" y="2967863"/>
            <a:ext cx="23114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70">
                <a:solidFill>
                  <a:srgbClr val="374050"/>
                </a:solidFill>
                <a:latin typeface="SimSun"/>
                <a:cs typeface="SimSun"/>
              </a:rPr>
              <a:t>手動</a:t>
            </a:r>
            <a:r>
              <a:rPr dirty="0" sz="1350" spc="-170">
                <a:solidFill>
                  <a:srgbClr val="374050"/>
                </a:solidFill>
                <a:latin typeface="PMingLiU"/>
                <a:cs typeface="PMingLiU"/>
              </a:rPr>
              <a:t>での</a:t>
            </a:r>
            <a:r>
              <a:rPr dirty="0" sz="1350" spc="-170">
                <a:solidFill>
                  <a:srgbClr val="374050"/>
                </a:solidFill>
                <a:latin typeface="SimSun"/>
                <a:cs typeface="SimSun"/>
              </a:rPr>
              <a:t>確認</a:t>
            </a:r>
            <a:r>
              <a:rPr dirty="0" sz="1350" spc="-170">
                <a:solidFill>
                  <a:srgbClr val="374050"/>
                </a:solidFill>
                <a:latin typeface="PMingLiU"/>
                <a:cs typeface="PMingLiU"/>
              </a:rPr>
              <a:t>‧</a:t>
            </a:r>
            <a:r>
              <a:rPr dirty="0" sz="1350" spc="-170">
                <a:solidFill>
                  <a:srgbClr val="374050"/>
                </a:solidFill>
                <a:latin typeface="SimSun"/>
                <a:cs typeface="SimSun"/>
              </a:rPr>
              <a:t>修正</a:t>
            </a:r>
            <a:r>
              <a:rPr dirty="0" sz="1350" spc="-170">
                <a:solidFill>
                  <a:srgbClr val="374050"/>
                </a:solidFill>
                <a:latin typeface="PMingLiU"/>
                <a:cs typeface="PMingLiU"/>
              </a:rPr>
              <a:t>に</a:t>
            </a:r>
            <a:r>
              <a:rPr dirty="0" sz="1350" spc="-170">
                <a:solidFill>
                  <a:srgbClr val="374050"/>
                </a:solidFill>
                <a:latin typeface="SimSun"/>
                <a:cs typeface="SimSun"/>
              </a:rPr>
              <a:t>多大</a:t>
            </a:r>
            <a:r>
              <a:rPr dirty="0" sz="1350" spc="-170">
                <a:solidFill>
                  <a:srgbClr val="374050"/>
                </a:solidFill>
                <a:latin typeface="PMingLiU"/>
                <a:cs typeface="PMingLiU"/>
              </a:rPr>
              <a:t>な</a:t>
            </a:r>
            <a:r>
              <a:rPr dirty="0" sz="1350" spc="-110">
                <a:solidFill>
                  <a:srgbClr val="374050"/>
                </a:solidFill>
                <a:latin typeface="SimSun"/>
                <a:cs typeface="SimSun"/>
              </a:rPr>
              <a:t>工数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77900" y="3327179"/>
            <a:ext cx="1397000" cy="44450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1150" spc="420">
                <a:solidFill>
                  <a:srgbClr val="EF4444"/>
                </a:solidFill>
                <a:latin typeface="Arial"/>
                <a:cs typeface="Arial"/>
              </a:rPr>
              <a:t>↓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350" spc="-160">
                <a:latin typeface="SimSun"/>
                <a:cs typeface="SimSun"/>
              </a:rPr>
              <a:t>議事録の信頼性低下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4391025" y="838200"/>
            <a:ext cx="3409950" cy="114300"/>
          </a:xfrm>
          <a:custGeom>
            <a:avLst/>
            <a:gdLst/>
            <a:ahLst/>
            <a:cxnLst/>
            <a:rect l="l" t="t" r="r" b="b"/>
            <a:pathLst>
              <a:path w="3409950" h="114300">
                <a:moveTo>
                  <a:pt x="0" y="114299"/>
                </a:moveTo>
                <a:lnTo>
                  <a:pt x="8700" y="70559"/>
                </a:lnTo>
                <a:lnTo>
                  <a:pt x="33477" y="33477"/>
                </a:lnTo>
                <a:lnTo>
                  <a:pt x="70558" y="8700"/>
                </a:lnTo>
                <a:lnTo>
                  <a:pt x="114299" y="0"/>
                </a:lnTo>
                <a:lnTo>
                  <a:pt x="3295649" y="0"/>
                </a:lnTo>
                <a:lnTo>
                  <a:pt x="3339389" y="8700"/>
                </a:lnTo>
                <a:lnTo>
                  <a:pt x="3376471" y="33477"/>
                </a:lnTo>
                <a:lnTo>
                  <a:pt x="3380668" y="38099"/>
                </a:lnTo>
                <a:lnTo>
                  <a:pt x="114299" y="38099"/>
                </a:lnTo>
                <a:lnTo>
                  <a:pt x="103040" y="38462"/>
                </a:lnTo>
                <a:lnTo>
                  <a:pt x="60364" y="47107"/>
                </a:lnTo>
                <a:lnTo>
                  <a:pt x="25900" y="65982"/>
                </a:lnTo>
                <a:lnTo>
                  <a:pt x="5010" y="91996"/>
                </a:lnTo>
                <a:lnTo>
                  <a:pt x="4893" y="92213"/>
                </a:lnTo>
                <a:lnTo>
                  <a:pt x="2174" y="99431"/>
                </a:lnTo>
                <a:lnTo>
                  <a:pt x="543" y="106793"/>
                </a:lnTo>
                <a:lnTo>
                  <a:pt x="0" y="114299"/>
                </a:lnTo>
                <a:close/>
              </a:path>
              <a:path w="3409950" h="114300">
                <a:moveTo>
                  <a:pt x="3409949" y="114299"/>
                </a:moveTo>
                <a:lnTo>
                  <a:pt x="3396436" y="78343"/>
                </a:lnTo>
                <a:lnTo>
                  <a:pt x="3359162" y="50930"/>
                </a:lnTo>
                <a:lnTo>
                  <a:pt x="3317952" y="39550"/>
                </a:lnTo>
                <a:lnTo>
                  <a:pt x="3295649" y="38099"/>
                </a:lnTo>
                <a:lnTo>
                  <a:pt x="3380668" y="38099"/>
                </a:lnTo>
                <a:lnTo>
                  <a:pt x="3401247" y="70559"/>
                </a:lnTo>
                <a:lnTo>
                  <a:pt x="3409405" y="103040"/>
                </a:lnTo>
                <a:lnTo>
                  <a:pt x="3409949" y="114299"/>
                </a:lnTo>
                <a:close/>
              </a:path>
            </a:pathLst>
          </a:custGeom>
          <a:solidFill>
            <a:srgbClr val="FABC0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 descr=""/>
          <p:cNvGrpSpPr/>
          <p:nvPr/>
        </p:nvGrpSpPr>
        <p:grpSpPr>
          <a:xfrm>
            <a:off x="4619624" y="1104899"/>
            <a:ext cx="571500" cy="571500"/>
            <a:chOff x="4619624" y="1104899"/>
            <a:chExt cx="571500" cy="571500"/>
          </a:xfrm>
        </p:grpSpPr>
        <p:sp>
          <p:nvSpPr>
            <p:cNvPr id="16" name="object 16" descr=""/>
            <p:cNvSpPr/>
            <p:nvPr/>
          </p:nvSpPr>
          <p:spPr>
            <a:xfrm>
              <a:off x="4619624" y="11048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0" y="559195"/>
                  </a:lnTo>
                  <a:lnTo>
                    <a:pt x="163575" y="544065"/>
                  </a:lnTo>
                  <a:lnTo>
                    <a:pt x="126995" y="523342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90" y="230002"/>
                  </a:lnTo>
                  <a:lnTo>
                    <a:pt x="16702" y="189483"/>
                  </a:lnTo>
                  <a:lnTo>
                    <a:pt x="33740" y="151048"/>
                  </a:lnTo>
                  <a:lnTo>
                    <a:pt x="56232" y="115528"/>
                  </a:lnTo>
                  <a:lnTo>
                    <a:pt x="83693" y="83694"/>
                  </a:lnTo>
                  <a:lnTo>
                    <a:pt x="115528" y="56233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7" y="5490"/>
                  </a:lnTo>
                  <a:lnTo>
                    <a:pt x="382015" y="16703"/>
                  </a:lnTo>
                  <a:lnTo>
                    <a:pt x="420450" y="33740"/>
                  </a:lnTo>
                  <a:lnTo>
                    <a:pt x="455970" y="56233"/>
                  </a:lnTo>
                  <a:lnTo>
                    <a:pt x="487805" y="83694"/>
                  </a:lnTo>
                  <a:lnTo>
                    <a:pt x="515265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8" y="230002"/>
                  </a:lnTo>
                  <a:lnTo>
                    <a:pt x="571156" y="271728"/>
                  </a:lnTo>
                  <a:lnTo>
                    <a:pt x="571499" y="285749"/>
                  </a:lnTo>
                  <a:lnTo>
                    <a:pt x="571156" y="299771"/>
                  </a:lnTo>
                  <a:lnTo>
                    <a:pt x="566008" y="341497"/>
                  </a:lnTo>
                  <a:lnTo>
                    <a:pt x="554796" y="382016"/>
                  </a:lnTo>
                  <a:lnTo>
                    <a:pt x="537758" y="420451"/>
                  </a:lnTo>
                  <a:lnTo>
                    <a:pt x="515265" y="455971"/>
                  </a:lnTo>
                  <a:lnTo>
                    <a:pt x="487805" y="487805"/>
                  </a:lnTo>
                  <a:lnTo>
                    <a:pt x="455970" y="515266"/>
                  </a:lnTo>
                  <a:lnTo>
                    <a:pt x="420450" y="537758"/>
                  </a:lnTo>
                  <a:lnTo>
                    <a:pt x="382015" y="554796"/>
                  </a:lnTo>
                  <a:lnTo>
                    <a:pt x="341496" y="566009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F59D0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98218" y="1297781"/>
              <a:ext cx="221456" cy="185737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4610050" y="1810385"/>
            <a:ext cx="1386205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75" b="1">
                <a:latin typeface="Georgia Pro Cond"/>
                <a:cs typeface="Georgia Pro Cond"/>
              </a:rPr>
              <a:t>2</a:t>
            </a:r>
            <a:r>
              <a:rPr dirty="0" sz="1650" spc="-45" b="1">
                <a:latin typeface="Georgia Pro Cond"/>
                <a:cs typeface="Georgia Pro Cond"/>
              </a:rPr>
              <a:t>. </a:t>
            </a:r>
            <a:r>
              <a:rPr dirty="0" sz="1700" spc="-195" b="1">
                <a:latin typeface="BIZ UDPGothic"/>
                <a:cs typeface="BIZ UDPGothic"/>
              </a:rPr>
              <a:t>構造化の欠如</a:t>
            </a:r>
            <a:endParaRPr sz="1700">
              <a:latin typeface="BIZ UDPGothic"/>
              <a:cs typeface="BIZ UDPGothic"/>
            </a:endParaRPr>
          </a:p>
        </p:txBody>
      </p:sp>
      <p:pic>
        <p:nvPicPr>
          <p:cNvPr id="19" name="object 1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19625" y="2286000"/>
            <a:ext cx="152399" cy="152399"/>
          </a:xfrm>
          <a:prstGeom prst="rect">
            <a:avLst/>
          </a:prstGeom>
        </p:spPr>
      </p:pic>
      <p:sp>
        <p:nvSpPr>
          <p:cNvPr id="20" name="object 20" descr=""/>
          <p:cNvSpPr txBox="1"/>
          <p:nvPr/>
        </p:nvSpPr>
        <p:spPr>
          <a:xfrm>
            <a:off x="4838650" y="2243963"/>
            <a:ext cx="15494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70">
                <a:solidFill>
                  <a:srgbClr val="374050"/>
                </a:solidFill>
                <a:latin typeface="SimSun"/>
                <a:cs typeface="SimSun"/>
              </a:rPr>
              <a:t>単</a:t>
            </a:r>
            <a:r>
              <a:rPr dirty="0" sz="1350" spc="-170">
                <a:solidFill>
                  <a:srgbClr val="374050"/>
                </a:solidFill>
                <a:latin typeface="PMingLiU"/>
                <a:cs typeface="PMingLiU"/>
              </a:rPr>
              <a:t>なる</a:t>
            </a:r>
            <a:r>
              <a:rPr dirty="0" sz="1350" spc="-170">
                <a:solidFill>
                  <a:srgbClr val="374050"/>
                </a:solidFill>
                <a:latin typeface="SimSun"/>
                <a:cs typeface="SimSun"/>
              </a:rPr>
              <a:t>会話記録</a:t>
            </a:r>
            <a:r>
              <a:rPr dirty="0" sz="1350" spc="-170">
                <a:solidFill>
                  <a:srgbClr val="374050"/>
                </a:solidFill>
                <a:latin typeface="PMingLiU"/>
                <a:cs typeface="PMingLiU"/>
              </a:rPr>
              <a:t>の</a:t>
            </a:r>
            <a:r>
              <a:rPr dirty="0" sz="1350" spc="-110">
                <a:solidFill>
                  <a:srgbClr val="374050"/>
                </a:solidFill>
                <a:latin typeface="SimSun"/>
                <a:cs typeface="SimSun"/>
              </a:rPr>
              <a:t>羅列</a:t>
            </a:r>
            <a:endParaRPr sz="1350">
              <a:latin typeface="SimSun"/>
              <a:cs typeface="SimSun"/>
            </a:endParaRPr>
          </a:p>
        </p:txBody>
      </p:sp>
      <p:pic>
        <p:nvPicPr>
          <p:cNvPr id="21" name="object 2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19625" y="2590799"/>
            <a:ext cx="152399" cy="152399"/>
          </a:xfrm>
          <a:prstGeom prst="rect">
            <a:avLst/>
          </a:prstGeom>
        </p:spPr>
      </p:pic>
      <p:sp>
        <p:nvSpPr>
          <p:cNvPr id="22" name="object 22" descr=""/>
          <p:cNvSpPr txBox="1"/>
          <p:nvPr/>
        </p:nvSpPr>
        <p:spPr>
          <a:xfrm>
            <a:off x="4838650" y="2526817"/>
            <a:ext cx="2611755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dirty="0" sz="1350" spc="-170">
                <a:solidFill>
                  <a:srgbClr val="374050"/>
                </a:solidFill>
                <a:latin typeface="SimSun"/>
                <a:cs typeface="SimSun"/>
              </a:rPr>
              <a:t>「決定事項」</a:t>
            </a:r>
            <a:r>
              <a:rPr dirty="0" sz="1350" spc="-170">
                <a:solidFill>
                  <a:srgbClr val="374050"/>
                </a:solidFill>
                <a:latin typeface="PMingLiU"/>
                <a:cs typeface="PMingLiU"/>
              </a:rPr>
              <a:t>が</a:t>
            </a:r>
            <a:r>
              <a:rPr dirty="0" sz="1350" spc="-170">
                <a:solidFill>
                  <a:srgbClr val="374050"/>
                </a:solidFill>
                <a:latin typeface="SimSun"/>
                <a:cs typeface="SimSun"/>
              </a:rPr>
              <a:t>明確</a:t>
            </a:r>
            <a:r>
              <a:rPr dirty="0" sz="1350" spc="-170">
                <a:solidFill>
                  <a:srgbClr val="374050"/>
                </a:solidFill>
                <a:latin typeface="PMingLiU"/>
                <a:cs typeface="PMingLiU"/>
              </a:rPr>
              <a:t>に</a:t>
            </a:r>
            <a:r>
              <a:rPr dirty="0" sz="1350" spc="-170">
                <a:solidFill>
                  <a:srgbClr val="374050"/>
                </a:solidFill>
                <a:latin typeface="SimSun"/>
                <a:cs typeface="SimSun"/>
              </a:rPr>
              <a:t>整理</a:t>
            </a:r>
            <a:r>
              <a:rPr dirty="0" sz="1350" spc="-160">
                <a:solidFill>
                  <a:srgbClr val="374050"/>
                </a:solidFill>
                <a:latin typeface="PMingLiU"/>
                <a:cs typeface="PMingLiU"/>
              </a:rPr>
              <a:t>されていな</a:t>
            </a:r>
            <a:r>
              <a:rPr dirty="0" sz="1350" spc="-50">
                <a:solidFill>
                  <a:srgbClr val="374050"/>
                </a:solidFill>
                <a:latin typeface="PMingLiU"/>
                <a:cs typeface="PMingLiU"/>
              </a:rPr>
              <a:t>い</a:t>
            </a:r>
            <a:endParaRPr sz="1350">
              <a:latin typeface="PMingLiU"/>
              <a:cs typeface="PMingLiU"/>
            </a:endParaRPr>
          </a:p>
        </p:txBody>
      </p:sp>
      <p:pic>
        <p:nvPicPr>
          <p:cNvPr id="23" name="object 2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19625" y="3124199"/>
            <a:ext cx="152399" cy="152399"/>
          </a:xfrm>
          <a:prstGeom prst="rect">
            <a:avLst/>
          </a:prstGeom>
        </p:spPr>
      </p:pic>
      <p:sp>
        <p:nvSpPr>
          <p:cNvPr id="24" name="object 24" descr=""/>
          <p:cNvSpPr txBox="1"/>
          <p:nvPr/>
        </p:nvSpPr>
        <p:spPr>
          <a:xfrm>
            <a:off x="4838650" y="3082163"/>
            <a:ext cx="245173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70">
                <a:solidFill>
                  <a:srgbClr val="374050"/>
                </a:solidFill>
                <a:latin typeface="SimSun"/>
                <a:cs typeface="SimSun"/>
              </a:rPr>
              <a:t>「</a:t>
            </a:r>
            <a:r>
              <a:rPr dirty="0" sz="1350" spc="-195">
                <a:solidFill>
                  <a:srgbClr val="374050"/>
                </a:solidFill>
                <a:latin typeface="PMingLiU"/>
                <a:cs typeface="PMingLiU"/>
              </a:rPr>
              <a:t>アクションプラン</a:t>
            </a:r>
            <a:r>
              <a:rPr dirty="0" sz="1350" spc="-170">
                <a:solidFill>
                  <a:srgbClr val="374050"/>
                </a:solidFill>
                <a:latin typeface="SimSun"/>
                <a:cs typeface="SimSun"/>
              </a:rPr>
              <a:t>」</a:t>
            </a:r>
            <a:r>
              <a:rPr dirty="0" sz="1350" spc="-170">
                <a:solidFill>
                  <a:srgbClr val="374050"/>
                </a:solidFill>
                <a:latin typeface="PMingLiU"/>
                <a:cs typeface="PMingLiU"/>
              </a:rPr>
              <a:t>の</a:t>
            </a:r>
            <a:r>
              <a:rPr dirty="0" sz="1350" spc="-170">
                <a:solidFill>
                  <a:srgbClr val="374050"/>
                </a:solidFill>
                <a:latin typeface="SimSun"/>
                <a:cs typeface="SimSun"/>
              </a:rPr>
              <a:t>抽出</a:t>
            </a:r>
            <a:r>
              <a:rPr dirty="0" sz="1350" spc="-170">
                <a:solidFill>
                  <a:srgbClr val="374050"/>
                </a:solidFill>
                <a:latin typeface="PMingLiU"/>
                <a:cs typeface="PMingLiU"/>
              </a:rPr>
              <a:t>が</a:t>
            </a:r>
            <a:r>
              <a:rPr dirty="0" sz="1350" spc="-110">
                <a:solidFill>
                  <a:srgbClr val="374050"/>
                </a:solidFill>
                <a:latin typeface="SimSun"/>
                <a:cs typeface="SimSun"/>
              </a:rPr>
              <a:t>困難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4610050" y="3441479"/>
            <a:ext cx="1244600" cy="44450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1150" spc="420">
                <a:solidFill>
                  <a:srgbClr val="D97705"/>
                </a:solidFill>
                <a:latin typeface="Arial"/>
                <a:cs typeface="Arial"/>
              </a:rPr>
              <a:t>↓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350" spc="-155">
                <a:latin typeface="SimSun"/>
                <a:cs typeface="SimSun"/>
              </a:rPr>
              <a:t>会議結果の曖昧さ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8258174" y="1219199"/>
            <a:ext cx="571500" cy="571500"/>
            <a:chOff x="8258174" y="1219199"/>
            <a:chExt cx="571500" cy="571500"/>
          </a:xfrm>
        </p:grpSpPr>
        <p:sp>
          <p:nvSpPr>
            <p:cNvPr id="27" name="object 27" descr=""/>
            <p:cNvSpPr/>
            <p:nvPr/>
          </p:nvSpPr>
          <p:spPr>
            <a:xfrm>
              <a:off x="8258174" y="12191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0" y="559195"/>
                  </a:lnTo>
                  <a:lnTo>
                    <a:pt x="163575" y="544064"/>
                  </a:lnTo>
                  <a:lnTo>
                    <a:pt x="126993" y="523342"/>
                  </a:lnTo>
                  <a:lnTo>
                    <a:pt x="93850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0" y="395101"/>
                  </a:lnTo>
                  <a:lnTo>
                    <a:pt x="8562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89" y="230002"/>
                  </a:lnTo>
                  <a:lnTo>
                    <a:pt x="16702" y="189483"/>
                  </a:lnTo>
                  <a:lnTo>
                    <a:pt x="33740" y="151048"/>
                  </a:lnTo>
                  <a:lnTo>
                    <a:pt x="56232" y="115528"/>
                  </a:lnTo>
                  <a:lnTo>
                    <a:pt x="83693" y="83694"/>
                  </a:lnTo>
                  <a:lnTo>
                    <a:pt x="115527" y="56233"/>
                  </a:lnTo>
                  <a:lnTo>
                    <a:pt x="151047" y="33740"/>
                  </a:lnTo>
                  <a:lnTo>
                    <a:pt x="189482" y="16703"/>
                  </a:lnTo>
                  <a:lnTo>
                    <a:pt x="230002" y="5490"/>
                  </a:lnTo>
                  <a:lnTo>
                    <a:pt x="271729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6" y="5490"/>
                  </a:lnTo>
                  <a:lnTo>
                    <a:pt x="382015" y="16703"/>
                  </a:lnTo>
                  <a:lnTo>
                    <a:pt x="420451" y="33740"/>
                  </a:lnTo>
                  <a:lnTo>
                    <a:pt x="455970" y="56233"/>
                  </a:lnTo>
                  <a:lnTo>
                    <a:pt x="487805" y="83694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8" y="230002"/>
                  </a:lnTo>
                  <a:lnTo>
                    <a:pt x="571155" y="271728"/>
                  </a:lnTo>
                  <a:lnTo>
                    <a:pt x="571499" y="285749"/>
                  </a:lnTo>
                  <a:lnTo>
                    <a:pt x="571155" y="299771"/>
                  </a:lnTo>
                  <a:lnTo>
                    <a:pt x="566008" y="341496"/>
                  </a:lnTo>
                  <a:lnTo>
                    <a:pt x="554795" y="382016"/>
                  </a:lnTo>
                  <a:lnTo>
                    <a:pt x="537757" y="420451"/>
                  </a:lnTo>
                  <a:lnTo>
                    <a:pt x="515266" y="455971"/>
                  </a:lnTo>
                  <a:lnTo>
                    <a:pt x="487805" y="487805"/>
                  </a:lnTo>
                  <a:lnTo>
                    <a:pt x="455970" y="515266"/>
                  </a:lnTo>
                  <a:lnTo>
                    <a:pt x="420451" y="537758"/>
                  </a:lnTo>
                  <a:lnTo>
                    <a:pt x="382015" y="554796"/>
                  </a:lnTo>
                  <a:lnTo>
                    <a:pt x="341496" y="566009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28552" y="1403687"/>
              <a:ext cx="229671" cy="194131"/>
            </a:xfrm>
            <a:prstGeom prst="rect">
              <a:avLst/>
            </a:prstGeom>
          </p:spPr>
        </p:pic>
      </p:grpSp>
      <p:grpSp>
        <p:nvGrpSpPr>
          <p:cNvPr id="29" name="object 29" descr=""/>
          <p:cNvGrpSpPr/>
          <p:nvPr/>
        </p:nvGrpSpPr>
        <p:grpSpPr>
          <a:xfrm>
            <a:off x="8029575" y="0"/>
            <a:ext cx="4162425" cy="1428750"/>
            <a:chOff x="8029575" y="0"/>
            <a:chExt cx="4162425" cy="1428750"/>
          </a:xfrm>
        </p:grpSpPr>
        <p:sp>
          <p:nvSpPr>
            <p:cNvPr id="30" name="object 30" descr=""/>
            <p:cNvSpPr/>
            <p:nvPr/>
          </p:nvSpPr>
          <p:spPr>
            <a:xfrm>
              <a:off x="8029575" y="952500"/>
              <a:ext cx="3400425" cy="114300"/>
            </a:xfrm>
            <a:custGeom>
              <a:avLst/>
              <a:gdLst/>
              <a:ahLst/>
              <a:cxnLst/>
              <a:rect l="l" t="t" r="r" b="b"/>
              <a:pathLst>
                <a:path w="3400425" h="114300">
                  <a:moveTo>
                    <a:pt x="0" y="114299"/>
                  </a:moveTo>
                  <a:lnTo>
                    <a:pt x="543" y="103040"/>
                  </a:lnTo>
                  <a:lnTo>
                    <a:pt x="2142" y="92213"/>
                  </a:lnTo>
                  <a:lnTo>
                    <a:pt x="2174" y="91996"/>
                  </a:lnTo>
                  <a:lnTo>
                    <a:pt x="19157" y="50929"/>
                  </a:lnTo>
                  <a:lnTo>
                    <a:pt x="50785" y="19245"/>
                  </a:lnTo>
                  <a:lnTo>
                    <a:pt x="91995" y="2175"/>
                  </a:lnTo>
                  <a:lnTo>
                    <a:pt x="114299" y="0"/>
                  </a:lnTo>
                  <a:lnTo>
                    <a:pt x="3286124" y="0"/>
                  </a:lnTo>
                  <a:lnTo>
                    <a:pt x="3329863" y="8700"/>
                  </a:lnTo>
                  <a:lnTo>
                    <a:pt x="3366946" y="33477"/>
                  </a:lnTo>
                  <a:lnTo>
                    <a:pt x="3371143" y="38099"/>
                  </a:lnTo>
                  <a:lnTo>
                    <a:pt x="114299" y="38099"/>
                  </a:lnTo>
                  <a:lnTo>
                    <a:pt x="103039" y="38462"/>
                  </a:lnTo>
                  <a:lnTo>
                    <a:pt x="60363" y="47107"/>
                  </a:lnTo>
                  <a:lnTo>
                    <a:pt x="25899" y="65982"/>
                  </a:lnTo>
                  <a:lnTo>
                    <a:pt x="2174" y="99431"/>
                  </a:lnTo>
                  <a:lnTo>
                    <a:pt x="543" y="106793"/>
                  </a:lnTo>
                  <a:lnTo>
                    <a:pt x="0" y="114299"/>
                  </a:lnTo>
                  <a:close/>
                </a:path>
                <a:path w="3400425" h="114300">
                  <a:moveTo>
                    <a:pt x="3400424" y="114299"/>
                  </a:moveTo>
                  <a:lnTo>
                    <a:pt x="3386911" y="78343"/>
                  </a:lnTo>
                  <a:lnTo>
                    <a:pt x="3349637" y="50929"/>
                  </a:lnTo>
                  <a:lnTo>
                    <a:pt x="3308426" y="39550"/>
                  </a:lnTo>
                  <a:lnTo>
                    <a:pt x="3286124" y="38099"/>
                  </a:lnTo>
                  <a:lnTo>
                    <a:pt x="3371143" y="38099"/>
                  </a:lnTo>
                  <a:lnTo>
                    <a:pt x="3391722" y="70559"/>
                  </a:lnTo>
                  <a:lnTo>
                    <a:pt x="3399880" y="103040"/>
                  </a:lnTo>
                  <a:lnTo>
                    <a:pt x="3400424" y="114299"/>
                  </a:lnTo>
                  <a:close/>
                </a:path>
              </a:pathLst>
            </a:custGeom>
            <a:solidFill>
              <a:srgbClr val="33A75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0763320" y="0"/>
              <a:ext cx="1428750" cy="1428750"/>
            </a:xfrm>
            <a:custGeom>
              <a:avLst/>
              <a:gdLst/>
              <a:ahLst/>
              <a:cxnLst/>
              <a:rect l="l" t="t" r="r" b="b"/>
              <a:pathLst>
                <a:path w="1428750" h="1428750">
                  <a:moveTo>
                    <a:pt x="964117" y="1428678"/>
                  </a:moveTo>
                  <a:lnTo>
                    <a:pt x="940738" y="1428678"/>
                  </a:lnTo>
                  <a:lnTo>
                    <a:pt x="929052" y="1428463"/>
                  </a:lnTo>
                  <a:lnTo>
                    <a:pt x="882358" y="1426169"/>
                  </a:lnTo>
                  <a:lnTo>
                    <a:pt x="835833" y="1421586"/>
                  </a:lnTo>
                  <a:lnTo>
                    <a:pt x="789587" y="1414726"/>
                  </a:lnTo>
                  <a:lnTo>
                    <a:pt x="743733" y="1405605"/>
                  </a:lnTo>
                  <a:lnTo>
                    <a:pt x="698383" y="1394246"/>
                  </a:lnTo>
                  <a:lnTo>
                    <a:pt x="653644" y="1380675"/>
                  </a:lnTo>
                  <a:lnTo>
                    <a:pt x="609626" y="1364925"/>
                  </a:lnTo>
                  <a:lnTo>
                    <a:pt x="566433" y="1347034"/>
                  </a:lnTo>
                  <a:lnTo>
                    <a:pt x="524171" y="1327045"/>
                  </a:lnTo>
                  <a:lnTo>
                    <a:pt x="482941" y="1305007"/>
                  </a:lnTo>
                  <a:lnTo>
                    <a:pt x="442841" y="1280972"/>
                  </a:lnTo>
                  <a:lnTo>
                    <a:pt x="403969" y="1254999"/>
                  </a:lnTo>
                  <a:lnTo>
                    <a:pt x="366418" y="1227149"/>
                  </a:lnTo>
                  <a:lnTo>
                    <a:pt x="330279" y="1197491"/>
                  </a:lnTo>
                  <a:lnTo>
                    <a:pt x="295638" y="1166095"/>
                  </a:lnTo>
                  <a:lnTo>
                    <a:pt x="262582" y="1133037"/>
                  </a:lnTo>
                  <a:lnTo>
                    <a:pt x="231186" y="1098396"/>
                  </a:lnTo>
                  <a:lnTo>
                    <a:pt x="201527" y="1062257"/>
                  </a:lnTo>
                  <a:lnTo>
                    <a:pt x="173676" y="1024707"/>
                  </a:lnTo>
                  <a:lnTo>
                    <a:pt x="147702" y="985835"/>
                  </a:lnTo>
                  <a:lnTo>
                    <a:pt x="123668" y="945735"/>
                  </a:lnTo>
                  <a:lnTo>
                    <a:pt x="101629" y="904504"/>
                  </a:lnTo>
                  <a:lnTo>
                    <a:pt x="81641" y="862242"/>
                  </a:lnTo>
                  <a:lnTo>
                    <a:pt x="63751" y="819049"/>
                  </a:lnTo>
                  <a:lnTo>
                    <a:pt x="48002" y="775031"/>
                  </a:lnTo>
                  <a:lnTo>
                    <a:pt x="34431" y="730293"/>
                  </a:lnTo>
                  <a:lnTo>
                    <a:pt x="23070" y="684943"/>
                  </a:lnTo>
                  <a:lnTo>
                    <a:pt x="13950" y="639091"/>
                  </a:lnTo>
                  <a:lnTo>
                    <a:pt x="7089" y="592846"/>
                  </a:lnTo>
                  <a:lnTo>
                    <a:pt x="2508" y="546320"/>
                  </a:lnTo>
                  <a:lnTo>
                    <a:pt x="215" y="499625"/>
                  </a:lnTo>
                  <a:lnTo>
                    <a:pt x="0" y="487939"/>
                  </a:lnTo>
                  <a:lnTo>
                    <a:pt x="0" y="464560"/>
                  </a:lnTo>
                  <a:lnTo>
                    <a:pt x="1720" y="417841"/>
                  </a:lnTo>
                  <a:lnTo>
                    <a:pt x="5730" y="371262"/>
                  </a:lnTo>
                  <a:lnTo>
                    <a:pt x="12022" y="324936"/>
                  </a:lnTo>
                  <a:lnTo>
                    <a:pt x="20580" y="278975"/>
                  </a:lnTo>
                  <a:lnTo>
                    <a:pt x="31383" y="233489"/>
                  </a:lnTo>
                  <a:lnTo>
                    <a:pt x="44404" y="188588"/>
                  </a:lnTo>
                  <a:lnTo>
                    <a:pt x="59613" y="144380"/>
                  </a:lnTo>
                  <a:lnTo>
                    <a:pt x="76971" y="100971"/>
                  </a:lnTo>
                  <a:lnTo>
                    <a:pt x="96438" y="58467"/>
                  </a:lnTo>
                  <a:lnTo>
                    <a:pt x="117970" y="16969"/>
                  </a:lnTo>
                  <a:lnTo>
                    <a:pt x="127555" y="0"/>
                  </a:lnTo>
                  <a:lnTo>
                    <a:pt x="1428678" y="0"/>
                  </a:lnTo>
                  <a:lnTo>
                    <a:pt x="1428678" y="1301121"/>
                  </a:lnTo>
                  <a:lnTo>
                    <a:pt x="1421915" y="1305007"/>
                  </a:lnTo>
                  <a:lnTo>
                    <a:pt x="1380683" y="1327045"/>
                  </a:lnTo>
                  <a:lnTo>
                    <a:pt x="1338420" y="1347034"/>
                  </a:lnTo>
                  <a:lnTo>
                    <a:pt x="1295228" y="1364925"/>
                  </a:lnTo>
                  <a:lnTo>
                    <a:pt x="1251209" y="1380675"/>
                  </a:lnTo>
                  <a:lnTo>
                    <a:pt x="1206472" y="1394246"/>
                  </a:lnTo>
                  <a:lnTo>
                    <a:pt x="1161122" y="1405605"/>
                  </a:lnTo>
                  <a:lnTo>
                    <a:pt x="1115269" y="1414726"/>
                  </a:lnTo>
                  <a:lnTo>
                    <a:pt x="1069024" y="1421586"/>
                  </a:lnTo>
                  <a:lnTo>
                    <a:pt x="1022498" y="1426169"/>
                  </a:lnTo>
                  <a:lnTo>
                    <a:pt x="975803" y="1428463"/>
                  </a:lnTo>
                  <a:lnTo>
                    <a:pt x="964117" y="1428678"/>
                  </a:lnTo>
                  <a:close/>
                </a:path>
              </a:pathLst>
            </a:custGeom>
            <a:solidFill>
              <a:srgbClr val="F7F9FA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8242200" y="1924685"/>
            <a:ext cx="1576705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75" b="1">
                <a:latin typeface="Georgia Pro Cond"/>
                <a:cs typeface="Georgia Pro Cond"/>
              </a:rPr>
              <a:t>3</a:t>
            </a:r>
            <a:r>
              <a:rPr dirty="0" sz="1650" spc="-40" b="1">
                <a:latin typeface="Georgia Pro Cond"/>
                <a:cs typeface="Georgia Pro Cond"/>
              </a:rPr>
              <a:t>. </a:t>
            </a:r>
            <a:r>
              <a:rPr dirty="0" sz="1700" spc="-200" b="1">
                <a:latin typeface="BIZ UDPGothic"/>
                <a:cs typeface="BIZ UDPGothic"/>
              </a:rPr>
              <a:t>進捗管理の困難</a:t>
            </a:r>
            <a:endParaRPr sz="1700">
              <a:latin typeface="BIZ UDPGothic"/>
              <a:cs typeface="BIZ UDPGothic"/>
            </a:endParaRPr>
          </a:p>
        </p:txBody>
      </p:sp>
      <p:pic>
        <p:nvPicPr>
          <p:cNvPr id="33" name="object 3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58175" y="2400299"/>
            <a:ext cx="152399" cy="152399"/>
          </a:xfrm>
          <a:prstGeom prst="rect">
            <a:avLst/>
          </a:prstGeom>
        </p:spPr>
      </p:pic>
      <p:sp>
        <p:nvSpPr>
          <p:cNvPr id="34" name="object 34" descr=""/>
          <p:cNvSpPr txBox="1"/>
          <p:nvPr/>
        </p:nvSpPr>
        <p:spPr>
          <a:xfrm>
            <a:off x="8470800" y="2358263"/>
            <a:ext cx="21590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70">
                <a:solidFill>
                  <a:srgbClr val="374050"/>
                </a:solidFill>
                <a:latin typeface="SimSun"/>
                <a:cs typeface="SimSun"/>
              </a:rPr>
              <a:t>前回会議</a:t>
            </a:r>
            <a:r>
              <a:rPr dirty="0" sz="1350" spc="-170">
                <a:solidFill>
                  <a:srgbClr val="374050"/>
                </a:solidFill>
                <a:latin typeface="PMingLiU"/>
                <a:cs typeface="PMingLiU"/>
              </a:rPr>
              <a:t>の</a:t>
            </a:r>
            <a:r>
              <a:rPr dirty="0" sz="1350" spc="-170">
                <a:solidFill>
                  <a:srgbClr val="374050"/>
                </a:solidFill>
                <a:latin typeface="SimSun"/>
                <a:cs typeface="SimSun"/>
              </a:rPr>
              <a:t>決定事項</a:t>
            </a:r>
            <a:r>
              <a:rPr dirty="0" sz="1350" spc="-170">
                <a:solidFill>
                  <a:srgbClr val="374050"/>
                </a:solidFill>
                <a:latin typeface="PMingLiU"/>
                <a:cs typeface="PMingLiU"/>
              </a:rPr>
              <a:t>の</a:t>
            </a:r>
            <a:r>
              <a:rPr dirty="0" sz="1350" spc="-140">
                <a:solidFill>
                  <a:srgbClr val="374050"/>
                </a:solidFill>
                <a:latin typeface="SimSun"/>
                <a:cs typeface="SimSun"/>
              </a:rPr>
              <a:t>追跡不足</a:t>
            </a:r>
            <a:endParaRPr sz="1350">
              <a:latin typeface="SimSun"/>
              <a:cs typeface="SimSun"/>
            </a:endParaRPr>
          </a:p>
        </p:txBody>
      </p:sp>
      <p:pic>
        <p:nvPicPr>
          <p:cNvPr id="35" name="object 3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58175" y="2705099"/>
            <a:ext cx="152399" cy="152399"/>
          </a:xfrm>
          <a:prstGeom prst="rect">
            <a:avLst/>
          </a:prstGeom>
        </p:spPr>
      </p:pic>
      <p:sp>
        <p:nvSpPr>
          <p:cNvPr id="36" name="object 36" descr=""/>
          <p:cNvSpPr txBox="1"/>
          <p:nvPr/>
        </p:nvSpPr>
        <p:spPr>
          <a:xfrm>
            <a:off x="8470800" y="2663063"/>
            <a:ext cx="23114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70">
                <a:solidFill>
                  <a:srgbClr val="374050"/>
                </a:solidFill>
                <a:latin typeface="PMingLiU"/>
                <a:cs typeface="PMingLiU"/>
              </a:rPr>
              <a:t>タスクの</a:t>
            </a:r>
            <a:r>
              <a:rPr dirty="0" sz="1350" spc="-170">
                <a:solidFill>
                  <a:srgbClr val="374050"/>
                </a:solidFill>
                <a:latin typeface="SimSun"/>
                <a:cs typeface="SimSun"/>
              </a:rPr>
              <a:t>完了</a:t>
            </a:r>
            <a:r>
              <a:rPr dirty="0" sz="1350" spc="-170">
                <a:solidFill>
                  <a:srgbClr val="374050"/>
                </a:solidFill>
                <a:latin typeface="PMingLiU"/>
                <a:cs typeface="PMingLiU"/>
              </a:rPr>
              <a:t>‧</a:t>
            </a:r>
            <a:r>
              <a:rPr dirty="0" sz="1350" spc="-170">
                <a:solidFill>
                  <a:srgbClr val="374050"/>
                </a:solidFill>
                <a:latin typeface="SimSun"/>
                <a:cs typeface="SimSun"/>
              </a:rPr>
              <a:t>継続状況</a:t>
            </a:r>
            <a:r>
              <a:rPr dirty="0" sz="1350" spc="-170">
                <a:solidFill>
                  <a:srgbClr val="374050"/>
                </a:solidFill>
                <a:latin typeface="PMingLiU"/>
                <a:cs typeface="PMingLiU"/>
              </a:rPr>
              <a:t>が</a:t>
            </a:r>
            <a:r>
              <a:rPr dirty="0" sz="1350" spc="-130">
                <a:solidFill>
                  <a:srgbClr val="374050"/>
                </a:solidFill>
                <a:latin typeface="SimSun"/>
                <a:cs typeface="SimSun"/>
              </a:rPr>
              <a:t>不明確</a:t>
            </a:r>
            <a:endParaRPr sz="1350">
              <a:latin typeface="SimSun"/>
              <a:cs typeface="SimSun"/>
            </a:endParaRPr>
          </a:p>
        </p:txBody>
      </p:sp>
      <p:pic>
        <p:nvPicPr>
          <p:cNvPr id="37" name="object 3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58175" y="3009899"/>
            <a:ext cx="152399" cy="152399"/>
          </a:xfrm>
          <a:prstGeom prst="rect">
            <a:avLst/>
          </a:prstGeom>
        </p:spPr>
      </p:pic>
      <p:sp>
        <p:nvSpPr>
          <p:cNvPr id="38" name="object 38" descr=""/>
          <p:cNvSpPr txBox="1"/>
          <p:nvPr/>
        </p:nvSpPr>
        <p:spPr>
          <a:xfrm>
            <a:off x="8470800" y="2967863"/>
            <a:ext cx="21590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70">
                <a:solidFill>
                  <a:srgbClr val="374050"/>
                </a:solidFill>
                <a:latin typeface="PMingLiU"/>
                <a:cs typeface="PMingLiU"/>
              </a:rPr>
              <a:t>プロジェクト</a:t>
            </a:r>
            <a:r>
              <a:rPr dirty="0" sz="1350" spc="-170">
                <a:solidFill>
                  <a:srgbClr val="374050"/>
                </a:solidFill>
                <a:latin typeface="SimSun"/>
                <a:cs typeface="SimSun"/>
              </a:rPr>
              <a:t>進捗</a:t>
            </a:r>
            <a:r>
              <a:rPr dirty="0" sz="1350" spc="-170">
                <a:solidFill>
                  <a:srgbClr val="374050"/>
                </a:solidFill>
                <a:latin typeface="PMingLiU"/>
                <a:cs typeface="PMingLiU"/>
              </a:rPr>
              <a:t>の</a:t>
            </a:r>
            <a:r>
              <a:rPr dirty="0" sz="1350" spc="-150">
                <a:solidFill>
                  <a:srgbClr val="374050"/>
                </a:solidFill>
                <a:latin typeface="SimSun"/>
                <a:cs typeface="SimSun"/>
              </a:rPr>
              <a:t>可視化不足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8242200" y="3327179"/>
            <a:ext cx="1397000" cy="444500"/>
          </a:xfrm>
          <a:prstGeom prst="rect">
            <a:avLst/>
          </a:prstGeom>
        </p:spPr>
        <p:txBody>
          <a:bodyPr wrap="square" lIns="0" tIns="317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dirty="0" sz="1150" spc="420">
                <a:solidFill>
                  <a:srgbClr val="049569"/>
                </a:solidFill>
                <a:latin typeface="Arial"/>
                <a:cs typeface="Arial"/>
              </a:rPr>
              <a:t>↓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5"/>
              </a:spcBef>
            </a:pPr>
            <a:r>
              <a:rPr dirty="0" sz="1350" spc="-160">
                <a:latin typeface="SimSun"/>
                <a:cs typeface="SimSun"/>
              </a:rPr>
              <a:t>タスクの放置リスク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761999" y="4419599"/>
            <a:ext cx="10668000" cy="647700"/>
            <a:chOff x="761999" y="4419599"/>
            <a:chExt cx="10668000" cy="647700"/>
          </a:xfrm>
        </p:grpSpPr>
        <p:sp>
          <p:nvSpPr>
            <p:cNvPr id="41" name="object 41" descr=""/>
            <p:cNvSpPr/>
            <p:nvPr/>
          </p:nvSpPr>
          <p:spPr>
            <a:xfrm>
              <a:off x="781049" y="4419599"/>
              <a:ext cx="10648950" cy="647700"/>
            </a:xfrm>
            <a:custGeom>
              <a:avLst/>
              <a:gdLst/>
              <a:ahLst/>
              <a:cxnLst/>
              <a:rect l="l" t="t" r="r" b="b"/>
              <a:pathLst>
                <a:path w="10648950" h="647700">
                  <a:moveTo>
                    <a:pt x="10577752" y="647699"/>
                  </a:moveTo>
                  <a:lnTo>
                    <a:pt x="53397" y="647699"/>
                  </a:lnTo>
                  <a:lnTo>
                    <a:pt x="49681" y="647211"/>
                  </a:lnTo>
                  <a:lnTo>
                    <a:pt x="14085" y="621842"/>
                  </a:lnTo>
                  <a:lnTo>
                    <a:pt x="366" y="581458"/>
                  </a:lnTo>
                  <a:lnTo>
                    <a:pt x="0" y="576503"/>
                  </a:lnTo>
                  <a:lnTo>
                    <a:pt x="0" y="5714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10577752" y="0"/>
                  </a:lnTo>
                  <a:lnTo>
                    <a:pt x="10619242" y="15621"/>
                  </a:lnTo>
                  <a:lnTo>
                    <a:pt x="10645062" y="51661"/>
                  </a:lnTo>
                  <a:lnTo>
                    <a:pt x="10648948" y="71196"/>
                  </a:lnTo>
                  <a:lnTo>
                    <a:pt x="10648948" y="576503"/>
                  </a:lnTo>
                  <a:lnTo>
                    <a:pt x="10633325" y="617993"/>
                  </a:lnTo>
                  <a:lnTo>
                    <a:pt x="10597286" y="643813"/>
                  </a:lnTo>
                  <a:lnTo>
                    <a:pt x="10582706" y="647211"/>
                  </a:lnTo>
                  <a:lnTo>
                    <a:pt x="10577752" y="6476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761999" y="4419877"/>
              <a:ext cx="70485" cy="647700"/>
            </a:xfrm>
            <a:custGeom>
              <a:avLst/>
              <a:gdLst/>
              <a:ahLst/>
              <a:cxnLst/>
              <a:rect l="l" t="t" r="r" b="b"/>
              <a:pathLst>
                <a:path w="70484" h="647700">
                  <a:moveTo>
                    <a:pt x="70450" y="647144"/>
                  </a:moveTo>
                  <a:lnTo>
                    <a:pt x="33857" y="634591"/>
                  </a:lnTo>
                  <a:lnTo>
                    <a:pt x="5800" y="600382"/>
                  </a:lnTo>
                  <a:lnTo>
                    <a:pt x="0" y="5712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8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2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571222"/>
                  </a:lnTo>
                  <a:lnTo>
                    <a:pt x="44515" y="613563"/>
                  </a:lnTo>
                  <a:lnTo>
                    <a:pt x="66287" y="645488"/>
                  </a:lnTo>
                  <a:lnTo>
                    <a:pt x="70450" y="64714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977900" y="4613211"/>
            <a:ext cx="667639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20">
                <a:solidFill>
                  <a:srgbClr val="1F2937"/>
                </a:solidFill>
                <a:latin typeface="SimSun"/>
                <a:cs typeface="SimSun"/>
              </a:rPr>
              <a:t>これら の課題により、</a:t>
            </a:r>
            <a:r>
              <a:rPr dirty="0" sz="1500" spc="-155" b="1">
                <a:solidFill>
                  <a:srgbClr val="1A73E7"/>
                </a:solidFill>
                <a:latin typeface="BIZ UDPGothic"/>
                <a:cs typeface="BIZ UDPGothic"/>
              </a:rPr>
              <a:t>議事録の作成と活用に多大な工数がかかっている</a:t>
            </a:r>
            <a:r>
              <a:rPr dirty="0" sz="1500" spc="-160">
                <a:solidFill>
                  <a:srgbClr val="1F2937"/>
                </a:solidFill>
                <a:latin typeface="SimSun"/>
                <a:cs typeface="SimSun"/>
              </a:rPr>
              <a:t>のが現状です。</a:t>
            </a:r>
            <a:endParaRPr sz="1500">
              <a:latin typeface="SimSun"/>
              <a:cs typeface="SimSun"/>
            </a:endParaRPr>
          </a:p>
        </p:txBody>
      </p:sp>
      <p:sp>
        <p:nvSpPr>
          <p:cNvPr id="44" name="object 44" descr=""/>
          <p:cNvSpPr/>
          <p:nvPr/>
        </p:nvSpPr>
        <p:spPr>
          <a:xfrm>
            <a:off x="0" y="5714999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1000078" y="1142999"/>
                </a:moveTo>
                <a:lnTo>
                  <a:pt x="0" y="1142999"/>
                </a:lnTo>
                <a:lnTo>
                  <a:pt x="0" y="142920"/>
                </a:lnTo>
                <a:lnTo>
                  <a:pt x="31739" y="120393"/>
                </a:lnTo>
                <a:lnTo>
                  <a:pt x="76506" y="92809"/>
                </a:lnTo>
                <a:lnTo>
                  <a:pt x="123190" y="68587"/>
                </a:lnTo>
                <a:lnTo>
                  <a:pt x="171529" y="47866"/>
                </a:lnTo>
                <a:lnTo>
                  <a:pt x="221252" y="30760"/>
                </a:lnTo>
                <a:lnTo>
                  <a:pt x="272099" y="17358"/>
                </a:lnTo>
                <a:lnTo>
                  <a:pt x="323804" y="7731"/>
                </a:lnTo>
                <a:lnTo>
                  <a:pt x="376077" y="1935"/>
                </a:lnTo>
                <a:lnTo>
                  <a:pt x="428624" y="0"/>
                </a:lnTo>
                <a:lnTo>
                  <a:pt x="446161" y="215"/>
                </a:lnTo>
                <a:lnTo>
                  <a:pt x="498645" y="3440"/>
                </a:lnTo>
                <a:lnTo>
                  <a:pt x="550750" y="10516"/>
                </a:lnTo>
                <a:lnTo>
                  <a:pt x="602203" y="21408"/>
                </a:lnTo>
                <a:lnTo>
                  <a:pt x="652716" y="36057"/>
                </a:lnTo>
                <a:lnTo>
                  <a:pt x="702004" y="54378"/>
                </a:lnTo>
                <a:lnTo>
                  <a:pt x="749811" y="76275"/>
                </a:lnTo>
                <a:lnTo>
                  <a:pt x="795887" y="101634"/>
                </a:lnTo>
                <a:lnTo>
                  <a:pt x="839972" y="130315"/>
                </a:lnTo>
                <a:lnTo>
                  <a:pt x="881819" y="162154"/>
                </a:lnTo>
                <a:lnTo>
                  <a:pt x="921211" y="196986"/>
                </a:lnTo>
                <a:lnTo>
                  <a:pt x="957942" y="234628"/>
                </a:lnTo>
                <a:lnTo>
                  <a:pt x="991803" y="274871"/>
                </a:lnTo>
                <a:lnTo>
                  <a:pt x="1022605" y="317488"/>
                </a:lnTo>
                <a:lnTo>
                  <a:pt x="1050190" y="362255"/>
                </a:lnTo>
                <a:lnTo>
                  <a:pt x="1074412" y="408939"/>
                </a:lnTo>
                <a:lnTo>
                  <a:pt x="1095133" y="457278"/>
                </a:lnTo>
                <a:lnTo>
                  <a:pt x="1112239" y="507001"/>
                </a:lnTo>
                <a:lnTo>
                  <a:pt x="1125641" y="557847"/>
                </a:lnTo>
                <a:lnTo>
                  <a:pt x="1135268" y="609553"/>
                </a:lnTo>
                <a:lnTo>
                  <a:pt x="1141064" y="661827"/>
                </a:lnTo>
                <a:lnTo>
                  <a:pt x="1142999" y="714374"/>
                </a:lnTo>
                <a:lnTo>
                  <a:pt x="1142784" y="731911"/>
                </a:lnTo>
                <a:lnTo>
                  <a:pt x="1139559" y="784396"/>
                </a:lnTo>
                <a:lnTo>
                  <a:pt x="1132483" y="836500"/>
                </a:lnTo>
                <a:lnTo>
                  <a:pt x="1121591" y="887954"/>
                </a:lnTo>
                <a:lnTo>
                  <a:pt x="1106942" y="938465"/>
                </a:lnTo>
                <a:lnTo>
                  <a:pt x="1088621" y="987753"/>
                </a:lnTo>
                <a:lnTo>
                  <a:pt x="1066724" y="1035560"/>
                </a:lnTo>
                <a:lnTo>
                  <a:pt x="1041365" y="1081636"/>
                </a:lnTo>
                <a:lnTo>
                  <a:pt x="1012684" y="1125721"/>
                </a:lnTo>
                <a:lnTo>
                  <a:pt x="1000078" y="1142999"/>
                </a:lnTo>
                <a:close/>
              </a:path>
            </a:pathLst>
          </a:custGeom>
          <a:solidFill>
            <a:srgbClr val="F7F9FA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 spc="-110"/>
              <a:t>Google</a:t>
            </a:r>
            <a:r>
              <a:rPr dirty="0"/>
              <a:t> </a:t>
            </a:r>
            <a:r>
              <a:rPr dirty="0" spc="-125"/>
              <a:t>AI</a:t>
            </a:r>
            <a:r>
              <a:rPr dirty="0"/>
              <a:t> </a:t>
            </a:r>
            <a:r>
              <a:rPr dirty="0" spc="-70"/>
              <a:t>Studio</a:t>
            </a:r>
            <a:r>
              <a:rPr dirty="0" sz="1150" spc="-110">
                <a:latin typeface="SimSun"/>
                <a:cs typeface="SimSun"/>
              </a:rPr>
              <a:t>で「誰でも」業務ツールを開発！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46" name="object 4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75"/>
              </a:lnSpc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59423" y="428625"/>
            <a:ext cx="412750" cy="33020"/>
          </a:xfrm>
          <a:custGeom>
            <a:avLst/>
            <a:gdLst/>
            <a:ahLst/>
            <a:cxnLst/>
            <a:rect l="l" t="t" r="r" b="b"/>
            <a:pathLst>
              <a:path w="412750" h="33020">
                <a:moveTo>
                  <a:pt x="412139" y="32971"/>
                </a:moveTo>
                <a:lnTo>
                  <a:pt x="0" y="32971"/>
                </a:lnTo>
                <a:lnTo>
                  <a:pt x="0" y="0"/>
                </a:lnTo>
                <a:lnTo>
                  <a:pt x="412139" y="0"/>
                </a:lnTo>
                <a:lnTo>
                  <a:pt x="412139" y="32971"/>
                </a:lnTo>
                <a:close/>
              </a:path>
            </a:pathLst>
          </a:custGeom>
          <a:solidFill>
            <a:srgbClr val="1A73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200" spc="-220"/>
              <a:t>解決策：</a:t>
            </a:r>
            <a:r>
              <a:rPr dirty="0" sz="2350" spc="-85">
                <a:latin typeface="Arial"/>
                <a:cs typeface="Arial"/>
              </a:rPr>
              <a:t>Google</a:t>
            </a:r>
            <a:r>
              <a:rPr dirty="0" sz="2350" spc="-150">
                <a:latin typeface="Arial"/>
                <a:cs typeface="Arial"/>
              </a:rPr>
              <a:t> </a:t>
            </a:r>
            <a:r>
              <a:rPr dirty="0" sz="2350" spc="-240">
                <a:latin typeface="Arial"/>
                <a:cs typeface="Arial"/>
              </a:rPr>
              <a:t>AI</a:t>
            </a:r>
            <a:r>
              <a:rPr dirty="0" sz="2350" spc="-130">
                <a:latin typeface="Arial"/>
                <a:cs typeface="Arial"/>
              </a:rPr>
              <a:t> </a:t>
            </a:r>
            <a:r>
              <a:rPr dirty="0" sz="2350" spc="-185">
                <a:latin typeface="Arial"/>
                <a:cs typeface="Arial"/>
              </a:rPr>
              <a:t>Studio</a:t>
            </a:r>
            <a:r>
              <a:rPr dirty="0" sz="2200" spc="-265">
                <a:latin typeface="Meiryo"/>
                <a:cs typeface="Meiryo"/>
              </a:rPr>
              <a:t>で</a:t>
            </a:r>
            <a:r>
              <a:rPr dirty="0" sz="2350" spc="-240">
                <a:latin typeface="Arial"/>
                <a:cs typeface="Arial"/>
              </a:rPr>
              <a:t>AI</a:t>
            </a:r>
            <a:r>
              <a:rPr dirty="0" sz="2200" spc="-265"/>
              <a:t>議事録作成</a:t>
            </a:r>
            <a:r>
              <a:rPr dirty="0" sz="2200" spc="1180">
                <a:latin typeface="Meiryo"/>
                <a:cs typeface="Meiryo"/>
              </a:rPr>
              <a:t>‧</a:t>
            </a:r>
            <a:r>
              <a:rPr dirty="0" sz="2200" spc="-265"/>
              <a:t>活用</a:t>
            </a:r>
            <a:r>
              <a:rPr dirty="0" sz="2200" spc="-280">
                <a:latin typeface="Meiryo"/>
                <a:cs typeface="Meiryo"/>
              </a:rPr>
              <a:t>システムを</a:t>
            </a:r>
            <a:r>
              <a:rPr dirty="0" sz="2200" spc="-285"/>
              <a:t>開発！</a:t>
            </a:r>
            <a:endParaRPr sz="2200">
              <a:latin typeface="Meiryo"/>
              <a:cs typeface="Meiry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46723" y="715542"/>
            <a:ext cx="700976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20">
                <a:solidFill>
                  <a:srgbClr val="374050"/>
                </a:solidFill>
                <a:latin typeface="Microsoft Sans Serif"/>
                <a:cs typeface="Microsoft Sans Serif"/>
              </a:rPr>
              <a:t>Google</a:t>
            </a:r>
            <a:r>
              <a:rPr dirty="0" sz="1400" spc="20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400" spc="-95">
                <a:solidFill>
                  <a:srgbClr val="374050"/>
                </a:solidFill>
                <a:latin typeface="Microsoft Sans Serif"/>
                <a:cs typeface="Microsoft Sans Serif"/>
              </a:rPr>
              <a:t>Cloud</a:t>
            </a:r>
            <a:r>
              <a:rPr dirty="0" sz="1300" spc="-150">
                <a:solidFill>
                  <a:srgbClr val="374050"/>
                </a:solidFill>
                <a:latin typeface="SimSun"/>
                <a:cs typeface="SimSun"/>
              </a:rPr>
              <a:t>の</a:t>
            </a:r>
            <a:r>
              <a:rPr dirty="0" sz="1400" spc="-145">
                <a:solidFill>
                  <a:srgbClr val="374050"/>
                </a:solidFill>
                <a:latin typeface="Microsoft Sans Serif"/>
                <a:cs typeface="Microsoft Sans Serif"/>
              </a:rPr>
              <a:t>AI</a:t>
            </a:r>
            <a:r>
              <a:rPr dirty="0" sz="1300" spc="-150">
                <a:solidFill>
                  <a:srgbClr val="374050"/>
                </a:solidFill>
                <a:latin typeface="SimSun"/>
                <a:cs typeface="SimSun"/>
              </a:rPr>
              <a:t>技術を組み合わせた</a:t>
            </a:r>
            <a:r>
              <a:rPr dirty="0" sz="1300" spc="-40" b="1">
                <a:solidFill>
                  <a:srgbClr val="2562EB"/>
                </a:solidFill>
                <a:latin typeface="BIZ UDPGothic"/>
                <a:cs typeface="BIZ UDPGothic"/>
              </a:rPr>
              <a:t>「正確で、構造化され、次のアクションに繋がる」</a:t>
            </a:r>
            <a:r>
              <a:rPr dirty="0" sz="1300" spc="-145">
                <a:solidFill>
                  <a:srgbClr val="374050"/>
                </a:solidFill>
                <a:latin typeface="SimSun"/>
                <a:cs typeface="SimSun"/>
              </a:rPr>
              <a:t>議事録システム</a:t>
            </a:r>
            <a:endParaRPr sz="1300">
              <a:latin typeface="SimSun"/>
              <a:cs typeface="SimSun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1450730" y="3396028"/>
            <a:ext cx="3693160" cy="99060"/>
          </a:xfrm>
          <a:custGeom>
            <a:avLst/>
            <a:gdLst/>
            <a:ahLst/>
            <a:cxnLst/>
            <a:rect l="l" t="t" r="r" b="b"/>
            <a:pathLst>
              <a:path w="3693160" h="99060">
                <a:moveTo>
                  <a:pt x="0" y="98913"/>
                </a:moveTo>
                <a:lnTo>
                  <a:pt x="470" y="89169"/>
                </a:lnTo>
                <a:lnTo>
                  <a:pt x="1854" y="79799"/>
                </a:lnTo>
                <a:lnTo>
                  <a:pt x="1882" y="79612"/>
                </a:lnTo>
                <a:lnTo>
                  <a:pt x="16654" y="43949"/>
                </a:lnTo>
                <a:lnTo>
                  <a:pt x="43949" y="16654"/>
                </a:lnTo>
                <a:lnTo>
                  <a:pt x="79612" y="1882"/>
                </a:lnTo>
                <a:lnTo>
                  <a:pt x="98913" y="0"/>
                </a:lnTo>
                <a:lnTo>
                  <a:pt x="3593855" y="0"/>
                </a:lnTo>
                <a:lnTo>
                  <a:pt x="3631707" y="7529"/>
                </a:lnTo>
                <a:lnTo>
                  <a:pt x="3663797" y="28970"/>
                </a:lnTo>
                <a:lnTo>
                  <a:pt x="3667429" y="32971"/>
                </a:lnTo>
                <a:lnTo>
                  <a:pt x="98913" y="32971"/>
                </a:lnTo>
                <a:lnTo>
                  <a:pt x="89169" y="33284"/>
                </a:lnTo>
                <a:lnTo>
                  <a:pt x="44262" y="43949"/>
                </a:lnTo>
                <a:lnTo>
                  <a:pt x="11692" y="67796"/>
                </a:lnTo>
                <a:lnTo>
                  <a:pt x="470" y="92417"/>
                </a:lnTo>
                <a:lnTo>
                  <a:pt x="0" y="98913"/>
                </a:lnTo>
                <a:close/>
              </a:path>
              <a:path w="3693160" h="99060">
                <a:moveTo>
                  <a:pt x="3692769" y="98913"/>
                </a:moveTo>
                <a:lnTo>
                  <a:pt x="3676114" y="62270"/>
                </a:lnTo>
                <a:lnTo>
                  <a:pt x="3640529" y="40766"/>
                </a:lnTo>
                <a:lnTo>
                  <a:pt x="3593855" y="32971"/>
                </a:lnTo>
                <a:lnTo>
                  <a:pt x="3667429" y="32971"/>
                </a:lnTo>
                <a:lnTo>
                  <a:pt x="3688533" y="70242"/>
                </a:lnTo>
                <a:lnTo>
                  <a:pt x="3692298" y="89169"/>
                </a:lnTo>
                <a:lnTo>
                  <a:pt x="3692769" y="98913"/>
                </a:lnTo>
                <a:close/>
              </a:path>
            </a:pathLst>
          </a:custGeom>
          <a:solidFill>
            <a:srgbClr val="33A75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1615586" y="3593855"/>
            <a:ext cx="494665" cy="494665"/>
            <a:chOff x="1615586" y="3593855"/>
            <a:chExt cx="494665" cy="494665"/>
          </a:xfrm>
        </p:grpSpPr>
        <p:sp>
          <p:nvSpPr>
            <p:cNvPr id="7" name="object 7" descr=""/>
            <p:cNvSpPr/>
            <p:nvPr/>
          </p:nvSpPr>
          <p:spPr>
            <a:xfrm>
              <a:off x="1615586" y="3593855"/>
              <a:ext cx="494665" cy="494665"/>
            </a:xfrm>
            <a:custGeom>
              <a:avLst/>
              <a:gdLst/>
              <a:ahLst/>
              <a:cxnLst/>
              <a:rect l="l" t="t" r="r" b="b"/>
              <a:pathLst>
                <a:path w="494664" h="494664">
                  <a:moveTo>
                    <a:pt x="255382" y="494567"/>
                  </a:moveTo>
                  <a:lnTo>
                    <a:pt x="239184" y="494567"/>
                  </a:lnTo>
                  <a:lnTo>
                    <a:pt x="231105" y="494170"/>
                  </a:lnTo>
                  <a:lnTo>
                    <a:pt x="191097" y="488235"/>
                  </a:lnTo>
                  <a:lnTo>
                    <a:pt x="145169" y="472644"/>
                  </a:lnTo>
                  <a:lnTo>
                    <a:pt x="103166" y="448392"/>
                  </a:lnTo>
                  <a:lnTo>
                    <a:pt x="66700" y="416412"/>
                  </a:lnTo>
                  <a:lnTo>
                    <a:pt x="37175" y="377932"/>
                  </a:lnTo>
                  <a:lnTo>
                    <a:pt x="15724" y="334432"/>
                  </a:lnTo>
                  <a:lnTo>
                    <a:pt x="3171" y="287582"/>
                  </a:lnTo>
                  <a:lnTo>
                    <a:pt x="0" y="255382"/>
                  </a:lnTo>
                  <a:lnTo>
                    <a:pt x="0" y="239184"/>
                  </a:lnTo>
                  <a:lnTo>
                    <a:pt x="6331" y="191097"/>
                  </a:lnTo>
                  <a:lnTo>
                    <a:pt x="21922" y="145169"/>
                  </a:lnTo>
                  <a:lnTo>
                    <a:pt x="46174" y="103165"/>
                  </a:lnTo>
                  <a:lnTo>
                    <a:pt x="78154" y="66700"/>
                  </a:lnTo>
                  <a:lnTo>
                    <a:pt x="116634" y="37174"/>
                  </a:lnTo>
                  <a:lnTo>
                    <a:pt x="160134" y="15723"/>
                  </a:lnTo>
                  <a:lnTo>
                    <a:pt x="206984" y="3171"/>
                  </a:lnTo>
                  <a:lnTo>
                    <a:pt x="239184" y="0"/>
                  </a:lnTo>
                  <a:lnTo>
                    <a:pt x="255382" y="0"/>
                  </a:lnTo>
                  <a:lnTo>
                    <a:pt x="303469" y="6331"/>
                  </a:lnTo>
                  <a:lnTo>
                    <a:pt x="349397" y="21922"/>
                  </a:lnTo>
                  <a:lnTo>
                    <a:pt x="391400" y="46173"/>
                  </a:lnTo>
                  <a:lnTo>
                    <a:pt x="427866" y="78154"/>
                  </a:lnTo>
                  <a:lnTo>
                    <a:pt x="457391" y="116633"/>
                  </a:lnTo>
                  <a:lnTo>
                    <a:pt x="478843" y="160133"/>
                  </a:lnTo>
                  <a:lnTo>
                    <a:pt x="491395" y="206983"/>
                  </a:lnTo>
                  <a:lnTo>
                    <a:pt x="494567" y="239184"/>
                  </a:lnTo>
                  <a:lnTo>
                    <a:pt x="494567" y="247283"/>
                  </a:lnTo>
                  <a:lnTo>
                    <a:pt x="494567" y="255382"/>
                  </a:lnTo>
                  <a:lnTo>
                    <a:pt x="488235" y="303469"/>
                  </a:lnTo>
                  <a:lnTo>
                    <a:pt x="472644" y="349396"/>
                  </a:lnTo>
                  <a:lnTo>
                    <a:pt x="448392" y="391400"/>
                  </a:lnTo>
                  <a:lnTo>
                    <a:pt x="416412" y="427866"/>
                  </a:lnTo>
                  <a:lnTo>
                    <a:pt x="377932" y="457391"/>
                  </a:lnTo>
                  <a:lnTo>
                    <a:pt x="334432" y="478842"/>
                  </a:lnTo>
                  <a:lnTo>
                    <a:pt x="287583" y="491395"/>
                  </a:lnTo>
                  <a:lnTo>
                    <a:pt x="263461" y="494170"/>
                  </a:lnTo>
                  <a:lnTo>
                    <a:pt x="255382" y="494567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3029" y="3753508"/>
              <a:ext cx="198754" cy="167998"/>
            </a:xfrm>
            <a:prstGeom prst="rect">
              <a:avLst/>
            </a:prstGeom>
          </p:spPr>
        </p:pic>
      </p:grpSp>
      <p:grpSp>
        <p:nvGrpSpPr>
          <p:cNvPr id="9" name="object 9" descr=""/>
          <p:cNvGrpSpPr/>
          <p:nvPr/>
        </p:nvGrpSpPr>
        <p:grpSpPr>
          <a:xfrm>
            <a:off x="1615586" y="4945672"/>
            <a:ext cx="3363595" cy="264160"/>
            <a:chOff x="1615586" y="4945672"/>
            <a:chExt cx="3363595" cy="264160"/>
          </a:xfrm>
        </p:grpSpPr>
        <p:sp>
          <p:nvSpPr>
            <p:cNvPr id="10" name="object 10" descr=""/>
            <p:cNvSpPr/>
            <p:nvPr/>
          </p:nvSpPr>
          <p:spPr>
            <a:xfrm>
              <a:off x="1615586" y="4945672"/>
              <a:ext cx="3363595" cy="264160"/>
            </a:xfrm>
            <a:custGeom>
              <a:avLst/>
              <a:gdLst/>
              <a:ahLst/>
              <a:cxnLst/>
              <a:rect l="l" t="t" r="r" b="b"/>
              <a:pathLst>
                <a:path w="3363595" h="264160">
                  <a:moveTo>
                    <a:pt x="3334458" y="263768"/>
                  </a:moveTo>
                  <a:lnTo>
                    <a:pt x="28599" y="263768"/>
                  </a:lnTo>
                  <a:lnTo>
                    <a:pt x="24393" y="262932"/>
                  </a:lnTo>
                  <a:lnTo>
                    <a:pt x="0" y="235170"/>
                  </a:lnTo>
                  <a:lnTo>
                    <a:pt x="0" y="230798"/>
                  </a:lnTo>
                  <a:lnTo>
                    <a:pt x="0" y="28598"/>
                  </a:lnTo>
                  <a:lnTo>
                    <a:pt x="28599" y="0"/>
                  </a:lnTo>
                  <a:lnTo>
                    <a:pt x="3334458" y="0"/>
                  </a:lnTo>
                  <a:lnTo>
                    <a:pt x="3363057" y="28598"/>
                  </a:lnTo>
                  <a:lnTo>
                    <a:pt x="3363057" y="235170"/>
                  </a:lnTo>
                  <a:lnTo>
                    <a:pt x="3338664" y="262932"/>
                  </a:lnTo>
                  <a:lnTo>
                    <a:pt x="3334458" y="263768"/>
                  </a:lnTo>
                  <a:close/>
                </a:path>
              </a:pathLst>
            </a:custGeom>
            <a:solidFill>
              <a:srgbClr val="ECFD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1528" y="5036343"/>
              <a:ext cx="98913" cy="98913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1602886" y="4188319"/>
            <a:ext cx="179451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90" b="1">
                <a:latin typeface="BIZ UDPGothic"/>
                <a:cs typeface="BIZ UDPGothic"/>
              </a:rPr>
              <a:t>アクションプラン管理機能</a:t>
            </a:r>
            <a:endParaRPr sz="1300">
              <a:latin typeface="BIZ UDPGothic"/>
              <a:cs typeface="BIZ UDPGothic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602886" y="4497427"/>
            <a:ext cx="3347085" cy="35560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 marR="5080">
              <a:lnSpc>
                <a:spcPct val="105900"/>
              </a:lnSpc>
              <a:spcBef>
                <a:spcPts val="15"/>
              </a:spcBef>
            </a:pPr>
            <a:r>
              <a:rPr dirty="0" sz="1000" spc="-100">
                <a:solidFill>
                  <a:srgbClr val="374050"/>
                </a:solidFill>
                <a:latin typeface="SimSun"/>
                <a:cs typeface="SimSun"/>
              </a:rPr>
              <a:t>抽出</a:t>
            </a:r>
            <a:r>
              <a:rPr dirty="0" sz="1000" spc="-100">
                <a:solidFill>
                  <a:srgbClr val="374050"/>
                </a:solidFill>
                <a:latin typeface="PMingLiU"/>
                <a:cs typeface="PMingLiU"/>
              </a:rPr>
              <a:t>されたタスクを</a:t>
            </a:r>
            <a:r>
              <a:rPr dirty="0" sz="1000" spc="-100">
                <a:solidFill>
                  <a:srgbClr val="374050"/>
                </a:solidFill>
                <a:latin typeface="SimSun"/>
                <a:cs typeface="SimSun"/>
              </a:rPr>
              <a:t>「未着手</a:t>
            </a:r>
            <a:r>
              <a:rPr dirty="0" sz="1100">
                <a:solidFill>
                  <a:srgbClr val="374050"/>
                </a:solidFill>
                <a:latin typeface="Microsoft Sans Serif"/>
                <a:cs typeface="Microsoft Sans Serif"/>
              </a:rPr>
              <a:t>/</a:t>
            </a:r>
            <a:r>
              <a:rPr dirty="0" sz="1000" spc="-100">
                <a:solidFill>
                  <a:srgbClr val="374050"/>
                </a:solidFill>
                <a:latin typeface="SimSun"/>
                <a:cs typeface="SimSun"/>
              </a:rPr>
              <a:t>進行中</a:t>
            </a:r>
            <a:r>
              <a:rPr dirty="0" sz="1100">
                <a:solidFill>
                  <a:srgbClr val="374050"/>
                </a:solidFill>
                <a:latin typeface="Microsoft Sans Serif"/>
                <a:cs typeface="Microsoft Sans Serif"/>
              </a:rPr>
              <a:t>/</a:t>
            </a:r>
            <a:r>
              <a:rPr dirty="0" sz="1000" spc="-100">
                <a:solidFill>
                  <a:srgbClr val="374050"/>
                </a:solidFill>
                <a:latin typeface="SimSun"/>
                <a:cs typeface="SimSun"/>
              </a:rPr>
              <a:t>完了」</a:t>
            </a:r>
            <a:r>
              <a:rPr dirty="0" sz="1000" spc="-100">
                <a:solidFill>
                  <a:srgbClr val="374050"/>
                </a:solidFill>
                <a:latin typeface="PMingLiU"/>
                <a:cs typeface="PMingLiU"/>
              </a:rPr>
              <a:t>で</a:t>
            </a:r>
            <a:r>
              <a:rPr dirty="0" sz="1000" spc="-100">
                <a:solidFill>
                  <a:srgbClr val="374050"/>
                </a:solidFill>
                <a:latin typeface="SimSun"/>
                <a:cs typeface="SimSun"/>
              </a:rPr>
              <a:t>管理</a:t>
            </a:r>
            <a:r>
              <a:rPr dirty="0" sz="1000" spc="-100">
                <a:solidFill>
                  <a:srgbClr val="374050"/>
                </a:solidFill>
                <a:latin typeface="PMingLiU"/>
                <a:cs typeface="PMingLiU"/>
              </a:rPr>
              <a:t>。</a:t>
            </a:r>
            <a:r>
              <a:rPr dirty="0" sz="1000" spc="-100">
                <a:solidFill>
                  <a:srgbClr val="374050"/>
                </a:solidFill>
                <a:latin typeface="SimSun"/>
                <a:cs typeface="SimSun"/>
              </a:rPr>
              <a:t>過去</a:t>
            </a:r>
            <a:r>
              <a:rPr dirty="0" sz="1000" spc="-100">
                <a:solidFill>
                  <a:srgbClr val="374050"/>
                </a:solidFill>
                <a:latin typeface="PMingLiU"/>
                <a:cs typeface="PMingLiU"/>
              </a:rPr>
              <a:t>の</a:t>
            </a:r>
            <a:r>
              <a:rPr dirty="0" sz="1000" spc="-75">
                <a:solidFill>
                  <a:srgbClr val="374050"/>
                </a:solidFill>
                <a:latin typeface="SimSun"/>
                <a:cs typeface="SimSun"/>
              </a:rPr>
              <a:t>会議</a:t>
            </a:r>
            <a:r>
              <a:rPr dirty="0" sz="1000" spc="-114">
                <a:solidFill>
                  <a:srgbClr val="374050"/>
                </a:solidFill>
                <a:latin typeface="PMingLiU"/>
                <a:cs typeface="PMingLiU"/>
              </a:rPr>
              <a:t>のアクションも</a:t>
            </a:r>
            <a:r>
              <a:rPr dirty="0" sz="1000" spc="-100">
                <a:solidFill>
                  <a:srgbClr val="374050"/>
                </a:solidFill>
                <a:latin typeface="SimSun"/>
                <a:cs typeface="SimSun"/>
              </a:rPr>
              <a:t>一覧化</a:t>
            </a:r>
            <a:r>
              <a:rPr dirty="0" sz="1000" spc="-50">
                <a:solidFill>
                  <a:srgbClr val="374050"/>
                </a:solidFill>
                <a:latin typeface="PMingLiU"/>
                <a:cs typeface="PMingLiU"/>
              </a:rPr>
              <a:t>。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822994" y="4994299"/>
            <a:ext cx="1113790" cy="160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50" spc="-85">
                <a:solidFill>
                  <a:srgbClr val="4A5462"/>
                </a:solidFill>
                <a:latin typeface="SimSun"/>
                <a:cs typeface="SimSun"/>
              </a:rPr>
              <a:t>進捗状況の可視化と追跡</a:t>
            </a:r>
            <a:endParaRPr sz="850">
              <a:latin typeface="SimSun"/>
              <a:cs typeface="SimSun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5407269" y="3396028"/>
            <a:ext cx="3693160" cy="99060"/>
          </a:xfrm>
          <a:custGeom>
            <a:avLst/>
            <a:gdLst/>
            <a:ahLst/>
            <a:cxnLst/>
            <a:rect l="l" t="t" r="r" b="b"/>
            <a:pathLst>
              <a:path w="3693159" h="99060">
                <a:moveTo>
                  <a:pt x="0" y="98913"/>
                </a:moveTo>
                <a:lnTo>
                  <a:pt x="7528" y="61060"/>
                </a:lnTo>
                <a:lnTo>
                  <a:pt x="28970" y="28970"/>
                </a:lnTo>
                <a:lnTo>
                  <a:pt x="61060" y="7529"/>
                </a:lnTo>
                <a:lnTo>
                  <a:pt x="98913" y="0"/>
                </a:lnTo>
                <a:lnTo>
                  <a:pt x="3593855" y="0"/>
                </a:lnTo>
                <a:lnTo>
                  <a:pt x="3631708" y="7529"/>
                </a:lnTo>
                <a:lnTo>
                  <a:pt x="3663797" y="28970"/>
                </a:lnTo>
                <a:lnTo>
                  <a:pt x="3667429" y="32971"/>
                </a:lnTo>
                <a:lnTo>
                  <a:pt x="98913" y="32971"/>
                </a:lnTo>
                <a:lnTo>
                  <a:pt x="89169" y="33284"/>
                </a:lnTo>
                <a:lnTo>
                  <a:pt x="44261" y="43949"/>
                </a:lnTo>
                <a:lnTo>
                  <a:pt x="11692" y="67796"/>
                </a:lnTo>
                <a:lnTo>
                  <a:pt x="4335" y="79612"/>
                </a:lnTo>
                <a:lnTo>
                  <a:pt x="4234" y="79799"/>
                </a:lnTo>
                <a:lnTo>
                  <a:pt x="1881" y="86046"/>
                </a:lnTo>
                <a:lnTo>
                  <a:pt x="470" y="92417"/>
                </a:lnTo>
                <a:lnTo>
                  <a:pt x="0" y="98913"/>
                </a:lnTo>
                <a:close/>
              </a:path>
              <a:path w="3693159" h="99060">
                <a:moveTo>
                  <a:pt x="3692769" y="98913"/>
                </a:moveTo>
                <a:lnTo>
                  <a:pt x="3676114" y="62270"/>
                </a:lnTo>
                <a:lnTo>
                  <a:pt x="3640529" y="40766"/>
                </a:lnTo>
                <a:lnTo>
                  <a:pt x="3593855" y="32971"/>
                </a:lnTo>
                <a:lnTo>
                  <a:pt x="3667429" y="32971"/>
                </a:lnTo>
                <a:lnTo>
                  <a:pt x="3688533" y="70242"/>
                </a:lnTo>
                <a:lnTo>
                  <a:pt x="3692298" y="89169"/>
                </a:lnTo>
                <a:lnTo>
                  <a:pt x="3692769" y="98913"/>
                </a:lnTo>
                <a:close/>
              </a:path>
            </a:pathLst>
          </a:custGeom>
          <a:solidFill>
            <a:srgbClr val="663AB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 descr=""/>
          <p:cNvGrpSpPr/>
          <p:nvPr/>
        </p:nvGrpSpPr>
        <p:grpSpPr>
          <a:xfrm>
            <a:off x="5572125" y="3593855"/>
            <a:ext cx="494665" cy="494665"/>
            <a:chOff x="5572125" y="3593855"/>
            <a:chExt cx="494665" cy="494665"/>
          </a:xfrm>
        </p:grpSpPr>
        <p:sp>
          <p:nvSpPr>
            <p:cNvPr id="17" name="object 17" descr=""/>
            <p:cNvSpPr/>
            <p:nvPr/>
          </p:nvSpPr>
          <p:spPr>
            <a:xfrm>
              <a:off x="5572125" y="3593855"/>
              <a:ext cx="494665" cy="494665"/>
            </a:xfrm>
            <a:custGeom>
              <a:avLst/>
              <a:gdLst/>
              <a:ahLst/>
              <a:cxnLst/>
              <a:rect l="l" t="t" r="r" b="b"/>
              <a:pathLst>
                <a:path w="494664" h="494664">
                  <a:moveTo>
                    <a:pt x="255382" y="494567"/>
                  </a:moveTo>
                  <a:lnTo>
                    <a:pt x="239184" y="494567"/>
                  </a:lnTo>
                  <a:lnTo>
                    <a:pt x="231105" y="494170"/>
                  </a:lnTo>
                  <a:lnTo>
                    <a:pt x="191096" y="488235"/>
                  </a:lnTo>
                  <a:lnTo>
                    <a:pt x="145169" y="472644"/>
                  </a:lnTo>
                  <a:lnTo>
                    <a:pt x="103165" y="448392"/>
                  </a:lnTo>
                  <a:lnTo>
                    <a:pt x="66699" y="416412"/>
                  </a:lnTo>
                  <a:lnTo>
                    <a:pt x="37174" y="377932"/>
                  </a:lnTo>
                  <a:lnTo>
                    <a:pt x="15722" y="334432"/>
                  </a:lnTo>
                  <a:lnTo>
                    <a:pt x="3170" y="287582"/>
                  </a:lnTo>
                  <a:lnTo>
                    <a:pt x="0" y="255382"/>
                  </a:lnTo>
                  <a:lnTo>
                    <a:pt x="0" y="239184"/>
                  </a:lnTo>
                  <a:lnTo>
                    <a:pt x="6330" y="191097"/>
                  </a:lnTo>
                  <a:lnTo>
                    <a:pt x="21921" y="145169"/>
                  </a:lnTo>
                  <a:lnTo>
                    <a:pt x="46172" y="103165"/>
                  </a:lnTo>
                  <a:lnTo>
                    <a:pt x="78153" y="66700"/>
                  </a:lnTo>
                  <a:lnTo>
                    <a:pt x="116633" y="37174"/>
                  </a:lnTo>
                  <a:lnTo>
                    <a:pt x="160134" y="15723"/>
                  </a:lnTo>
                  <a:lnTo>
                    <a:pt x="206983" y="3171"/>
                  </a:lnTo>
                  <a:lnTo>
                    <a:pt x="239184" y="0"/>
                  </a:lnTo>
                  <a:lnTo>
                    <a:pt x="255382" y="0"/>
                  </a:lnTo>
                  <a:lnTo>
                    <a:pt x="303468" y="6331"/>
                  </a:lnTo>
                  <a:lnTo>
                    <a:pt x="349396" y="21922"/>
                  </a:lnTo>
                  <a:lnTo>
                    <a:pt x="391400" y="46173"/>
                  </a:lnTo>
                  <a:lnTo>
                    <a:pt x="427865" y="78154"/>
                  </a:lnTo>
                  <a:lnTo>
                    <a:pt x="457390" y="116633"/>
                  </a:lnTo>
                  <a:lnTo>
                    <a:pt x="478842" y="160133"/>
                  </a:lnTo>
                  <a:lnTo>
                    <a:pt x="491395" y="206983"/>
                  </a:lnTo>
                  <a:lnTo>
                    <a:pt x="494566" y="239184"/>
                  </a:lnTo>
                  <a:lnTo>
                    <a:pt x="494566" y="247283"/>
                  </a:lnTo>
                  <a:lnTo>
                    <a:pt x="494566" y="255382"/>
                  </a:lnTo>
                  <a:lnTo>
                    <a:pt x="488234" y="303469"/>
                  </a:lnTo>
                  <a:lnTo>
                    <a:pt x="472643" y="349396"/>
                  </a:lnTo>
                  <a:lnTo>
                    <a:pt x="448391" y="391400"/>
                  </a:lnTo>
                  <a:lnTo>
                    <a:pt x="416412" y="427866"/>
                  </a:lnTo>
                  <a:lnTo>
                    <a:pt x="377932" y="457391"/>
                  </a:lnTo>
                  <a:lnTo>
                    <a:pt x="334432" y="478842"/>
                  </a:lnTo>
                  <a:lnTo>
                    <a:pt x="287582" y="491395"/>
                  </a:lnTo>
                  <a:lnTo>
                    <a:pt x="263461" y="494170"/>
                  </a:lnTo>
                  <a:lnTo>
                    <a:pt x="255382" y="494567"/>
                  </a:lnTo>
                  <a:close/>
                </a:path>
              </a:pathLst>
            </a:custGeom>
            <a:solidFill>
              <a:srgbClr val="663AB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12252" y="3742225"/>
              <a:ext cx="223482" cy="197826"/>
            </a:xfrm>
            <a:prstGeom prst="rect">
              <a:avLst/>
            </a:prstGeom>
          </p:spPr>
        </p:pic>
      </p:grpSp>
      <p:grpSp>
        <p:nvGrpSpPr>
          <p:cNvPr id="19" name="object 19" descr=""/>
          <p:cNvGrpSpPr/>
          <p:nvPr/>
        </p:nvGrpSpPr>
        <p:grpSpPr>
          <a:xfrm>
            <a:off x="5572124" y="4945672"/>
            <a:ext cx="3363595" cy="264160"/>
            <a:chOff x="5572124" y="4945672"/>
            <a:chExt cx="3363595" cy="264160"/>
          </a:xfrm>
        </p:grpSpPr>
        <p:sp>
          <p:nvSpPr>
            <p:cNvPr id="20" name="object 20" descr=""/>
            <p:cNvSpPr/>
            <p:nvPr/>
          </p:nvSpPr>
          <p:spPr>
            <a:xfrm>
              <a:off x="5572124" y="4945672"/>
              <a:ext cx="3363595" cy="264160"/>
            </a:xfrm>
            <a:custGeom>
              <a:avLst/>
              <a:gdLst/>
              <a:ahLst/>
              <a:cxnLst/>
              <a:rect l="l" t="t" r="r" b="b"/>
              <a:pathLst>
                <a:path w="3363595" h="264160">
                  <a:moveTo>
                    <a:pt x="3334458" y="263768"/>
                  </a:moveTo>
                  <a:lnTo>
                    <a:pt x="28598" y="263768"/>
                  </a:lnTo>
                  <a:lnTo>
                    <a:pt x="24392" y="262932"/>
                  </a:lnTo>
                  <a:lnTo>
                    <a:pt x="0" y="235170"/>
                  </a:lnTo>
                  <a:lnTo>
                    <a:pt x="0" y="230798"/>
                  </a:lnTo>
                  <a:lnTo>
                    <a:pt x="0" y="28598"/>
                  </a:lnTo>
                  <a:lnTo>
                    <a:pt x="28598" y="0"/>
                  </a:lnTo>
                  <a:lnTo>
                    <a:pt x="3334458" y="0"/>
                  </a:lnTo>
                  <a:lnTo>
                    <a:pt x="3363057" y="28598"/>
                  </a:lnTo>
                  <a:lnTo>
                    <a:pt x="3363057" y="235170"/>
                  </a:lnTo>
                  <a:lnTo>
                    <a:pt x="3338663" y="262932"/>
                  </a:lnTo>
                  <a:lnTo>
                    <a:pt x="3334458" y="263768"/>
                  </a:lnTo>
                  <a:close/>
                </a:path>
              </a:pathLst>
            </a:custGeom>
            <a:solidFill>
              <a:srgbClr val="F5F2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38067" y="5036343"/>
              <a:ext cx="98913" cy="98913"/>
            </a:xfrm>
            <a:prstGeom prst="rect">
              <a:avLst/>
            </a:prstGeom>
          </p:spPr>
        </p:pic>
      </p:grpSp>
      <p:sp>
        <p:nvSpPr>
          <p:cNvPr id="22" name="object 22" descr=""/>
          <p:cNvSpPr txBox="1"/>
          <p:nvPr/>
        </p:nvSpPr>
        <p:spPr>
          <a:xfrm>
            <a:off x="5559424" y="4188319"/>
            <a:ext cx="120840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60" b="1">
                <a:latin typeface="BIZ UDPGothic"/>
                <a:cs typeface="BIZ UDPGothic"/>
              </a:rPr>
              <a:t>エクスポート機能</a:t>
            </a:r>
            <a:endParaRPr sz="1300">
              <a:latin typeface="BIZ UDPGothic"/>
              <a:cs typeface="BIZ UDPGothic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559424" y="4497427"/>
            <a:ext cx="3359785" cy="35560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 marR="5080">
              <a:lnSpc>
                <a:spcPct val="105900"/>
              </a:lnSpc>
              <a:spcBef>
                <a:spcPts val="15"/>
              </a:spcBef>
            </a:pPr>
            <a:r>
              <a:rPr dirty="0" sz="1000" spc="-100">
                <a:solidFill>
                  <a:srgbClr val="374050"/>
                </a:solidFill>
                <a:latin typeface="SimSun"/>
                <a:cs typeface="SimSun"/>
              </a:rPr>
              <a:t>生成</a:t>
            </a:r>
            <a:r>
              <a:rPr dirty="0" sz="1000" spc="-100">
                <a:solidFill>
                  <a:srgbClr val="374050"/>
                </a:solidFill>
                <a:latin typeface="PMingLiU"/>
                <a:cs typeface="PMingLiU"/>
              </a:rPr>
              <a:t>‧</a:t>
            </a:r>
            <a:r>
              <a:rPr dirty="0" sz="1000" spc="-100">
                <a:solidFill>
                  <a:srgbClr val="374050"/>
                </a:solidFill>
                <a:latin typeface="SimSun"/>
                <a:cs typeface="SimSun"/>
              </a:rPr>
              <a:t>編集</a:t>
            </a:r>
            <a:r>
              <a:rPr dirty="0" sz="1000" spc="-100">
                <a:solidFill>
                  <a:srgbClr val="374050"/>
                </a:solidFill>
                <a:latin typeface="PMingLiU"/>
                <a:cs typeface="PMingLiU"/>
              </a:rPr>
              <a:t>した</a:t>
            </a:r>
            <a:r>
              <a:rPr dirty="0" sz="1000" spc="-100">
                <a:solidFill>
                  <a:srgbClr val="374050"/>
                </a:solidFill>
                <a:latin typeface="SimSun"/>
                <a:cs typeface="SimSun"/>
              </a:rPr>
              <a:t>議事録</a:t>
            </a:r>
            <a:r>
              <a:rPr dirty="0" sz="1000" spc="-110">
                <a:solidFill>
                  <a:srgbClr val="374050"/>
                </a:solidFill>
                <a:latin typeface="PMingLiU"/>
                <a:cs typeface="PMingLiU"/>
              </a:rPr>
              <a:t>をテキスト</a:t>
            </a:r>
            <a:r>
              <a:rPr dirty="0" sz="1000" spc="-100">
                <a:solidFill>
                  <a:srgbClr val="374050"/>
                </a:solidFill>
                <a:latin typeface="SimSun"/>
                <a:cs typeface="SimSun"/>
              </a:rPr>
              <a:t>形式</a:t>
            </a:r>
            <a:r>
              <a:rPr dirty="0" sz="1000" spc="-100">
                <a:solidFill>
                  <a:srgbClr val="374050"/>
                </a:solidFill>
                <a:latin typeface="PMingLiU"/>
                <a:cs typeface="PMingLiU"/>
              </a:rPr>
              <a:t>や</a:t>
            </a:r>
            <a:r>
              <a:rPr dirty="0" sz="1100" spc="-85">
                <a:solidFill>
                  <a:srgbClr val="374050"/>
                </a:solidFill>
                <a:latin typeface="Microsoft Sans Serif"/>
                <a:cs typeface="Microsoft Sans Serif"/>
              </a:rPr>
              <a:t>Markdown</a:t>
            </a:r>
            <a:r>
              <a:rPr dirty="0" sz="1000" spc="-100">
                <a:solidFill>
                  <a:srgbClr val="374050"/>
                </a:solidFill>
                <a:latin typeface="SimSun"/>
                <a:cs typeface="SimSun"/>
              </a:rPr>
              <a:t>形式</a:t>
            </a:r>
            <a:r>
              <a:rPr dirty="0" sz="1000" spc="-100">
                <a:solidFill>
                  <a:srgbClr val="374050"/>
                </a:solidFill>
                <a:latin typeface="PMingLiU"/>
                <a:cs typeface="PMingLiU"/>
              </a:rPr>
              <a:t>で</a:t>
            </a:r>
            <a:r>
              <a:rPr dirty="0" sz="1000" spc="-100">
                <a:solidFill>
                  <a:srgbClr val="374050"/>
                </a:solidFill>
                <a:latin typeface="SimSun"/>
                <a:cs typeface="SimSun"/>
              </a:rPr>
              <a:t>簡単</a:t>
            </a:r>
            <a:r>
              <a:rPr dirty="0" sz="1000" spc="-50">
                <a:solidFill>
                  <a:srgbClr val="374050"/>
                </a:solidFill>
                <a:latin typeface="PMingLiU"/>
                <a:cs typeface="PMingLiU"/>
              </a:rPr>
              <a:t>に</a:t>
            </a:r>
            <a:r>
              <a:rPr dirty="0" sz="1000" spc="-100">
                <a:solidFill>
                  <a:srgbClr val="374050"/>
                </a:solidFill>
                <a:latin typeface="SimSun"/>
                <a:cs typeface="SimSun"/>
              </a:rPr>
              <a:t>出力可能</a:t>
            </a:r>
            <a:r>
              <a:rPr dirty="0" sz="1000" spc="-50">
                <a:solidFill>
                  <a:srgbClr val="374050"/>
                </a:solidFill>
                <a:latin typeface="PMingLiU"/>
                <a:cs typeface="PMingLiU"/>
              </a:rPr>
              <a:t>。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5779532" y="4994299"/>
            <a:ext cx="1212850" cy="160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50" spc="-85">
                <a:solidFill>
                  <a:srgbClr val="4A5462"/>
                </a:solidFill>
                <a:latin typeface="SimSun"/>
                <a:cs typeface="SimSun"/>
              </a:rPr>
              <a:t>柔軟な形式でのデータ共有</a:t>
            </a:r>
            <a:endParaRPr sz="850">
              <a:latin typeface="SimSun"/>
              <a:cs typeface="SimSun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659423" y="5638067"/>
            <a:ext cx="9232265" cy="1220470"/>
            <a:chOff x="659423" y="5638067"/>
            <a:chExt cx="9232265" cy="1220470"/>
          </a:xfrm>
        </p:grpSpPr>
        <p:sp>
          <p:nvSpPr>
            <p:cNvPr id="26" name="object 26" descr=""/>
            <p:cNvSpPr/>
            <p:nvPr/>
          </p:nvSpPr>
          <p:spPr>
            <a:xfrm>
              <a:off x="675908" y="5638067"/>
              <a:ext cx="9215755" cy="1220470"/>
            </a:xfrm>
            <a:custGeom>
              <a:avLst/>
              <a:gdLst/>
              <a:ahLst/>
              <a:cxnLst/>
              <a:rect l="l" t="t" r="r" b="b"/>
              <a:pathLst>
                <a:path w="9215755" h="1220470">
                  <a:moveTo>
                    <a:pt x="9153824" y="1219932"/>
                  </a:moveTo>
                  <a:lnTo>
                    <a:pt x="46209" y="1219932"/>
                  </a:lnTo>
                  <a:lnTo>
                    <a:pt x="42993" y="1219509"/>
                  </a:lnTo>
                  <a:lnTo>
                    <a:pt x="10139" y="1194225"/>
                  </a:lnTo>
                  <a:lnTo>
                    <a:pt x="0" y="1158320"/>
                  </a:lnTo>
                  <a:lnTo>
                    <a:pt x="0" y="1153990"/>
                  </a:lnTo>
                  <a:lnTo>
                    <a:pt x="0" y="61612"/>
                  </a:lnTo>
                  <a:lnTo>
                    <a:pt x="12189" y="22374"/>
                  </a:lnTo>
                  <a:lnTo>
                    <a:pt x="46209" y="0"/>
                  </a:lnTo>
                  <a:lnTo>
                    <a:pt x="9153824" y="0"/>
                  </a:lnTo>
                  <a:lnTo>
                    <a:pt x="9189729" y="13517"/>
                  </a:lnTo>
                  <a:lnTo>
                    <a:pt x="9212073" y="44706"/>
                  </a:lnTo>
                  <a:lnTo>
                    <a:pt x="9215436" y="61612"/>
                  </a:lnTo>
                  <a:lnTo>
                    <a:pt x="9215436" y="1158320"/>
                  </a:lnTo>
                  <a:lnTo>
                    <a:pt x="9201916" y="1194225"/>
                  </a:lnTo>
                  <a:lnTo>
                    <a:pt x="9170728" y="1216568"/>
                  </a:lnTo>
                  <a:lnTo>
                    <a:pt x="9158111" y="1219509"/>
                  </a:lnTo>
                  <a:lnTo>
                    <a:pt x="9153824" y="1219932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659423" y="5638307"/>
              <a:ext cx="61594" cy="1219835"/>
            </a:xfrm>
            <a:custGeom>
              <a:avLst/>
              <a:gdLst/>
              <a:ahLst/>
              <a:cxnLst/>
              <a:rect l="l" t="t" r="r" b="b"/>
              <a:pathLst>
                <a:path w="61595" h="1219834">
                  <a:moveTo>
                    <a:pt x="60966" y="1219451"/>
                  </a:moveTo>
                  <a:lnTo>
                    <a:pt x="24129" y="1204749"/>
                  </a:lnTo>
                  <a:lnTo>
                    <a:pt x="2823" y="1172862"/>
                  </a:lnTo>
                  <a:lnTo>
                    <a:pt x="0" y="1153750"/>
                  </a:lnTo>
                  <a:lnTo>
                    <a:pt x="0" y="65701"/>
                  </a:lnTo>
                  <a:lnTo>
                    <a:pt x="11102" y="29059"/>
                  </a:lnTo>
                  <a:lnTo>
                    <a:pt x="40707" y="4778"/>
                  </a:lnTo>
                  <a:lnTo>
                    <a:pt x="60965" y="0"/>
                  </a:lnTo>
                  <a:lnTo>
                    <a:pt x="57364" y="1432"/>
                  </a:lnTo>
                  <a:lnTo>
                    <a:pt x="49285" y="8125"/>
                  </a:lnTo>
                  <a:lnTo>
                    <a:pt x="33807" y="48544"/>
                  </a:lnTo>
                  <a:lnTo>
                    <a:pt x="32971" y="56956"/>
                  </a:lnTo>
                  <a:lnTo>
                    <a:pt x="32971" y="1162493"/>
                  </a:lnTo>
                  <a:lnTo>
                    <a:pt x="45719" y="1206560"/>
                  </a:lnTo>
                  <a:lnTo>
                    <a:pt x="57364" y="1218018"/>
                  </a:lnTo>
                  <a:lnTo>
                    <a:pt x="60966" y="1219451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877521" y="5836877"/>
            <a:ext cx="2095500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14" b="1">
                <a:latin typeface="BIZ UDPGothic"/>
                <a:cs typeface="BIZ UDPGothic"/>
              </a:rPr>
              <a:t>このシステムで解決できること</a:t>
            </a:r>
            <a:endParaRPr sz="1300">
              <a:latin typeface="BIZ UDPGothic"/>
              <a:cs typeface="BIZ UDPGothic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0" y="5868865"/>
            <a:ext cx="6981825" cy="989330"/>
            <a:chOff x="0" y="5868865"/>
            <a:chExt cx="6981825" cy="989330"/>
          </a:xfrm>
        </p:grpSpPr>
        <p:pic>
          <p:nvPicPr>
            <p:cNvPr id="30" name="object 3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0221" y="6165605"/>
              <a:ext cx="131884" cy="131884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65867" y="6165605"/>
              <a:ext cx="131884" cy="131884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49757" y="6165605"/>
              <a:ext cx="131884" cy="131884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0221" y="6495316"/>
              <a:ext cx="131884" cy="131884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65867" y="6495316"/>
              <a:ext cx="131884" cy="131884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849757" y="6495316"/>
              <a:ext cx="131884" cy="131884"/>
            </a:xfrm>
            <a:prstGeom prst="rect">
              <a:avLst/>
            </a:prstGeom>
          </p:spPr>
        </p:pic>
        <p:sp>
          <p:nvSpPr>
            <p:cNvPr id="36" name="object 36" descr=""/>
            <p:cNvSpPr/>
            <p:nvPr/>
          </p:nvSpPr>
          <p:spPr>
            <a:xfrm>
              <a:off x="0" y="5868865"/>
              <a:ext cx="989330" cy="989330"/>
            </a:xfrm>
            <a:custGeom>
              <a:avLst/>
              <a:gdLst/>
              <a:ahLst/>
              <a:cxnLst/>
              <a:rect l="l" t="t" r="r" b="b"/>
              <a:pathLst>
                <a:path w="989330" h="989329">
                  <a:moveTo>
                    <a:pt x="865453" y="989134"/>
                  </a:moveTo>
                  <a:lnTo>
                    <a:pt x="0" y="989134"/>
                  </a:lnTo>
                  <a:lnTo>
                    <a:pt x="0" y="123680"/>
                  </a:lnTo>
                  <a:lnTo>
                    <a:pt x="40188" y="95909"/>
                  </a:lnTo>
                  <a:lnTo>
                    <a:pt x="79504" y="72996"/>
                  </a:lnTo>
                  <a:lnTo>
                    <a:pt x="120397" y="53037"/>
                  </a:lnTo>
                  <a:lnTo>
                    <a:pt x="162656" y="36136"/>
                  </a:lnTo>
                  <a:lnTo>
                    <a:pt x="206045" y="22392"/>
                  </a:lnTo>
                  <a:lnTo>
                    <a:pt x="250318" y="11878"/>
                  </a:lnTo>
                  <a:lnTo>
                    <a:pt x="295245" y="4649"/>
                  </a:lnTo>
                  <a:lnTo>
                    <a:pt x="340591" y="744"/>
                  </a:lnTo>
                  <a:lnTo>
                    <a:pt x="370925" y="0"/>
                  </a:lnTo>
                  <a:lnTo>
                    <a:pt x="386101" y="186"/>
                  </a:lnTo>
                  <a:lnTo>
                    <a:pt x="431520" y="2976"/>
                  </a:lnTo>
                  <a:lnTo>
                    <a:pt x="476611" y="9100"/>
                  </a:lnTo>
                  <a:lnTo>
                    <a:pt x="521137" y="18526"/>
                  </a:lnTo>
                  <a:lnTo>
                    <a:pt x="564850" y="31202"/>
                  </a:lnTo>
                  <a:lnTo>
                    <a:pt x="607503" y="47057"/>
                  </a:lnTo>
                  <a:lnTo>
                    <a:pt x="648875" y="66006"/>
                  </a:lnTo>
                  <a:lnTo>
                    <a:pt x="688748" y="87952"/>
                  </a:lnTo>
                  <a:lnTo>
                    <a:pt x="726899" y="112772"/>
                  </a:lnTo>
                  <a:lnTo>
                    <a:pt x="763113" y="140326"/>
                  </a:lnTo>
                  <a:lnTo>
                    <a:pt x="797202" y="170469"/>
                  </a:lnTo>
                  <a:lnTo>
                    <a:pt x="828988" y="203044"/>
                  </a:lnTo>
                  <a:lnTo>
                    <a:pt x="858291" y="237870"/>
                  </a:lnTo>
                  <a:lnTo>
                    <a:pt x="884947" y="274749"/>
                  </a:lnTo>
                  <a:lnTo>
                    <a:pt x="908819" y="313490"/>
                  </a:lnTo>
                  <a:lnTo>
                    <a:pt x="929780" y="353890"/>
                  </a:lnTo>
                  <a:lnTo>
                    <a:pt x="947711" y="395722"/>
                  </a:lnTo>
                  <a:lnTo>
                    <a:pt x="962514" y="438752"/>
                  </a:lnTo>
                  <a:lnTo>
                    <a:pt x="974112" y="482753"/>
                  </a:lnTo>
                  <a:lnTo>
                    <a:pt x="982443" y="527498"/>
                  </a:lnTo>
                  <a:lnTo>
                    <a:pt x="987460" y="572735"/>
                  </a:lnTo>
                  <a:lnTo>
                    <a:pt x="989134" y="618209"/>
                  </a:lnTo>
                  <a:lnTo>
                    <a:pt x="988948" y="633385"/>
                  </a:lnTo>
                  <a:lnTo>
                    <a:pt x="986157" y="678804"/>
                  </a:lnTo>
                  <a:lnTo>
                    <a:pt x="980034" y="723894"/>
                  </a:lnTo>
                  <a:lnTo>
                    <a:pt x="970608" y="768421"/>
                  </a:lnTo>
                  <a:lnTo>
                    <a:pt x="957931" y="812134"/>
                  </a:lnTo>
                  <a:lnTo>
                    <a:pt x="942076" y="854786"/>
                  </a:lnTo>
                  <a:lnTo>
                    <a:pt x="923127" y="896158"/>
                  </a:lnTo>
                  <a:lnTo>
                    <a:pt x="901181" y="936032"/>
                  </a:lnTo>
                  <a:lnTo>
                    <a:pt x="876361" y="974182"/>
                  </a:lnTo>
                  <a:lnTo>
                    <a:pt x="865453" y="989134"/>
                  </a:lnTo>
                  <a:close/>
                </a:path>
              </a:pathLst>
            </a:custGeom>
            <a:solidFill>
              <a:srgbClr val="F7F9FA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1075348" y="6127517"/>
            <a:ext cx="1476375" cy="2044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-110">
                <a:solidFill>
                  <a:srgbClr val="1F2937"/>
                </a:solidFill>
                <a:latin typeface="SimSun"/>
                <a:cs typeface="SimSun"/>
              </a:rPr>
              <a:t>文字起こしの正確性向上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4053699" y="6127517"/>
            <a:ext cx="1739900" cy="2044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-114">
                <a:solidFill>
                  <a:srgbClr val="1F2937"/>
                </a:solidFill>
                <a:latin typeface="SimSun"/>
                <a:cs typeface="SimSun"/>
              </a:rPr>
              <a:t>議事録作成の大幅な工数削減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7032050" y="6127517"/>
            <a:ext cx="1080770" cy="2044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-110">
                <a:solidFill>
                  <a:srgbClr val="1F2937"/>
                </a:solidFill>
                <a:latin typeface="SimSun"/>
                <a:cs typeface="SimSun"/>
              </a:rPr>
              <a:t>決定事項の明確化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1075348" y="6457229"/>
            <a:ext cx="1597660" cy="2044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-130">
                <a:solidFill>
                  <a:srgbClr val="1F2937"/>
                </a:solidFill>
                <a:latin typeface="SimSun"/>
                <a:cs typeface="SimSun"/>
              </a:rPr>
              <a:t>アクションプランの可視化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4053699" y="6457229"/>
            <a:ext cx="1476375" cy="2044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-110">
                <a:solidFill>
                  <a:srgbClr val="1F2937"/>
                </a:solidFill>
                <a:latin typeface="SimSun"/>
                <a:cs typeface="SimSun"/>
              </a:rPr>
              <a:t>タスク進捗管理の効率化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7032050" y="6457229"/>
            <a:ext cx="1344295" cy="20447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150" spc="-110">
                <a:solidFill>
                  <a:srgbClr val="1F2937"/>
                </a:solidFill>
                <a:latin typeface="SimSun"/>
                <a:cs typeface="SimSun"/>
              </a:rPr>
              <a:t>会議全体の生産性向上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6899212" y="0"/>
            <a:ext cx="3651885" cy="3132455"/>
            <a:chOff x="6899212" y="0"/>
            <a:chExt cx="3651885" cy="3132455"/>
          </a:xfrm>
        </p:grpSpPr>
        <p:sp>
          <p:nvSpPr>
            <p:cNvPr id="44" name="object 44" descr=""/>
            <p:cNvSpPr/>
            <p:nvPr/>
          </p:nvSpPr>
          <p:spPr>
            <a:xfrm>
              <a:off x="9314413" y="0"/>
              <a:ext cx="1236980" cy="1236980"/>
            </a:xfrm>
            <a:custGeom>
              <a:avLst/>
              <a:gdLst/>
              <a:ahLst/>
              <a:cxnLst/>
              <a:rect l="l" t="t" r="r" b="b"/>
              <a:pathLst>
                <a:path w="1236979" h="1236980">
                  <a:moveTo>
                    <a:pt x="834332" y="1236356"/>
                  </a:moveTo>
                  <a:lnTo>
                    <a:pt x="814100" y="1236356"/>
                  </a:lnTo>
                  <a:lnTo>
                    <a:pt x="803987" y="1236170"/>
                  </a:lnTo>
                  <a:lnTo>
                    <a:pt x="763579" y="1234184"/>
                  </a:lnTo>
                  <a:lnTo>
                    <a:pt x="723317" y="1230219"/>
                  </a:lnTo>
                  <a:lnTo>
                    <a:pt x="683296" y="1224282"/>
                  </a:lnTo>
                  <a:lnTo>
                    <a:pt x="643615" y="1216389"/>
                  </a:lnTo>
                  <a:lnTo>
                    <a:pt x="604370" y="1206559"/>
                  </a:lnTo>
                  <a:lnTo>
                    <a:pt x="565653" y="1194815"/>
                  </a:lnTo>
                  <a:lnTo>
                    <a:pt x="527561" y="1181185"/>
                  </a:lnTo>
                  <a:lnTo>
                    <a:pt x="490182" y="1165703"/>
                  </a:lnTo>
                  <a:lnTo>
                    <a:pt x="453610" y="1148405"/>
                  </a:lnTo>
                  <a:lnTo>
                    <a:pt x="417930" y="1129333"/>
                  </a:lnTo>
                  <a:lnTo>
                    <a:pt x="383228" y="1108534"/>
                  </a:lnTo>
                  <a:lnTo>
                    <a:pt x="349588" y="1086057"/>
                  </a:lnTo>
                  <a:lnTo>
                    <a:pt x="317092" y="1061956"/>
                  </a:lnTo>
                  <a:lnTo>
                    <a:pt x="285818" y="1036290"/>
                  </a:lnTo>
                  <a:lnTo>
                    <a:pt x="255841" y="1009120"/>
                  </a:lnTo>
                  <a:lnTo>
                    <a:pt x="227234" y="980513"/>
                  </a:lnTo>
                  <a:lnTo>
                    <a:pt x="200065" y="950535"/>
                  </a:lnTo>
                  <a:lnTo>
                    <a:pt x="174398" y="919261"/>
                  </a:lnTo>
                  <a:lnTo>
                    <a:pt x="150297" y="886765"/>
                  </a:lnTo>
                  <a:lnTo>
                    <a:pt x="127819" y="853126"/>
                  </a:lnTo>
                  <a:lnTo>
                    <a:pt x="107021" y="818424"/>
                  </a:lnTo>
                  <a:lnTo>
                    <a:pt x="87948" y="782744"/>
                  </a:lnTo>
                  <a:lnTo>
                    <a:pt x="70651" y="746171"/>
                  </a:lnTo>
                  <a:lnTo>
                    <a:pt x="55169" y="708793"/>
                  </a:lnTo>
                  <a:lnTo>
                    <a:pt x="41540" y="670700"/>
                  </a:lnTo>
                  <a:lnTo>
                    <a:pt x="29796" y="631985"/>
                  </a:lnTo>
                  <a:lnTo>
                    <a:pt x="19965" y="592739"/>
                  </a:lnTo>
                  <a:lnTo>
                    <a:pt x="12072" y="553059"/>
                  </a:lnTo>
                  <a:lnTo>
                    <a:pt x="6135" y="513039"/>
                  </a:lnTo>
                  <a:lnTo>
                    <a:pt x="2170" y="472777"/>
                  </a:lnTo>
                  <a:lnTo>
                    <a:pt x="186" y="432368"/>
                  </a:lnTo>
                  <a:lnTo>
                    <a:pt x="0" y="422255"/>
                  </a:lnTo>
                  <a:lnTo>
                    <a:pt x="0" y="402023"/>
                  </a:lnTo>
                  <a:lnTo>
                    <a:pt x="1488" y="361593"/>
                  </a:lnTo>
                  <a:lnTo>
                    <a:pt x="4959" y="321284"/>
                  </a:lnTo>
                  <a:lnTo>
                    <a:pt x="10404" y="281195"/>
                  </a:lnTo>
                  <a:lnTo>
                    <a:pt x="17809" y="241421"/>
                  </a:lnTo>
                  <a:lnTo>
                    <a:pt x="27158" y="202058"/>
                  </a:lnTo>
                  <a:lnTo>
                    <a:pt x="38426" y="163201"/>
                  </a:lnTo>
                  <a:lnTo>
                    <a:pt x="51588" y="124944"/>
                  </a:lnTo>
                  <a:lnTo>
                    <a:pt x="66609" y="87379"/>
                  </a:lnTo>
                  <a:lnTo>
                    <a:pt x="83456" y="50596"/>
                  </a:lnTo>
                  <a:lnTo>
                    <a:pt x="102089" y="14684"/>
                  </a:lnTo>
                  <a:lnTo>
                    <a:pt x="1236356" y="0"/>
                  </a:lnTo>
                  <a:lnTo>
                    <a:pt x="1236356" y="1125970"/>
                  </a:lnTo>
                  <a:lnTo>
                    <a:pt x="1194822" y="1148405"/>
                  </a:lnTo>
                  <a:lnTo>
                    <a:pt x="1158248" y="1165703"/>
                  </a:lnTo>
                  <a:lnTo>
                    <a:pt x="1120870" y="1181185"/>
                  </a:lnTo>
                  <a:lnTo>
                    <a:pt x="1082777" y="1194815"/>
                  </a:lnTo>
                  <a:lnTo>
                    <a:pt x="1044062" y="1206559"/>
                  </a:lnTo>
                  <a:lnTo>
                    <a:pt x="1004817" y="1216389"/>
                  </a:lnTo>
                  <a:lnTo>
                    <a:pt x="965137" y="1224282"/>
                  </a:lnTo>
                  <a:lnTo>
                    <a:pt x="925117" y="1230219"/>
                  </a:lnTo>
                  <a:lnTo>
                    <a:pt x="884854" y="1234184"/>
                  </a:lnTo>
                  <a:lnTo>
                    <a:pt x="844445" y="1236170"/>
                  </a:lnTo>
                  <a:lnTo>
                    <a:pt x="834332" y="1236356"/>
                  </a:lnTo>
                  <a:close/>
                </a:path>
              </a:pathLst>
            </a:custGeom>
            <a:solidFill>
              <a:srgbClr val="F7F9FA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6899212" y="1170475"/>
              <a:ext cx="2992755" cy="1962150"/>
            </a:xfrm>
            <a:custGeom>
              <a:avLst/>
              <a:gdLst/>
              <a:ahLst/>
              <a:cxnLst/>
              <a:rect l="l" t="t" r="r" b="b"/>
              <a:pathLst>
                <a:path w="2992754" h="1962150">
                  <a:moveTo>
                    <a:pt x="2899714" y="1961783"/>
                  </a:moveTo>
                  <a:lnTo>
                    <a:pt x="92418" y="1961783"/>
                  </a:lnTo>
                  <a:lnTo>
                    <a:pt x="85986" y="1961149"/>
                  </a:lnTo>
                  <a:lnTo>
                    <a:pt x="49360" y="1948721"/>
                  </a:lnTo>
                  <a:lnTo>
                    <a:pt x="20277" y="1923222"/>
                  </a:lnTo>
                  <a:lnTo>
                    <a:pt x="3167" y="1888536"/>
                  </a:lnTo>
                  <a:lnTo>
                    <a:pt x="0" y="1869364"/>
                  </a:lnTo>
                  <a:lnTo>
                    <a:pt x="0" y="1862870"/>
                  </a:lnTo>
                  <a:lnTo>
                    <a:pt x="0" y="77015"/>
                  </a:lnTo>
                  <a:lnTo>
                    <a:pt x="13060" y="41133"/>
                  </a:lnTo>
                  <a:lnTo>
                    <a:pt x="49360" y="10884"/>
                  </a:lnTo>
                  <a:lnTo>
                    <a:pt x="92418" y="0"/>
                  </a:lnTo>
                  <a:lnTo>
                    <a:pt x="2899714" y="0"/>
                  </a:lnTo>
                  <a:lnTo>
                    <a:pt x="2937070" y="8345"/>
                  </a:lnTo>
                  <a:lnTo>
                    <a:pt x="2971853" y="32133"/>
                  </a:lnTo>
                  <a:lnTo>
                    <a:pt x="2991497" y="71655"/>
                  </a:lnTo>
                  <a:lnTo>
                    <a:pt x="2992131" y="77015"/>
                  </a:lnTo>
                  <a:lnTo>
                    <a:pt x="2992131" y="1869364"/>
                  </a:lnTo>
                  <a:lnTo>
                    <a:pt x="2982115" y="1906722"/>
                  </a:lnTo>
                  <a:lnTo>
                    <a:pt x="2958567" y="1937404"/>
                  </a:lnTo>
                  <a:lnTo>
                    <a:pt x="2925070" y="1956739"/>
                  </a:lnTo>
                  <a:lnTo>
                    <a:pt x="2906145" y="1961149"/>
                  </a:lnTo>
                  <a:lnTo>
                    <a:pt x="2899714" y="19617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6899213" y="1153990"/>
              <a:ext cx="2992755" cy="99060"/>
            </a:xfrm>
            <a:custGeom>
              <a:avLst/>
              <a:gdLst/>
              <a:ahLst/>
              <a:cxnLst/>
              <a:rect l="l" t="t" r="r" b="b"/>
              <a:pathLst>
                <a:path w="2992754" h="99059">
                  <a:moveTo>
                    <a:pt x="0" y="98913"/>
                  </a:moveTo>
                  <a:lnTo>
                    <a:pt x="7528" y="61060"/>
                  </a:lnTo>
                  <a:lnTo>
                    <a:pt x="28970" y="28971"/>
                  </a:lnTo>
                  <a:lnTo>
                    <a:pt x="61060" y="7529"/>
                  </a:lnTo>
                  <a:lnTo>
                    <a:pt x="98913" y="0"/>
                  </a:lnTo>
                  <a:lnTo>
                    <a:pt x="2893218" y="0"/>
                  </a:lnTo>
                  <a:lnTo>
                    <a:pt x="2931069" y="7529"/>
                  </a:lnTo>
                  <a:lnTo>
                    <a:pt x="2963160" y="28971"/>
                  </a:lnTo>
                  <a:lnTo>
                    <a:pt x="2966792" y="32971"/>
                  </a:lnTo>
                  <a:lnTo>
                    <a:pt x="98913" y="32971"/>
                  </a:lnTo>
                  <a:lnTo>
                    <a:pt x="89169" y="33284"/>
                  </a:lnTo>
                  <a:lnTo>
                    <a:pt x="44261" y="43949"/>
                  </a:lnTo>
                  <a:lnTo>
                    <a:pt x="11692" y="67796"/>
                  </a:lnTo>
                  <a:lnTo>
                    <a:pt x="470" y="92417"/>
                  </a:lnTo>
                  <a:lnTo>
                    <a:pt x="0" y="98913"/>
                  </a:lnTo>
                  <a:close/>
                </a:path>
                <a:path w="2992754" h="99059">
                  <a:moveTo>
                    <a:pt x="2992132" y="98913"/>
                  </a:moveTo>
                  <a:lnTo>
                    <a:pt x="2975476" y="62270"/>
                  </a:lnTo>
                  <a:lnTo>
                    <a:pt x="2939892" y="40766"/>
                  </a:lnTo>
                  <a:lnTo>
                    <a:pt x="2893218" y="32971"/>
                  </a:lnTo>
                  <a:lnTo>
                    <a:pt x="2966792" y="32971"/>
                  </a:lnTo>
                  <a:lnTo>
                    <a:pt x="2987895" y="70243"/>
                  </a:lnTo>
                  <a:lnTo>
                    <a:pt x="2991661" y="89169"/>
                  </a:lnTo>
                  <a:lnTo>
                    <a:pt x="2992132" y="98913"/>
                  </a:lnTo>
                  <a:close/>
                </a:path>
              </a:pathLst>
            </a:custGeom>
            <a:solidFill>
              <a:srgbClr val="FABC0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7064069" y="1351817"/>
              <a:ext cx="494665" cy="494665"/>
            </a:xfrm>
            <a:custGeom>
              <a:avLst/>
              <a:gdLst/>
              <a:ahLst/>
              <a:cxnLst/>
              <a:rect l="l" t="t" r="r" b="b"/>
              <a:pathLst>
                <a:path w="494665" h="494664">
                  <a:moveTo>
                    <a:pt x="255382" y="494566"/>
                  </a:moveTo>
                  <a:lnTo>
                    <a:pt x="239184" y="494566"/>
                  </a:lnTo>
                  <a:lnTo>
                    <a:pt x="231105" y="494170"/>
                  </a:lnTo>
                  <a:lnTo>
                    <a:pt x="191096" y="488235"/>
                  </a:lnTo>
                  <a:lnTo>
                    <a:pt x="145168" y="472644"/>
                  </a:lnTo>
                  <a:lnTo>
                    <a:pt x="103164" y="448392"/>
                  </a:lnTo>
                  <a:lnTo>
                    <a:pt x="66699" y="416412"/>
                  </a:lnTo>
                  <a:lnTo>
                    <a:pt x="37174" y="377932"/>
                  </a:lnTo>
                  <a:lnTo>
                    <a:pt x="15722" y="334432"/>
                  </a:lnTo>
                  <a:lnTo>
                    <a:pt x="3171" y="287583"/>
                  </a:lnTo>
                  <a:lnTo>
                    <a:pt x="0" y="255382"/>
                  </a:lnTo>
                  <a:lnTo>
                    <a:pt x="0" y="239184"/>
                  </a:lnTo>
                  <a:lnTo>
                    <a:pt x="6330" y="191097"/>
                  </a:lnTo>
                  <a:lnTo>
                    <a:pt x="21921" y="145169"/>
                  </a:lnTo>
                  <a:lnTo>
                    <a:pt x="46172" y="103166"/>
                  </a:lnTo>
                  <a:lnTo>
                    <a:pt x="78153" y="66700"/>
                  </a:lnTo>
                  <a:lnTo>
                    <a:pt x="116633" y="37175"/>
                  </a:lnTo>
                  <a:lnTo>
                    <a:pt x="160133" y="15723"/>
                  </a:lnTo>
                  <a:lnTo>
                    <a:pt x="206983" y="3171"/>
                  </a:lnTo>
                  <a:lnTo>
                    <a:pt x="239184" y="0"/>
                  </a:lnTo>
                  <a:lnTo>
                    <a:pt x="255382" y="0"/>
                  </a:lnTo>
                  <a:lnTo>
                    <a:pt x="303468" y="6331"/>
                  </a:lnTo>
                  <a:lnTo>
                    <a:pt x="349396" y="21922"/>
                  </a:lnTo>
                  <a:lnTo>
                    <a:pt x="391400" y="46174"/>
                  </a:lnTo>
                  <a:lnTo>
                    <a:pt x="427865" y="78154"/>
                  </a:lnTo>
                  <a:lnTo>
                    <a:pt x="457390" y="116633"/>
                  </a:lnTo>
                  <a:lnTo>
                    <a:pt x="478842" y="160134"/>
                  </a:lnTo>
                  <a:lnTo>
                    <a:pt x="491395" y="206984"/>
                  </a:lnTo>
                  <a:lnTo>
                    <a:pt x="494567" y="239184"/>
                  </a:lnTo>
                  <a:lnTo>
                    <a:pt x="494566" y="247283"/>
                  </a:lnTo>
                  <a:lnTo>
                    <a:pt x="494567" y="255382"/>
                  </a:lnTo>
                  <a:lnTo>
                    <a:pt x="488235" y="303469"/>
                  </a:lnTo>
                  <a:lnTo>
                    <a:pt x="472643" y="349397"/>
                  </a:lnTo>
                  <a:lnTo>
                    <a:pt x="448392" y="391400"/>
                  </a:lnTo>
                  <a:lnTo>
                    <a:pt x="416412" y="427866"/>
                  </a:lnTo>
                  <a:lnTo>
                    <a:pt x="377932" y="457391"/>
                  </a:lnTo>
                  <a:lnTo>
                    <a:pt x="334431" y="478842"/>
                  </a:lnTo>
                  <a:lnTo>
                    <a:pt x="287582" y="491395"/>
                  </a:lnTo>
                  <a:lnTo>
                    <a:pt x="263461" y="494170"/>
                  </a:lnTo>
                  <a:lnTo>
                    <a:pt x="255382" y="494566"/>
                  </a:lnTo>
                  <a:close/>
                </a:path>
              </a:pathLst>
            </a:custGeom>
            <a:solidFill>
              <a:srgbClr val="F59D0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7064068" y="2703634"/>
              <a:ext cx="2662555" cy="264160"/>
            </a:xfrm>
            <a:custGeom>
              <a:avLst/>
              <a:gdLst/>
              <a:ahLst/>
              <a:cxnLst/>
              <a:rect l="l" t="t" r="r" b="b"/>
              <a:pathLst>
                <a:path w="2662554" h="264160">
                  <a:moveTo>
                    <a:pt x="2633821" y="263769"/>
                  </a:moveTo>
                  <a:lnTo>
                    <a:pt x="28598" y="263769"/>
                  </a:lnTo>
                  <a:lnTo>
                    <a:pt x="24392" y="262932"/>
                  </a:lnTo>
                  <a:lnTo>
                    <a:pt x="0" y="235170"/>
                  </a:lnTo>
                  <a:lnTo>
                    <a:pt x="0" y="230798"/>
                  </a:lnTo>
                  <a:lnTo>
                    <a:pt x="0" y="28598"/>
                  </a:lnTo>
                  <a:lnTo>
                    <a:pt x="28598" y="0"/>
                  </a:lnTo>
                  <a:lnTo>
                    <a:pt x="2633821" y="0"/>
                  </a:lnTo>
                  <a:lnTo>
                    <a:pt x="2662420" y="28598"/>
                  </a:lnTo>
                  <a:lnTo>
                    <a:pt x="2662420" y="235170"/>
                  </a:lnTo>
                  <a:lnTo>
                    <a:pt x="2638026" y="262932"/>
                  </a:lnTo>
                  <a:lnTo>
                    <a:pt x="2633821" y="263769"/>
                  </a:lnTo>
                  <a:close/>
                </a:path>
              </a:pathLst>
            </a:custGeom>
            <a:solidFill>
              <a:srgbClr val="FFFAE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212439" y="1502225"/>
              <a:ext cx="195788" cy="195788"/>
            </a:xfrm>
            <a:prstGeom prst="rect">
              <a:avLst/>
            </a:prstGeom>
          </p:spPr>
        </p:pic>
      </p:grpSp>
      <p:sp>
        <p:nvSpPr>
          <p:cNvPr id="50" name="object 50" descr=""/>
          <p:cNvSpPr/>
          <p:nvPr/>
        </p:nvSpPr>
        <p:spPr>
          <a:xfrm>
            <a:off x="659423" y="1153990"/>
            <a:ext cx="2992755" cy="99060"/>
          </a:xfrm>
          <a:custGeom>
            <a:avLst/>
            <a:gdLst/>
            <a:ahLst/>
            <a:cxnLst/>
            <a:rect l="l" t="t" r="r" b="b"/>
            <a:pathLst>
              <a:path w="2992754" h="99059">
                <a:moveTo>
                  <a:pt x="0" y="98913"/>
                </a:moveTo>
                <a:lnTo>
                  <a:pt x="470" y="89169"/>
                </a:lnTo>
                <a:lnTo>
                  <a:pt x="1854" y="79799"/>
                </a:lnTo>
                <a:lnTo>
                  <a:pt x="1882" y="79612"/>
                </a:lnTo>
                <a:lnTo>
                  <a:pt x="16654" y="43949"/>
                </a:lnTo>
                <a:lnTo>
                  <a:pt x="43949" y="16654"/>
                </a:lnTo>
                <a:lnTo>
                  <a:pt x="79612" y="1882"/>
                </a:lnTo>
                <a:lnTo>
                  <a:pt x="98913" y="0"/>
                </a:lnTo>
                <a:lnTo>
                  <a:pt x="2893218" y="0"/>
                </a:lnTo>
                <a:lnTo>
                  <a:pt x="2931070" y="7529"/>
                </a:lnTo>
                <a:lnTo>
                  <a:pt x="2963160" y="28971"/>
                </a:lnTo>
                <a:lnTo>
                  <a:pt x="2966792" y="32971"/>
                </a:lnTo>
                <a:lnTo>
                  <a:pt x="98913" y="32971"/>
                </a:lnTo>
                <a:lnTo>
                  <a:pt x="89169" y="33284"/>
                </a:lnTo>
                <a:lnTo>
                  <a:pt x="44261" y="43949"/>
                </a:lnTo>
                <a:lnTo>
                  <a:pt x="11692" y="67796"/>
                </a:lnTo>
                <a:lnTo>
                  <a:pt x="470" y="92417"/>
                </a:lnTo>
                <a:lnTo>
                  <a:pt x="0" y="98913"/>
                </a:lnTo>
                <a:close/>
              </a:path>
              <a:path w="2992754" h="99059">
                <a:moveTo>
                  <a:pt x="2992132" y="98913"/>
                </a:moveTo>
                <a:lnTo>
                  <a:pt x="2975477" y="62270"/>
                </a:lnTo>
                <a:lnTo>
                  <a:pt x="2939892" y="40766"/>
                </a:lnTo>
                <a:lnTo>
                  <a:pt x="2893218" y="32971"/>
                </a:lnTo>
                <a:lnTo>
                  <a:pt x="2966792" y="32971"/>
                </a:lnTo>
                <a:lnTo>
                  <a:pt x="2987896" y="70243"/>
                </a:lnTo>
                <a:lnTo>
                  <a:pt x="2991661" y="89169"/>
                </a:lnTo>
                <a:lnTo>
                  <a:pt x="2992132" y="98913"/>
                </a:lnTo>
                <a:close/>
              </a:path>
            </a:pathLst>
          </a:custGeom>
          <a:solidFill>
            <a:srgbClr val="4185F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1" name="object 51" descr=""/>
          <p:cNvGrpSpPr/>
          <p:nvPr/>
        </p:nvGrpSpPr>
        <p:grpSpPr>
          <a:xfrm>
            <a:off x="824278" y="1351817"/>
            <a:ext cx="494665" cy="494665"/>
            <a:chOff x="824278" y="1351817"/>
            <a:chExt cx="494665" cy="494665"/>
          </a:xfrm>
        </p:grpSpPr>
        <p:sp>
          <p:nvSpPr>
            <p:cNvPr id="52" name="object 52" descr=""/>
            <p:cNvSpPr/>
            <p:nvPr/>
          </p:nvSpPr>
          <p:spPr>
            <a:xfrm>
              <a:off x="824278" y="1351817"/>
              <a:ext cx="494665" cy="494665"/>
            </a:xfrm>
            <a:custGeom>
              <a:avLst/>
              <a:gdLst/>
              <a:ahLst/>
              <a:cxnLst/>
              <a:rect l="l" t="t" r="r" b="b"/>
              <a:pathLst>
                <a:path w="494665" h="494664">
                  <a:moveTo>
                    <a:pt x="255382" y="494566"/>
                  </a:moveTo>
                  <a:lnTo>
                    <a:pt x="239184" y="494566"/>
                  </a:lnTo>
                  <a:lnTo>
                    <a:pt x="231105" y="494170"/>
                  </a:lnTo>
                  <a:lnTo>
                    <a:pt x="191097" y="488235"/>
                  </a:lnTo>
                  <a:lnTo>
                    <a:pt x="145169" y="472644"/>
                  </a:lnTo>
                  <a:lnTo>
                    <a:pt x="103166" y="448392"/>
                  </a:lnTo>
                  <a:lnTo>
                    <a:pt x="66700" y="416412"/>
                  </a:lnTo>
                  <a:lnTo>
                    <a:pt x="37175" y="377932"/>
                  </a:lnTo>
                  <a:lnTo>
                    <a:pt x="15724" y="334432"/>
                  </a:lnTo>
                  <a:lnTo>
                    <a:pt x="3171" y="287583"/>
                  </a:lnTo>
                  <a:lnTo>
                    <a:pt x="0" y="255382"/>
                  </a:lnTo>
                  <a:lnTo>
                    <a:pt x="0" y="239184"/>
                  </a:lnTo>
                  <a:lnTo>
                    <a:pt x="6331" y="191097"/>
                  </a:lnTo>
                  <a:lnTo>
                    <a:pt x="21922" y="145169"/>
                  </a:lnTo>
                  <a:lnTo>
                    <a:pt x="46174" y="103166"/>
                  </a:lnTo>
                  <a:lnTo>
                    <a:pt x="78154" y="66700"/>
                  </a:lnTo>
                  <a:lnTo>
                    <a:pt x="116634" y="37175"/>
                  </a:lnTo>
                  <a:lnTo>
                    <a:pt x="160134" y="15723"/>
                  </a:lnTo>
                  <a:lnTo>
                    <a:pt x="206984" y="3171"/>
                  </a:lnTo>
                  <a:lnTo>
                    <a:pt x="239184" y="0"/>
                  </a:lnTo>
                  <a:lnTo>
                    <a:pt x="255382" y="0"/>
                  </a:lnTo>
                  <a:lnTo>
                    <a:pt x="303469" y="6331"/>
                  </a:lnTo>
                  <a:lnTo>
                    <a:pt x="349397" y="21922"/>
                  </a:lnTo>
                  <a:lnTo>
                    <a:pt x="391400" y="46174"/>
                  </a:lnTo>
                  <a:lnTo>
                    <a:pt x="427866" y="78154"/>
                  </a:lnTo>
                  <a:lnTo>
                    <a:pt x="457391" y="116633"/>
                  </a:lnTo>
                  <a:lnTo>
                    <a:pt x="478843" y="160134"/>
                  </a:lnTo>
                  <a:lnTo>
                    <a:pt x="491395" y="206984"/>
                  </a:lnTo>
                  <a:lnTo>
                    <a:pt x="494567" y="239184"/>
                  </a:lnTo>
                  <a:lnTo>
                    <a:pt x="494567" y="247283"/>
                  </a:lnTo>
                  <a:lnTo>
                    <a:pt x="494567" y="255382"/>
                  </a:lnTo>
                  <a:lnTo>
                    <a:pt x="488235" y="303469"/>
                  </a:lnTo>
                  <a:lnTo>
                    <a:pt x="472644" y="349397"/>
                  </a:lnTo>
                  <a:lnTo>
                    <a:pt x="448393" y="391400"/>
                  </a:lnTo>
                  <a:lnTo>
                    <a:pt x="416412" y="427866"/>
                  </a:lnTo>
                  <a:lnTo>
                    <a:pt x="377933" y="457391"/>
                  </a:lnTo>
                  <a:lnTo>
                    <a:pt x="334432" y="478842"/>
                  </a:lnTo>
                  <a:lnTo>
                    <a:pt x="287583" y="491395"/>
                  </a:lnTo>
                  <a:lnTo>
                    <a:pt x="263461" y="494170"/>
                  </a:lnTo>
                  <a:lnTo>
                    <a:pt x="255382" y="494566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03559" y="1500187"/>
              <a:ext cx="136006" cy="197826"/>
            </a:xfrm>
            <a:prstGeom prst="rect">
              <a:avLst/>
            </a:prstGeom>
          </p:spPr>
        </p:pic>
      </p:grpSp>
      <p:grpSp>
        <p:nvGrpSpPr>
          <p:cNvPr id="54" name="object 54" descr=""/>
          <p:cNvGrpSpPr/>
          <p:nvPr/>
        </p:nvGrpSpPr>
        <p:grpSpPr>
          <a:xfrm>
            <a:off x="824278" y="2703634"/>
            <a:ext cx="2662555" cy="264160"/>
            <a:chOff x="824278" y="2703634"/>
            <a:chExt cx="2662555" cy="264160"/>
          </a:xfrm>
        </p:grpSpPr>
        <p:sp>
          <p:nvSpPr>
            <p:cNvPr id="55" name="object 55" descr=""/>
            <p:cNvSpPr/>
            <p:nvPr/>
          </p:nvSpPr>
          <p:spPr>
            <a:xfrm>
              <a:off x="824278" y="2703634"/>
              <a:ext cx="2662555" cy="264160"/>
            </a:xfrm>
            <a:custGeom>
              <a:avLst/>
              <a:gdLst/>
              <a:ahLst/>
              <a:cxnLst/>
              <a:rect l="l" t="t" r="r" b="b"/>
              <a:pathLst>
                <a:path w="2662554" h="264160">
                  <a:moveTo>
                    <a:pt x="2633821" y="263769"/>
                  </a:moveTo>
                  <a:lnTo>
                    <a:pt x="28598" y="263769"/>
                  </a:lnTo>
                  <a:lnTo>
                    <a:pt x="24393" y="262932"/>
                  </a:lnTo>
                  <a:lnTo>
                    <a:pt x="0" y="235170"/>
                  </a:lnTo>
                  <a:lnTo>
                    <a:pt x="0" y="230798"/>
                  </a:lnTo>
                  <a:lnTo>
                    <a:pt x="0" y="28598"/>
                  </a:lnTo>
                  <a:lnTo>
                    <a:pt x="28598" y="0"/>
                  </a:lnTo>
                  <a:lnTo>
                    <a:pt x="2633821" y="0"/>
                  </a:lnTo>
                  <a:lnTo>
                    <a:pt x="2662420" y="28598"/>
                  </a:lnTo>
                  <a:lnTo>
                    <a:pt x="2662420" y="235170"/>
                  </a:lnTo>
                  <a:lnTo>
                    <a:pt x="2638027" y="262932"/>
                  </a:lnTo>
                  <a:lnTo>
                    <a:pt x="2633821" y="26376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0221" y="2794305"/>
              <a:ext cx="98913" cy="98913"/>
            </a:xfrm>
            <a:prstGeom prst="rect">
              <a:avLst/>
            </a:prstGeom>
          </p:spPr>
        </p:pic>
      </p:grpSp>
      <p:sp>
        <p:nvSpPr>
          <p:cNvPr id="57" name="object 57" descr=""/>
          <p:cNvSpPr txBox="1"/>
          <p:nvPr/>
        </p:nvSpPr>
        <p:spPr>
          <a:xfrm>
            <a:off x="811578" y="1946280"/>
            <a:ext cx="150939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20" b="1">
                <a:latin typeface="BIZ UDPGothic"/>
                <a:cs typeface="BIZ UDPGothic"/>
              </a:rPr>
              <a:t>高精度文字起こし機能</a:t>
            </a:r>
            <a:endParaRPr sz="1300">
              <a:latin typeface="BIZ UDPGothic"/>
              <a:cs typeface="BIZ UDPGothic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811578" y="2255388"/>
            <a:ext cx="2658110" cy="35560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 marR="5080">
              <a:lnSpc>
                <a:spcPct val="105900"/>
              </a:lnSpc>
              <a:spcBef>
                <a:spcPts val="15"/>
              </a:spcBef>
            </a:pPr>
            <a:r>
              <a:rPr dirty="0" sz="1100" spc="-100">
                <a:solidFill>
                  <a:srgbClr val="374050"/>
                </a:solidFill>
                <a:latin typeface="Microsoft Sans Serif"/>
                <a:cs typeface="Microsoft Sans Serif"/>
              </a:rPr>
              <a:t>Google</a:t>
            </a:r>
            <a:r>
              <a:rPr dirty="0" sz="1100" spc="-85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105">
                <a:solidFill>
                  <a:srgbClr val="374050"/>
                </a:solidFill>
                <a:latin typeface="Microsoft Sans Serif"/>
                <a:cs typeface="Microsoft Sans Serif"/>
              </a:rPr>
              <a:t>Meet</a:t>
            </a:r>
            <a:r>
              <a:rPr dirty="0" sz="1000" spc="-100">
                <a:solidFill>
                  <a:srgbClr val="374050"/>
                </a:solidFill>
                <a:latin typeface="PMingLiU"/>
                <a:cs typeface="PMingLiU"/>
              </a:rPr>
              <a:t>の</a:t>
            </a:r>
            <a:r>
              <a:rPr dirty="0" sz="1000" spc="-100">
                <a:solidFill>
                  <a:srgbClr val="374050"/>
                </a:solidFill>
                <a:latin typeface="SimSun"/>
                <a:cs typeface="SimSun"/>
              </a:rPr>
              <a:t>録画</a:t>
            </a:r>
            <a:r>
              <a:rPr dirty="0" sz="1000" spc="-130">
                <a:solidFill>
                  <a:srgbClr val="374050"/>
                </a:solidFill>
                <a:latin typeface="PMingLiU"/>
                <a:cs typeface="PMingLiU"/>
              </a:rPr>
              <a:t>データから </a:t>
            </a:r>
            <a:r>
              <a:rPr dirty="0" sz="1000" spc="-100">
                <a:solidFill>
                  <a:srgbClr val="374050"/>
                </a:solidFill>
                <a:latin typeface="SimSun"/>
                <a:cs typeface="SimSun"/>
              </a:rPr>
              <a:t>高精度</a:t>
            </a:r>
            <a:r>
              <a:rPr dirty="0" sz="1000" spc="-100">
                <a:solidFill>
                  <a:srgbClr val="374050"/>
                </a:solidFill>
                <a:latin typeface="PMingLiU"/>
                <a:cs typeface="PMingLiU"/>
              </a:rPr>
              <a:t>な</a:t>
            </a:r>
            <a:r>
              <a:rPr dirty="0" sz="1000" spc="-100">
                <a:solidFill>
                  <a:srgbClr val="374050"/>
                </a:solidFill>
                <a:latin typeface="SimSun"/>
                <a:cs typeface="SimSun"/>
              </a:rPr>
              <a:t>文字起</a:t>
            </a:r>
            <a:r>
              <a:rPr dirty="0" sz="1000" spc="-75">
                <a:solidFill>
                  <a:srgbClr val="374050"/>
                </a:solidFill>
                <a:latin typeface="PMingLiU"/>
                <a:cs typeface="PMingLiU"/>
              </a:rPr>
              <a:t>こし</a:t>
            </a:r>
            <a:r>
              <a:rPr dirty="0" sz="1000" spc="-100">
                <a:solidFill>
                  <a:srgbClr val="374050"/>
                </a:solidFill>
                <a:latin typeface="PMingLiU"/>
                <a:cs typeface="PMingLiU"/>
              </a:rPr>
              <a:t>を</a:t>
            </a:r>
            <a:r>
              <a:rPr dirty="0" sz="1000" spc="-100">
                <a:solidFill>
                  <a:srgbClr val="374050"/>
                </a:solidFill>
                <a:latin typeface="SimSun"/>
                <a:cs typeface="SimSun"/>
              </a:rPr>
              <a:t>生成</a:t>
            </a:r>
            <a:r>
              <a:rPr dirty="0" sz="1000" spc="-100">
                <a:solidFill>
                  <a:srgbClr val="374050"/>
                </a:solidFill>
                <a:latin typeface="PMingLiU"/>
                <a:cs typeface="PMingLiU"/>
              </a:rPr>
              <a:t>。</a:t>
            </a:r>
            <a:r>
              <a:rPr dirty="0" sz="1000" spc="-100">
                <a:solidFill>
                  <a:srgbClr val="374050"/>
                </a:solidFill>
                <a:latin typeface="SimSun"/>
                <a:cs typeface="SimSun"/>
              </a:rPr>
              <a:t>話者</a:t>
            </a:r>
            <a:r>
              <a:rPr dirty="0" sz="1000" spc="-100">
                <a:solidFill>
                  <a:srgbClr val="374050"/>
                </a:solidFill>
                <a:latin typeface="PMingLiU"/>
                <a:cs typeface="PMingLiU"/>
              </a:rPr>
              <a:t>も</a:t>
            </a:r>
            <a:r>
              <a:rPr dirty="0" sz="1000" spc="-100">
                <a:solidFill>
                  <a:srgbClr val="374050"/>
                </a:solidFill>
                <a:latin typeface="SimSun"/>
                <a:cs typeface="SimSun"/>
              </a:rPr>
              <a:t>識別</a:t>
            </a:r>
            <a:r>
              <a:rPr dirty="0" sz="1000" spc="-50">
                <a:solidFill>
                  <a:srgbClr val="374050"/>
                </a:solidFill>
                <a:latin typeface="PMingLiU"/>
                <a:cs typeface="PMingLiU"/>
              </a:rPr>
              <a:t>。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1031687" y="2745057"/>
            <a:ext cx="1726564" cy="1682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00" spc="-65">
                <a:solidFill>
                  <a:srgbClr val="4A5462"/>
                </a:solidFill>
                <a:latin typeface="Microsoft Sans Serif"/>
                <a:cs typeface="Microsoft Sans Serif"/>
              </a:rPr>
              <a:t>Google</a:t>
            </a:r>
            <a:r>
              <a:rPr dirty="0" sz="900" spc="1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50">
                <a:solidFill>
                  <a:srgbClr val="4A5462"/>
                </a:solidFill>
                <a:latin typeface="Microsoft Sans Serif"/>
                <a:cs typeface="Microsoft Sans Serif"/>
              </a:rPr>
              <a:t>Cloud</a:t>
            </a:r>
            <a:r>
              <a:rPr dirty="0" sz="900" spc="2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70">
                <a:solidFill>
                  <a:srgbClr val="4A5462"/>
                </a:solidFill>
                <a:latin typeface="Microsoft Sans Serif"/>
                <a:cs typeface="Microsoft Sans Serif"/>
              </a:rPr>
              <a:t>Speech-</a:t>
            </a:r>
            <a:r>
              <a:rPr dirty="0" sz="900" spc="-35">
                <a:solidFill>
                  <a:srgbClr val="4A5462"/>
                </a:solidFill>
                <a:latin typeface="Microsoft Sans Serif"/>
                <a:cs typeface="Microsoft Sans Serif"/>
              </a:rPr>
              <a:t>to-</a:t>
            </a:r>
            <a:r>
              <a:rPr dirty="0" sz="900" spc="-75">
                <a:solidFill>
                  <a:srgbClr val="4A5462"/>
                </a:solidFill>
                <a:latin typeface="Microsoft Sans Serif"/>
                <a:cs typeface="Microsoft Sans Serif"/>
              </a:rPr>
              <a:t>Text</a:t>
            </a:r>
            <a:r>
              <a:rPr dirty="0" sz="900" spc="2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95">
                <a:solidFill>
                  <a:srgbClr val="4A5462"/>
                </a:solidFill>
                <a:latin typeface="Microsoft Sans Serif"/>
                <a:cs typeface="Microsoft Sans Serif"/>
              </a:rPr>
              <a:t>API</a:t>
            </a:r>
            <a:r>
              <a:rPr dirty="0" sz="850" spc="-70">
                <a:solidFill>
                  <a:srgbClr val="4A5462"/>
                </a:solidFill>
                <a:latin typeface="SimSun"/>
                <a:cs typeface="SimSun"/>
              </a:rPr>
              <a:t>活用</a:t>
            </a:r>
            <a:endParaRPr sz="850">
              <a:latin typeface="SimSun"/>
              <a:cs typeface="SimSun"/>
            </a:endParaRPr>
          </a:p>
        </p:txBody>
      </p:sp>
      <p:sp>
        <p:nvSpPr>
          <p:cNvPr id="60" name="object 60" descr=""/>
          <p:cNvSpPr/>
          <p:nvPr/>
        </p:nvSpPr>
        <p:spPr>
          <a:xfrm>
            <a:off x="3783439" y="1153990"/>
            <a:ext cx="2984500" cy="99060"/>
          </a:xfrm>
          <a:custGeom>
            <a:avLst/>
            <a:gdLst/>
            <a:ahLst/>
            <a:cxnLst/>
            <a:rect l="l" t="t" r="r" b="b"/>
            <a:pathLst>
              <a:path w="2984500" h="99059">
                <a:moveTo>
                  <a:pt x="0" y="98913"/>
                </a:moveTo>
                <a:lnTo>
                  <a:pt x="470" y="89169"/>
                </a:lnTo>
                <a:lnTo>
                  <a:pt x="1854" y="79799"/>
                </a:lnTo>
                <a:lnTo>
                  <a:pt x="1882" y="79612"/>
                </a:lnTo>
                <a:lnTo>
                  <a:pt x="16654" y="43949"/>
                </a:lnTo>
                <a:lnTo>
                  <a:pt x="43949" y="16654"/>
                </a:lnTo>
                <a:lnTo>
                  <a:pt x="79612" y="1882"/>
                </a:lnTo>
                <a:lnTo>
                  <a:pt x="98913" y="0"/>
                </a:lnTo>
                <a:lnTo>
                  <a:pt x="2884975" y="0"/>
                </a:lnTo>
                <a:lnTo>
                  <a:pt x="2922828" y="7529"/>
                </a:lnTo>
                <a:lnTo>
                  <a:pt x="2954918" y="28971"/>
                </a:lnTo>
                <a:lnTo>
                  <a:pt x="2958549" y="32971"/>
                </a:lnTo>
                <a:lnTo>
                  <a:pt x="98913" y="32971"/>
                </a:lnTo>
                <a:lnTo>
                  <a:pt x="89169" y="33284"/>
                </a:lnTo>
                <a:lnTo>
                  <a:pt x="44260" y="43949"/>
                </a:lnTo>
                <a:lnTo>
                  <a:pt x="11692" y="67796"/>
                </a:lnTo>
                <a:lnTo>
                  <a:pt x="470" y="92417"/>
                </a:lnTo>
                <a:lnTo>
                  <a:pt x="0" y="98913"/>
                </a:lnTo>
                <a:close/>
              </a:path>
              <a:path w="2984500" h="99059">
                <a:moveTo>
                  <a:pt x="2983889" y="98913"/>
                </a:moveTo>
                <a:lnTo>
                  <a:pt x="2967234" y="62270"/>
                </a:lnTo>
                <a:lnTo>
                  <a:pt x="2931650" y="40766"/>
                </a:lnTo>
                <a:lnTo>
                  <a:pt x="2884975" y="32971"/>
                </a:lnTo>
                <a:lnTo>
                  <a:pt x="2958549" y="32971"/>
                </a:lnTo>
                <a:lnTo>
                  <a:pt x="2979653" y="70243"/>
                </a:lnTo>
                <a:lnTo>
                  <a:pt x="2983418" y="89169"/>
                </a:lnTo>
                <a:lnTo>
                  <a:pt x="2983889" y="98913"/>
                </a:lnTo>
                <a:close/>
              </a:path>
            </a:pathLst>
          </a:custGeom>
          <a:solidFill>
            <a:srgbClr val="E9423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1" name="object 61" descr=""/>
          <p:cNvGrpSpPr/>
          <p:nvPr/>
        </p:nvGrpSpPr>
        <p:grpSpPr>
          <a:xfrm>
            <a:off x="3948295" y="1351817"/>
            <a:ext cx="494665" cy="494665"/>
            <a:chOff x="3948295" y="1351817"/>
            <a:chExt cx="494665" cy="494665"/>
          </a:xfrm>
        </p:grpSpPr>
        <p:sp>
          <p:nvSpPr>
            <p:cNvPr id="62" name="object 62" descr=""/>
            <p:cNvSpPr/>
            <p:nvPr/>
          </p:nvSpPr>
          <p:spPr>
            <a:xfrm>
              <a:off x="3948295" y="1351817"/>
              <a:ext cx="494665" cy="494665"/>
            </a:xfrm>
            <a:custGeom>
              <a:avLst/>
              <a:gdLst/>
              <a:ahLst/>
              <a:cxnLst/>
              <a:rect l="l" t="t" r="r" b="b"/>
              <a:pathLst>
                <a:path w="494664" h="494664">
                  <a:moveTo>
                    <a:pt x="255382" y="494566"/>
                  </a:moveTo>
                  <a:lnTo>
                    <a:pt x="239184" y="494566"/>
                  </a:lnTo>
                  <a:lnTo>
                    <a:pt x="231105" y="494170"/>
                  </a:lnTo>
                  <a:lnTo>
                    <a:pt x="191097" y="488235"/>
                  </a:lnTo>
                  <a:lnTo>
                    <a:pt x="145169" y="472644"/>
                  </a:lnTo>
                  <a:lnTo>
                    <a:pt x="103165" y="448392"/>
                  </a:lnTo>
                  <a:lnTo>
                    <a:pt x="66700" y="416412"/>
                  </a:lnTo>
                  <a:lnTo>
                    <a:pt x="37174" y="377932"/>
                  </a:lnTo>
                  <a:lnTo>
                    <a:pt x="15723" y="334432"/>
                  </a:lnTo>
                  <a:lnTo>
                    <a:pt x="3171" y="287583"/>
                  </a:lnTo>
                  <a:lnTo>
                    <a:pt x="0" y="255382"/>
                  </a:lnTo>
                  <a:lnTo>
                    <a:pt x="0" y="239184"/>
                  </a:lnTo>
                  <a:lnTo>
                    <a:pt x="6331" y="191097"/>
                  </a:lnTo>
                  <a:lnTo>
                    <a:pt x="21921" y="145169"/>
                  </a:lnTo>
                  <a:lnTo>
                    <a:pt x="46173" y="103166"/>
                  </a:lnTo>
                  <a:lnTo>
                    <a:pt x="78154" y="66700"/>
                  </a:lnTo>
                  <a:lnTo>
                    <a:pt x="116633" y="37175"/>
                  </a:lnTo>
                  <a:lnTo>
                    <a:pt x="160133" y="15723"/>
                  </a:lnTo>
                  <a:lnTo>
                    <a:pt x="206983" y="3171"/>
                  </a:lnTo>
                  <a:lnTo>
                    <a:pt x="239184" y="0"/>
                  </a:lnTo>
                  <a:lnTo>
                    <a:pt x="255382" y="0"/>
                  </a:lnTo>
                  <a:lnTo>
                    <a:pt x="303469" y="6331"/>
                  </a:lnTo>
                  <a:lnTo>
                    <a:pt x="349397" y="21922"/>
                  </a:lnTo>
                  <a:lnTo>
                    <a:pt x="391400" y="46174"/>
                  </a:lnTo>
                  <a:lnTo>
                    <a:pt x="427866" y="78154"/>
                  </a:lnTo>
                  <a:lnTo>
                    <a:pt x="457390" y="116633"/>
                  </a:lnTo>
                  <a:lnTo>
                    <a:pt x="478842" y="160134"/>
                  </a:lnTo>
                  <a:lnTo>
                    <a:pt x="491395" y="206984"/>
                  </a:lnTo>
                  <a:lnTo>
                    <a:pt x="494567" y="239184"/>
                  </a:lnTo>
                  <a:lnTo>
                    <a:pt x="494567" y="247283"/>
                  </a:lnTo>
                  <a:lnTo>
                    <a:pt x="494567" y="255382"/>
                  </a:lnTo>
                  <a:lnTo>
                    <a:pt x="488235" y="303469"/>
                  </a:lnTo>
                  <a:lnTo>
                    <a:pt x="472643" y="349397"/>
                  </a:lnTo>
                  <a:lnTo>
                    <a:pt x="448392" y="391400"/>
                  </a:lnTo>
                  <a:lnTo>
                    <a:pt x="416412" y="427866"/>
                  </a:lnTo>
                  <a:lnTo>
                    <a:pt x="377932" y="457391"/>
                  </a:lnTo>
                  <a:lnTo>
                    <a:pt x="334432" y="478842"/>
                  </a:lnTo>
                  <a:lnTo>
                    <a:pt x="287582" y="491395"/>
                  </a:lnTo>
                  <a:lnTo>
                    <a:pt x="263461" y="494170"/>
                  </a:lnTo>
                  <a:lnTo>
                    <a:pt x="255382" y="494566"/>
                  </a:lnTo>
                  <a:close/>
                </a:path>
              </a:pathLst>
            </a:custGeom>
            <a:solidFill>
              <a:srgbClr val="EF444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096665" y="1500187"/>
              <a:ext cx="197826" cy="197826"/>
            </a:xfrm>
            <a:prstGeom prst="rect">
              <a:avLst/>
            </a:prstGeom>
          </p:spPr>
        </p:pic>
      </p:grpSp>
      <p:grpSp>
        <p:nvGrpSpPr>
          <p:cNvPr id="64" name="object 64" descr=""/>
          <p:cNvGrpSpPr/>
          <p:nvPr/>
        </p:nvGrpSpPr>
        <p:grpSpPr>
          <a:xfrm>
            <a:off x="3948295" y="2703634"/>
            <a:ext cx="2654300" cy="264160"/>
            <a:chOff x="3948295" y="2703634"/>
            <a:chExt cx="2654300" cy="264160"/>
          </a:xfrm>
        </p:grpSpPr>
        <p:sp>
          <p:nvSpPr>
            <p:cNvPr id="65" name="object 65" descr=""/>
            <p:cNvSpPr/>
            <p:nvPr/>
          </p:nvSpPr>
          <p:spPr>
            <a:xfrm>
              <a:off x="3948295" y="2703634"/>
              <a:ext cx="2654300" cy="264160"/>
            </a:xfrm>
            <a:custGeom>
              <a:avLst/>
              <a:gdLst/>
              <a:ahLst/>
              <a:cxnLst/>
              <a:rect l="l" t="t" r="r" b="b"/>
              <a:pathLst>
                <a:path w="2654300" h="264160">
                  <a:moveTo>
                    <a:pt x="2625578" y="263769"/>
                  </a:moveTo>
                  <a:lnTo>
                    <a:pt x="28598" y="263769"/>
                  </a:lnTo>
                  <a:lnTo>
                    <a:pt x="24392" y="262932"/>
                  </a:lnTo>
                  <a:lnTo>
                    <a:pt x="0" y="235170"/>
                  </a:lnTo>
                  <a:lnTo>
                    <a:pt x="0" y="230798"/>
                  </a:lnTo>
                  <a:lnTo>
                    <a:pt x="0" y="28598"/>
                  </a:lnTo>
                  <a:lnTo>
                    <a:pt x="28598" y="0"/>
                  </a:lnTo>
                  <a:lnTo>
                    <a:pt x="2625578" y="0"/>
                  </a:lnTo>
                  <a:lnTo>
                    <a:pt x="2654178" y="28598"/>
                  </a:lnTo>
                  <a:lnTo>
                    <a:pt x="2654178" y="235170"/>
                  </a:lnTo>
                  <a:lnTo>
                    <a:pt x="2629784" y="262932"/>
                  </a:lnTo>
                  <a:lnTo>
                    <a:pt x="2625578" y="263769"/>
                  </a:lnTo>
                  <a:close/>
                </a:path>
              </a:pathLst>
            </a:custGeom>
            <a:solidFill>
              <a:srgbClr val="FE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6" name="object 66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14237" y="2794305"/>
              <a:ext cx="98913" cy="98913"/>
            </a:xfrm>
            <a:prstGeom prst="rect">
              <a:avLst/>
            </a:prstGeom>
          </p:spPr>
        </p:pic>
      </p:grpSp>
      <p:sp>
        <p:nvSpPr>
          <p:cNvPr id="67" name="object 67" descr=""/>
          <p:cNvSpPr txBox="1"/>
          <p:nvPr/>
        </p:nvSpPr>
        <p:spPr>
          <a:xfrm>
            <a:off x="3932890" y="1946280"/>
            <a:ext cx="1360805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140" b="1">
                <a:latin typeface="BIZ UDPGothic"/>
                <a:cs typeface="BIZ UDPGothic"/>
              </a:rPr>
              <a:t>議事録の自動構造化</a:t>
            </a:r>
            <a:endParaRPr sz="1300">
              <a:latin typeface="BIZ UDPGothic"/>
              <a:cs typeface="BIZ UDPGothic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3932890" y="2255388"/>
            <a:ext cx="2659380" cy="35560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 marR="5080">
              <a:lnSpc>
                <a:spcPct val="105900"/>
              </a:lnSpc>
              <a:spcBef>
                <a:spcPts val="15"/>
              </a:spcBef>
            </a:pPr>
            <a:r>
              <a:rPr dirty="0" sz="1100" spc="-120">
                <a:solidFill>
                  <a:srgbClr val="374050"/>
                </a:solidFill>
                <a:latin typeface="Microsoft Sans Serif"/>
                <a:cs typeface="Microsoft Sans Serif"/>
              </a:rPr>
              <a:t>AI</a:t>
            </a:r>
            <a:r>
              <a:rPr dirty="0" sz="1000" spc="-100">
                <a:solidFill>
                  <a:srgbClr val="374050"/>
                </a:solidFill>
                <a:latin typeface="PMingLiU"/>
                <a:cs typeface="PMingLiU"/>
              </a:rPr>
              <a:t>が</a:t>
            </a:r>
            <a:r>
              <a:rPr dirty="0" sz="1000" spc="-195">
                <a:solidFill>
                  <a:srgbClr val="374050"/>
                </a:solidFill>
                <a:latin typeface="SimSun"/>
                <a:cs typeface="SimSun"/>
              </a:rPr>
              <a:t>「要約」「決定事項」「</a:t>
            </a:r>
            <a:r>
              <a:rPr dirty="0" sz="1000" spc="-120">
                <a:solidFill>
                  <a:srgbClr val="374050"/>
                </a:solidFill>
                <a:latin typeface="PMingLiU"/>
                <a:cs typeface="PMingLiU"/>
              </a:rPr>
              <a:t>アクションプラン</a:t>
            </a:r>
            <a:r>
              <a:rPr dirty="0" sz="1000" spc="-100">
                <a:solidFill>
                  <a:srgbClr val="374050"/>
                </a:solidFill>
                <a:latin typeface="SimSun"/>
                <a:cs typeface="SimSun"/>
              </a:rPr>
              <a:t>」</a:t>
            </a:r>
            <a:r>
              <a:rPr dirty="0" sz="1000" spc="-100">
                <a:solidFill>
                  <a:srgbClr val="374050"/>
                </a:solidFill>
                <a:latin typeface="PMingLiU"/>
                <a:cs typeface="PMingLiU"/>
              </a:rPr>
              <a:t>を</a:t>
            </a:r>
            <a:r>
              <a:rPr dirty="0" sz="1000" spc="-50">
                <a:solidFill>
                  <a:srgbClr val="374050"/>
                </a:solidFill>
                <a:latin typeface="SimSun"/>
                <a:cs typeface="SimSun"/>
              </a:rPr>
              <a:t>自</a:t>
            </a:r>
            <a:r>
              <a:rPr dirty="0" sz="1000" spc="-100">
                <a:solidFill>
                  <a:srgbClr val="374050"/>
                </a:solidFill>
                <a:latin typeface="SimSun"/>
                <a:cs typeface="SimSun"/>
              </a:rPr>
              <a:t>動抽出</a:t>
            </a:r>
            <a:r>
              <a:rPr dirty="0" sz="1000" spc="-100">
                <a:solidFill>
                  <a:srgbClr val="374050"/>
                </a:solidFill>
                <a:latin typeface="PMingLiU"/>
                <a:cs typeface="PMingLiU"/>
              </a:rPr>
              <a:t>‧</a:t>
            </a:r>
            <a:r>
              <a:rPr dirty="0" sz="1000" spc="-100">
                <a:solidFill>
                  <a:srgbClr val="374050"/>
                </a:solidFill>
                <a:latin typeface="SimSun"/>
                <a:cs typeface="SimSun"/>
              </a:rPr>
              <a:t>整理</a:t>
            </a:r>
            <a:r>
              <a:rPr dirty="0" sz="1000" spc="-50">
                <a:solidFill>
                  <a:srgbClr val="374050"/>
                </a:solidFill>
                <a:latin typeface="PMingLiU"/>
                <a:cs typeface="PMingLiU"/>
              </a:rPr>
              <a:t>。</a:t>
            </a:r>
            <a:endParaRPr sz="1000">
              <a:latin typeface="PMingLiU"/>
              <a:cs typeface="PMingLiU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4152999" y="2745057"/>
            <a:ext cx="1075690" cy="1682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00" spc="-65">
                <a:solidFill>
                  <a:srgbClr val="4A5462"/>
                </a:solidFill>
                <a:latin typeface="Microsoft Sans Serif"/>
                <a:cs typeface="Microsoft Sans Serif"/>
              </a:rPr>
              <a:t>Google</a:t>
            </a:r>
            <a:r>
              <a:rPr dirty="0" sz="900" spc="-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55">
                <a:solidFill>
                  <a:srgbClr val="4A5462"/>
                </a:solidFill>
                <a:latin typeface="Microsoft Sans Serif"/>
                <a:cs typeface="Microsoft Sans Serif"/>
              </a:rPr>
              <a:t>Gemini</a:t>
            </a:r>
            <a:r>
              <a:rPr dirty="0" sz="90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900" spc="-95">
                <a:solidFill>
                  <a:srgbClr val="4A5462"/>
                </a:solidFill>
                <a:latin typeface="Microsoft Sans Serif"/>
                <a:cs typeface="Microsoft Sans Serif"/>
              </a:rPr>
              <a:t>API</a:t>
            </a:r>
            <a:r>
              <a:rPr dirty="0" sz="850" spc="-70">
                <a:solidFill>
                  <a:srgbClr val="4A5462"/>
                </a:solidFill>
                <a:latin typeface="SimSun"/>
                <a:cs typeface="SimSun"/>
              </a:rPr>
              <a:t>活用</a:t>
            </a:r>
            <a:endParaRPr sz="850">
              <a:latin typeface="SimSun"/>
              <a:cs typeface="SimSun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7054202" y="1946280"/>
            <a:ext cx="1790064" cy="22669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300" spc="-90" b="1">
                <a:latin typeface="BIZ UDPGothic"/>
                <a:cs typeface="BIZ UDPGothic"/>
              </a:rPr>
              <a:t>手動編集インターフェース</a:t>
            </a:r>
            <a:endParaRPr sz="1300">
              <a:latin typeface="BIZ UDPGothic"/>
              <a:cs typeface="BIZ UDPGothic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7054202" y="2255418"/>
            <a:ext cx="2673985" cy="355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8200"/>
              </a:lnSpc>
              <a:spcBef>
                <a:spcPts val="95"/>
              </a:spcBef>
            </a:pPr>
            <a:r>
              <a:rPr dirty="0" sz="1000" spc="-100">
                <a:solidFill>
                  <a:srgbClr val="374050"/>
                </a:solidFill>
                <a:latin typeface="SimSun"/>
                <a:cs typeface="SimSun"/>
              </a:rPr>
              <a:t>生成</a:t>
            </a:r>
            <a:r>
              <a:rPr dirty="0" sz="1000" spc="-100">
                <a:solidFill>
                  <a:srgbClr val="374050"/>
                </a:solidFill>
                <a:latin typeface="PMingLiU"/>
                <a:cs typeface="PMingLiU"/>
              </a:rPr>
              <a:t>された</a:t>
            </a:r>
            <a:r>
              <a:rPr dirty="0" sz="1000" spc="-100">
                <a:solidFill>
                  <a:srgbClr val="374050"/>
                </a:solidFill>
                <a:latin typeface="SimSun"/>
                <a:cs typeface="SimSun"/>
              </a:rPr>
              <a:t>議事録</a:t>
            </a:r>
            <a:r>
              <a:rPr dirty="0" sz="1000" spc="-100">
                <a:solidFill>
                  <a:srgbClr val="374050"/>
                </a:solidFill>
                <a:latin typeface="PMingLiU"/>
                <a:cs typeface="PMingLiU"/>
              </a:rPr>
              <a:t>を</a:t>
            </a:r>
            <a:r>
              <a:rPr dirty="0" sz="1000" spc="-100">
                <a:solidFill>
                  <a:srgbClr val="374050"/>
                </a:solidFill>
                <a:latin typeface="SimSun"/>
                <a:cs typeface="SimSun"/>
              </a:rPr>
              <a:t>簡単</a:t>
            </a:r>
            <a:r>
              <a:rPr dirty="0" sz="1000" spc="-100">
                <a:solidFill>
                  <a:srgbClr val="374050"/>
                </a:solidFill>
                <a:latin typeface="PMingLiU"/>
                <a:cs typeface="PMingLiU"/>
              </a:rPr>
              <a:t>に</a:t>
            </a:r>
            <a:r>
              <a:rPr dirty="0" sz="1000" spc="-100">
                <a:solidFill>
                  <a:srgbClr val="374050"/>
                </a:solidFill>
                <a:latin typeface="SimSun"/>
                <a:cs typeface="SimSun"/>
              </a:rPr>
              <a:t>修正</a:t>
            </a:r>
            <a:r>
              <a:rPr dirty="0" sz="1000" spc="-100">
                <a:solidFill>
                  <a:srgbClr val="374050"/>
                </a:solidFill>
                <a:latin typeface="PMingLiU"/>
                <a:cs typeface="PMingLiU"/>
              </a:rPr>
              <a:t>‧</a:t>
            </a:r>
            <a:r>
              <a:rPr dirty="0" sz="1000" spc="-100">
                <a:solidFill>
                  <a:srgbClr val="374050"/>
                </a:solidFill>
                <a:latin typeface="SimSun"/>
                <a:cs typeface="SimSun"/>
              </a:rPr>
              <a:t>追記</a:t>
            </a:r>
            <a:r>
              <a:rPr dirty="0" sz="1000" spc="-105">
                <a:solidFill>
                  <a:srgbClr val="374050"/>
                </a:solidFill>
                <a:latin typeface="PMingLiU"/>
                <a:cs typeface="PMingLiU"/>
              </a:rPr>
              <a:t>できるシンプ</a:t>
            </a:r>
            <a:r>
              <a:rPr dirty="0" sz="1000" spc="-100">
                <a:solidFill>
                  <a:srgbClr val="374050"/>
                </a:solidFill>
                <a:latin typeface="PMingLiU"/>
                <a:cs typeface="PMingLiU"/>
              </a:rPr>
              <a:t>ルな</a:t>
            </a:r>
            <a:r>
              <a:rPr dirty="0" sz="1000" spc="-100">
                <a:solidFill>
                  <a:srgbClr val="374050"/>
                </a:solidFill>
                <a:latin typeface="SimSun"/>
                <a:cs typeface="SimSun"/>
              </a:rPr>
              <a:t>編集画面</a:t>
            </a:r>
            <a:r>
              <a:rPr dirty="0" sz="1000" spc="-50">
                <a:solidFill>
                  <a:srgbClr val="374050"/>
                </a:solidFill>
                <a:latin typeface="PMingLiU"/>
                <a:cs typeface="PMingLiU"/>
              </a:rPr>
              <a:t>。</a:t>
            </a:r>
            <a:endParaRPr sz="1000">
              <a:latin typeface="PMingLiU"/>
              <a:cs typeface="PMingLiU"/>
            </a:endParaRPr>
          </a:p>
        </p:txBody>
      </p:sp>
      <p:pic>
        <p:nvPicPr>
          <p:cNvPr id="72" name="object 72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130012" y="2794305"/>
            <a:ext cx="98913" cy="98913"/>
          </a:xfrm>
          <a:prstGeom prst="rect">
            <a:avLst/>
          </a:prstGeom>
        </p:spPr>
      </p:pic>
      <p:sp>
        <p:nvSpPr>
          <p:cNvPr id="73" name="object 73" descr=""/>
          <p:cNvSpPr txBox="1"/>
          <p:nvPr/>
        </p:nvSpPr>
        <p:spPr>
          <a:xfrm>
            <a:off x="7274311" y="2752260"/>
            <a:ext cx="1595755" cy="160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50" spc="-100">
                <a:solidFill>
                  <a:srgbClr val="4A5462"/>
                </a:solidFill>
                <a:latin typeface="SimSun"/>
                <a:cs typeface="SimSun"/>
              </a:rPr>
              <a:t>直感的なユーザーインターフェース</a:t>
            </a:r>
            <a:endParaRPr sz="850">
              <a:latin typeface="SimSun"/>
              <a:cs typeface="SimSun"/>
            </a:endParaRPr>
          </a:p>
        </p:txBody>
      </p:sp>
      <p:pic>
        <p:nvPicPr>
          <p:cNvPr id="74" name="object 74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14799" y="2063581"/>
            <a:ext cx="101347" cy="175571"/>
          </a:xfrm>
          <a:prstGeom prst="rect">
            <a:avLst/>
          </a:prstGeom>
        </p:spPr>
      </p:pic>
      <p:sp>
        <p:nvSpPr>
          <p:cNvPr id="75" name="object 75" descr=""/>
          <p:cNvSpPr txBox="1"/>
          <p:nvPr/>
        </p:nvSpPr>
        <p:spPr>
          <a:xfrm>
            <a:off x="251069" y="6541638"/>
            <a:ext cx="2645410" cy="1924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100">
                <a:solidFill>
                  <a:srgbClr val="6A7280"/>
                </a:solidFill>
                <a:latin typeface="Microsoft Sans Serif"/>
                <a:cs typeface="Microsoft Sans Serif"/>
              </a:rPr>
              <a:t>Google</a:t>
            </a:r>
            <a:r>
              <a:rPr dirty="0" sz="1100" spc="-45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120">
                <a:solidFill>
                  <a:srgbClr val="6A7280"/>
                </a:solidFill>
                <a:latin typeface="Microsoft Sans Serif"/>
                <a:cs typeface="Microsoft Sans Serif"/>
              </a:rPr>
              <a:t>AI</a:t>
            </a:r>
            <a:r>
              <a:rPr dirty="0" sz="1100" spc="-45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dirty="0" sz="1100" spc="-65">
                <a:solidFill>
                  <a:srgbClr val="6A7280"/>
                </a:solidFill>
                <a:latin typeface="Microsoft Sans Serif"/>
                <a:cs typeface="Microsoft Sans Serif"/>
              </a:rPr>
              <a:t>Studio</a:t>
            </a:r>
            <a:r>
              <a:rPr dirty="0" sz="1000" spc="-100">
                <a:solidFill>
                  <a:srgbClr val="6A7280"/>
                </a:solidFill>
                <a:latin typeface="SimSun"/>
                <a:cs typeface="SimSun"/>
              </a:rPr>
              <a:t>で「誰でも」業務ツールを開発！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10210160" y="6541638"/>
            <a:ext cx="89535" cy="19240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100" spc="-65">
                <a:solidFill>
                  <a:srgbClr val="6A7280"/>
                </a:solidFill>
                <a:latin typeface="Microsoft Sans Serif"/>
                <a:cs typeface="Microsoft Sans Serif"/>
              </a:rPr>
              <a:t>4</a:t>
            </a:r>
            <a:endParaRPr sz="11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14935">
              <a:lnSpc>
                <a:spcPct val="100000"/>
              </a:lnSpc>
              <a:spcBef>
                <a:spcPts val="125"/>
              </a:spcBef>
            </a:pPr>
            <a:r>
              <a:rPr dirty="0" spc="-105"/>
              <a:t>「誰でも」開発できた理由：</a:t>
            </a:r>
            <a:r>
              <a:rPr dirty="0" sz="2700" spc="-90">
                <a:latin typeface="Arial"/>
                <a:cs typeface="Arial"/>
              </a:rPr>
              <a:t>Google</a:t>
            </a:r>
            <a:r>
              <a:rPr dirty="0" sz="2700" spc="-160">
                <a:latin typeface="Arial"/>
                <a:cs typeface="Arial"/>
              </a:rPr>
              <a:t> </a:t>
            </a:r>
            <a:r>
              <a:rPr dirty="0" sz="2700" spc="-270">
                <a:latin typeface="Arial"/>
                <a:cs typeface="Arial"/>
              </a:rPr>
              <a:t>AI</a:t>
            </a:r>
            <a:r>
              <a:rPr dirty="0" sz="2700" spc="-160">
                <a:latin typeface="Arial"/>
                <a:cs typeface="Arial"/>
              </a:rPr>
              <a:t> </a:t>
            </a:r>
            <a:r>
              <a:rPr dirty="0" sz="2700" spc="-220">
                <a:latin typeface="Arial"/>
                <a:cs typeface="Arial"/>
              </a:rPr>
              <a:t>Studio</a:t>
            </a:r>
            <a:r>
              <a:rPr dirty="0" spc="-185"/>
              <a:t>＋アジャイル開発</a:t>
            </a:r>
            <a:endParaRPr sz="270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761999" y="1257299"/>
            <a:ext cx="10668000" cy="990600"/>
            <a:chOff x="761999" y="1257299"/>
            <a:chExt cx="10668000" cy="990600"/>
          </a:xfrm>
        </p:grpSpPr>
        <p:sp>
          <p:nvSpPr>
            <p:cNvPr id="4" name="object 4" descr=""/>
            <p:cNvSpPr/>
            <p:nvPr/>
          </p:nvSpPr>
          <p:spPr>
            <a:xfrm>
              <a:off x="761999" y="1257299"/>
              <a:ext cx="10668000" cy="990600"/>
            </a:xfrm>
            <a:custGeom>
              <a:avLst/>
              <a:gdLst/>
              <a:ahLst/>
              <a:cxnLst/>
              <a:rect l="l" t="t" r="r" b="b"/>
              <a:pathLst>
                <a:path w="10668000" h="990600">
                  <a:moveTo>
                    <a:pt x="10596802" y="990599"/>
                  </a:moveTo>
                  <a:lnTo>
                    <a:pt x="71196" y="990599"/>
                  </a:lnTo>
                  <a:lnTo>
                    <a:pt x="66241" y="990111"/>
                  </a:lnTo>
                  <a:lnTo>
                    <a:pt x="29705" y="974977"/>
                  </a:lnTo>
                  <a:lnTo>
                    <a:pt x="3885" y="938937"/>
                  </a:lnTo>
                  <a:lnTo>
                    <a:pt x="0" y="919403"/>
                  </a:lnTo>
                  <a:lnTo>
                    <a:pt x="0" y="9143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0596802" y="0"/>
                  </a:lnTo>
                  <a:lnTo>
                    <a:pt x="10638292" y="15621"/>
                  </a:lnTo>
                  <a:lnTo>
                    <a:pt x="10664112" y="51661"/>
                  </a:lnTo>
                  <a:lnTo>
                    <a:pt x="10667998" y="71196"/>
                  </a:lnTo>
                  <a:lnTo>
                    <a:pt x="10667998" y="919403"/>
                  </a:lnTo>
                  <a:lnTo>
                    <a:pt x="10652375" y="960894"/>
                  </a:lnTo>
                  <a:lnTo>
                    <a:pt x="10616336" y="986714"/>
                  </a:lnTo>
                  <a:lnTo>
                    <a:pt x="10601756" y="990111"/>
                  </a:lnTo>
                  <a:lnTo>
                    <a:pt x="10596802" y="9905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4399" y="1523999"/>
              <a:ext cx="1143000" cy="457200"/>
            </a:xfrm>
            <a:custGeom>
              <a:avLst/>
              <a:gdLst/>
              <a:ahLst/>
              <a:cxnLst/>
              <a:rect l="l" t="t" r="r" b="b"/>
              <a:pathLst>
                <a:path w="1143000" h="457200">
                  <a:moveTo>
                    <a:pt x="1071803" y="457199"/>
                  </a:moveTo>
                  <a:lnTo>
                    <a:pt x="71196" y="457199"/>
                  </a:lnTo>
                  <a:lnTo>
                    <a:pt x="66241" y="456711"/>
                  </a:lnTo>
                  <a:lnTo>
                    <a:pt x="29705" y="441577"/>
                  </a:lnTo>
                  <a:lnTo>
                    <a:pt x="3885" y="405537"/>
                  </a:lnTo>
                  <a:lnTo>
                    <a:pt x="0" y="386003"/>
                  </a:lnTo>
                  <a:lnTo>
                    <a:pt x="0" y="3809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071803" y="0"/>
                  </a:lnTo>
                  <a:lnTo>
                    <a:pt x="1113294" y="15621"/>
                  </a:lnTo>
                  <a:lnTo>
                    <a:pt x="1139114" y="51661"/>
                  </a:lnTo>
                  <a:lnTo>
                    <a:pt x="1142999" y="71196"/>
                  </a:lnTo>
                  <a:lnTo>
                    <a:pt x="1142999" y="386003"/>
                  </a:lnTo>
                  <a:lnTo>
                    <a:pt x="1127377" y="427494"/>
                  </a:lnTo>
                  <a:lnTo>
                    <a:pt x="1091337" y="453313"/>
                  </a:lnTo>
                  <a:lnTo>
                    <a:pt x="1076758" y="456711"/>
                  </a:lnTo>
                  <a:lnTo>
                    <a:pt x="1071803" y="4571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749299" y="819785"/>
            <a:ext cx="233807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125" b="0">
                <a:latin typeface="Lato Medium"/>
                <a:cs typeface="Lato Medium"/>
              </a:rPr>
              <a:t>60</a:t>
            </a:r>
            <a:r>
              <a:rPr dirty="0" sz="1700" spc="-200">
                <a:latin typeface="SimSun"/>
                <a:cs typeface="SimSun"/>
              </a:rPr>
              <a:t>分で完了する開発フロー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168251" y="1634363"/>
            <a:ext cx="6350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45">
                <a:solidFill>
                  <a:srgbClr val="FFFFFF"/>
                </a:solidFill>
                <a:latin typeface="SimSun"/>
                <a:cs typeface="SimSun"/>
              </a:rPr>
              <a:t>要件整理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3057524" y="1409699"/>
            <a:ext cx="1428750" cy="685800"/>
          </a:xfrm>
          <a:custGeom>
            <a:avLst/>
            <a:gdLst/>
            <a:ahLst/>
            <a:cxnLst/>
            <a:rect l="l" t="t" r="r" b="b"/>
            <a:pathLst>
              <a:path w="1428750" h="685800">
                <a:moveTo>
                  <a:pt x="1357553" y="685799"/>
                </a:moveTo>
                <a:lnTo>
                  <a:pt x="71196" y="685799"/>
                </a:lnTo>
                <a:lnTo>
                  <a:pt x="66241" y="685311"/>
                </a:lnTo>
                <a:lnTo>
                  <a:pt x="29705" y="670177"/>
                </a:lnTo>
                <a:lnTo>
                  <a:pt x="3885" y="634137"/>
                </a:lnTo>
                <a:lnTo>
                  <a:pt x="0" y="614603"/>
                </a:lnTo>
                <a:lnTo>
                  <a:pt x="0" y="6095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1357553" y="0"/>
                </a:lnTo>
                <a:lnTo>
                  <a:pt x="1399044" y="15621"/>
                </a:lnTo>
                <a:lnTo>
                  <a:pt x="1424863" y="51661"/>
                </a:lnTo>
                <a:lnTo>
                  <a:pt x="1428749" y="71196"/>
                </a:lnTo>
                <a:lnTo>
                  <a:pt x="1428749" y="614603"/>
                </a:lnTo>
                <a:lnTo>
                  <a:pt x="1413128" y="656094"/>
                </a:lnTo>
                <a:lnTo>
                  <a:pt x="1377087" y="681914"/>
                </a:lnTo>
                <a:lnTo>
                  <a:pt x="1362508" y="685311"/>
                </a:lnTo>
                <a:lnTo>
                  <a:pt x="1357553" y="6857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3228478" y="1498117"/>
            <a:ext cx="1077595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62280" marR="5080" indent="-450215">
              <a:lnSpc>
                <a:spcPct val="111100"/>
              </a:lnSpc>
              <a:spcBef>
                <a:spcPts val="95"/>
              </a:spcBef>
            </a:pPr>
            <a:r>
              <a:rPr dirty="0" sz="1300" spc="-105">
                <a:solidFill>
                  <a:srgbClr val="FFFFFF"/>
                </a:solidFill>
                <a:latin typeface="TechnicLite"/>
                <a:cs typeface="TechnicLite"/>
              </a:rPr>
              <a:t></a:t>
            </a:r>
            <a:r>
              <a:rPr dirty="0" sz="1350" spc="-220">
                <a:solidFill>
                  <a:srgbClr val="FFFFFF"/>
                </a:solidFill>
                <a:latin typeface="PMingLiU"/>
                <a:cs typeface="PMingLiU"/>
              </a:rPr>
              <a:t>プロンプト</a:t>
            </a:r>
            <a:r>
              <a:rPr dirty="0" sz="1350" spc="-110">
                <a:solidFill>
                  <a:srgbClr val="FFFFFF"/>
                </a:solidFill>
                <a:latin typeface="SimSun"/>
                <a:cs typeface="SimSun"/>
              </a:rPr>
              <a:t>実験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5476873" y="1523999"/>
            <a:ext cx="1143000" cy="4572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1071803" y="457199"/>
                </a:moveTo>
                <a:lnTo>
                  <a:pt x="71196" y="457199"/>
                </a:lnTo>
                <a:lnTo>
                  <a:pt x="66241" y="456711"/>
                </a:lnTo>
                <a:lnTo>
                  <a:pt x="29705" y="441577"/>
                </a:lnTo>
                <a:lnTo>
                  <a:pt x="3885" y="405537"/>
                </a:lnTo>
                <a:lnTo>
                  <a:pt x="0" y="386003"/>
                </a:lnTo>
                <a:lnTo>
                  <a:pt x="0" y="380999"/>
                </a:lnTo>
                <a:lnTo>
                  <a:pt x="0" y="71196"/>
                </a:lnTo>
                <a:lnTo>
                  <a:pt x="15622" y="29705"/>
                </a:lnTo>
                <a:lnTo>
                  <a:pt x="51662" y="3885"/>
                </a:lnTo>
                <a:lnTo>
                  <a:pt x="71196" y="0"/>
                </a:lnTo>
                <a:lnTo>
                  <a:pt x="1071803" y="0"/>
                </a:lnTo>
                <a:lnTo>
                  <a:pt x="1113294" y="15621"/>
                </a:lnTo>
                <a:lnTo>
                  <a:pt x="1139114" y="51661"/>
                </a:lnTo>
                <a:lnTo>
                  <a:pt x="1143000" y="71196"/>
                </a:lnTo>
                <a:lnTo>
                  <a:pt x="1143000" y="386003"/>
                </a:lnTo>
                <a:lnTo>
                  <a:pt x="1127377" y="427494"/>
                </a:lnTo>
                <a:lnTo>
                  <a:pt x="1091337" y="453313"/>
                </a:lnTo>
                <a:lnTo>
                  <a:pt x="1076758" y="456711"/>
                </a:lnTo>
                <a:lnTo>
                  <a:pt x="1071803" y="457199"/>
                </a:lnTo>
                <a:close/>
              </a:path>
            </a:pathLst>
          </a:custGeom>
          <a:solidFill>
            <a:srgbClr val="1C4E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5883125" y="1634363"/>
            <a:ext cx="3302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35">
                <a:solidFill>
                  <a:srgbClr val="FFFFFF"/>
                </a:solidFill>
                <a:latin typeface="SimSun"/>
                <a:cs typeface="SimSun"/>
              </a:rPr>
              <a:t>実装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7619998" y="1523999"/>
            <a:ext cx="1143000" cy="4572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1071803" y="457199"/>
                </a:moveTo>
                <a:lnTo>
                  <a:pt x="71196" y="457199"/>
                </a:lnTo>
                <a:lnTo>
                  <a:pt x="66241" y="456711"/>
                </a:lnTo>
                <a:lnTo>
                  <a:pt x="29705" y="441577"/>
                </a:lnTo>
                <a:lnTo>
                  <a:pt x="3885" y="405537"/>
                </a:lnTo>
                <a:lnTo>
                  <a:pt x="0" y="386003"/>
                </a:lnTo>
                <a:lnTo>
                  <a:pt x="0" y="3809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1071803" y="0"/>
                </a:lnTo>
                <a:lnTo>
                  <a:pt x="1113294" y="15621"/>
                </a:lnTo>
                <a:lnTo>
                  <a:pt x="1139113" y="51661"/>
                </a:lnTo>
                <a:lnTo>
                  <a:pt x="1142999" y="71196"/>
                </a:lnTo>
                <a:lnTo>
                  <a:pt x="1142999" y="386003"/>
                </a:lnTo>
                <a:lnTo>
                  <a:pt x="1127377" y="427494"/>
                </a:lnTo>
                <a:lnTo>
                  <a:pt x="1091337" y="453313"/>
                </a:lnTo>
                <a:lnTo>
                  <a:pt x="1076759" y="456711"/>
                </a:lnTo>
                <a:lnTo>
                  <a:pt x="1071803" y="457199"/>
                </a:lnTo>
                <a:close/>
              </a:path>
            </a:pathLst>
          </a:custGeom>
          <a:solidFill>
            <a:srgbClr val="1D40A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8021488" y="1634363"/>
            <a:ext cx="3302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35">
                <a:solidFill>
                  <a:srgbClr val="FFFFFF"/>
                </a:solidFill>
                <a:latin typeface="SimSun"/>
                <a:cs typeface="SimSun"/>
              </a:rPr>
              <a:t>改善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9753598" y="1523999"/>
            <a:ext cx="1524000" cy="457200"/>
          </a:xfrm>
          <a:custGeom>
            <a:avLst/>
            <a:gdLst/>
            <a:ahLst/>
            <a:cxnLst/>
            <a:rect l="l" t="t" r="r" b="b"/>
            <a:pathLst>
              <a:path w="1524000" h="457200">
                <a:moveTo>
                  <a:pt x="1452803" y="457199"/>
                </a:moveTo>
                <a:lnTo>
                  <a:pt x="71197" y="457199"/>
                </a:lnTo>
                <a:lnTo>
                  <a:pt x="66241" y="456711"/>
                </a:lnTo>
                <a:lnTo>
                  <a:pt x="29704" y="441577"/>
                </a:lnTo>
                <a:lnTo>
                  <a:pt x="3885" y="405537"/>
                </a:lnTo>
                <a:lnTo>
                  <a:pt x="0" y="386003"/>
                </a:lnTo>
                <a:lnTo>
                  <a:pt x="0" y="380999"/>
                </a:lnTo>
                <a:lnTo>
                  <a:pt x="0" y="71196"/>
                </a:lnTo>
                <a:lnTo>
                  <a:pt x="15621" y="29705"/>
                </a:lnTo>
                <a:lnTo>
                  <a:pt x="51660" y="3885"/>
                </a:lnTo>
                <a:lnTo>
                  <a:pt x="71197" y="0"/>
                </a:lnTo>
                <a:lnTo>
                  <a:pt x="1452803" y="0"/>
                </a:lnTo>
                <a:lnTo>
                  <a:pt x="1494291" y="15621"/>
                </a:lnTo>
                <a:lnTo>
                  <a:pt x="1520113" y="51661"/>
                </a:lnTo>
                <a:lnTo>
                  <a:pt x="1523999" y="71196"/>
                </a:lnTo>
                <a:lnTo>
                  <a:pt x="1523999" y="386003"/>
                </a:lnTo>
                <a:lnTo>
                  <a:pt x="1508376" y="427494"/>
                </a:lnTo>
                <a:lnTo>
                  <a:pt x="1472337" y="453313"/>
                </a:lnTo>
                <a:lnTo>
                  <a:pt x="1457757" y="456711"/>
                </a:lnTo>
                <a:lnTo>
                  <a:pt x="1452803" y="457199"/>
                </a:lnTo>
                <a:close/>
              </a:path>
            </a:pathLst>
          </a:custGeom>
          <a:solidFill>
            <a:srgbClr val="1D3A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9969351" y="1634363"/>
            <a:ext cx="10922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70">
                <a:solidFill>
                  <a:srgbClr val="FFFFFF"/>
                </a:solidFill>
                <a:latin typeface="PMingLiU"/>
                <a:cs typeface="PMingLiU"/>
              </a:rPr>
              <a:t>デプロイ‧</a:t>
            </a:r>
            <a:r>
              <a:rPr dirty="0" sz="1350" spc="-110">
                <a:solidFill>
                  <a:srgbClr val="FFFFFF"/>
                </a:solidFill>
                <a:latin typeface="SimSun"/>
                <a:cs typeface="SimSun"/>
              </a:rPr>
              <a:t>運用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3514228" y="2313114"/>
            <a:ext cx="516382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20">
                <a:solidFill>
                  <a:srgbClr val="6A7280"/>
                </a:solidFill>
                <a:latin typeface="SimSun"/>
                <a:cs typeface="SimSun"/>
              </a:rPr>
              <a:t>従来のウォーターフォール開発では数週間</a:t>
            </a:r>
            <a:r>
              <a:rPr dirty="0" sz="1150" spc="-110">
                <a:solidFill>
                  <a:srgbClr val="6A7280"/>
                </a:solidFill>
                <a:latin typeface="PMingLiU"/>
                <a:cs typeface="PMingLiU"/>
              </a:rPr>
              <a:t>〜</a:t>
            </a:r>
            <a:r>
              <a:rPr dirty="0" sz="1150" spc="-110">
                <a:solidFill>
                  <a:srgbClr val="6A7280"/>
                </a:solidFill>
                <a:latin typeface="SimSun"/>
                <a:cs typeface="SimSun"/>
              </a:rPr>
              <a:t>数ヶ月を要する工程が</a:t>
            </a:r>
            <a:r>
              <a:rPr dirty="0" sz="1150" spc="-110" b="1">
                <a:solidFill>
                  <a:srgbClr val="6A7280"/>
                </a:solidFill>
                <a:latin typeface="BIZ UDPGothic"/>
                <a:cs typeface="BIZ UDPGothic"/>
              </a:rPr>
              <a:t>わずか</a:t>
            </a:r>
            <a:r>
              <a:rPr dirty="0" sz="1150" spc="-60" b="1">
                <a:solidFill>
                  <a:srgbClr val="6A7280"/>
                </a:solidFill>
                <a:latin typeface="Trebuchet MS"/>
                <a:cs typeface="Trebuchet MS"/>
              </a:rPr>
              <a:t>1</a:t>
            </a:r>
            <a:r>
              <a:rPr dirty="0" sz="1150" spc="-110" b="1">
                <a:solidFill>
                  <a:srgbClr val="6A7280"/>
                </a:solidFill>
                <a:latin typeface="BIZ UDPGothic"/>
                <a:cs typeface="BIZ UDPGothic"/>
              </a:rPr>
              <a:t>時間</a:t>
            </a:r>
            <a:r>
              <a:rPr dirty="0" sz="1150" spc="-90">
                <a:solidFill>
                  <a:srgbClr val="6A7280"/>
                </a:solidFill>
                <a:latin typeface="SimSun"/>
                <a:cs typeface="SimSun"/>
              </a:rPr>
              <a:t>で完了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17" name="object 17" descr=""/>
          <p:cNvSpPr/>
          <p:nvPr/>
        </p:nvSpPr>
        <p:spPr>
          <a:xfrm>
            <a:off x="761999" y="2819399"/>
            <a:ext cx="114300" cy="2171700"/>
          </a:xfrm>
          <a:custGeom>
            <a:avLst/>
            <a:gdLst/>
            <a:ahLst/>
            <a:cxnLst/>
            <a:rect l="l" t="t" r="r" b="b"/>
            <a:pathLst>
              <a:path w="114300" h="2171700">
                <a:moveTo>
                  <a:pt x="114300" y="2171699"/>
                </a:moveTo>
                <a:lnTo>
                  <a:pt x="70559" y="2162998"/>
                </a:lnTo>
                <a:lnTo>
                  <a:pt x="33477" y="2138221"/>
                </a:lnTo>
                <a:lnTo>
                  <a:pt x="8700" y="2101139"/>
                </a:lnTo>
                <a:lnTo>
                  <a:pt x="0" y="2057400"/>
                </a:lnTo>
                <a:lnTo>
                  <a:pt x="0" y="114300"/>
                </a:lnTo>
                <a:lnTo>
                  <a:pt x="8700" y="70559"/>
                </a:lnTo>
                <a:lnTo>
                  <a:pt x="33477" y="33477"/>
                </a:lnTo>
                <a:lnTo>
                  <a:pt x="70559" y="8700"/>
                </a:lnTo>
                <a:lnTo>
                  <a:pt x="114300" y="0"/>
                </a:lnTo>
                <a:lnTo>
                  <a:pt x="106793" y="543"/>
                </a:lnTo>
                <a:lnTo>
                  <a:pt x="99431" y="2175"/>
                </a:lnTo>
                <a:lnTo>
                  <a:pt x="65982" y="25900"/>
                </a:lnTo>
                <a:lnTo>
                  <a:pt x="47107" y="60364"/>
                </a:lnTo>
                <a:lnTo>
                  <a:pt x="38462" y="103040"/>
                </a:lnTo>
                <a:lnTo>
                  <a:pt x="38100" y="114300"/>
                </a:lnTo>
                <a:lnTo>
                  <a:pt x="38100" y="2057400"/>
                </a:lnTo>
                <a:lnTo>
                  <a:pt x="43900" y="2101139"/>
                </a:lnTo>
                <a:lnTo>
                  <a:pt x="60418" y="2138221"/>
                </a:lnTo>
                <a:lnTo>
                  <a:pt x="92213" y="2166805"/>
                </a:lnTo>
                <a:lnTo>
                  <a:pt x="106793" y="2171155"/>
                </a:lnTo>
                <a:lnTo>
                  <a:pt x="114300" y="2171699"/>
                </a:lnTo>
                <a:close/>
              </a:path>
            </a:pathLst>
          </a:custGeom>
          <a:solidFill>
            <a:srgbClr val="1A73E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8" name="object 18" descr=""/>
          <p:cNvGrpSpPr/>
          <p:nvPr/>
        </p:nvGrpSpPr>
        <p:grpSpPr>
          <a:xfrm>
            <a:off x="990599" y="3009899"/>
            <a:ext cx="571500" cy="571500"/>
            <a:chOff x="990599" y="3009899"/>
            <a:chExt cx="571500" cy="571500"/>
          </a:xfrm>
        </p:grpSpPr>
        <p:sp>
          <p:nvSpPr>
            <p:cNvPr id="19" name="object 19" descr=""/>
            <p:cNvSpPr/>
            <p:nvPr/>
          </p:nvSpPr>
          <p:spPr>
            <a:xfrm>
              <a:off x="990599" y="30098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1" y="559195"/>
                  </a:lnTo>
                  <a:lnTo>
                    <a:pt x="163575" y="544064"/>
                  </a:lnTo>
                  <a:lnTo>
                    <a:pt x="126995" y="523341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5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3" y="115528"/>
                  </a:lnTo>
                  <a:lnTo>
                    <a:pt x="83694" y="83693"/>
                  </a:lnTo>
                  <a:lnTo>
                    <a:pt x="115528" y="56232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7" y="5490"/>
                  </a:lnTo>
                  <a:lnTo>
                    <a:pt x="382016" y="16703"/>
                  </a:lnTo>
                  <a:lnTo>
                    <a:pt x="420451" y="33740"/>
                  </a:lnTo>
                  <a:lnTo>
                    <a:pt x="455971" y="56232"/>
                  </a:lnTo>
                  <a:lnTo>
                    <a:pt x="487805" y="83693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9" y="230002"/>
                  </a:lnTo>
                  <a:lnTo>
                    <a:pt x="571155" y="271728"/>
                  </a:lnTo>
                  <a:lnTo>
                    <a:pt x="571499" y="285749"/>
                  </a:lnTo>
                  <a:lnTo>
                    <a:pt x="571155" y="299771"/>
                  </a:lnTo>
                  <a:lnTo>
                    <a:pt x="566009" y="341496"/>
                  </a:lnTo>
                  <a:lnTo>
                    <a:pt x="554796" y="382016"/>
                  </a:lnTo>
                  <a:lnTo>
                    <a:pt x="537758" y="420451"/>
                  </a:lnTo>
                  <a:lnTo>
                    <a:pt x="515266" y="455970"/>
                  </a:lnTo>
                  <a:lnTo>
                    <a:pt x="487805" y="487805"/>
                  </a:lnTo>
                  <a:lnTo>
                    <a:pt x="455971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7" y="566008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0624" y="3200399"/>
              <a:ext cx="166687" cy="190499"/>
            </a:xfrm>
            <a:prstGeom prst="rect">
              <a:avLst/>
            </a:prstGeom>
          </p:spPr>
        </p:pic>
      </p:grpSp>
      <p:sp>
        <p:nvSpPr>
          <p:cNvPr id="21" name="object 21" descr=""/>
          <p:cNvSpPr txBox="1"/>
          <p:nvPr/>
        </p:nvSpPr>
        <p:spPr>
          <a:xfrm>
            <a:off x="1701800" y="3143885"/>
            <a:ext cx="1909445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105" b="1">
                <a:latin typeface="Arial"/>
                <a:cs typeface="Arial"/>
              </a:rPr>
              <a:t>AI</a:t>
            </a:r>
            <a:r>
              <a:rPr dirty="0" sz="1700" spc="-245" b="1">
                <a:latin typeface="BIZ UDPGothic"/>
                <a:cs typeface="BIZ UDPGothic"/>
              </a:rPr>
              <a:t>実験から 始める</a:t>
            </a:r>
            <a:r>
              <a:rPr dirty="0" sz="1650" spc="-110" b="1">
                <a:latin typeface="Arial"/>
                <a:cs typeface="Arial"/>
              </a:rPr>
              <a:t>PoC</a:t>
            </a:r>
            <a:endParaRPr sz="1650">
              <a:latin typeface="Arial"/>
              <a:cs typeface="Arial"/>
            </a:endParaRPr>
          </a:p>
        </p:txBody>
      </p:sp>
      <p:pic>
        <p:nvPicPr>
          <p:cNvPr id="22" name="object 2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0600" y="3771900"/>
            <a:ext cx="152399" cy="152399"/>
          </a:xfrm>
          <a:prstGeom prst="rect">
            <a:avLst/>
          </a:prstGeom>
        </p:spPr>
      </p:pic>
      <p:sp>
        <p:nvSpPr>
          <p:cNvPr id="23" name="object 23" descr=""/>
          <p:cNvSpPr txBox="1"/>
          <p:nvPr/>
        </p:nvSpPr>
        <p:spPr>
          <a:xfrm>
            <a:off x="1206499" y="3616655"/>
            <a:ext cx="4584065" cy="878840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dirty="0" sz="1450" spc="-130">
                <a:solidFill>
                  <a:srgbClr val="374050"/>
                </a:solidFill>
                <a:latin typeface="Microsoft Sans Serif"/>
                <a:cs typeface="Microsoft Sans Serif"/>
              </a:rPr>
              <a:t>Google</a:t>
            </a:r>
            <a:r>
              <a:rPr dirty="0" sz="1450" spc="-60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55">
                <a:solidFill>
                  <a:srgbClr val="374050"/>
                </a:solidFill>
                <a:latin typeface="Microsoft Sans Serif"/>
                <a:cs typeface="Microsoft Sans Serif"/>
              </a:rPr>
              <a:t>AI</a:t>
            </a:r>
            <a:r>
              <a:rPr dirty="0" sz="1450" spc="-55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90">
                <a:solidFill>
                  <a:srgbClr val="374050"/>
                </a:solidFill>
                <a:latin typeface="Microsoft Sans Serif"/>
                <a:cs typeface="Microsoft Sans Serif"/>
              </a:rPr>
              <a:t>Studio</a:t>
            </a:r>
            <a:r>
              <a:rPr dirty="0" sz="1350" spc="-180">
                <a:solidFill>
                  <a:srgbClr val="374050"/>
                </a:solidFill>
                <a:latin typeface="PMingLiU"/>
                <a:cs typeface="PMingLiU"/>
              </a:rPr>
              <a:t>のプレイグラウンド</a:t>
            </a:r>
            <a:r>
              <a:rPr dirty="0" sz="1350" spc="-170">
                <a:solidFill>
                  <a:srgbClr val="374050"/>
                </a:solidFill>
                <a:latin typeface="SimSun"/>
                <a:cs typeface="SimSun"/>
              </a:rPr>
              <a:t>上</a:t>
            </a:r>
            <a:r>
              <a:rPr dirty="0" sz="1350" spc="-190">
                <a:solidFill>
                  <a:srgbClr val="374050"/>
                </a:solidFill>
                <a:latin typeface="PMingLiU"/>
                <a:cs typeface="PMingLiU"/>
              </a:rPr>
              <a:t>ですぐ に</a:t>
            </a:r>
            <a:r>
              <a:rPr dirty="0" sz="1350" spc="-110">
                <a:solidFill>
                  <a:srgbClr val="374050"/>
                </a:solidFill>
                <a:latin typeface="SimSun"/>
                <a:cs typeface="SimSun"/>
              </a:rPr>
              <a:t>検証</a:t>
            </a:r>
            <a:endParaRPr sz="1350">
              <a:latin typeface="SimSun"/>
              <a:cs typeface="SimSun"/>
            </a:endParaRPr>
          </a:p>
          <a:p>
            <a:pPr marL="12700" marR="5080">
              <a:lnSpc>
                <a:spcPct val="111100"/>
              </a:lnSpc>
              <a:spcBef>
                <a:spcPts val="580"/>
              </a:spcBef>
            </a:pPr>
            <a:r>
              <a:rPr dirty="0" sz="1350" spc="-170">
                <a:solidFill>
                  <a:srgbClr val="374050"/>
                </a:solidFill>
                <a:latin typeface="SimSun"/>
                <a:cs typeface="SimSun"/>
              </a:rPr>
              <a:t>「</a:t>
            </a:r>
            <a:r>
              <a:rPr dirty="0" sz="1350" spc="-180">
                <a:solidFill>
                  <a:srgbClr val="374050"/>
                </a:solidFill>
                <a:latin typeface="PMingLiU"/>
                <a:cs typeface="PMingLiU"/>
              </a:rPr>
              <a:t>このテキストから </a:t>
            </a:r>
            <a:r>
              <a:rPr dirty="0" sz="1350" spc="-170">
                <a:solidFill>
                  <a:srgbClr val="374050"/>
                </a:solidFill>
                <a:latin typeface="SimSun"/>
                <a:cs typeface="SimSun"/>
              </a:rPr>
              <a:t>要約</a:t>
            </a:r>
            <a:r>
              <a:rPr dirty="0" sz="1350" spc="-170">
                <a:solidFill>
                  <a:srgbClr val="374050"/>
                </a:solidFill>
                <a:latin typeface="PMingLiU"/>
                <a:cs typeface="PMingLiU"/>
              </a:rPr>
              <a:t>‧</a:t>
            </a:r>
            <a:r>
              <a:rPr dirty="0" sz="1350" spc="-170">
                <a:solidFill>
                  <a:srgbClr val="374050"/>
                </a:solidFill>
                <a:latin typeface="SimSun"/>
                <a:cs typeface="SimSun"/>
              </a:rPr>
              <a:t>決定事項</a:t>
            </a:r>
            <a:r>
              <a:rPr dirty="0" sz="1350" spc="-170">
                <a:solidFill>
                  <a:srgbClr val="374050"/>
                </a:solidFill>
                <a:latin typeface="PMingLiU"/>
                <a:cs typeface="PMingLiU"/>
              </a:rPr>
              <a:t>を</a:t>
            </a:r>
            <a:r>
              <a:rPr dirty="0" sz="1350" spc="-170">
                <a:solidFill>
                  <a:srgbClr val="374050"/>
                </a:solidFill>
                <a:latin typeface="SimSun"/>
                <a:cs typeface="SimSun"/>
              </a:rPr>
              <a:t>抽出</a:t>
            </a:r>
            <a:r>
              <a:rPr dirty="0" sz="1350" spc="-190">
                <a:solidFill>
                  <a:srgbClr val="374050"/>
                </a:solidFill>
                <a:latin typeface="PMingLiU"/>
                <a:cs typeface="PMingLiU"/>
              </a:rPr>
              <a:t>して</a:t>
            </a:r>
            <a:r>
              <a:rPr dirty="0" sz="1350" spc="-170">
                <a:solidFill>
                  <a:srgbClr val="374050"/>
                </a:solidFill>
                <a:latin typeface="SimSun"/>
                <a:cs typeface="SimSun"/>
              </a:rPr>
              <a:t>」</a:t>
            </a:r>
            <a:r>
              <a:rPr dirty="0" sz="1350" spc="-165">
                <a:solidFill>
                  <a:srgbClr val="374050"/>
                </a:solidFill>
                <a:latin typeface="PMingLiU"/>
                <a:cs typeface="PMingLiU"/>
              </a:rPr>
              <a:t>というシンプルな</a:t>
            </a:r>
            <a:r>
              <a:rPr dirty="0" sz="1350" spc="-200">
                <a:solidFill>
                  <a:srgbClr val="374050"/>
                </a:solidFill>
                <a:latin typeface="PMingLiU"/>
                <a:cs typeface="PMingLiU"/>
              </a:rPr>
              <a:t>プロンプトから </a:t>
            </a:r>
            <a:r>
              <a:rPr dirty="0" sz="1350" spc="-110">
                <a:solidFill>
                  <a:srgbClr val="374050"/>
                </a:solidFill>
                <a:latin typeface="SimSun"/>
                <a:cs typeface="SimSun"/>
              </a:rPr>
              <a:t>開始</a:t>
            </a:r>
            <a:endParaRPr sz="1350">
              <a:latin typeface="SimSun"/>
              <a:cs typeface="SimSun"/>
            </a:endParaRPr>
          </a:p>
        </p:txBody>
      </p:sp>
      <p:pic>
        <p:nvPicPr>
          <p:cNvPr id="24" name="object 2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0600" y="4076700"/>
            <a:ext cx="152399" cy="152399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0600" y="4610100"/>
            <a:ext cx="152399" cy="152399"/>
          </a:xfrm>
          <a:prstGeom prst="rect">
            <a:avLst/>
          </a:prstGeom>
        </p:spPr>
      </p:pic>
      <p:sp>
        <p:nvSpPr>
          <p:cNvPr id="26" name="object 26" descr=""/>
          <p:cNvSpPr txBox="1"/>
          <p:nvPr/>
        </p:nvSpPr>
        <p:spPr>
          <a:xfrm>
            <a:off x="1206499" y="4556963"/>
            <a:ext cx="2629535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114">
                <a:solidFill>
                  <a:srgbClr val="374050"/>
                </a:solidFill>
                <a:latin typeface="Microsoft Sans Serif"/>
                <a:cs typeface="Microsoft Sans Serif"/>
              </a:rPr>
              <a:t>Gemini</a:t>
            </a:r>
            <a:r>
              <a:rPr dirty="0" sz="1450" spc="-75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75">
                <a:solidFill>
                  <a:srgbClr val="374050"/>
                </a:solidFill>
                <a:latin typeface="Microsoft Sans Serif"/>
                <a:cs typeface="Microsoft Sans Serif"/>
              </a:rPr>
              <a:t>API</a:t>
            </a:r>
            <a:r>
              <a:rPr dirty="0" sz="1350" spc="-170">
                <a:solidFill>
                  <a:srgbClr val="374050"/>
                </a:solidFill>
                <a:latin typeface="PMingLiU"/>
                <a:cs typeface="PMingLiU"/>
              </a:rPr>
              <a:t>の</a:t>
            </a:r>
            <a:r>
              <a:rPr dirty="0" sz="1350" spc="-170">
                <a:solidFill>
                  <a:srgbClr val="374050"/>
                </a:solidFill>
                <a:latin typeface="SimSun"/>
                <a:cs typeface="SimSun"/>
              </a:rPr>
              <a:t>実現可能性</a:t>
            </a:r>
            <a:r>
              <a:rPr dirty="0" sz="1350" spc="-170">
                <a:solidFill>
                  <a:srgbClr val="374050"/>
                </a:solidFill>
                <a:latin typeface="PMingLiU"/>
                <a:cs typeface="PMingLiU"/>
              </a:rPr>
              <a:t>を</a:t>
            </a:r>
            <a:r>
              <a:rPr dirty="0" sz="1350" spc="-170">
                <a:solidFill>
                  <a:srgbClr val="374050"/>
                </a:solidFill>
                <a:latin typeface="SimSun"/>
                <a:cs typeface="SimSun"/>
              </a:rPr>
              <a:t>素早</a:t>
            </a:r>
            <a:r>
              <a:rPr dirty="0" sz="1350" spc="-210">
                <a:solidFill>
                  <a:srgbClr val="374050"/>
                </a:solidFill>
                <a:latin typeface="PMingLiU"/>
                <a:cs typeface="PMingLiU"/>
              </a:rPr>
              <a:t>く </a:t>
            </a:r>
            <a:r>
              <a:rPr dirty="0" sz="1350" spc="-110">
                <a:solidFill>
                  <a:srgbClr val="374050"/>
                </a:solidFill>
                <a:latin typeface="SimSun"/>
                <a:cs typeface="SimSun"/>
              </a:rPr>
              <a:t>検証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6210299" y="2819399"/>
            <a:ext cx="114300" cy="2171700"/>
          </a:xfrm>
          <a:custGeom>
            <a:avLst/>
            <a:gdLst/>
            <a:ahLst/>
            <a:cxnLst/>
            <a:rect l="l" t="t" r="r" b="b"/>
            <a:pathLst>
              <a:path w="114300" h="2171700">
                <a:moveTo>
                  <a:pt x="114300" y="2171699"/>
                </a:moveTo>
                <a:lnTo>
                  <a:pt x="70559" y="2162998"/>
                </a:lnTo>
                <a:lnTo>
                  <a:pt x="33477" y="2138221"/>
                </a:lnTo>
                <a:lnTo>
                  <a:pt x="8700" y="2101139"/>
                </a:lnTo>
                <a:lnTo>
                  <a:pt x="0" y="2057400"/>
                </a:lnTo>
                <a:lnTo>
                  <a:pt x="0" y="114300"/>
                </a:lnTo>
                <a:lnTo>
                  <a:pt x="8700" y="70559"/>
                </a:lnTo>
                <a:lnTo>
                  <a:pt x="33477" y="33477"/>
                </a:lnTo>
                <a:lnTo>
                  <a:pt x="70559" y="8700"/>
                </a:lnTo>
                <a:lnTo>
                  <a:pt x="114300" y="0"/>
                </a:lnTo>
                <a:lnTo>
                  <a:pt x="106793" y="543"/>
                </a:lnTo>
                <a:lnTo>
                  <a:pt x="99431" y="2175"/>
                </a:lnTo>
                <a:lnTo>
                  <a:pt x="65982" y="25900"/>
                </a:lnTo>
                <a:lnTo>
                  <a:pt x="47107" y="60364"/>
                </a:lnTo>
                <a:lnTo>
                  <a:pt x="38462" y="103040"/>
                </a:lnTo>
                <a:lnTo>
                  <a:pt x="38100" y="114300"/>
                </a:lnTo>
                <a:lnTo>
                  <a:pt x="38100" y="2057400"/>
                </a:lnTo>
                <a:lnTo>
                  <a:pt x="43900" y="2101139"/>
                </a:lnTo>
                <a:lnTo>
                  <a:pt x="60418" y="2138221"/>
                </a:lnTo>
                <a:lnTo>
                  <a:pt x="92213" y="2166805"/>
                </a:lnTo>
                <a:lnTo>
                  <a:pt x="106793" y="2171155"/>
                </a:lnTo>
                <a:lnTo>
                  <a:pt x="114300" y="2171699"/>
                </a:lnTo>
                <a:close/>
              </a:path>
            </a:pathLst>
          </a:custGeom>
          <a:solidFill>
            <a:srgbClr val="33A75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8" name="object 28" descr=""/>
          <p:cNvGrpSpPr/>
          <p:nvPr/>
        </p:nvGrpSpPr>
        <p:grpSpPr>
          <a:xfrm>
            <a:off x="6438899" y="3009899"/>
            <a:ext cx="571500" cy="571500"/>
            <a:chOff x="6438899" y="3009899"/>
            <a:chExt cx="571500" cy="571500"/>
          </a:xfrm>
        </p:grpSpPr>
        <p:sp>
          <p:nvSpPr>
            <p:cNvPr id="29" name="object 29" descr=""/>
            <p:cNvSpPr/>
            <p:nvPr/>
          </p:nvSpPr>
          <p:spPr>
            <a:xfrm>
              <a:off x="6438899" y="30098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1" y="559195"/>
                  </a:lnTo>
                  <a:lnTo>
                    <a:pt x="163575" y="544064"/>
                  </a:lnTo>
                  <a:lnTo>
                    <a:pt x="126995" y="523341"/>
                  </a:lnTo>
                  <a:lnTo>
                    <a:pt x="93851" y="497476"/>
                  </a:lnTo>
                  <a:lnTo>
                    <a:pt x="64861" y="467027"/>
                  </a:lnTo>
                  <a:lnTo>
                    <a:pt x="40653" y="432654"/>
                  </a:lnTo>
                  <a:lnTo>
                    <a:pt x="21750" y="395101"/>
                  </a:lnTo>
                  <a:lnTo>
                    <a:pt x="8562" y="355181"/>
                  </a:lnTo>
                  <a:lnTo>
                    <a:pt x="1375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89" y="230002"/>
                  </a:lnTo>
                  <a:lnTo>
                    <a:pt x="16702" y="189483"/>
                  </a:lnTo>
                  <a:lnTo>
                    <a:pt x="33740" y="151048"/>
                  </a:lnTo>
                  <a:lnTo>
                    <a:pt x="56232" y="115528"/>
                  </a:lnTo>
                  <a:lnTo>
                    <a:pt x="83693" y="83693"/>
                  </a:lnTo>
                  <a:lnTo>
                    <a:pt x="115528" y="56232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9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6" y="5490"/>
                  </a:lnTo>
                  <a:lnTo>
                    <a:pt x="382016" y="16703"/>
                  </a:lnTo>
                  <a:lnTo>
                    <a:pt x="420452" y="33740"/>
                  </a:lnTo>
                  <a:lnTo>
                    <a:pt x="455971" y="56232"/>
                  </a:lnTo>
                  <a:lnTo>
                    <a:pt x="487805" y="83693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8" y="230002"/>
                  </a:lnTo>
                  <a:lnTo>
                    <a:pt x="571155" y="271728"/>
                  </a:lnTo>
                  <a:lnTo>
                    <a:pt x="571499" y="285749"/>
                  </a:lnTo>
                  <a:lnTo>
                    <a:pt x="571155" y="299771"/>
                  </a:lnTo>
                  <a:lnTo>
                    <a:pt x="566008" y="341496"/>
                  </a:lnTo>
                  <a:lnTo>
                    <a:pt x="554796" y="382016"/>
                  </a:lnTo>
                  <a:lnTo>
                    <a:pt x="537758" y="420451"/>
                  </a:lnTo>
                  <a:lnTo>
                    <a:pt x="515266" y="455970"/>
                  </a:lnTo>
                  <a:lnTo>
                    <a:pt x="487805" y="487805"/>
                  </a:lnTo>
                  <a:lnTo>
                    <a:pt x="455971" y="515266"/>
                  </a:lnTo>
                  <a:lnTo>
                    <a:pt x="420452" y="537758"/>
                  </a:lnTo>
                  <a:lnTo>
                    <a:pt x="382016" y="554796"/>
                  </a:lnTo>
                  <a:lnTo>
                    <a:pt x="341496" y="566008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04956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10349" y="3200399"/>
              <a:ext cx="238124" cy="190499"/>
            </a:xfrm>
            <a:prstGeom prst="rect">
              <a:avLst/>
            </a:prstGeom>
          </p:spPr>
        </p:pic>
      </p:grpSp>
      <p:sp>
        <p:nvSpPr>
          <p:cNvPr id="31" name="object 31" descr=""/>
          <p:cNvSpPr txBox="1"/>
          <p:nvPr/>
        </p:nvSpPr>
        <p:spPr>
          <a:xfrm>
            <a:off x="7150100" y="3143885"/>
            <a:ext cx="1919605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50" spc="-105" b="1">
                <a:latin typeface="Arial"/>
                <a:cs typeface="Arial"/>
              </a:rPr>
              <a:t>AI</a:t>
            </a:r>
            <a:r>
              <a:rPr dirty="0" sz="1700" spc="-200" b="1">
                <a:latin typeface="BIZ UDPGothic"/>
                <a:cs typeface="BIZ UDPGothic"/>
              </a:rPr>
              <a:t>による開発支援の例</a:t>
            </a:r>
            <a:endParaRPr sz="1700">
              <a:latin typeface="BIZ UDPGothic"/>
              <a:cs typeface="BIZ UDPGothic"/>
            </a:endParaRPr>
          </a:p>
        </p:txBody>
      </p:sp>
      <p:pic>
        <p:nvPicPr>
          <p:cNvPr id="32" name="object 3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38899" y="3771900"/>
            <a:ext cx="152399" cy="152399"/>
          </a:xfrm>
          <a:prstGeom prst="rect">
            <a:avLst/>
          </a:prstGeom>
        </p:spPr>
      </p:pic>
      <p:sp>
        <p:nvSpPr>
          <p:cNvPr id="33" name="object 33" descr=""/>
          <p:cNvSpPr txBox="1"/>
          <p:nvPr/>
        </p:nvSpPr>
        <p:spPr>
          <a:xfrm>
            <a:off x="6654800" y="3633937"/>
            <a:ext cx="427037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212850">
              <a:lnSpc>
                <a:spcPct val="137900"/>
              </a:lnSpc>
              <a:spcBef>
                <a:spcPts val="100"/>
              </a:spcBef>
            </a:pPr>
            <a:r>
              <a:rPr dirty="0" sz="1450" spc="-110">
                <a:solidFill>
                  <a:srgbClr val="374050"/>
                </a:solidFill>
                <a:latin typeface="Microsoft Sans Serif"/>
                <a:cs typeface="Microsoft Sans Serif"/>
              </a:rPr>
              <a:t>Markdown</a:t>
            </a:r>
            <a:r>
              <a:rPr dirty="0" sz="1350" spc="-170">
                <a:solidFill>
                  <a:srgbClr val="374050"/>
                </a:solidFill>
                <a:latin typeface="SimSun"/>
                <a:cs typeface="SimSun"/>
              </a:rPr>
              <a:t>形式</a:t>
            </a:r>
            <a:r>
              <a:rPr dirty="0" sz="1350" spc="-170">
                <a:solidFill>
                  <a:srgbClr val="374050"/>
                </a:solidFill>
                <a:latin typeface="PMingLiU"/>
                <a:cs typeface="PMingLiU"/>
              </a:rPr>
              <a:t>の</a:t>
            </a:r>
            <a:r>
              <a:rPr dirty="0" sz="1350" spc="-170">
                <a:solidFill>
                  <a:srgbClr val="374050"/>
                </a:solidFill>
                <a:latin typeface="SimSun"/>
                <a:cs typeface="SimSun"/>
              </a:rPr>
              <a:t>出力機能</a:t>
            </a:r>
            <a:r>
              <a:rPr dirty="0" sz="1350" spc="-170">
                <a:solidFill>
                  <a:srgbClr val="374050"/>
                </a:solidFill>
                <a:latin typeface="PMingLiU"/>
                <a:cs typeface="PMingLiU"/>
              </a:rPr>
              <a:t>を</a:t>
            </a:r>
            <a:r>
              <a:rPr dirty="0" sz="1350" spc="-170">
                <a:solidFill>
                  <a:srgbClr val="374050"/>
                </a:solidFill>
                <a:latin typeface="SimSun"/>
                <a:cs typeface="SimSun"/>
              </a:rPr>
              <a:t>即座</a:t>
            </a:r>
            <a:r>
              <a:rPr dirty="0" sz="1350" spc="-170">
                <a:solidFill>
                  <a:srgbClr val="374050"/>
                </a:solidFill>
                <a:latin typeface="PMingLiU"/>
                <a:cs typeface="PMingLiU"/>
              </a:rPr>
              <a:t>に</a:t>
            </a:r>
            <a:r>
              <a:rPr dirty="0" sz="1350" spc="-204">
                <a:solidFill>
                  <a:srgbClr val="374050"/>
                </a:solidFill>
                <a:latin typeface="SimSun"/>
                <a:cs typeface="SimSun"/>
              </a:rPr>
              <a:t>追加実装</a:t>
            </a:r>
            <a:r>
              <a:rPr dirty="0" sz="1350" spc="-170">
                <a:solidFill>
                  <a:srgbClr val="374050"/>
                </a:solidFill>
                <a:latin typeface="PMingLiU"/>
                <a:cs typeface="PMingLiU"/>
              </a:rPr>
              <a:t>テスト</a:t>
            </a:r>
            <a:r>
              <a:rPr dirty="0" sz="1350" spc="-170">
                <a:solidFill>
                  <a:srgbClr val="374050"/>
                </a:solidFill>
                <a:latin typeface="SimSun"/>
                <a:cs typeface="SimSun"/>
              </a:rPr>
              <a:t>用議事録</a:t>
            </a:r>
            <a:r>
              <a:rPr dirty="0" sz="1350" spc="-170">
                <a:solidFill>
                  <a:srgbClr val="374050"/>
                </a:solidFill>
                <a:latin typeface="PMingLiU"/>
                <a:cs typeface="PMingLiU"/>
              </a:rPr>
              <a:t>データを</a:t>
            </a:r>
            <a:r>
              <a:rPr dirty="0" sz="1450" spc="-114">
                <a:solidFill>
                  <a:srgbClr val="374050"/>
                </a:solidFill>
                <a:latin typeface="Microsoft Sans Serif"/>
                <a:cs typeface="Microsoft Sans Serif"/>
              </a:rPr>
              <a:t>Gemini</a:t>
            </a:r>
            <a:r>
              <a:rPr dirty="0" sz="1350" spc="-170">
                <a:solidFill>
                  <a:srgbClr val="374050"/>
                </a:solidFill>
                <a:latin typeface="PMingLiU"/>
                <a:cs typeface="PMingLiU"/>
              </a:rPr>
              <a:t>で</a:t>
            </a:r>
            <a:r>
              <a:rPr dirty="0" sz="1350" spc="-140">
                <a:solidFill>
                  <a:srgbClr val="374050"/>
                </a:solidFill>
                <a:latin typeface="SimSun"/>
                <a:cs typeface="SimSun"/>
              </a:rPr>
              <a:t>自動生成</a:t>
            </a:r>
            <a:endParaRPr sz="13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 sz="1450" spc="-155">
                <a:solidFill>
                  <a:srgbClr val="374050"/>
                </a:solidFill>
                <a:latin typeface="Microsoft Sans Serif"/>
                <a:cs typeface="Microsoft Sans Serif"/>
              </a:rPr>
              <a:t>AI</a:t>
            </a:r>
            <a:r>
              <a:rPr dirty="0" sz="1350" spc="-170">
                <a:solidFill>
                  <a:srgbClr val="374050"/>
                </a:solidFill>
                <a:latin typeface="PMingLiU"/>
                <a:cs typeface="PMingLiU"/>
              </a:rPr>
              <a:t>を</a:t>
            </a:r>
            <a:r>
              <a:rPr dirty="0" sz="1350" spc="-170">
                <a:solidFill>
                  <a:srgbClr val="374050"/>
                </a:solidFill>
                <a:latin typeface="SimSun"/>
                <a:cs typeface="SimSun"/>
              </a:rPr>
              <a:t>使</a:t>
            </a:r>
            <a:r>
              <a:rPr dirty="0" sz="1350" spc="-170">
                <a:solidFill>
                  <a:srgbClr val="374050"/>
                </a:solidFill>
                <a:latin typeface="PMingLiU"/>
                <a:cs typeface="PMingLiU"/>
              </a:rPr>
              <a:t>った</a:t>
            </a:r>
            <a:r>
              <a:rPr dirty="0" sz="1350" spc="-170">
                <a:solidFill>
                  <a:srgbClr val="374050"/>
                </a:solidFill>
                <a:latin typeface="SimSun"/>
                <a:cs typeface="SimSun"/>
              </a:rPr>
              <a:t>詳細設計書</a:t>
            </a:r>
            <a:r>
              <a:rPr dirty="0" sz="1350" spc="-185">
                <a:solidFill>
                  <a:srgbClr val="374050"/>
                </a:solidFill>
                <a:latin typeface="PMingLiU"/>
                <a:cs typeface="PMingLiU"/>
              </a:rPr>
              <a:t>のリバース</a:t>
            </a:r>
            <a:r>
              <a:rPr dirty="0" sz="1350" spc="-170">
                <a:solidFill>
                  <a:srgbClr val="374050"/>
                </a:solidFill>
                <a:latin typeface="SimSun"/>
                <a:cs typeface="SimSun"/>
              </a:rPr>
              <a:t>生成</a:t>
            </a:r>
            <a:r>
              <a:rPr dirty="0" sz="1350" spc="-170">
                <a:solidFill>
                  <a:srgbClr val="374050"/>
                </a:solidFill>
                <a:latin typeface="PMingLiU"/>
                <a:cs typeface="PMingLiU"/>
              </a:rPr>
              <a:t>とコード</a:t>
            </a:r>
            <a:r>
              <a:rPr dirty="0" sz="1350" spc="-170">
                <a:solidFill>
                  <a:srgbClr val="374050"/>
                </a:solidFill>
                <a:latin typeface="SimSun"/>
                <a:cs typeface="SimSun"/>
              </a:rPr>
              <a:t>整合性</a:t>
            </a:r>
            <a:r>
              <a:rPr dirty="0" sz="1350" spc="-140">
                <a:solidFill>
                  <a:srgbClr val="374050"/>
                </a:solidFill>
                <a:latin typeface="PMingLiU"/>
                <a:cs typeface="PMingLiU"/>
              </a:rPr>
              <a:t>チェック</a:t>
            </a:r>
            <a:endParaRPr sz="1350">
              <a:latin typeface="PMingLiU"/>
              <a:cs typeface="PMingLiU"/>
            </a:endParaRPr>
          </a:p>
        </p:txBody>
      </p:sp>
      <p:pic>
        <p:nvPicPr>
          <p:cNvPr id="34" name="object 3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38899" y="4076700"/>
            <a:ext cx="152399" cy="152399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38899" y="4381500"/>
            <a:ext cx="152399" cy="152399"/>
          </a:xfrm>
          <a:prstGeom prst="rect">
            <a:avLst/>
          </a:prstGeom>
        </p:spPr>
      </p:pic>
      <p:grpSp>
        <p:nvGrpSpPr>
          <p:cNvPr id="36" name="object 36" descr=""/>
          <p:cNvGrpSpPr/>
          <p:nvPr/>
        </p:nvGrpSpPr>
        <p:grpSpPr>
          <a:xfrm>
            <a:off x="761999" y="5295899"/>
            <a:ext cx="10668000" cy="914400"/>
            <a:chOff x="761999" y="5295899"/>
            <a:chExt cx="10668000" cy="914400"/>
          </a:xfrm>
        </p:grpSpPr>
        <p:sp>
          <p:nvSpPr>
            <p:cNvPr id="37" name="object 37" descr=""/>
            <p:cNvSpPr/>
            <p:nvPr/>
          </p:nvSpPr>
          <p:spPr>
            <a:xfrm>
              <a:off x="781049" y="5295899"/>
              <a:ext cx="10648950" cy="914400"/>
            </a:xfrm>
            <a:custGeom>
              <a:avLst/>
              <a:gdLst/>
              <a:ahLst/>
              <a:cxnLst/>
              <a:rect l="l" t="t" r="r" b="b"/>
              <a:pathLst>
                <a:path w="10648950" h="914400">
                  <a:moveTo>
                    <a:pt x="10577752" y="914399"/>
                  </a:moveTo>
                  <a:lnTo>
                    <a:pt x="53397" y="914399"/>
                  </a:lnTo>
                  <a:lnTo>
                    <a:pt x="49681" y="913911"/>
                  </a:lnTo>
                  <a:lnTo>
                    <a:pt x="14085" y="888543"/>
                  </a:lnTo>
                  <a:lnTo>
                    <a:pt x="366" y="848158"/>
                  </a:lnTo>
                  <a:lnTo>
                    <a:pt x="0" y="843202"/>
                  </a:lnTo>
                  <a:lnTo>
                    <a:pt x="0" y="8381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10577752" y="0"/>
                  </a:lnTo>
                  <a:lnTo>
                    <a:pt x="10619242" y="15621"/>
                  </a:lnTo>
                  <a:lnTo>
                    <a:pt x="10645062" y="51661"/>
                  </a:lnTo>
                  <a:lnTo>
                    <a:pt x="10648948" y="71196"/>
                  </a:lnTo>
                  <a:lnTo>
                    <a:pt x="10648948" y="843202"/>
                  </a:lnTo>
                  <a:lnTo>
                    <a:pt x="10633325" y="884694"/>
                  </a:lnTo>
                  <a:lnTo>
                    <a:pt x="10597286" y="910513"/>
                  </a:lnTo>
                  <a:lnTo>
                    <a:pt x="10582706" y="913911"/>
                  </a:lnTo>
                  <a:lnTo>
                    <a:pt x="10577752" y="9143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761999" y="5296177"/>
              <a:ext cx="70485" cy="914400"/>
            </a:xfrm>
            <a:custGeom>
              <a:avLst/>
              <a:gdLst/>
              <a:ahLst/>
              <a:cxnLst/>
              <a:rect l="l" t="t" r="r" b="b"/>
              <a:pathLst>
                <a:path w="70484" h="914400">
                  <a:moveTo>
                    <a:pt x="70449" y="913844"/>
                  </a:moveTo>
                  <a:lnTo>
                    <a:pt x="33857" y="901291"/>
                  </a:lnTo>
                  <a:lnTo>
                    <a:pt x="5800" y="867082"/>
                  </a:lnTo>
                  <a:lnTo>
                    <a:pt x="0" y="8379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2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837922"/>
                  </a:lnTo>
                  <a:lnTo>
                    <a:pt x="44515" y="880264"/>
                  </a:lnTo>
                  <a:lnTo>
                    <a:pt x="66287" y="912188"/>
                  </a:lnTo>
                  <a:lnTo>
                    <a:pt x="70449" y="91384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1001315" y="5581649"/>
              <a:ext cx="236220" cy="342900"/>
            </a:xfrm>
            <a:custGeom>
              <a:avLst/>
              <a:gdLst/>
              <a:ahLst/>
              <a:cxnLst/>
              <a:rect l="l" t="t" r="r" b="b"/>
              <a:pathLst>
                <a:path w="236219" h="342900">
                  <a:moveTo>
                    <a:pt x="171475" y="257107"/>
                  </a:moveTo>
                  <a:lnTo>
                    <a:pt x="64293" y="257107"/>
                  </a:lnTo>
                  <a:lnTo>
                    <a:pt x="58325" y="241655"/>
                  </a:lnTo>
                  <a:lnTo>
                    <a:pt x="50405" y="227062"/>
                  </a:lnTo>
                  <a:lnTo>
                    <a:pt x="41191" y="213059"/>
                  </a:lnTo>
                  <a:lnTo>
                    <a:pt x="31343" y="199377"/>
                  </a:lnTo>
                  <a:lnTo>
                    <a:pt x="24378" y="189867"/>
                  </a:lnTo>
                  <a:lnTo>
                    <a:pt x="21029" y="185045"/>
                  </a:lnTo>
                  <a:lnTo>
                    <a:pt x="12149" y="170038"/>
                  </a:lnTo>
                  <a:lnTo>
                    <a:pt x="5541" y="153693"/>
                  </a:lnTo>
                  <a:lnTo>
                    <a:pt x="1421" y="136231"/>
                  </a:lnTo>
                  <a:lnTo>
                    <a:pt x="0" y="117871"/>
                  </a:lnTo>
                  <a:lnTo>
                    <a:pt x="9263" y="71991"/>
                  </a:lnTo>
                  <a:lnTo>
                    <a:pt x="34524" y="34524"/>
                  </a:lnTo>
                  <a:lnTo>
                    <a:pt x="71991" y="9263"/>
                  </a:lnTo>
                  <a:lnTo>
                    <a:pt x="117871" y="0"/>
                  </a:lnTo>
                  <a:lnTo>
                    <a:pt x="163747" y="9263"/>
                  </a:lnTo>
                  <a:lnTo>
                    <a:pt x="201206" y="34524"/>
                  </a:lnTo>
                  <a:lnTo>
                    <a:pt x="206832" y="42862"/>
                  </a:lnTo>
                  <a:lnTo>
                    <a:pt x="117871" y="42862"/>
                  </a:lnTo>
                  <a:lnTo>
                    <a:pt x="88662" y="48752"/>
                  </a:lnTo>
                  <a:lnTo>
                    <a:pt x="64821" y="64821"/>
                  </a:lnTo>
                  <a:lnTo>
                    <a:pt x="48752" y="88662"/>
                  </a:lnTo>
                  <a:lnTo>
                    <a:pt x="42862" y="117871"/>
                  </a:lnTo>
                  <a:lnTo>
                    <a:pt x="42862" y="123765"/>
                  </a:lnTo>
                  <a:lnTo>
                    <a:pt x="47684" y="128587"/>
                  </a:lnTo>
                  <a:lnTo>
                    <a:pt x="234919" y="128587"/>
                  </a:lnTo>
                  <a:lnTo>
                    <a:pt x="234327" y="136231"/>
                  </a:lnTo>
                  <a:lnTo>
                    <a:pt x="214753" y="185045"/>
                  </a:lnTo>
                  <a:lnTo>
                    <a:pt x="204449" y="199377"/>
                  </a:lnTo>
                  <a:lnTo>
                    <a:pt x="194631" y="213059"/>
                  </a:lnTo>
                  <a:lnTo>
                    <a:pt x="185416" y="227062"/>
                  </a:lnTo>
                  <a:lnTo>
                    <a:pt x="177476" y="241655"/>
                  </a:lnTo>
                  <a:lnTo>
                    <a:pt x="171475" y="257107"/>
                  </a:lnTo>
                  <a:close/>
                </a:path>
                <a:path w="236219" h="342900">
                  <a:moveTo>
                    <a:pt x="234919" y="128587"/>
                  </a:moveTo>
                  <a:lnTo>
                    <a:pt x="59471" y="128587"/>
                  </a:lnTo>
                  <a:lnTo>
                    <a:pt x="64293" y="123765"/>
                  </a:lnTo>
                  <a:lnTo>
                    <a:pt x="64293" y="117871"/>
                  </a:lnTo>
                  <a:lnTo>
                    <a:pt x="68502" y="97011"/>
                  </a:lnTo>
                  <a:lnTo>
                    <a:pt x="79982" y="79982"/>
                  </a:lnTo>
                  <a:lnTo>
                    <a:pt x="97011" y="68502"/>
                  </a:lnTo>
                  <a:lnTo>
                    <a:pt x="117871" y="64293"/>
                  </a:lnTo>
                  <a:lnTo>
                    <a:pt x="123765" y="64293"/>
                  </a:lnTo>
                  <a:lnTo>
                    <a:pt x="128587" y="59471"/>
                  </a:lnTo>
                  <a:lnTo>
                    <a:pt x="128587" y="47684"/>
                  </a:lnTo>
                  <a:lnTo>
                    <a:pt x="123765" y="42862"/>
                  </a:lnTo>
                  <a:lnTo>
                    <a:pt x="206832" y="42862"/>
                  </a:lnTo>
                  <a:lnTo>
                    <a:pt x="226461" y="71991"/>
                  </a:lnTo>
                  <a:lnTo>
                    <a:pt x="235730" y="117871"/>
                  </a:lnTo>
                  <a:lnTo>
                    <a:pt x="234919" y="128587"/>
                  </a:lnTo>
                  <a:close/>
                </a:path>
                <a:path w="236219" h="342900">
                  <a:moveTo>
                    <a:pt x="117871" y="342899"/>
                  </a:moveTo>
                  <a:lnTo>
                    <a:pt x="97011" y="338691"/>
                  </a:lnTo>
                  <a:lnTo>
                    <a:pt x="79982" y="327211"/>
                  </a:lnTo>
                  <a:lnTo>
                    <a:pt x="68502" y="310181"/>
                  </a:lnTo>
                  <a:lnTo>
                    <a:pt x="64293" y="289321"/>
                  </a:lnTo>
                  <a:lnTo>
                    <a:pt x="64293" y="278606"/>
                  </a:lnTo>
                  <a:lnTo>
                    <a:pt x="171449" y="278606"/>
                  </a:lnTo>
                  <a:lnTo>
                    <a:pt x="171449" y="289321"/>
                  </a:lnTo>
                  <a:lnTo>
                    <a:pt x="167241" y="310181"/>
                  </a:lnTo>
                  <a:lnTo>
                    <a:pt x="155761" y="327211"/>
                  </a:lnTo>
                  <a:lnTo>
                    <a:pt x="138731" y="338691"/>
                  </a:lnTo>
                  <a:lnTo>
                    <a:pt x="117871" y="342899"/>
                  </a:lnTo>
                  <a:close/>
                </a:path>
              </a:pathLst>
            </a:custGeom>
            <a:solidFill>
              <a:srgbClr val="FABE2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1387474" y="5416088"/>
            <a:ext cx="7025640" cy="60325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dirty="0" sz="1500" spc="-140" b="1">
                <a:solidFill>
                  <a:srgbClr val="1F2937"/>
                </a:solidFill>
                <a:latin typeface="BIZ UDPGothic"/>
                <a:cs typeface="BIZ UDPGothic"/>
              </a:rPr>
              <a:t>技術的な実装よりも</a:t>
            </a:r>
            <a:r>
              <a:rPr dirty="0" sz="1500" b="1">
                <a:solidFill>
                  <a:srgbClr val="1A73E7"/>
                </a:solidFill>
                <a:latin typeface="BIZ UDPGothic"/>
                <a:cs typeface="BIZ UDPGothic"/>
              </a:rPr>
              <a:t>「やりたいことの定義」</a:t>
            </a:r>
            <a:r>
              <a:rPr dirty="0" sz="1500" spc="-145" b="1">
                <a:solidFill>
                  <a:srgbClr val="1F2937"/>
                </a:solidFill>
                <a:latin typeface="BIZ UDPGothic"/>
                <a:cs typeface="BIZ UDPGothic"/>
              </a:rPr>
              <a:t>に集中できる</a:t>
            </a:r>
            <a:endParaRPr sz="1500">
              <a:latin typeface="BIZ UDPGothic"/>
              <a:cs typeface="BIZ UDPGothic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1350" spc="-185">
                <a:solidFill>
                  <a:srgbClr val="374050"/>
                </a:solidFill>
                <a:latin typeface="PMingLiU"/>
                <a:cs typeface="PMingLiU"/>
              </a:rPr>
              <a:t>プロンプトエンジニアリングという</a:t>
            </a:r>
            <a:r>
              <a:rPr dirty="0" sz="1350" spc="-170">
                <a:solidFill>
                  <a:srgbClr val="374050"/>
                </a:solidFill>
                <a:latin typeface="SimSun"/>
                <a:cs typeface="SimSun"/>
              </a:rPr>
              <a:t>形</a:t>
            </a:r>
            <a:r>
              <a:rPr dirty="0" sz="1350" spc="-170">
                <a:solidFill>
                  <a:srgbClr val="374050"/>
                </a:solidFill>
                <a:latin typeface="PMingLiU"/>
                <a:cs typeface="PMingLiU"/>
              </a:rPr>
              <a:t>で</a:t>
            </a:r>
            <a:r>
              <a:rPr dirty="0" sz="1350" spc="-170">
                <a:solidFill>
                  <a:srgbClr val="374050"/>
                </a:solidFill>
                <a:latin typeface="SimSun"/>
                <a:cs typeface="SimSun"/>
              </a:rPr>
              <a:t>「何</a:t>
            </a:r>
            <a:r>
              <a:rPr dirty="0" sz="1350" spc="-170">
                <a:solidFill>
                  <a:srgbClr val="374050"/>
                </a:solidFill>
                <a:latin typeface="PMingLiU"/>
                <a:cs typeface="PMingLiU"/>
              </a:rPr>
              <a:t>をしたいか</a:t>
            </a:r>
            <a:r>
              <a:rPr dirty="0" sz="1350" spc="-170">
                <a:solidFill>
                  <a:srgbClr val="374050"/>
                </a:solidFill>
                <a:latin typeface="SimSun"/>
                <a:cs typeface="SimSun"/>
              </a:rPr>
              <a:t>」</a:t>
            </a:r>
            <a:r>
              <a:rPr dirty="0" sz="1350" spc="-170">
                <a:solidFill>
                  <a:srgbClr val="374050"/>
                </a:solidFill>
                <a:latin typeface="PMingLiU"/>
                <a:cs typeface="PMingLiU"/>
              </a:rPr>
              <a:t>を</a:t>
            </a:r>
            <a:r>
              <a:rPr dirty="0" sz="1350" spc="-170">
                <a:solidFill>
                  <a:srgbClr val="374050"/>
                </a:solidFill>
                <a:latin typeface="SimSun"/>
                <a:cs typeface="SimSun"/>
              </a:rPr>
              <a:t>指示</a:t>
            </a:r>
            <a:r>
              <a:rPr dirty="0" sz="1350" spc="-180">
                <a:solidFill>
                  <a:srgbClr val="374050"/>
                </a:solidFill>
                <a:latin typeface="PMingLiU"/>
                <a:cs typeface="PMingLiU"/>
              </a:rPr>
              <a:t>するだけで、</a:t>
            </a:r>
            <a:r>
              <a:rPr dirty="0" sz="1350" spc="-170">
                <a:solidFill>
                  <a:srgbClr val="374050"/>
                </a:solidFill>
                <a:latin typeface="SimSun"/>
                <a:cs typeface="SimSun"/>
              </a:rPr>
              <a:t>複雑</a:t>
            </a:r>
            <a:r>
              <a:rPr dirty="0" sz="1350" spc="-170">
                <a:solidFill>
                  <a:srgbClr val="374050"/>
                </a:solidFill>
                <a:latin typeface="PMingLiU"/>
                <a:cs typeface="PMingLiU"/>
              </a:rPr>
              <a:t>な</a:t>
            </a:r>
            <a:r>
              <a:rPr dirty="0" sz="1350" spc="-170">
                <a:solidFill>
                  <a:srgbClr val="374050"/>
                </a:solidFill>
                <a:latin typeface="SimSun"/>
                <a:cs typeface="SimSun"/>
              </a:rPr>
              <a:t>処理</a:t>
            </a:r>
            <a:r>
              <a:rPr dirty="0" sz="1350" spc="-170">
                <a:solidFill>
                  <a:srgbClr val="374050"/>
                </a:solidFill>
                <a:latin typeface="PMingLiU"/>
                <a:cs typeface="PMingLiU"/>
              </a:rPr>
              <a:t>が</a:t>
            </a:r>
            <a:r>
              <a:rPr dirty="0" sz="1350" spc="-170">
                <a:solidFill>
                  <a:srgbClr val="374050"/>
                </a:solidFill>
                <a:latin typeface="SimSun"/>
                <a:cs typeface="SimSun"/>
              </a:rPr>
              <a:t>実現可能</a:t>
            </a:r>
            <a:r>
              <a:rPr dirty="0" sz="1350" spc="-50">
                <a:solidFill>
                  <a:srgbClr val="374050"/>
                </a:solidFill>
                <a:latin typeface="PMingLiU"/>
                <a:cs typeface="PMingLiU"/>
              </a:rPr>
              <a:t>に</a:t>
            </a:r>
            <a:endParaRPr sz="1350">
              <a:latin typeface="PMingLiU"/>
              <a:cs typeface="PMingLiU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2523172" y="0"/>
            <a:ext cx="9669145" cy="1820545"/>
            <a:chOff x="2523172" y="0"/>
            <a:chExt cx="9669145" cy="1820545"/>
          </a:xfrm>
        </p:grpSpPr>
        <p:sp>
          <p:nvSpPr>
            <p:cNvPr id="42" name="object 42" descr=""/>
            <p:cNvSpPr/>
            <p:nvPr/>
          </p:nvSpPr>
          <p:spPr>
            <a:xfrm>
              <a:off x="10763320" y="0"/>
              <a:ext cx="1428750" cy="1428750"/>
            </a:xfrm>
            <a:custGeom>
              <a:avLst/>
              <a:gdLst/>
              <a:ahLst/>
              <a:cxnLst/>
              <a:rect l="l" t="t" r="r" b="b"/>
              <a:pathLst>
                <a:path w="1428750" h="1428750">
                  <a:moveTo>
                    <a:pt x="964117" y="1428678"/>
                  </a:moveTo>
                  <a:lnTo>
                    <a:pt x="940738" y="1428678"/>
                  </a:lnTo>
                  <a:lnTo>
                    <a:pt x="929052" y="1428463"/>
                  </a:lnTo>
                  <a:lnTo>
                    <a:pt x="882358" y="1426169"/>
                  </a:lnTo>
                  <a:lnTo>
                    <a:pt x="835833" y="1421586"/>
                  </a:lnTo>
                  <a:lnTo>
                    <a:pt x="789587" y="1414726"/>
                  </a:lnTo>
                  <a:lnTo>
                    <a:pt x="743733" y="1405605"/>
                  </a:lnTo>
                  <a:lnTo>
                    <a:pt x="698383" y="1394246"/>
                  </a:lnTo>
                  <a:lnTo>
                    <a:pt x="653644" y="1380675"/>
                  </a:lnTo>
                  <a:lnTo>
                    <a:pt x="609626" y="1364925"/>
                  </a:lnTo>
                  <a:lnTo>
                    <a:pt x="566433" y="1347034"/>
                  </a:lnTo>
                  <a:lnTo>
                    <a:pt x="524171" y="1327045"/>
                  </a:lnTo>
                  <a:lnTo>
                    <a:pt x="482941" y="1305007"/>
                  </a:lnTo>
                  <a:lnTo>
                    <a:pt x="442841" y="1280972"/>
                  </a:lnTo>
                  <a:lnTo>
                    <a:pt x="403969" y="1254999"/>
                  </a:lnTo>
                  <a:lnTo>
                    <a:pt x="366418" y="1227149"/>
                  </a:lnTo>
                  <a:lnTo>
                    <a:pt x="330279" y="1197491"/>
                  </a:lnTo>
                  <a:lnTo>
                    <a:pt x="295638" y="1166095"/>
                  </a:lnTo>
                  <a:lnTo>
                    <a:pt x="262582" y="1133037"/>
                  </a:lnTo>
                  <a:lnTo>
                    <a:pt x="231186" y="1098396"/>
                  </a:lnTo>
                  <a:lnTo>
                    <a:pt x="201527" y="1062257"/>
                  </a:lnTo>
                  <a:lnTo>
                    <a:pt x="173676" y="1024707"/>
                  </a:lnTo>
                  <a:lnTo>
                    <a:pt x="147702" y="985835"/>
                  </a:lnTo>
                  <a:lnTo>
                    <a:pt x="123668" y="945735"/>
                  </a:lnTo>
                  <a:lnTo>
                    <a:pt x="101629" y="904504"/>
                  </a:lnTo>
                  <a:lnTo>
                    <a:pt x="81641" y="862242"/>
                  </a:lnTo>
                  <a:lnTo>
                    <a:pt x="63751" y="819049"/>
                  </a:lnTo>
                  <a:lnTo>
                    <a:pt x="48002" y="775031"/>
                  </a:lnTo>
                  <a:lnTo>
                    <a:pt x="34431" y="730293"/>
                  </a:lnTo>
                  <a:lnTo>
                    <a:pt x="23070" y="684943"/>
                  </a:lnTo>
                  <a:lnTo>
                    <a:pt x="13950" y="639091"/>
                  </a:lnTo>
                  <a:lnTo>
                    <a:pt x="7089" y="592846"/>
                  </a:lnTo>
                  <a:lnTo>
                    <a:pt x="2508" y="546320"/>
                  </a:lnTo>
                  <a:lnTo>
                    <a:pt x="215" y="499625"/>
                  </a:lnTo>
                  <a:lnTo>
                    <a:pt x="0" y="487939"/>
                  </a:lnTo>
                  <a:lnTo>
                    <a:pt x="0" y="464560"/>
                  </a:lnTo>
                  <a:lnTo>
                    <a:pt x="1720" y="417841"/>
                  </a:lnTo>
                  <a:lnTo>
                    <a:pt x="5730" y="371262"/>
                  </a:lnTo>
                  <a:lnTo>
                    <a:pt x="12022" y="324936"/>
                  </a:lnTo>
                  <a:lnTo>
                    <a:pt x="20580" y="278975"/>
                  </a:lnTo>
                  <a:lnTo>
                    <a:pt x="31383" y="233489"/>
                  </a:lnTo>
                  <a:lnTo>
                    <a:pt x="44404" y="188588"/>
                  </a:lnTo>
                  <a:lnTo>
                    <a:pt x="59613" y="144380"/>
                  </a:lnTo>
                  <a:lnTo>
                    <a:pt x="76971" y="100971"/>
                  </a:lnTo>
                  <a:lnTo>
                    <a:pt x="96438" y="58467"/>
                  </a:lnTo>
                  <a:lnTo>
                    <a:pt x="117970" y="16969"/>
                  </a:lnTo>
                  <a:lnTo>
                    <a:pt x="127555" y="0"/>
                  </a:lnTo>
                  <a:lnTo>
                    <a:pt x="1428678" y="0"/>
                  </a:lnTo>
                  <a:lnTo>
                    <a:pt x="1428678" y="1301121"/>
                  </a:lnTo>
                  <a:lnTo>
                    <a:pt x="1421915" y="1305007"/>
                  </a:lnTo>
                  <a:lnTo>
                    <a:pt x="1380683" y="1327045"/>
                  </a:lnTo>
                  <a:lnTo>
                    <a:pt x="1338420" y="1347034"/>
                  </a:lnTo>
                  <a:lnTo>
                    <a:pt x="1295228" y="1364925"/>
                  </a:lnTo>
                  <a:lnTo>
                    <a:pt x="1251209" y="1380675"/>
                  </a:lnTo>
                  <a:lnTo>
                    <a:pt x="1206472" y="1394246"/>
                  </a:lnTo>
                  <a:lnTo>
                    <a:pt x="1161122" y="1405605"/>
                  </a:lnTo>
                  <a:lnTo>
                    <a:pt x="1115269" y="1414726"/>
                  </a:lnTo>
                  <a:lnTo>
                    <a:pt x="1069024" y="1421586"/>
                  </a:lnTo>
                  <a:lnTo>
                    <a:pt x="1022498" y="1426169"/>
                  </a:lnTo>
                  <a:lnTo>
                    <a:pt x="975803" y="1428463"/>
                  </a:lnTo>
                  <a:lnTo>
                    <a:pt x="964117" y="1428678"/>
                  </a:lnTo>
                  <a:close/>
                </a:path>
              </a:pathLst>
            </a:custGeom>
            <a:solidFill>
              <a:srgbClr val="F7F9FA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23172" y="1684972"/>
              <a:ext cx="78075" cy="135254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52047" y="1684972"/>
              <a:ext cx="78075" cy="135254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85647" y="1684972"/>
              <a:ext cx="78075" cy="135254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28772" y="1684972"/>
              <a:ext cx="78075" cy="135254"/>
            </a:xfrm>
            <a:prstGeom prst="rect">
              <a:avLst/>
            </a:prstGeom>
          </p:spPr>
        </p:pic>
      </p:grpSp>
      <p:sp>
        <p:nvSpPr>
          <p:cNvPr id="47" name="object 47" descr=""/>
          <p:cNvSpPr/>
          <p:nvPr/>
        </p:nvSpPr>
        <p:spPr>
          <a:xfrm>
            <a:off x="0" y="5714999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1000078" y="1142999"/>
                </a:moveTo>
                <a:lnTo>
                  <a:pt x="0" y="1142999"/>
                </a:lnTo>
                <a:lnTo>
                  <a:pt x="0" y="142920"/>
                </a:lnTo>
                <a:lnTo>
                  <a:pt x="31739" y="120393"/>
                </a:lnTo>
                <a:lnTo>
                  <a:pt x="76506" y="92809"/>
                </a:lnTo>
                <a:lnTo>
                  <a:pt x="123190" y="68587"/>
                </a:lnTo>
                <a:lnTo>
                  <a:pt x="171529" y="47866"/>
                </a:lnTo>
                <a:lnTo>
                  <a:pt x="221252" y="30760"/>
                </a:lnTo>
                <a:lnTo>
                  <a:pt x="272099" y="17358"/>
                </a:lnTo>
                <a:lnTo>
                  <a:pt x="323804" y="7731"/>
                </a:lnTo>
                <a:lnTo>
                  <a:pt x="376077" y="1935"/>
                </a:lnTo>
                <a:lnTo>
                  <a:pt x="428624" y="0"/>
                </a:lnTo>
                <a:lnTo>
                  <a:pt x="446161" y="215"/>
                </a:lnTo>
                <a:lnTo>
                  <a:pt x="498645" y="3440"/>
                </a:lnTo>
                <a:lnTo>
                  <a:pt x="550750" y="10516"/>
                </a:lnTo>
                <a:lnTo>
                  <a:pt x="602203" y="21408"/>
                </a:lnTo>
                <a:lnTo>
                  <a:pt x="652716" y="36057"/>
                </a:lnTo>
                <a:lnTo>
                  <a:pt x="702004" y="54378"/>
                </a:lnTo>
                <a:lnTo>
                  <a:pt x="749811" y="76275"/>
                </a:lnTo>
                <a:lnTo>
                  <a:pt x="795887" y="101634"/>
                </a:lnTo>
                <a:lnTo>
                  <a:pt x="839972" y="130315"/>
                </a:lnTo>
                <a:lnTo>
                  <a:pt x="881819" y="162154"/>
                </a:lnTo>
                <a:lnTo>
                  <a:pt x="921211" y="196986"/>
                </a:lnTo>
                <a:lnTo>
                  <a:pt x="957942" y="234628"/>
                </a:lnTo>
                <a:lnTo>
                  <a:pt x="991803" y="274871"/>
                </a:lnTo>
                <a:lnTo>
                  <a:pt x="1022605" y="317488"/>
                </a:lnTo>
                <a:lnTo>
                  <a:pt x="1050190" y="362255"/>
                </a:lnTo>
                <a:lnTo>
                  <a:pt x="1074412" y="408939"/>
                </a:lnTo>
                <a:lnTo>
                  <a:pt x="1095133" y="457278"/>
                </a:lnTo>
                <a:lnTo>
                  <a:pt x="1112239" y="507001"/>
                </a:lnTo>
                <a:lnTo>
                  <a:pt x="1125641" y="557847"/>
                </a:lnTo>
                <a:lnTo>
                  <a:pt x="1135268" y="609553"/>
                </a:lnTo>
                <a:lnTo>
                  <a:pt x="1141064" y="661827"/>
                </a:lnTo>
                <a:lnTo>
                  <a:pt x="1142999" y="714374"/>
                </a:lnTo>
                <a:lnTo>
                  <a:pt x="1142784" y="731911"/>
                </a:lnTo>
                <a:lnTo>
                  <a:pt x="1139559" y="784396"/>
                </a:lnTo>
                <a:lnTo>
                  <a:pt x="1132483" y="836500"/>
                </a:lnTo>
                <a:lnTo>
                  <a:pt x="1121591" y="887954"/>
                </a:lnTo>
                <a:lnTo>
                  <a:pt x="1106942" y="938465"/>
                </a:lnTo>
                <a:lnTo>
                  <a:pt x="1088621" y="987753"/>
                </a:lnTo>
                <a:lnTo>
                  <a:pt x="1066724" y="1035560"/>
                </a:lnTo>
                <a:lnTo>
                  <a:pt x="1041365" y="1081636"/>
                </a:lnTo>
                <a:lnTo>
                  <a:pt x="1012684" y="1125721"/>
                </a:lnTo>
                <a:lnTo>
                  <a:pt x="1000078" y="1142999"/>
                </a:lnTo>
                <a:close/>
              </a:path>
            </a:pathLst>
          </a:custGeom>
          <a:solidFill>
            <a:srgbClr val="F7F9FA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 spc="-110"/>
              <a:t>Google</a:t>
            </a:r>
            <a:r>
              <a:rPr dirty="0"/>
              <a:t> </a:t>
            </a:r>
            <a:r>
              <a:rPr dirty="0" spc="-125"/>
              <a:t>AI</a:t>
            </a:r>
            <a:r>
              <a:rPr dirty="0"/>
              <a:t> </a:t>
            </a:r>
            <a:r>
              <a:rPr dirty="0" spc="-70"/>
              <a:t>Studio</a:t>
            </a:r>
            <a:r>
              <a:rPr dirty="0" sz="1150" spc="-110">
                <a:latin typeface="SimSun"/>
                <a:cs typeface="SimSun"/>
              </a:rPr>
              <a:t>で「誰でも」業務ツールを開発！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49" name="object 4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75"/>
              </a:lnSpc>
            </a:pPr>
            <a:fld id="{81D60167-4931-47E6-BA6A-407CBD079E47}" type="slidenum">
              <a:rPr dirty="0" spc="-50"/>
              <a:t>5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761999" y="1152524"/>
            <a:ext cx="762000" cy="57150"/>
          </a:xfrm>
          <a:custGeom>
            <a:avLst/>
            <a:gdLst/>
            <a:ahLst/>
            <a:cxnLst/>
            <a:rect l="l" t="t" r="r" b="b"/>
            <a:pathLst>
              <a:path w="762000" h="57150">
                <a:moveTo>
                  <a:pt x="761999" y="57149"/>
                </a:moveTo>
                <a:lnTo>
                  <a:pt x="0" y="57149"/>
                </a:lnTo>
                <a:lnTo>
                  <a:pt x="0" y="0"/>
                </a:lnTo>
                <a:lnTo>
                  <a:pt x="761999" y="0"/>
                </a:lnTo>
                <a:lnTo>
                  <a:pt x="761999" y="57149"/>
                </a:lnTo>
                <a:close/>
              </a:path>
            </a:pathLst>
          </a:custGeom>
          <a:solidFill>
            <a:srgbClr val="1A73E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761999" y="0"/>
            <a:ext cx="1000125" cy="266700"/>
          </a:xfrm>
          <a:custGeom>
            <a:avLst/>
            <a:gdLst/>
            <a:ahLst/>
            <a:cxnLst/>
            <a:rect l="l" t="t" r="r" b="b"/>
            <a:pathLst>
              <a:path w="1000125" h="266700">
                <a:moveTo>
                  <a:pt x="866774" y="266699"/>
                </a:moveTo>
                <a:lnTo>
                  <a:pt x="133349" y="266699"/>
                </a:lnTo>
                <a:lnTo>
                  <a:pt x="126798" y="266539"/>
                </a:lnTo>
                <a:lnTo>
                  <a:pt x="88432" y="258908"/>
                </a:lnTo>
                <a:lnTo>
                  <a:pt x="53906" y="240453"/>
                </a:lnTo>
                <a:lnTo>
                  <a:pt x="26246" y="212793"/>
                </a:lnTo>
                <a:lnTo>
                  <a:pt x="7791" y="178267"/>
                </a:lnTo>
                <a:lnTo>
                  <a:pt x="160" y="139901"/>
                </a:lnTo>
                <a:lnTo>
                  <a:pt x="0" y="133349"/>
                </a:lnTo>
                <a:lnTo>
                  <a:pt x="160" y="126798"/>
                </a:lnTo>
                <a:lnTo>
                  <a:pt x="7791" y="88432"/>
                </a:lnTo>
                <a:lnTo>
                  <a:pt x="26246" y="53906"/>
                </a:lnTo>
                <a:lnTo>
                  <a:pt x="53906" y="26246"/>
                </a:lnTo>
                <a:lnTo>
                  <a:pt x="88432" y="7791"/>
                </a:lnTo>
                <a:lnTo>
                  <a:pt x="126798" y="160"/>
                </a:lnTo>
                <a:lnTo>
                  <a:pt x="133349" y="0"/>
                </a:lnTo>
                <a:lnTo>
                  <a:pt x="866774" y="0"/>
                </a:lnTo>
                <a:lnTo>
                  <a:pt x="905484" y="5740"/>
                </a:lnTo>
                <a:lnTo>
                  <a:pt x="940859" y="22473"/>
                </a:lnTo>
                <a:lnTo>
                  <a:pt x="969856" y="48752"/>
                </a:lnTo>
                <a:lnTo>
                  <a:pt x="989974" y="82319"/>
                </a:lnTo>
                <a:lnTo>
                  <a:pt x="999484" y="120279"/>
                </a:lnTo>
                <a:lnTo>
                  <a:pt x="1000124" y="133349"/>
                </a:lnTo>
                <a:lnTo>
                  <a:pt x="999964" y="139901"/>
                </a:lnTo>
                <a:lnTo>
                  <a:pt x="992333" y="178267"/>
                </a:lnTo>
                <a:lnTo>
                  <a:pt x="973878" y="212793"/>
                </a:lnTo>
                <a:lnTo>
                  <a:pt x="946218" y="240453"/>
                </a:lnTo>
                <a:lnTo>
                  <a:pt x="911691" y="258908"/>
                </a:lnTo>
                <a:lnTo>
                  <a:pt x="873325" y="266539"/>
                </a:lnTo>
                <a:lnTo>
                  <a:pt x="866774" y="2666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863600" y="27114"/>
            <a:ext cx="798195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45">
                <a:solidFill>
                  <a:srgbClr val="1D40AF"/>
                </a:solidFill>
                <a:latin typeface="SimSun"/>
                <a:cs typeface="SimSun"/>
              </a:rPr>
              <a:t>セクション </a:t>
            </a:r>
            <a:r>
              <a:rPr dirty="0" sz="1150" spc="-50">
                <a:solidFill>
                  <a:srgbClr val="1D40AF"/>
                </a:solidFill>
                <a:latin typeface="Georgia"/>
                <a:cs typeface="Georgia"/>
              </a:rPr>
              <a:t>4</a:t>
            </a:r>
            <a:endParaRPr sz="1150">
              <a:latin typeface="Georgia"/>
              <a:cs typeface="Georg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9299" y="457073"/>
            <a:ext cx="3455035" cy="4908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50" spc="-285"/>
              <a:t>まとめ</a:t>
            </a:r>
            <a:r>
              <a:rPr dirty="0" sz="3050" spc="1714">
                <a:solidFill>
                  <a:srgbClr val="1A73E7"/>
                </a:solidFill>
                <a:latin typeface="Tahoma"/>
                <a:cs typeface="Tahoma"/>
              </a:rPr>
              <a:t>‧</a:t>
            </a:r>
            <a:r>
              <a:rPr dirty="0" sz="3050" spc="-380"/>
              <a:t>今後の可能性</a:t>
            </a:r>
            <a:endParaRPr sz="305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7620" rIns="0" bIns="0" rtlCol="0" vert="horz">
            <a:spAutoFit/>
          </a:bodyPr>
          <a:lstStyle/>
          <a:p>
            <a:pPr marL="12700" marR="205740">
              <a:lnSpc>
                <a:spcPct val="101899"/>
              </a:lnSpc>
              <a:spcBef>
                <a:spcPts val="60"/>
              </a:spcBef>
            </a:pPr>
            <a:r>
              <a:rPr dirty="0" sz="1800" spc="-25">
                <a:latin typeface="Microsoft Sans Serif"/>
                <a:cs typeface="Microsoft Sans Serif"/>
              </a:rPr>
              <a:t>AI</a:t>
            </a:r>
            <a:r>
              <a:rPr dirty="0" spc="-25">
                <a:solidFill>
                  <a:srgbClr val="1A73E7"/>
                </a:solidFill>
                <a:latin typeface="Lucida Sans Unicode"/>
                <a:cs typeface="Lucida Sans Unicode"/>
              </a:rPr>
              <a:t>‧</a:t>
            </a:r>
            <a:r>
              <a:rPr dirty="0" sz="1800" spc="-25">
                <a:latin typeface="Microsoft Sans Serif"/>
                <a:cs typeface="Microsoft Sans Serif"/>
              </a:rPr>
              <a:t>Google</a:t>
            </a:r>
            <a:r>
              <a:rPr dirty="0" sz="1800" spc="-80">
                <a:latin typeface="Microsoft Sans Serif"/>
                <a:cs typeface="Microsoft Sans Serif"/>
              </a:rPr>
              <a:t> </a:t>
            </a:r>
            <a:r>
              <a:rPr dirty="0" sz="1800" spc="-165">
                <a:latin typeface="Microsoft Sans Serif"/>
                <a:cs typeface="Microsoft Sans Serif"/>
              </a:rPr>
              <a:t>AI</a:t>
            </a:r>
            <a:r>
              <a:rPr dirty="0" sz="1800" spc="-85">
                <a:latin typeface="Microsoft Sans Serif"/>
                <a:cs typeface="Microsoft Sans Serif"/>
              </a:rPr>
              <a:t> Studio</a:t>
            </a:r>
            <a:r>
              <a:rPr dirty="0" spc="-235">
                <a:latin typeface="SimSun"/>
                <a:cs typeface="SimSun"/>
              </a:rPr>
              <a:t>により、</a:t>
            </a:r>
            <a:r>
              <a:rPr dirty="0" spc="-50" b="1"/>
              <a:t>「非エンジニアでも</a:t>
            </a:r>
            <a:r>
              <a:rPr dirty="0" sz="1650" spc="-65" b="1">
                <a:latin typeface="David Libre"/>
                <a:cs typeface="David Libre"/>
              </a:rPr>
              <a:t>AI</a:t>
            </a:r>
            <a:r>
              <a:rPr dirty="0" spc="-175" b="1"/>
              <a:t>業務ツールを作れ</a:t>
            </a:r>
            <a:r>
              <a:rPr dirty="0" spc="225" b="1"/>
              <a:t>る」</a:t>
            </a:r>
            <a:r>
              <a:rPr dirty="0" spc="-195">
                <a:latin typeface="SimSun"/>
                <a:cs typeface="SimSun"/>
              </a:rPr>
              <a:t>時代に突入しました！</a:t>
            </a:r>
            <a:endParaRPr sz="1650">
              <a:latin typeface="SimSun"/>
              <a:cs typeface="SimSun"/>
            </a:endParaRPr>
          </a:p>
          <a:p>
            <a:pPr marL="12700" marR="5080">
              <a:lnSpc>
                <a:spcPct val="116700"/>
              </a:lnSpc>
              <a:spcBef>
                <a:spcPts val="1755"/>
              </a:spcBef>
            </a:pPr>
            <a:r>
              <a:rPr dirty="0" sz="1500" spc="-190">
                <a:solidFill>
                  <a:srgbClr val="374050"/>
                </a:solidFill>
                <a:latin typeface="SimSun"/>
                <a:cs typeface="SimSun"/>
              </a:rPr>
              <a:t>本事例のように、従来エンジニアに依頼していた開発が、今では「誰でも」「簡単</a:t>
            </a:r>
            <a:r>
              <a:rPr dirty="0" sz="1500" spc="-180">
                <a:solidFill>
                  <a:srgbClr val="374050"/>
                </a:solidFill>
                <a:latin typeface="SimSun"/>
                <a:cs typeface="SimSun"/>
              </a:rPr>
              <a:t>に」形にできるようになりました。「目の前の業務変革」が驚く ほど身近なもの</a:t>
            </a:r>
            <a:r>
              <a:rPr dirty="0" sz="1500" spc="-175">
                <a:solidFill>
                  <a:srgbClr val="374050"/>
                </a:solidFill>
                <a:latin typeface="SimSun"/>
                <a:cs typeface="SimSun"/>
              </a:rPr>
              <a:t>になっています。</a:t>
            </a:r>
            <a:endParaRPr sz="150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13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500" spc="-150" b="1">
                <a:solidFill>
                  <a:srgbClr val="374050"/>
                </a:solidFill>
              </a:rPr>
              <a:t>自分自身</a:t>
            </a:r>
            <a:r>
              <a:rPr dirty="0" sz="1500" spc="850" b="1">
                <a:solidFill>
                  <a:srgbClr val="374050"/>
                </a:solidFill>
                <a:latin typeface="Meiryo"/>
                <a:cs typeface="Meiryo"/>
              </a:rPr>
              <a:t>‧</a:t>
            </a:r>
            <a:r>
              <a:rPr dirty="0" sz="1500" spc="-150" b="1">
                <a:solidFill>
                  <a:srgbClr val="374050"/>
                </a:solidFill>
              </a:rPr>
              <a:t>自</a:t>
            </a:r>
            <a:r>
              <a:rPr dirty="0" sz="1500" spc="-165" b="1">
                <a:solidFill>
                  <a:srgbClr val="374050"/>
                </a:solidFill>
                <a:latin typeface="Meiryo"/>
                <a:cs typeface="Meiryo"/>
              </a:rPr>
              <a:t>チームの</a:t>
            </a:r>
            <a:r>
              <a:rPr dirty="0" sz="1500" spc="-150" b="1">
                <a:solidFill>
                  <a:srgbClr val="374050"/>
                </a:solidFill>
              </a:rPr>
              <a:t>課題</a:t>
            </a:r>
            <a:r>
              <a:rPr dirty="0" sz="1500" spc="-150" b="1">
                <a:solidFill>
                  <a:srgbClr val="374050"/>
                </a:solidFill>
                <a:latin typeface="Meiryo"/>
                <a:cs typeface="Meiryo"/>
              </a:rPr>
              <a:t>に</a:t>
            </a:r>
            <a:r>
              <a:rPr dirty="0" sz="1450" spc="-50" b="1">
                <a:solidFill>
                  <a:srgbClr val="374050"/>
                </a:solidFill>
                <a:latin typeface="David Libre"/>
                <a:cs typeface="David Libre"/>
              </a:rPr>
              <a:t>AI</a:t>
            </a:r>
            <a:r>
              <a:rPr dirty="0" sz="1500" spc="-150" b="1">
                <a:solidFill>
                  <a:srgbClr val="374050"/>
                </a:solidFill>
              </a:rPr>
              <a:t>活用</a:t>
            </a:r>
            <a:r>
              <a:rPr dirty="0" sz="1500" spc="-150" b="1">
                <a:solidFill>
                  <a:srgbClr val="374050"/>
                </a:solidFill>
                <a:latin typeface="Meiryo"/>
                <a:cs typeface="Meiryo"/>
              </a:rPr>
              <a:t>、まずは</a:t>
            </a:r>
            <a:r>
              <a:rPr dirty="0" sz="1500" spc="-150" b="1">
                <a:solidFill>
                  <a:srgbClr val="374050"/>
                </a:solidFill>
              </a:rPr>
              <a:t>一歩踏</a:t>
            </a:r>
            <a:r>
              <a:rPr dirty="0" sz="1500" spc="-150" b="1">
                <a:solidFill>
                  <a:srgbClr val="374050"/>
                </a:solidFill>
                <a:latin typeface="Meiryo"/>
                <a:cs typeface="Meiryo"/>
              </a:rPr>
              <a:t>み</a:t>
            </a:r>
            <a:r>
              <a:rPr dirty="0" sz="1500" spc="-150" b="1">
                <a:solidFill>
                  <a:srgbClr val="374050"/>
                </a:solidFill>
              </a:rPr>
              <a:t>出</a:t>
            </a:r>
            <a:r>
              <a:rPr dirty="0" sz="1500" spc="-175" b="1">
                <a:solidFill>
                  <a:srgbClr val="374050"/>
                </a:solidFill>
                <a:latin typeface="Meiryo"/>
                <a:cs typeface="Meiryo"/>
              </a:rPr>
              <a:t>してみませんか</a:t>
            </a:r>
            <a:r>
              <a:rPr dirty="0" sz="1500" spc="-50" b="1">
                <a:solidFill>
                  <a:srgbClr val="374050"/>
                </a:solidFill>
              </a:rPr>
              <a:t>？</a:t>
            </a:r>
            <a:endParaRPr sz="1500">
              <a:latin typeface="Meiryo"/>
              <a:cs typeface="Meiryo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0" y="0"/>
            <a:ext cx="1905000" cy="1905000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493784" y="1904999"/>
                </a:moveTo>
                <a:lnTo>
                  <a:pt x="458715" y="1904999"/>
                </a:lnTo>
                <a:lnTo>
                  <a:pt x="423662" y="1904031"/>
                </a:lnTo>
                <a:lnTo>
                  <a:pt x="371144" y="1901128"/>
                </a:lnTo>
                <a:lnTo>
                  <a:pt x="318768" y="1896294"/>
                </a:lnTo>
                <a:lnTo>
                  <a:pt x="266608" y="1889535"/>
                </a:lnTo>
                <a:lnTo>
                  <a:pt x="214733" y="1880861"/>
                </a:lnTo>
                <a:lnTo>
                  <a:pt x="163209" y="1870284"/>
                </a:lnTo>
                <a:lnTo>
                  <a:pt x="112109" y="1857817"/>
                </a:lnTo>
                <a:lnTo>
                  <a:pt x="61505" y="1843478"/>
                </a:lnTo>
                <a:lnTo>
                  <a:pt x="11464" y="1827286"/>
                </a:lnTo>
                <a:lnTo>
                  <a:pt x="0" y="1823263"/>
                </a:lnTo>
                <a:lnTo>
                  <a:pt x="0" y="0"/>
                </a:lnTo>
                <a:lnTo>
                  <a:pt x="1823263" y="0"/>
                </a:lnTo>
                <a:lnTo>
                  <a:pt x="1827286" y="11464"/>
                </a:lnTo>
                <a:lnTo>
                  <a:pt x="1843478" y="61505"/>
                </a:lnTo>
                <a:lnTo>
                  <a:pt x="1857817" y="112109"/>
                </a:lnTo>
                <a:lnTo>
                  <a:pt x="1870284" y="163209"/>
                </a:lnTo>
                <a:lnTo>
                  <a:pt x="1880861" y="214733"/>
                </a:lnTo>
                <a:lnTo>
                  <a:pt x="1889535" y="266608"/>
                </a:lnTo>
                <a:lnTo>
                  <a:pt x="1896294" y="318768"/>
                </a:lnTo>
                <a:lnTo>
                  <a:pt x="1901128" y="371144"/>
                </a:lnTo>
                <a:lnTo>
                  <a:pt x="1904031" y="423662"/>
                </a:lnTo>
                <a:lnTo>
                  <a:pt x="1904999" y="458715"/>
                </a:lnTo>
                <a:lnTo>
                  <a:pt x="1904999" y="493784"/>
                </a:lnTo>
                <a:lnTo>
                  <a:pt x="1903278" y="546355"/>
                </a:lnTo>
                <a:lnTo>
                  <a:pt x="1899731" y="598831"/>
                </a:lnTo>
                <a:lnTo>
                  <a:pt x="1894255" y="651144"/>
                </a:lnTo>
                <a:lnTo>
                  <a:pt x="1886856" y="703219"/>
                </a:lnTo>
                <a:lnTo>
                  <a:pt x="1877546" y="754985"/>
                </a:lnTo>
                <a:lnTo>
                  <a:pt x="1866338" y="806372"/>
                </a:lnTo>
                <a:lnTo>
                  <a:pt x="1853244" y="857315"/>
                </a:lnTo>
                <a:lnTo>
                  <a:pt x="1838285" y="907742"/>
                </a:lnTo>
                <a:lnTo>
                  <a:pt x="1821480" y="957581"/>
                </a:lnTo>
                <a:lnTo>
                  <a:pt x="1802853" y="1006768"/>
                </a:lnTo>
                <a:lnTo>
                  <a:pt x="1782426" y="1055238"/>
                </a:lnTo>
                <a:lnTo>
                  <a:pt x="1760230" y="1102923"/>
                </a:lnTo>
                <a:lnTo>
                  <a:pt x="1736294" y="1149757"/>
                </a:lnTo>
                <a:lnTo>
                  <a:pt x="1710651" y="1195679"/>
                </a:lnTo>
                <a:lnTo>
                  <a:pt x="1683334" y="1240627"/>
                </a:lnTo>
                <a:lnTo>
                  <a:pt x="1654381" y="1284540"/>
                </a:lnTo>
                <a:lnTo>
                  <a:pt x="1623832" y="1327355"/>
                </a:lnTo>
                <a:lnTo>
                  <a:pt x="1591729" y="1369016"/>
                </a:lnTo>
                <a:lnTo>
                  <a:pt x="1558111" y="1409470"/>
                </a:lnTo>
                <a:lnTo>
                  <a:pt x="1523028" y="1448659"/>
                </a:lnTo>
                <a:lnTo>
                  <a:pt x="1486528" y="1486528"/>
                </a:lnTo>
                <a:lnTo>
                  <a:pt x="1448659" y="1523028"/>
                </a:lnTo>
                <a:lnTo>
                  <a:pt x="1409470" y="1558112"/>
                </a:lnTo>
                <a:lnTo>
                  <a:pt x="1369016" y="1591729"/>
                </a:lnTo>
                <a:lnTo>
                  <a:pt x="1327355" y="1623832"/>
                </a:lnTo>
                <a:lnTo>
                  <a:pt x="1284540" y="1654381"/>
                </a:lnTo>
                <a:lnTo>
                  <a:pt x="1240627" y="1683334"/>
                </a:lnTo>
                <a:lnTo>
                  <a:pt x="1195679" y="1710651"/>
                </a:lnTo>
                <a:lnTo>
                  <a:pt x="1149757" y="1736294"/>
                </a:lnTo>
                <a:lnTo>
                  <a:pt x="1102923" y="1760230"/>
                </a:lnTo>
                <a:lnTo>
                  <a:pt x="1055238" y="1782426"/>
                </a:lnTo>
                <a:lnTo>
                  <a:pt x="1006767" y="1802853"/>
                </a:lnTo>
                <a:lnTo>
                  <a:pt x="957581" y="1821480"/>
                </a:lnTo>
                <a:lnTo>
                  <a:pt x="907742" y="1838285"/>
                </a:lnTo>
                <a:lnTo>
                  <a:pt x="857315" y="1853244"/>
                </a:lnTo>
                <a:lnTo>
                  <a:pt x="806372" y="1866338"/>
                </a:lnTo>
                <a:lnTo>
                  <a:pt x="754985" y="1877546"/>
                </a:lnTo>
                <a:lnTo>
                  <a:pt x="703219" y="1886856"/>
                </a:lnTo>
                <a:lnTo>
                  <a:pt x="651144" y="1894255"/>
                </a:lnTo>
                <a:lnTo>
                  <a:pt x="598831" y="1899731"/>
                </a:lnTo>
                <a:lnTo>
                  <a:pt x="546355" y="1903278"/>
                </a:lnTo>
                <a:lnTo>
                  <a:pt x="493784" y="1904999"/>
                </a:lnTo>
                <a:close/>
              </a:path>
            </a:pathLst>
          </a:custGeom>
          <a:solidFill>
            <a:srgbClr val="1A73E7">
              <a:alpha val="4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0763320" y="5429321"/>
            <a:ext cx="1428750" cy="1428750"/>
          </a:xfrm>
          <a:custGeom>
            <a:avLst/>
            <a:gdLst/>
            <a:ahLst/>
            <a:cxnLst/>
            <a:rect l="l" t="t" r="r" b="b"/>
            <a:pathLst>
              <a:path w="1428750" h="1428750">
                <a:moveTo>
                  <a:pt x="1428678" y="1428678"/>
                </a:moveTo>
                <a:lnTo>
                  <a:pt x="127556" y="1428678"/>
                </a:lnTo>
                <a:lnTo>
                  <a:pt x="123668" y="1421913"/>
                </a:lnTo>
                <a:lnTo>
                  <a:pt x="101629" y="1380682"/>
                </a:lnTo>
                <a:lnTo>
                  <a:pt x="81641" y="1338420"/>
                </a:lnTo>
                <a:lnTo>
                  <a:pt x="63751" y="1295227"/>
                </a:lnTo>
                <a:lnTo>
                  <a:pt x="48002" y="1251209"/>
                </a:lnTo>
                <a:lnTo>
                  <a:pt x="34431" y="1206471"/>
                </a:lnTo>
                <a:lnTo>
                  <a:pt x="23070" y="1161121"/>
                </a:lnTo>
                <a:lnTo>
                  <a:pt x="13950" y="1115269"/>
                </a:lnTo>
                <a:lnTo>
                  <a:pt x="7089" y="1069024"/>
                </a:lnTo>
                <a:lnTo>
                  <a:pt x="2508" y="1022498"/>
                </a:lnTo>
                <a:lnTo>
                  <a:pt x="215" y="975803"/>
                </a:lnTo>
                <a:lnTo>
                  <a:pt x="0" y="964117"/>
                </a:lnTo>
                <a:lnTo>
                  <a:pt x="0" y="940738"/>
                </a:lnTo>
                <a:lnTo>
                  <a:pt x="1720" y="894018"/>
                </a:lnTo>
                <a:lnTo>
                  <a:pt x="5730" y="847440"/>
                </a:lnTo>
                <a:lnTo>
                  <a:pt x="12022" y="801114"/>
                </a:lnTo>
                <a:lnTo>
                  <a:pt x="20580" y="755153"/>
                </a:lnTo>
                <a:lnTo>
                  <a:pt x="31383" y="709667"/>
                </a:lnTo>
                <a:lnTo>
                  <a:pt x="44404" y="664766"/>
                </a:lnTo>
                <a:lnTo>
                  <a:pt x="59613" y="620558"/>
                </a:lnTo>
                <a:lnTo>
                  <a:pt x="76971" y="577149"/>
                </a:lnTo>
                <a:lnTo>
                  <a:pt x="96438" y="534645"/>
                </a:lnTo>
                <a:lnTo>
                  <a:pt x="117970" y="493146"/>
                </a:lnTo>
                <a:lnTo>
                  <a:pt x="141510" y="452755"/>
                </a:lnTo>
                <a:lnTo>
                  <a:pt x="167005" y="413567"/>
                </a:lnTo>
                <a:lnTo>
                  <a:pt x="194392" y="375677"/>
                </a:lnTo>
                <a:lnTo>
                  <a:pt x="223605" y="339177"/>
                </a:lnTo>
                <a:lnTo>
                  <a:pt x="254574" y="304154"/>
                </a:lnTo>
                <a:lnTo>
                  <a:pt x="287223" y="270693"/>
                </a:lnTo>
                <a:lnTo>
                  <a:pt x="321475" y="238875"/>
                </a:lnTo>
                <a:lnTo>
                  <a:pt x="357248" y="208776"/>
                </a:lnTo>
                <a:lnTo>
                  <a:pt x="394454" y="180466"/>
                </a:lnTo>
                <a:lnTo>
                  <a:pt x="433005" y="154018"/>
                </a:lnTo>
                <a:lnTo>
                  <a:pt x="472807" y="129493"/>
                </a:lnTo>
                <a:lnTo>
                  <a:pt x="513764" y="106950"/>
                </a:lnTo>
                <a:lnTo>
                  <a:pt x="555777" y="86445"/>
                </a:lnTo>
                <a:lnTo>
                  <a:pt x="598747" y="68025"/>
                </a:lnTo>
                <a:lnTo>
                  <a:pt x="642568" y="51736"/>
                </a:lnTo>
                <a:lnTo>
                  <a:pt x="687138" y="37618"/>
                </a:lnTo>
                <a:lnTo>
                  <a:pt x="732345" y="25702"/>
                </a:lnTo>
                <a:lnTo>
                  <a:pt x="778083" y="16019"/>
                </a:lnTo>
                <a:lnTo>
                  <a:pt x="824241" y="8593"/>
                </a:lnTo>
                <a:lnTo>
                  <a:pt x="870707" y="3440"/>
                </a:lnTo>
                <a:lnTo>
                  <a:pt x="917369" y="573"/>
                </a:lnTo>
                <a:lnTo>
                  <a:pt x="940738" y="0"/>
                </a:lnTo>
                <a:lnTo>
                  <a:pt x="964117" y="0"/>
                </a:lnTo>
                <a:lnTo>
                  <a:pt x="1010837" y="1720"/>
                </a:lnTo>
                <a:lnTo>
                  <a:pt x="1057415" y="5731"/>
                </a:lnTo>
                <a:lnTo>
                  <a:pt x="1103742" y="12023"/>
                </a:lnTo>
                <a:lnTo>
                  <a:pt x="1149702" y="20580"/>
                </a:lnTo>
                <a:lnTo>
                  <a:pt x="1195188" y="31383"/>
                </a:lnTo>
                <a:lnTo>
                  <a:pt x="1240088" y="44404"/>
                </a:lnTo>
                <a:lnTo>
                  <a:pt x="1284296" y="59612"/>
                </a:lnTo>
                <a:lnTo>
                  <a:pt x="1327706" y="76972"/>
                </a:lnTo>
                <a:lnTo>
                  <a:pt x="1370211" y="96441"/>
                </a:lnTo>
                <a:lnTo>
                  <a:pt x="1411710" y="117971"/>
                </a:lnTo>
                <a:lnTo>
                  <a:pt x="1428678" y="127556"/>
                </a:lnTo>
                <a:lnTo>
                  <a:pt x="1428678" y="1428678"/>
                </a:lnTo>
                <a:close/>
              </a:path>
            </a:pathLst>
          </a:custGeom>
          <a:solidFill>
            <a:srgbClr val="33A753">
              <a:alpha val="4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0066733" y="5143499"/>
            <a:ext cx="393065" cy="571500"/>
          </a:xfrm>
          <a:custGeom>
            <a:avLst/>
            <a:gdLst/>
            <a:ahLst/>
            <a:cxnLst/>
            <a:rect l="l" t="t" r="r" b="b"/>
            <a:pathLst>
              <a:path w="393065" h="571500">
                <a:moveTo>
                  <a:pt x="285793" y="428513"/>
                </a:moveTo>
                <a:lnTo>
                  <a:pt x="107156" y="428513"/>
                </a:lnTo>
                <a:lnTo>
                  <a:pt x="97209" y="402758"/>
                </a:lnTo>
                <a:lnTo>
                  <a:pt x="84008" y="378437"/>
                </a:lnTo>
                <a:lnTo>
                  <a:pt x="68652" y="355099"/>
                </a:lnTo>
                <a:lnTo>
                  <a:pt x="52238" y="332295"/>
                </a:lnTo>
                <a:lnTo>
                  <a:pt x="43560" y="320394"/>
                </a:lnTo>
                <a:lnTo>
                  <a:pt x="39273" y="314417"/>
                </a:lnTo>
                <a:lnTo>
                  <a:pt x="9236" y="256156"/>
                </a:lnTo>
                <a:lnTo>
                  <a:pt x="0" y="196453"/>
                </a:lnTo>
                <a:lnTo>
                  <a:pt x="5188" y="151408"/>
                </a:lnTo>
                <a:lnTo>
                  <a:pt x="19968" y="110059"/>
                </a:lnTo>
                <a:lnTo>
                  <a:pt x="43159" y="73582"/>
                </a:lnTo>
                <a:lnTo>
                  <a:pt x="73582" y="43159"/>
                </a:lnTo>
                <a:lnTo>
                  <a:pt x="110059" y="19968"/>
                </a:lnTo>
                <a:lnTo>
                  <a:pt x="151408" y="5188"/>
                </a:lnTo>
                <a:lnTo>
                  <a:pt x="196453" y="0"/>
                </a:lnTo>
                <a:lnTo>
                  <a:pt x="241494" y="5188"/>
                </a:lnTo>
                <a:lnTo>
                  <a:pt x="282839" y="19968"/>
                </a:lnTo>
                <a:lnTo>
                  <a:pt x="319309" y="43159"/>
                </a:lnTo>
                <a:lnTo>
                  <a:pt x="347581" y="71437"/>
                </a:lnTo>
                <a:lnTo>
                  <a:pt x="196453" y="71437"/>
                </a:lnTo>
                <a:lnTo>
                  <a:pt x="147770" y="81254"/>
                </a:lnTo>
                <a:lnTo>
                  <a:pt x="108035" y="108035"/>
                </a:lnTo>
                <a:lnTo>
                  <a:pt x="81254" y="147770"/>
                </a:lnTo>
                <a:lnTo>
                  <a:pt x="71437" y="196453"/>
                </a:lnTo>
                <a:lnTo>
                  <a:pt x="71437" y="206275"/>
                </a:lnTo>
                <a:lnTo>
                  <a:pt x="79474" y="214312"/>
                </a:lnTo>
                <a:lnTo>
                  <a:pt x="391531" y="214312"/>
                </a:lnTo>
                <a:lnTo>
                  <a:pt x="390545" y="227053"/>
                </a:lnTo>
                <a:lnTo>
                  <a:pt x="372683" y="283397"/>
                </a:lnTo>
                <a:lnTo>
                  <a:pt x="349426" y="320394"/>
                </a:lnTo>
                <a:lnTo>
                  <a:pt x="340748" y="332295"/>
                </a:lnTo>
                <a:lnTo>
                  <a:pt x="324385" y="355099"/>
                </a:lnTo>
                <a:lnTo>
                  <a:pt x="309027" y="378437"/>
                </a:lnTo>
                <a:lnTo>
                  <a:pt x="295794" y="402758"/>
                </a:lnTo>
                <a:lnTo>
                  <a:pt x="285793" y="428513"/>
                </a:lnTo>
                <a:close/>
              </a:path>
              <a:path w="393065" h="571500">
                <a:moveTo>
                  <a:pt x="391531" y="214312"/>
                </a:moveTo>
                <a:lnTo>
                  <a:pt x="99119" y="214312"/>
                </a:lnTo>
                <a:lnTo>
                  <a:pt x="107156" y="206275"/>
                </a:lnTo>
                <a:lnTo>
                  <a:pt x="107156" y="196453"/>
                </a:lnTo>
                <a:lnTo>
                  <a:pt x="114170" y="161686"/>
                </a:lnTo>
                <a:lnTo>
                  <a:pt x="133303" y="133303"/>
                </a:lnTo>
                <a:lnTo>
                  <a:pt x="161686" y="114170"/>
                </a:lnTo>
                <a:lnTo>
                  <a:pt x="196453" y="107156"/>
                </a:lnTo>
                <a:lnTo>
                  <a:pt x="206275" y="107156"/>
                </a:lnTo>
                <a:lnTo>
                  <a:pt x="214312" y="99119"/>
                </a:lnTo>
                <a:lnTo>
                  <a:pt x="214312" y="79474"/>
                </a:lnTo>
                <a:lnTo>
                  <a:pt x="206275" y="71437"/>
                </a:lnTo>
                <a:lnTo>
                  <a:pt x="347581" y="71437"/>
                </a:lnTo>
                <a:lnTo>
                  <a:pt x="372912" y="110059"/>
                </a:lnTo>
                <a:lnTo>
                  <a:pt x="387692" y="151408"/>
                </a:lnTo>
                <a:lnTo>
                  <a:pt x="392893" y="196453"/>
                </a:lnTo>
                <a:lnTo>
                  <a:pt x="391531" y="214312"/>
                </a:lnTo>
                <a:close/>
              </a:path>
              <a:path w="393065" h="571500">
                <a:moveTo>
                  <a:pt x="196453" y="571500"/>
                </a:moveTo>
                <a:lnTo>
                  <a:pt x="161686" y="564485"/>
                </a:lnTo>
                <a:lnTo>
                  <a:pt x="133303" y="545352"/>
                </a:lnTo>
                <a:lnTo>
                  <a:pt x="114170" y="516969"/>
                </a:lnTo>
                <a:lnTo>
                  <a:pt x="107156" y="482203"/>
                </a:lnTo>
                <a:lnTo>
                  <a:pt x="107156" y="464343"/>
                </a:lnTo>
                <a:lnTo>
                  <a:pt x="285750" y="464343"/>
                </a:lnTo>
                <a:lnTo>
                  <a:pt x="285750" y="482203"/>
                </a:lnTo>
                <a:lnTo>
                  <a:pt x="278735" y="516969"/>
                </a:lnTo>
                <a:lnTo>
                  <a:pt x="259602" y="545352"/>
                </a:lnTo>
                <a:lnTo>
                  <a:pt x="231219" y="564485"/>
                </a:lnTo>
                <a:lnTo>
                  <a:pt x="196453" y="571500"/>
                </a:lnTo>
                <a:close/>
              </a:path>
            </a:pathLst>
          </a:custGeom>
          <a:solidFill>
            <a:srgbClr val="1A73E7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72399" y="304799"/>
            <a:ext cx="3467100" cy="3047999"/>
          </a:xfrm>
          <a:prstGeom prst="rect">
            <a:avLst/>
          </a:prstGeom>
        </p:spPr>
      </p:pic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 spc="-110"/>
              <a:t>Google</a:t>
            </a:r>
            <a:r>
              <a:rPr dirty="0"/>
              <a:t> </a:t>
            </a:r>
            <a:r>
              <a:rPr dirty="0" spc="-125"/>
              <a:t>AI</a:t>
            </a:r>
            <a:r>
              <a:rPr dirty="0"/>
              <a:t> </a:t>
            </a:r>
            <a:r>
              <a:rPr dirty="0" spc="-70"/>
              <a:t>Studio</a:t>
            </a:r>
            <a:r>
              <a:rPr dirty="0" sz="1150" spc="-110">
                <a:latin typeface="SimSun"/>
                <a:cs typeface="SimSun"/>
              </a:rPr>
              <a:t>で「誰でも」業務ツールを開発！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75"/>
              </a:lnSpc>
            </a:pPr>
            <a:fld id="{81D60167-4931-47E6-BA6A-407CBD079E47}" type="slidenum">
              <a:rPr dirty="0" spc="-50"/>
              <a:t>5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299" y="-40322"/>
            <a:ext cx="2882900" cy="413384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180"/>
              <a:t>デモ＆リポジトリ紹介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761999" y="838199"/>
            <a:ext cx="5181600" cy="2762250"/>
            <a:chOff x="761999" y="838199"/>
            <a:chExt cx="5181600" cy="2762250"/>
          </a:xfrm>
        </p:grpSpPr>
        <p:sp>
          <p:nvSpPr>
            <p:cNvPr id="4" name="object 4" descr=""/>
            <p:cNvSpPr/>
            <p:nvPr/>
          </p:nvSpPr>
          <p:spPr>
            <a:xfrm>
              <a:off x="766762" y="842962"/>
              <a:ext cx="5172075" cy="2752725"/>
            </a:xfrm>
            <a:custGeom>
              <a:avLst/>
              <a:gdLst/>
              <a:ahLst/>
              <a:cxnLst/>
              <a:rect l="l" t="t" r="r" b="b"/>
              <a:pathLst>
                <a:path w="5172075" h="2752725">
                  <a:moveTo>
                    <a:pt x="5105328" y="2752724"/>
                  </a:moveTo>
                  <a:lnTo>
                    <a:pt x="66746" y="2752724"/>
                  </a:lnTo>
                  <a:lnTo>
                    <a:pt x="62101" y="2752267"/>
                  </a:lnTo>
                  <a:lnTo>
                    <a:pt x="24240" y="2735117"/>
                  </a:lnTo>
                  <a:lnTo>
                    <a:pt x="2287" y="2699824"/>
                  </a:lnTo>
                  <a:lnTo>
                    <a:pt x="0" y="2685977"/>
                  </a:lnTo>
                  <a:lnTo>
                    <a:pt x="0" y="26812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5105328" y="0"/>
                  </a:lnTo>
                  <a:lnTo>
                    <a:pt x="5144225" y="14645"/>
                  </a:lnTo>
                  <a:lnTo>
                    <a:pt x="5168431" y="48433"/>
                  </a:lnTo>
                  <a:lnTo>
                    <a:pt x="5172074" y="66746"/>
                  </a:lnTo>
                  <a:lnTo>
                    <a:pt x="5172074" y="2685977"/>
                  </a:lnTo>
                  <a:lnTo>
                    <a:pt x="5157428" y="2724875"/>
                  </a:lnTo>
                  <a:lnTo>
                    <a:pt x="5123640" y="2749081"/>
                  </a:lnTo>
                  <a:lnTo>
                    <a:pt x="5109973" y="2752267"/>
                  </a:lnTo>
                  <a:lnTo>
                    <a:pt x="5105328" y="2752724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66762" y="842962"/>
              <a:ext cx="5172075" cy="2752725"/>
            </a:xfrm>
            <a:custGeom>
              <a:avLst/>
              <a:gdLst/>
              <a:ahLst/>
              <a:cxnLst/>
              <a:rect l="l" t="t" r="r" b="b"/>
              <a:pathLst>
                <a:path w="5172075" h="2752725">
                  <a:moveTo>
                    <a:pt x="0" y="26812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900"/>
                  </a:lnTo>
                  <a:lnTo>
                    <a:pt x="3642" y="48433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35648" y="9433"/>
                  </a:lnTo>
                  <a:lnTo>
                    <a:pt x="44099" y="5437"/>
                  </a:lnTo>
                  <a:lnTo>
                    <a:pt x="48433" y="3642"/>
                  </a:lnTo>
                  <a:lnTo>
                    <a:pt x="52900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100637" y="0"/>
                  </a:lnTo>
                  <a:lnTo>
                    <a:pt x="5105328" y="0"/>
                  </a:lnTo>
                  <a:lnTo>
                    <a:pt x="5109973" y="457"/>
                  </a:lnTo>
                  <a:lnTo>
                    <a:pt x="5147834" y="17606"/>
                  </a:lnTo>
                  <a:lnTo>
                    <a:pt x="5151150" y="20923"/>
                  </a:lnTo>
                  <a:lnTo>
                    <a:pt x="5154467" y="24240"/>
                  </a:lnTo>
                  <a:lnTo>
                    <a:pt x="5157428" y="27848"/>
                  </a:lnTo>
                  <a:lnTo>
                    <a:pt x="5160034" y="31748"/>
                  </a:lnTo>
                  <a:lnTo>
                    <a:pt x="5162640" y="35648"/>
                  </a:lnTo>
                  <a:lnTo>
                    <a:pt x="5164841" y="39765"/>
                  </a:lnTo>
                  <a:lnTo>
                    <a:pt x="5166636" y="44099"/>
                  </a:lnTo>
                  <a:lnTo>
                    <a:pt x="5168431" y="48433"/>
                  </a:lnTo>
                  <a:lnTo>
                    <a:pt x="5169786" y="52900"/>
                  </a:lnTo>
                  <a:lnTo>
                    <a:pt x="5170701" y="57500"/>
                  </a:lnTo>
                  <a:lnTo>
                    <a:pt x="5171616" y="62101"/>
                  </a:lnTo>
                  <a:lnTo>
                    <a:pt x="5172074" y="66746"/>
                  </a:lnTo>
                  <a:lnTo>
                    <a:pt x="5172074" y="71437"/>
                  </a:lnTo>
                  <a:lnTo>
                    <a:pt x="5172074" y="2681287"/>
                  </a:lnTo>
                  <a:lnTo>
                    <a:pt x="5172074" y="2685977"/>
                  </a:lnTo>
                  <a:lnTo>
                    <a:pt x="5171616" y="2690623"/>
                  </a:lnTo>
                  <a:lnTo>
                    <a:pt x="5170701" y="2695224"/>
                  </a:lnTo>
                  <a:lnTo>
                    <a:pt x="5169786" y="2699824"/>
                  </a:lnTo>
                  <a:lnTo>
                    <a:pt x="5168431" y="2704291"/>
                  </a:lnTo>
                  <a:lnTo>
                    <a:pt x="5166636" y="2708624"/>
                  </a:lnTo>
                  <a:lnTo>
                    <a:pt x="5164841" y="2712958"/>
                  </a:lnTo>
                  <a:lnTo>
                    <a:pt x="5162640" y="2717075"/>
                  </a:lnTo>
                  <a:lnTo>
                    <a:pt x="5160034" y="2720975"/>
                  </a:lnTo>
                  <a:lnTo>
                    <a:pt x="5157428" y="2724875"/>
                  </a:lnTo>
                  <a:lnTo>
                    <a:pt x="5123640" y="2749081"/>
                  </a:lnTo>
                  <a:lnTo>
                    <a:pt x="5114573" y="2751351"/>
                  </a:lnTo>
                  <a:lnTo>
                    <a:pt x="5109973" y="2752267"/>
                  </a:lnTo>
                  <a:lnTo>
                    <a:pt x="5105328" y="2752724"/>
                  </a:lnTo>
                  <a:lnTo>
                    <a:pt x="5100637" y="2752724"/>
                  </a:lnTo>
                  <a:lnTo>
                    <a:pt x="71437" y="2752724"/>
                  </a:lnTo>
                  <a:lnTo>
                    <a:pt x="66746" y="2752724"/>
                  </a:lnTo>
                  <a:lnTo>
                    <a:pt x="62101" y="2752267"/>
                  </a:lnTo>
                  <a:lnTo>
                    <a:pt x="31748" y="2740684"/>
                  </a:lnTo>
                  <a:lnTo>
                    <a:pt x="27848" y="2738078"/>
                  </a:lnTo>
                  <a:lnTo>
                    <a:pt x="3642" y="2704291"/>
                  </a:lnTo>
                  <a:lnTo>
                    <a:pt x="0" y="2685977"/>
                  </a:lnTo>
                  <a:lnTo>
                    <a:pt x="0" y="2681287"/>
                  </a:lnTo>
                  <a:close/>
                </a:path>
              </a:pathLst>
            </a:custGeom>
            <a:ln w="9524">
              <a:solidFill>
                <a:srgbClr val="DAE9FE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0124" y="1123949"/>
              <a:ext cx="190499" cy="190499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1254124" y="1057910"/>
            <a:ext cx="1926589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95" b="1">
                <a:solidFill>
                  <a:srgbClr val="1C4ED8"/>
                </a:solidFill>
                <a:latin typeface="BIZ UDPGothic"/>
                <a:cs typeface="BIZ UDPGothic"/>
              </a:rPr>
              <a:t>アプリケーションデモ</a:t>
            </a:r>
            <a:endParaRPr sz="1700">
              <a:latin typeface="BIZ UDPGothic"/>
              <a:cs typeface="BIZ UDPGothic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930524" y="1826530"/>
            <a:ext cx="2667635" cy="487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0100"/>
              </a:lnSpc>
              <a:spcBef>
                <a:spcPts val="95"/>
              </a:spcBef>
            </a:pPr>
            <a:r>
              <a:rPr dirty="0" sz="1400" spc="-235">
                <a:solidFill>
                  <a:srgbClr val="374050"/>
                </a:solidFill>
                <a:latin typeface="Arial"/>
                <a:cs typeface="Arial"/>
              </a:rPr>
              <a:t>QR</a:t>
            </a:r>
            <a:r>
              <a:rPr dirty="0" sz="1350" spc="-175">
                <a:solidFill>
                  <a:srgbClr val="374050"/>
                </a:solidFill>
                <a:latin typeface="SimSun"/>
                <a:cs typeface="SimSun"/>
              </a:rPr>
              <a:t>コードを読み取ると、実際の議事録</a:t>
            </a:r>
            <a:r>
              <a:rPr dirty="0" sz="1350" spc="-185">
                <a:solidFill>
                  <a:srgbClr val="374050"/>
                </a:solidFill>
                <a:latin typeface="SimSun"/>
                <a:cs typeface="SimSun"/>
              </a:rPr>
              <a:t>自動化システムにアクセスできます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930524" y="2376127"/>
            <a:ext cx="2750185" cy="473709"/>
          </a:xfrm>
          <a:prstGeom prst="rect">
            <a:avLst/>
          </a:prstGeom>
        </p:spPr>
        <p:txBody>
          <a:bodyPr wrap="square" lIns="0" tIns="3810" rIns="0" bIns="0" rtlCol="0" vert="horz">
            <a:spAutoFit/>
          </a:bodyPr>
          <a:lstStyle/>
          <a:p>
            <a:pPr marL="12700" marR="5080">
              <a:lnSpc>
                <a:spcPct val="103400"/>
              </a:lnSpc>
              <a:spcBef>
                <a:spcPts val="30"/>
              </a:spcBef>
            </a:pPr>
            <a:r>
              <a:rPr dirty="0" sz="1450" spc="-45">
                <a:solidFill>
                  <a:srgbClr val="2562EB"/>
                </a:solidFill>
                <a:latin typeface="Microsoft Sans Serif"/>
                <a:cs typeface="Microsoft Sans Serif"/>
                <a:hlinkClick r:id="rId3"/>
              </a:rPr>
              <a:t>https://poc-</a:t>
            </a:r>
            <a:r>
              <a:rPr dirty="0" sz="1450" spc="-70">
                <a:solidFill>
                  <a:srgbClr val="2562EB"/>
                </a:solidFill>
                <a:latin typeface="Microsoft Sans Serif"/>
                <a:cs typeface="Microsoft Sans Serif"/>
                <a:hlinkClick r:id="rId3"/>
              </a:rPr>
              <a:t>meeting-</a:t>
            </a:r>
            <a:r>
              <a:rPr dirty="0" sz="1450" spc="-55">
                <a:solidFill>
                  <a:srgbClr val="2562EB"/>
                </a:solidFill>
                <a:latin typeface="Microsoft Sans Serif"/>
                <a:cs typeface="Microsoft Sans Serif"/>
                <a:hlinkClick r:id="rId3"/>
              </a:rPr>
              <a:t>studio-</a:t>
            </a:r>
            <a:r>
              <a:rPr dirty="0" sz="1450" spc="-135">
                <a:solidFill>
                  <a:srgbClr val="2562EB"/>
                </a:solidFill>
                <a:latin typeface="Microsoft Sans Serif"/>
                <a:cs typeface="Microsoft Sans Serif"/>
                <a:hlinkClick r:id="rId3"/>
              </a:rPr>
              <a:t>25317951</a:t>
            </a:r>
            <a:r>
              <a:rPr dirty="0" sz="1450" spc="-135">
                <a:solidFill>
                  <a:srgbClr val="2562EB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10">
                <a:solidFill>
                  <a:srgbClr val="2562EB"/>
                </a:solidFill>
                <a:latin typeface="Microsoft Sans Serif"/>
                <a:cs typeface="Microsoft Sans Serif"/>
                <a:hlinkClick r:id="rId3"/>
              </a:rPr>
              <a:t>0304.us-</a:t>
            </a:r>
            <a:r>
              <a:rPr dirty="0" sz="1450" spc="-10">
                <a:solidFill>
                  <a:srgbClr val="2562EB"/>
                </a:solidFill>
                <a:latin typeface="Microsoft Sans Serif"/>
                <a:cs typeface="Microsoft Sans Serif"/>
                <a:hlinkClick r:id="rId3"/>
              </a:rPr>
              <a:t>west1.run.app/</a:t>
            </a:r>
            <a:endParaRPr sz="1450">
              <a:latin typeface="Microsoft Sans Serif"/>
              <a:cs typeface="Microsoft Sans Serif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48398" y="0"/>
            <a:ext cx="5943600" cy="2990849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6734571" y="1047931"/>
            <a:ext cx="1640839" cy="2959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50" spc="-165" b="1">
                <a:solidFill>
                  <a:srgbClr val="374050"/>
                </a:solidFill>
                <a:latin typeface="DejaVu Sans Condensed"/>
                <a:cs typeface="DejaVu Sans Condensed"/>
              </a:rPr>
              <a:t>GitHub</a:t>
            </a:r>
            <a:r>
              <a:rPr dirty="0" sz="1700" spc="-55" b="1">
                <a:solidFill>
                  <a:srgbClr val="374050"/>
                </a:solidFill>
                <a:latin typeface="BIZ UDPGothic"/>
                <a:cs typeface="BIZ UDPGothic"/>
              </a:rPr>
              <a:t>リポジトリ</a:t>
            </a:r>
            <a:endParaRPr sz="1700">
              <a:latin typeface="BIZ UDPGothic"/>
              <a:cs typeface="BIZ UDPGothic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473824" y="1464580"/>
            <a:ext cx="4634865" cy="487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0100"/>
              </a:lnSpc>
              <a:spcBef>
                <a:spcPts val="95"/>
              </a:spcBef>
            </a:pPr>
            <a:r>
              <a:rPr dirty="0" sz="1350" spc="-180">
                <a:solidFill>
                  <a:srgbClr val="374050"/>
                </a:solidFill>
                <a:latin typeface="SimSun"/>
                <a:cs typeface="SimSun"/>
              </a:rPr>
              <a:t>コードの詳細や実装方法については、以下の</a:t>
            </a:r>
            <a:r>
              <a:rPr dirty="0" sz="1400" spc="-80">
                <a:solidFill>
                  <a:srgbClr val="374050"/>
                </a:solidFill>
                <a:latin typeface="Arial"/>
                <a:cs typeface="Arial"/>
              </a:rPr>
              <a:t>GitHub</a:t>
            </a:r>
            <a:r>
              <a:rPr dirty="0" sz="1350" spc="-155">
                <a:solidFill>
                  <a:srgbClr val="374050"/>
                </a:solidFill>
                <a:latin typeface="SimSun"/>
                <a:cs typeface="SimSun"/>
              </a:rPr>
              <a:t>リポジトリをご</a:t>
            </a:r>
            <a:r>
              <a:rPr dirty="0" sz="1350" spc="-229">
                <a:solidFill>
                  <a:srgbClr val="374050"/>
                </a:solidFill>
                <a:latin typeface="SimSun"/>
                <a:cs typeface="SimSun"/>
              </a:rPr>
              <a:t>参照く ださい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473824" y="2090377"/>
            <a:ext cx="3109595" cy="63055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70">
                <a:solidFill>
                  <a:srgbClr val="2562EB"/>
                </a:solidFill>
                <a:latin typeface="Microsoft Sans Serif"/>
                <a:cs typeface="Microsoft Sans Serif"/>
                <a:hlinkClick r:id="rId5"/>
              </a:rPr>
              <a:t>github.com/abenben/poc_meeting_studio</a:t>
            </a:r>
            <a:endParaRPr sz="14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1200">
              <a:latin typeface="Microsoft Sans Serif"/>
              <a:cs typeface="Microsoft Sans Serif"/>
            </a:endParaRPr>
          </a:p>
          <a:p>
            <a:pPr marL="314960">
              <a:lnSpc>
                <a:spcPct val="100000"/>
              </a:lnSpc>
              <a:tabLst>
                <a:tab pos="1376045" algn="l"/>
              </a:tabLst>
            </a:pPr>
            <a:r>
              <a:rPr dirty="0" sz="1200" spc="-75">
                <a:solidFill>
                  <a:srgbClr val="374050"/>
                </a:solidFill>
                <a:latin typeface="Arial"/>
                <a:cs typeface="Arial"/>
              </a:rPr>
              <a:t>Stars:</a:t>
            </a:r>
            <a:r>
              <a:rPr dirty="0" sz="1200" spc="-65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dirty="0" sz="1200" spc="-25">
                <a:solidFill>
                  <a:srgbClr val="374050"/>
                </a:solidFill>
                <a:latin typeface="Arial"/>
                <a:cs typeface="Arial"/>
              </a:rPr>
              <a:t>42</a:t>
            </a:r>
            <a:r>
              <a:rPr dirty="0" sz="1200">
                <a:solidFill>
                  <a:srgbClr val="374050"/>
                </a:solidFill>
                <a:latin typeface="Arial"/>
                <a:cs typeface="Arial"/>
              </a:rPr>
              <a:t>	</a:t>
            </a:r>
            <a:r>
              <a:rPr dirty="0" sz="1200" spc="-70">
                <a:solidFill>
                  <a:srgbClr val="374050"/>
                </a:solidFill>
                <a:latin typeface="Arial"/>
                <a:cs typeface="Arial"/>
              </a:rPr>
              <a:t>Forks: </a:t>
            </a:r>
            <a:r>
              <a:rPr dirty="0" sz="1200" spc="-25">
                <a:solidFill>
                  <a:srgbClr val="374050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761999" y="3905249"/>
            <a:ext cx="114300" cy="2324100"/>
          </a:xfrm>
          <a:custGeom>
            <a:avLst/>
            <a:gdLst/>
            <a:ahLst/>
            <a:cxnLst/>
            <a:rect l="l" t="t" r="r" b="b"/>
            <a:pathLst>
              <a:path w="114300" h="2324100">
                <a:moveTo>
                  <a:pt x="114300" y="2324099"/>
                </a:moveTo>
                <a:lnTo>
                  <a:pt x="70559" y="2315398"/>
                </a:lnTo>
                <a:lnTo>
                  <a:pt x="33477" y="2290622"/>
                </a:lnTo>
                <a:lnTo>
                  <a:pt x="8700" y="2253539"/>
                </a:lnTo>
                <a:lnTo>
                  <a:pt x="0" y="2209800"/>
                </a:lnTo>
                <a:lnTo>
                  <a:pt x="0" y="114300"/>
                </a:lnTo>
                <a:lnTo>
                  <a:pt x="8700" y="70558"/>
                </a:lnTo>
                <a:lnTo>
                  <a:pt x="33477" y="33477"/>
                </a:lnTo>
                <a:lnTo>
                  <a:pt x="70559" y="8700"/>
                </a:lnTo>
                <a:lnTo>
                  <a:pt x="114300" y="0"/>
                </a:lnTo>
                <a:lnTo>
                  <a:pt x="106793" y="543"/>
                </a:lnTo>
                <a:lnTo>
                  <a:pt x="99431" y="2175"/>
                </a:lnTo>
                <a:lnTo>
                  <a:pt x="65982" y="25900"/>
                </a:lnTo>
                <a:lnTo>
                  <a:pt x="47107" y="60364"/>
                </a:lnTo>
                <a:lnTo>
                  <a:pt x="38462" y="103040"/>
                </a:lnTo>
                <a:lnTo>
                  <a:pt x="38100" y="114300"/>
                </a:lnTo>
                <a:lnTo>
                  <a:pt x="38100" y="2209800"/>
                </a:lnTo>
                <a:lnTo>
                  <a:pt x="43900" y="2253539"/>
                </a:lnTo>
                <a:lnTo>
                  <a:pt x="60418" y="2290622"/>
                </a:lnTo>
                <a:lnTo>
                  <a:pt x="92213" y="2319205"/>
                </a:lnTo>
                <a:lnTo>
                  <a:pt x="106793" y="2323556"/>
                </a:lnTo>
                <a:lnTo>
                  <a:pt x="114300" y="2324099"/>
                </a:lnTo>
                <a:close/>
              </a:path>
            </a:pathLst>
          </a:custGeom>
          <a:solidFill>
            <a:srgbClr val="1A73E7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" name="object 1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28700" y="4181475"/>
            <a:ext cx="190499" cy="190499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1282699" y="4115434"/>
            <a:ext cx="116840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200" b="1">
                <a:latin typeface="BIZ UDPGothic"/>
                <a:cs typeface="BIZ UDPGothic"/>
              </a:rPr>
              <a:t>簡単な使い方</a:t>
            </a:r>
            <a:endParaRPr sz="1700">
              <a:latin typeface="BIZ UDPGothic"/>
              <a:cs typeface="BIZ UDPGothic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2314574" y="4552949"/>
            <a:ext cx="609600" cy="609600"/>
            <a:chOff x="2314574" y="4552949"/>
            <a:chExt cx="609600" cy="609600"/>
          </a:xfrm>
        </p:grpSpPr>
        <p:sp>
          <p:nvSpPr>
            <p:cNvPr id="18" name="object 18" descr=""/>
            <p:cNvSpPr/>
            <p:nvPr/>
          </p:nvSpPr>
          <p:spPr>
            <a:xfrm>
              <a:off x="2314574" y="455294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799" y="609599"/>
                  </a:moveTo>
                  <a:lnTo>
                    <a:pt x="260076" y="606301"/>
                  </a:lnTo>
                  <a:lnTo>
                    <a:pt x="216320" y="596475"/>
                  </a:lnTo>
                  <a:lnTo>
                    <a:pt x="174480" y="580335"/>
                  </a:lnTo>
                  <a:lnTo>
                    <a:pt x="135461" y="558231"/>
                  </a:lnTo>
                  <a:lnTo>
                    <a:pt x="100108" y="530641"/>
                  </a:lnTo>
                  <a:lnTo>
                    <a:pt x="69186" y="498163"/>
                  </a:lnTo>
                  <a:lnTo>
                    <a:pt x="43363" y="461498"/>
                  </a:lnTo>
                  <a:lnTo>
                    <a:pt x="23201" y="421441"/>
                  </a:lnTo>
                  <a:lnTo>
                    <a:pt x="9134" y="378860"/>
                  </a:lnTo>
                  <a:lnTo>
                    <a:pt x="1467" y="334675"/>
                  </a:lnTo>
                  <a:lnTo>
                    <a:pt x="0" y="304799"/>
                  </a:lnTo>
                  <a:lnTo>
                    <a:pt x="366" y="289844"/>
                  </a:lnTo>
                  <a:lnTo>
                    <a:pt x="5856" y="245335"/>
                  </a:lnTo>
                  <a:lnTo>
                    <a:pt x="17817" y="202115"/>
                  </a:lnTo>
                  <a:lnTo>
                    <a:pt x="35990" y="161118"/>
                  </a:lnTo>
                  <a:lnTo>
                    <a:pt x="59982" y="123230"/>
                  </a:lnTo>
                  <a:lnTo>
                    <a:pt x="89273" y="89273"/>
                  </a:lnTo>
                  <a:lnTo>
                    <a:pt x="123230" y="59982"/>
                  </a:lnTo>
                  <a:lnTo>
                    <a:pt x="161118" y="35990"/>
                  </a:lnTo>
                  <a:lnTo>
                    <a:pt x="202115" y="17817"/>
                  </a:lnTo>
                  <a:lnTo>
                    <a:pt x="245336" y="5856"/>
                  </a:lnTo>
                  <a:lnTo>
                    <a:pt x="289843" y="367"/>
                  </a:lnTo>
                  <a:lnTo>
                    <a:pt x="304799" y="0"/>
                  </a:lnTo>
                  <a:lnTo>
                    <a:pt x="319755" y="367"/>
                  </a:lnTo>
                  <a:lnTo>
                    <a:pt x="364263" y="5856"/>
                  </a:lnTo>
                  <a:lnTo>
                    <a:pt x="407484" y="17817"/>
                  </a:lnTo>
                  <a:lnTo>
                    <a:pt x="448481" y="35990"/>
                  </a:lnTo>
                  <a:lnTo>
                    <a:pt x="486369" y="59982"/>
                  </a:lnTo>
                  <a:lnTo>
                    <a:pt x="520326" y="89273"/>
                  </a:lnTo>
                  <a:lnTo>
                    <a:pt x="549617" y="123230"/>
                  </a:lnTo>
                  <a:lnTo>
                    <a:pt x="573609" y="161118"/>
                  </a:lnTo>
                  <a:lnTo>
                    <a:pt x="591782" y="202115"/>
                  </a:lnTo>
                  <a:lnTo>
                    <a:pt x="603743" y="245335"/>
                  </a:lnTo>
                  <a:lnTo>
                    <a:pt x="609233" y="289844"/>
                  </a:lnTo>
                  <a:lnTo>
                    <a:pt x="609599" y="304799"/>
                  </a:lnTo>
                  <a:lnTo>
                    <a:pt x="609233" y="319755"/>
                  </a:lnTo>
                  <a:lnTo>
                    <a:pt x="603743" y="364263"/>
                  </a:lnTo>
                  <a:lnTo>
                    <a:pt x="591782" y="407483"/>
                  </a:lnTo>
                  <a:lnTo>
                    <a:pt x="573609" y="448481"/>
                  </a:lnTo>
                  <a:lnTo>
                    <a:pt x="549618" y="486368"/>
                  </a:lnTo>
                  <a:lnTo>
                    <a:pt x="520326" y="520325"/>
                  </a:lnTo>
                  <a:lnTo>
                    <a:pt x="486369" y="549617"/>
                  </a:lnTo>
                  <a:lnTo>
                    <a:pt x="448481" y="573609"/>
                  </a:lnTo>
                  <a:lnTo>
                    <a:pt x="407484" y="591782"/>
                  </a:lnTo>
                  <a:lnTo>
                    <a:pt x="364263" y="603743"/>
                  </a:lnTo>
                  <a:lnTo>
                    <a:pt x="319755" y="609233"/>
                  </a:lnTo>
                  <a:lnTo>
                    <a:pt x="304799" y="6095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05074" y="4742065"/>
              <a:ext cx="228600" cy="229984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1532135" y="5311012"/>
            <a:ext cx="218122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05" b="1">
                <a:latin typeface="Trebuchet MS"/>
                <a:cs typeface="Trebuchet MS"/>
              </a:rPr>
              <a:t>1</a:t>
            </a:r>
            <a:r>
              <a:rPr dirty="0" sz="1350" spc="-65" b="1">
                <a:latin typeface="Trebuchet MS"/>
                <a:cs typeface="Trebuchet MS"/>
              </a:rPr>
              <a:t>. </a:t>
            </a:r>
            <a:r>
              <a:rPr dirty="0" sz="1350" spc="-170" b="1">
                <a:latin typeface="BIZ UDPGothic"/>
                <a:cs typeface="BIZ UDPGothic"/>
              </a:rPr>
              <a:t>音声</a:t>
            </a:r>
            <a:r>
              <a:rPr dirty="0" sz="1350" spc="-160" b="1">
                <a:latin typeface="Meiryo"/>
                <a:cs typeface="Meiryo"/>
              </a:rPr>
              <a:t>ファイルをアップロード</a:t>
            </a:r>
            <a:endParaRPr sz="1350">
              <a:latin typeface="Meiryo"/>
              <a:cs typeface="Meiryo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022250" y="5599052"/>
            <a:ext cx="3201035" cy="407034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466850" marR="5080" indent="-1454785">
              <a:lnSpc>
                <a:spcPct val="106700"/>
              </a:lnSpc>
              <a:spcBef>
                <a:spcPts val="10"/>
              </a:spcBef>
            </a:pPr>
            <a:r>
              <a:rPr dirty="0" sz="1250" spc="-110">
                <a:solidFill>
                  <a:srgbClr val="4A5462"/>
                </a:solidFill>
                <a:latin typeface="Microsoft Sans Serif"/>
                <a:cs typeface="Microsoft Sans Serif"/>
              </a:rPr>
              <a:t>Google</a:t>
            </a:r>
            <a:r>
              <a:rPr dirty="0" sz="1250" spc="-9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250" spc="-105">
                <a:solidFill>
                  <a:srgbClr val="4A5462"/>
                </a:solidFill>
                <a:latin typeface="Microsoft Sans Serif"/>
                <a:cs typeface="Microsoft Sans Serif"/>
              </a:rPr>
              <a:t>Meet</a:t>
            </a:r>
            <a:r>
              <a:rPr dirty="0" sz="1150" spc="-170">
                <a:solidFill>
                  <a:srgbClr val="4A5462"/>
                </a:solidFill>
                <a:latin typeface="PMingLiU"/>
                <a:cs typeface="PMingLiU"/>
              </a:rPr>
              <a:t>から </a:t>
            </a:r>
            <a:r>
              <a:rPr dirty="0" sz="1150" spc="-110">
                <a:solidFill>
                  <a:srgbClr val="4A5462"/>
                </a:solidFill>
                <a:latin typeface="SimSun"/>
                <a:cs typeface="SimSun"/>
              </a:rPr>
              <a:t>録画</a:t>
            </a:r>
            <a:r>
              <a:rPr dirty="0" sz="1150" spc="-110">
                <a:solidFill>
                  <a:srgbClr val="4A5462"/>
                </a:solidFill>
                <a:latin typeface="PMingLiU"/>
                <a:cs typeface="PMingLiU"/>
              </a:rPr>
              <a:t>‧</a:t>
            </a:r>
            <a:r>
              <a:rPr dirty="0" sz="1150" spc="-110">
                <a:solidFill>
                  <a:srgbClr val="4A5462"/>
                </a:solidFill>
                <a:latin typeface="SimSun"/>
                <a:cs typeface="SimSun"/>
              </a:rPr>
              <a:t>文字起</a:t>
            </a:r>
            <a:r>
              <a:rPr dirty="0" sz="1150" spc="-105">
                <a:solidFill>
                  <a:srgbClr val="4A5462"/>
                </a:solidFill>
                <a:latin typeface="PMingLiU"/>
                <a:cs typeface="PMingLiU"/>
              </a:rPr>
              <a:t>こしデータをアップロ</a:t>
            </a:r>
            <a:r>
              <a:rPr dirty="0" sz="1150" spc="-80">
                <a:solidFill>
                  <a:srgbClr val="4A5462"/>
                </a:solidFill>
                <a:latin typeface="PMingLiU"/>
                <a:cs typeface="PMingLiU"/>
              </a:rPr>
              <a:t>ード</a:t>
            </a:r>
            <a:endParaRPr sz="1150">
              <a:latin typeface="PMingLiU"/>
              <a:cs typeface="PMingLiU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5810249" y="4552949"/>
            <a:ext cx="609600" cy="609600"/>
            <a:chOff x="5810249" y="4552949"/>
            <a:chExt cx="609600" cy="609600"/>
          </a:xfrm>
        </p:grpSpPr>
        <p:sp>
          <p:nvSpPr>
            <p:cNvPr id="23" name="object 23" descr=""/>
            <p:cNvSpPr/>
            <p:nvPr/>
          </p:nvSpPr>
          <p:spPr>
            <a:xfrm>
              <a:off x="5810249" y="455294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799" y="609599"/>
                  </a:moveTo>
                  <a:lnTo>
                    <a:pt x="260076" y="606301"/>
                  </a:lnTo>
                  <a:lnTo>
                    <a:pt x="216321" y="596475"/>
                  </a:lnTo>
                  <a:lnTo>
                    <a:pt x="174480" y="580335"/>
                  </a:lnTo>
                  <a:lnTo>
                    <a:pt x="135461" y="558231"/>
                  </a:lnTo>
                  <a:lnTo>
                    <a:pt x="100108" y="530641"/>
                  </a:lnTo>
                  <a:lnTo>
                    <a:pt x="69186" y="498163"/>
                  </a:lnTo>
                  <a:lnTo>
                    <a:pt x="43363" y="461498"/>
                  </a:lnTo>
                  <a:lnTo>
                    <a:pt x="23200" y="421441"/>
                  </a:lnTo>
                  <a:lnTo>
                    <a:pt x="9134" y="378860"/>
                  </a:lnTo>
                  <a:lnTo>
                    <a:pt x="1467" y="334675"/>
                  </a:lnTo>
                  <a:lnTo>
                    <a:pt x="0" y="304799"/>
                  </a:lnTo>
                  <a:lnTo>
                    <a:pt x="367" y="289844"/>
                  </a:lnTo>
                  <a:lnTo>
                    <a:pt x="5856" y="245335"/>
                  </a:lnTo>
                  <a:lnTo>
                    <a:pt x="17816" y="202115"/>
                  </a:lnTo>
                  <a:lnTo>
                    <a:pt x="35990" y="161118"/>
                  </a:lnTo>
                  <a:lnTo>
                    <a:pt x="59982" y="123230"/>
                  </a:lnTo>
                  <a:lnTo>
                    <a:pt x="89273" y="89273"/>
                  </a:lnTo>
                  <a:lnTo>
                    <a:pt x="123230" y="59982"/>
                  </a:lnTo>
                  <a:lnTo>
                    <a:pt x="161117" y="35990"/>
                  </a:lnTo>
                  <a:lnTo>
                    <a:pt x="202115" y="17817"/>
                  </a:lnTo>
                  <a:lnTo>
                    <a:pt x="245336" y="5856"/>
                  </a:lnTo>
                  <a:lnTo>
                    <a:pt x="289844" y="367"/>
                  </a:lnTo>
                  <a:lnTo>
                    <a:pt x="304799" y="0"/>
                  </a:lnTo>
                  <a:lnTo>
                    <a:pt x="319755" y="367"/>
                  </a:lnTo>
                  <a:lnTo>
                    <a:pt x="364263" y="5856"/>
                  </a:lnTo>
                  <a:lnTo>
                    <a:pt x="407483" y="17817"/>
                  </a:lnTo>
                  <a:lnTo>
                    <a:pt x="448481" y="35990"/>
                  </a:lnTo>
                  <a:lnTo>
                    <a:pt x="486368" y="59982"/>
                  </a:lnTo>
                  <a:lnTo>
                    <a:pt x="520325" y="89273"/>
                  </a:lnTo>
                  <a:lnTo>
                    <a:pt x="549616" y="123230"/>
                  </a:lnTo>
                  <a:lnTo>
                    <a:pt x="573608" y="161118"/>
                  </a:lnTo>
                  <a:lnTo>
                    <a:pt x="591782" y="202115"/>
                  </a:lnTo>
                  <a:lnTo>
                    <a:pt x="603742" y="245335"/>
                  </a:lnTo>
                  <a:lnTo>
                    <a:pt x="609233" y="289844"/>
                  </a:lnTo>
                  <a:lnTo>
                    <a:pt x="609599" y="304799"/>
                  </a:lnTo>
                  <a:lnTo>
                    <a:pt x="609233" y="319755"/>
                  </a:lnTo>
                  <a:lnTo>
                    <a:pt x="603742" y="364263"/>
                  </a:lnTo>
                  <a:lnTo>
                    <a:pt x="591782" y="407483"/>
                  </a:lnTo>
                  <a:lnTo>
                    <a:pt x="573609" y="448481"/>
                  </a:lnTo>
                  <a:lnTo>
                    <a:pt x="549617" y="486368"/>
                  </a:lnTo>
                  <a:lnTo>
                    <a:pt x="520325" y="520325"/>
                  </a:lnTo>
                  <a:lnTo>
                    <a:pt x="486368" y="549617"/>
                  </a:lnTo>
                  <a:lnTo>
                    <a:pt x="448481" y="573609"/>
                  </a:lnTo>
                  <a:lnTo>
                    <a:pt x="407483" y="591782"/>
                  </a:lnTo>
                  <a:lnTo>
                    <a:pt x="364263" y="603743"/>
                  </a:lnTo>
                  <a:lnTo>
                    <a:pt x="319755" y="609233"/>
                  </a:lnTo>
                  <a:lnTo>
                    <a:pt x="304799" y="6095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00783" y="4743483"/>
              <a:ext cx="228531" cy="228533"/>
            </a:xfrm>
            <a:prstGeom prst="rect">
              <a:avLst/>
            </a:prstGeom>
          </p:spPr>
        </p:pic>
      </p:grpSp>
      <p:sp>
        <p:nvSpPr>
          <p:cNvPr id="25" name="object 25" descr=""/>
          <p:cNvSpPr txBox="1"/>
          <p:nvPr/>
        </p:nvSpPr>
        <p:spPr>
          <a:xfrm>
            <a:off x="5560169" y="5311012"/>
            <a:ext cx="110998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05" b="1">
                <a:latin typeface="Trebuchet MS"/>
                <a:cs typeface="Trebuchet MS"/>
              </a:rPr>
              <a:t>2</a:t>
            </a:r>
            <a:r>
              <a:rPr dirty="0" sz="1350" spc="-90" b="1">
                <a:latin typeface="Trebuchet MS"/>
                <a:cs typeface="Trebuchet MS"/>
              </a:rPr>
              <a:t>. </a:t>
            </a:r>
            <a:r>
              <a:rPr dirty="0" sz="1350" spc="-45" b="1">
                <a:latin typeface="Trebuchet MS"/>
                <a:cs typeface="Trebuchet MS"/>
              </a:rPr>
              <a:t>AI</a:t>
            </a:r>
            <a:r>
              <a:rPr dirty="0" sz="1350" spc="-170" b="1">
                <a:latin typeface="BIZ UDPGothic"/>
                <a:cs typeface="BIZ UDPGothic"/>
              </a:rPr>
              <a:t>処理</a:t>
            </a:r>
            <a:r>
              <a:rPr dirty="0" sz="1350" spc="-170" b="1">
                <a:latin typeface="Meiryo"/>
                <a:cs typeface="Meiryo"/>
              </a:rPr>
              <a:t>を</a:t>
            </a:r>
            <a:r>
              <a:rPr dirty="0" sz="1350" spc="-110" b="1">
                <a:latin typeface="BIZ UDPGothic"/>
                <a:cs typeface="BIZ UDPGothic"/>
              </a:rPr>
              <a:t>実行</a:t>
            </a:r>
            <a:endParaRPr sz="1350">
              <a:latin typeface="BIZ UDPGothic"/>
              <a:cs typeface="BIZ UDPGothic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4577308" y="5599052"/>
            <a:ext cx="3075305" cy="21844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150" spc="-110">
                <a:solidFill>
                  <a:srgbClr val="4A5462"/>
                </a:solidFill>
                <a:latin typeface="SimSun"/>
                <a:cs typeface="SimSun"/>
              </a:rPr>
              <a:t>「議事録生成」</a:t>
            </a:r>
            <a:r>
              <a:rPr dirty="0" sz="1150" spc="-114">
                <a:solidFill>
                  <a:srgbClr val="4A5462"/>
                </a:solidFill>
                <a:latin typeface="PMingLiU"/>
                <a:cs typeface="PMingLiU"/>
              </a:rPr>
              <a:t>ボタンをクリックして</a:t>
            </a:r>
            <a:r>
              <a:rPr dirty="0" sz="1250" spc="-125">
                <a:solidFill>
                  <a:srgbClr val="4A5462"/>
                </a:solidFill>
                <a:latin typeface="Microsoft Sans Serif"/>
                <a:cs typeface="Microsoft Sans Serif"/>
              </a:rPr>
              <a:t>AI</a:t>
            </a:r>
            <a:r>
              <a:rPr dirty="0" sz="1150" spc="-110">
                <a:solidFill>
                  <a:srgbClr val="4A5462"/>
                </a:solidFill>
                <a:latin typeface="SimSun"/>
                <a:cs typeface="SimSun"/>
              </a:rPr>
              <a:t>処理</a:t>
            </a:r>
            <a:r>
              <a:rPr dirty="0" sz="1150" spc="-110">
                <a:solidFill>
                  <a:srgbClr val="4A5462"/>
                </a:solidFill>
                <a:latin typeface="PMingLiU"/>
                <a:cs typeface="PMingLiU"/>
              </a:rPr>
              <a:t>を</a:t>
            </a:r>
            <a:r>
              <a:rPr dirty="0" sz="1150" spc="-80">
                <a:solidFill>
                  <a:srgbClr val="4A5462"/>
                </a:solidFill>
                <a:latin typeface="SimSun"/>
                <a:cs typeface="SimSun"/>
              </a:rPr>
              <a:t>開始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9305924" y="4552949"/>
            <a:ext cx="609600" cy="609600"/>
            <a:chOff x="9305924" y="4552949"/>
            <a:chExt cx="609600" cy="609600"/>
          </a:xfrm>
        </p:grpSpPr>
        <p:sp>
          <p:nvSpPr>
            <p:cNvPr id="28" name="object 28" descr=""/>
            <p:cNvSpPr/>
            <p:nvPr/>
          </p:nvSpPr>
          <p:spPr>
            <a:xfrm>
              <a:off x="9305924" y="455294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799" y="609599"/>
                  </a:moveTo>
                  <a:lnTo>
                    <a:pt x="260075" y="606301"/>
                  </a:lnTo>
                  <a:lnTo>
                    <a:pt x="216319" y="596475"/>
                  </a:lnTo>
                  <a:lnTo>
                    <a:pt x="174479" y="580335"/>
                  </a:lnTo>
                  <a:lnTo>
                    <a:pt x="135460" y="558231"/>
                  </a:lnTo>
                  <a:lnTo>
                    <a:pt x="100108" y="530641"/>
                  </a:lnTo>
                  <a:lnTo>
                    <a:pt x="69185" y="498163"/>
                  </a:lnTo>
                  <a:lnTo>
                    <a:pt x="43363" y="461498"/>
                  </a:lnTo>
                  <a:lnTo>
                    <a:pt x="23200" y="421441"/>
                  </a:lnTo>
                  <a:lnTo>
                    <a:pt x="9133" y="378860"/>
                  </a:lnTo>
                  <a:lnTo>
                    <a:pt x="1467" y="334675"/>
                  </a:lnTo>
                  <a:lnTo>
                    <a:pt x="0" y="304799"/>
                  </a:lnTo>
                  <a:lnTo>
                    <a:pt x="367" y="289844"/>
                  </a:lnTo>
                  <a:lnTo>
                    <a:pt x="5855" y="245335"/>
                  </a:lnTo>
                  <a:lnTo>
                    <a:pt x="17816" y="202115"/>
                  </a:lnTo>
                  <a:lnTo>
                    <a:pt x="35990" y="161118"/>
                  </a:lnTo>
                  <a:lnTo>
                    <a:pt x="59981" y="123230"/>
                  </a:lnTo>
                  <a:lnTo>
                    <a:pt x="89273" y="89273"/>
                  </a:lnTo>
                  <a:lnTo>
                    <a:pt x="123229" y="59982"/>
                  </a:lnTo>
                  <a:lnTo>
                    <a:pt x="161116" y="35990"/>
                  </a:lnTo>
                  <a:lnTo>
                    <a:pt x="202114" y="17817"/>
                  </a:lnTo>
                  <a:lnTo>
                    <a:pt x="245335" y="5856"/>
                  </a:lnTo>
                  <a:lnTo>
                    <a:pt x="289844" y="367"/>
                  </a:lnTo>
                  <a:lnTo>
                    <a:pt x="304799" y="0"/>
                  </a:lnTo>
                  <a:lnTo>
                    <a:pt x="319755" y="367"/>
                  </a:lnTo>
                  <a:lnTo>
                    <a:pt x="364262" y="5856"/>
                  </a:lnTo>
                  <a:lnTo>
                    <a:pt x="407483" y="17817"/>
                  </a:lnTo>
                  <a:lnTo>
                    <a:pt x="448480" y="35990"/>
                  </a:lnTo>
                  <a:lnTo>
                    <a:pt x="486368" y="59982"/>
                  </a:lnTo>
                  <a:lnTo>
                    <a:pt x="520325" y="89273"/>
                  </a:lnTo>
                  <a:lnTo>
                    <a:pt x="549616" y="123230"/>
                  </a:lnTo>
                  <a:lnTo>
                    <a:pt x="573609" y="161118"/>
                  </a:lnTo>
                  <a:lnTo>
                    <a:pt x="591780" y="202115"/>
                  </a:lnTo>
                  <a:lnTo>
                    <a:pt x="603742" y="245335"/>
                  </a:lnTo>
                  <a:lnTo>
                    <a:pt x="609233" y="289844"/>
                  </a:lnTo>
                  <a:lnTo>
                    <a:pt x="609599" y="304799"/>
                  </a:lnTo>
                  <a:lnTo>
                    <a:pt x="609233" y="319755"/>
                  </a:lnTo>
                  <a:lnTo>
                    <a:pt x="603742" y="364263"/>
                  </a:lnTo>
                  <a:lnTo>
                    <a:pt x="591781" y="407483"/>
                  </a:lnTo>
                  <a:lnTo>
                    <a:pt x="573609" y="448481"/>
                  </a:lnTo>
                  <a:lnTo>
                    <a:pt x="549616" y="486368"/>
                  </a:lnTo>
                  <a:lnTo>
                    <a:pt x="520325" y="520325"/>
                  </a:lnTo>
                  <a:lnTo>
                    <a:pt x="486368" y="549617"/>
                  </a:lnTo>
                  <a:lnTo>
                    <a:pt x="448480" y="573609"/>
                  </a:lnTo>
                  <a:lnTo>
                    <a:pt x="407483" y="591782"/>
                  </a:lnTo>
                  <a:lnTo>
                    <a:pt x="364262" y="603743"/>
                  </a:lnTo>
                  <a:lnTo>
                    <a:pt x="319755" y="609233"/>
                  </a:lnTo>
                  <a:lnTo>
                    <a:pt x="304799" y="6095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524999" y="4743449"/>
              <a:ext cx="171450" cy="228600"/>
            </a:xfrm>
            <a:prstGeom prst="rect">
              <a:avLst/>
            </a:prstGeom>
          </p:spPr>
        </p:pic>
      </p:grpSp>
      <p:sp>
        <p:nvSpPr>
          <p:cNvPr id="30" name="object 30" descr=""/>
          <p:cNvSpPr txBox="1"/>
          <p:nvPr/>
        </p:nvSpPr>
        <p:spPr>
          <a:xfrm>
            <a:off x="8898086" y="5311012"/>
            <a:ext cx="141922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05" b="1">
                <a:latin typeface="Trebuchet MS"/>
                <a:cs typeface="Trebuchet MS"/>
              </a:rPr>
              <a:t>3</a:t>
            </a:r>
            <a:r>
              <a:rPr dirty="0" sz="1350" spc="-90" b="1">
                <a:latin typeface="Trebuchet MS"/>
                <a:cs typeface="Trebuchet MS"/>
              </a:rPr>
              <a:t>. </a:t>
            </a:r>
            <a:r>
              <a:rPr dirty="0" sz="1350" spc="-170" b="1">
                <a:latin typeface="BIZ UDPGothic"/>
                <a:cs typeface="BIZ UDPGothic"/>
              </a:rPr>
              <a:t>結果</a:t>
            </a:r>
            <a:r>
              <a:rPr dirty="0" sz="1350" spc="-170" b="1">
                <a:latin typeface="Meiryo"/>
                <a:cs typeface="Meiryo"/>
              </a:rPr>
              <a:t>の</a:t>
            </a:r>
            <a:r>
              <a:rPr dirty="0" sz="1350" spc="-170" b="1">
                <a:latin typeface="BIZ UDPGothic"/>
                <a:cs typeface="BIZ UDPGothic"/>
              </a:rPr>
              <a:t>確認</a:t>
            </a:r>
            <a:r>
              <a:rPr dirty="0" sz="1350" spc="730" b="1">
                <a:latin typeface="Meiryo"/>
                <a:cs typeface="Meiryo"/>
              </a:rPr>
              <a:t>‧</a:t>
            </a:r>
            <a:r>
              <a:rPr dirty="0" sz="1350" spc="-110" b="1">
                <a:latin typeface="BIZ UDPGothic"/>
                <a:cs typeface="BIZ UDPGothic"/>
              </a:rPr>
              <a:t>編集</a:t>
            </a:r>
            <a:endParaRPr sz="1350">
              <a:latin typeface="BIZ UDPGothic"/>
              <a:cs typeface="BIZ UDPGothic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8127900" y="5608764"/>
            <a:ext cx="2959100" cy="3987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686435" marR="5080" indent="-674370">
              <a:lnSpc>
                <a:spcPct val="101400"/>
              </a:lnSpc>
              <a:spcBef>
                <a:spcPts val="114"/>
              </a:spcBef>
            </a:pPr>
            <a:r>
              <a:rPr dirty="0" sz="1150" spc="-110">
                <a:solidFill>
                  <a:srgbClr val="4A5462"/>
                </a:solidFill>
                <a:latin typeface="SimSun"/>
                <a:cs typeface="SimSun"/>
              </a:rPr>
              <a:t>生成</a:t>
            </a:r>
            <a:r>
              <a:rPr dirty="0" sz="1150" spc="-110">
                <a:solidFill>
                  <a:srgbClr val="4A5462"/>
                </a:solidFill>
                <a:latin typeface="PMingLiU"/>
                <a:cs typeface="PMingLiU"/>
              </a:rPr>
              <a:t>された</a:t>
            </a:r>
            <a:r>
              <a:rPr dirty="0" sz="1150" spc="-110">
                <a:solidFill>
                  <a:srgbClr val="4A5462"/>
                </a:solidFill>
                <a:latin typeface="SimSun"/>
                <a:cs typeface="SimSun"/>
              </a:rPr>
              <a:t>議事録</a:t>
            </a:r>
            <a:r>
              <a:rPr dirty="0" sz="1150" spc="-110">
                <a:solidFill>
                  <a:srgbClr val="4A5462"/>
                </a:solidFill>
                <a:latin typeface="PMingLiU"/>
                <a:cs typeface="PMingLiU"/>
              </a:rPr>
              <a:t>を</a:t>
            </a:r>
            <a:r>
              <a:rPr dirty="0" sz="1150" spc="-110">
                <a:solidFill>
                  <a:srgbClr val="4A5462"/>
                </a:solidFill>
                <a:latin typeface="SimSun"/>
                <a:cs typeface="SimSun"/>
              </a:rPr>
              <a:t>確認</a:t>
            </a:r>
            <a:r>
              <a:rPr dirty="0" sz="1150" spc="-110">
                <a:solidFill>
                  <a:srgbClr val="4A5462"/>
                </a:solidFill>
                <a:latin typeface="PMingLiU"/>
                <a:cs typeface="PMingLiU"/>
              </a:rPr>
              <a:t>、</a:t>
            </a:r>
            <a:r>
              <a:rPr dirty="0" sz="1150" spc="-110">
                <a:solidFill>
                  <a:srgbClr val="4A5462"/>
                </a:solidFill>
                <a:latin typeface="SimSun"/>
                <a:cs typeface="SimSun"/>
              </a:rPr>
              <a:t>必要</a:t>
            </a:r>
            <a:r>
              <a:rPr dirty="0" sz="1150" spc="-110">
                <a:solidFill>
                  <a:srgbClr val="4A5462"/>
                </a:solidFill>
                <a:latin typeface="PMingLiU"/>
                <a:cs typeface="PMingLiU"/>
              </a:rPr>
              <a:t>に</a:t>
            </a:r>
            <a:r>
              <a:rPr dirty="0" sz="1150" spc="-110">
                <a:solidFill>
                  <a:srgbClr val="4A5462"/>
                </a:solidFill>
                <a:latin typeface="SimSun"/>
                <a:cs typeface="SimSun"/>
              </a:rPr>
              <a:t>応</a:t>
            </a:r>
            <a:r>
              <a:rPr dirty="0" sz="1150" spc="-110">
                <a:solidFill>
                  <a:srgbClr val="4A5462"/>
                </a:solidFill>
                <a:latin typeface="PMingLiU"/>
                <a:cs typeface="PMingLiU"/>
              </a:rPr>
              <a:t>じて</a:t>
            </a:r>
            <a:r>
              <a:rPr dirty="0" sz="1150" spc="-110">
                <a:solidFill>
                  <a:srgbClr val="4A5462"/>
                </a:solidFill>
                <a:latin typeface="SimSun"/>
                <a:cs typeface="SimSun"/>
              </a:rPr>
              <a:t>編集</a:t>
            </a:r>
            <a:r>
              <a:rPr dirty="0" sz="1150" spc="-90">
                <a:solidFill>
                  <a:srgbClr val="4A5462"/>
                </a:solidFill>
                <a:latin typeface="PMingLiU"/>
                <a:cs typeface="PMingLiU"/>
              </a:rPr>
              <a:t>し、</a:t>
            </a:r>
            <a:r>
              <a:rPr dirty="0" sz="1150" spc="-70">
                <a:solidFill>
                  <a:srgbClr val="4A5462"/>
                </a:solidFill>
                <a:latin typeface="PMingLiU"/>
                <a:cs typeface="PMingLiU"/>
              </a:rPr>
              <a:t> </a:t>
            </a:r>
            <a:r>
              <a:rPr dirty="0" sz="1250" spc="-90">
                <a:solidFill>
                  <a:srgbClr val="4A5462"/>
                </a:solidFill>
                <a:latin typeface="Microsoft Sans Serif"/>
                <a:cs typeface="Microsoft Sans Serif"/>
              </a:rPr>
              <a:t>Markdown</a:t>
            </a:r>
            <a:r>
              <a:rPr dirty="0" sz="1150" spc="-114">
                <a:solidFill>
                  <a:srgbClr val="4A5462"/>
                </a:solidFill>
                <a:latin typeface="PMingLiU"/>
                <a:cs typeface="PMingLiU"/>
              </a:rPr>
              <a:t>でエクスポート</a:t>
            </a:r>
            <a:endParaRPr sz="1150">
              <a:latin typeface="PMingLiU"/>
              <a:cs typeface="PMingLiU"/>
            </a:endParaRPr>
          </a:p>
        </p:txBody>
      </p:sp>
      <p:sp>
        <p:nvSpPr>
          <p:cNvPr id="32" name="object 32" descr=""/>
          <p:cNvSpPr/>
          <p:nvPr/>
        </p:nvSpPr>
        <p:spPr>
          <a:xfrm>
            <a:off x="0" y="5714999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1000078" y="1142999"/>
                </a:moveTo>
                <a:lnTo>
                  <a:pt x="0" y="1142999"/>
                </a:lnTo>
                <a:lnTo>
                  <a:pt x="0" y="142920"/>
                </a:lnTo>
                <a:lnTo>
                  <a:pt x="31739" y="120393"/>
                </a:lnTo>
                <a:lnTo>
                  <a:pt x="76506" y="92809"/>
                </a:lnTo>
                <a:lnTo>
                  <a:pt x="123190" y="68587"/>
                </a:lnTo>
                <a:lnTo>
                  <a:pt x="171529" y="47866"/>
                </a:lnTo>
                <a:lnTo>
                  <a:pt x="221252" y="30760"/>
                </a:lnTo>
                <a:lnTo>
                  <a:pt x="272099" y="17358"/>
                </a:lnTo>
                <a:lnTo>
                  <a:pt x="323804" y="7731"/>
                </a:lnTo>
                <a:lnTo>
                  <a:pt x="376077" y="1935"/>
                </a:lnTo>
                <a:lnTo>
                  <a:pt x="428624" y="0"/>
                </a:lnTo>
                <a:lnTo>
                  <a:pt x="446161" y="215"/>
                </a:lnTo>
                <a:lnTo>
                  <a:pt x="498645" y="3440"/>
                </a:lnTo>
                <a:lnTo>
                  <a:pt x="550750" y="10516"/>
                </a:lnTo>
                <a:lnTo>
                  <a:pt x="602203" y="21408"/>
                </a:lnTo>
                <a:lnTo>
                  <a:pt x="652716" y="36057"/>
                </a:lnTo>
                <a:lnTo>
                  <a:pt x="702004" y="54378"/>
                </a:lnTo>
                <a:lnTo>
                  <a:pt x="749811" y="76275"/>
                </a:lnTo>
                <a:lnTo>
                  <a:pt x="795887" y="101634"/>
                </a:lnTo>
                <a:lnTo>
                  <a:pt x="839972" y="130315"/>
                </a:lnTo>
                <a:lnTo>
                  <a:pt x="881819" y="162154"/>
                </a:lnTo>
                <a:lnTo>
                  <a:pt x="921211" y="196986"/>
                </a:lnTo>
                <a:lnTo>
                  <a:pt x="957942" y="234628"/>
                </a:lnTo>
                <a:lnTo>
                  <a:pt x="991803" y="274871"/>
                </a:lnTo>
                <a:lnTo>
                  <a:pt x="1022605" y="317488"/>
                </a:lnTo>
                <a:lnTo>
                  <a:pt x="1050190" y="362255"/>
                </a:lnTo>
                <a:lnTo>
                  <a:pt x="1074412" y="408939"/>
                </a:lnTo>
                <a:lnTo>
                  <a:pt x="1095133" y="457278"/>
                </a:lnTo>
                <a:lnTo>
                  <a:pt x="1112239" y="507001"/>
                </a:lnTo>
                <a:lnTo>
                  <a:pt x="1125641" y="557847"/>
                </a:lnTo>
                <a:lnTo>
                  <a:pt x="1135268" y="609553"/>
                </a:lnTo>
                <a:lnTo>
                  <a:pt x="1141064" y="661827"/>
                </a:lnTo>
                <a:lnTo>
                  <a:pt x="1142999" y="714374"/>
                </a:lnTo>
                <a:lnTo>
                  <a:pt x="1142784" y="731911"/>
                </a:lnTo>
                <a:lnTo>
                  <a:pt x="1139559" y="784396"/>
                </a:lnTo>
                <a:lnTo>
                  <a:pt x="1132483" y="836500"/>
                </a:lnTo>
                <a:lnTo>
                  <a:pt x="1121591" y="887954"/>
                </a:lnTo>
                <a:lnTo>
                  <a:pt x="1106942" y="938465"/>
                </a:lnTo>
                <a:lnTo>
                  <a:pt x="1088621" y="987753"/>
                </a:lnTo>
                <a:lnTo>
                  <a:pt x="1066724" y="1035560"/>
                </a:lnTo>
                <a:lnTo>
                  <a:pt x="1041365" y="1081636"/>
                </a:lnTo>
                <a:lnTo>
                  <a:pt x="1012684" y="1125721"/>
                </a:lnTo>
                <a:lnTo>
                  <a:pt x="1000078" y="1142999"/>
                </a:lnTo>
                <a:close/>
              </a:path>
            </a:pathLst>
          </a:custGeom>
          <a:solidFill>
            <a:srgbClr val="F7F9FA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3" name="object 33" descr=""/>
          <p:cNvGrpSpPr/>
          <p:nvPr/>
        </p:nvGrpSpPr>
        <p:grpSpPr>
          <a:xfrm>
            <a:off x="1000124" y="1495424"/>
            <a:ext cx="1714500" cy="1714500"/>
            <a:chOff x="1000124" y="1495424"/>
            <a:chExt cx="1714500" cy="1714500"/>
          </a:xfrm>
        </p:grpSpPr>
        <p:sp>
          <p:nvSpPr>
            <p:cNvPr id="34" name="object 34" descr=""/>
            <p:cNvSpPr/>
            <p:nvPr/>
          </p:nvSpPr>
          <p:spPr>
            <a:xfrm>
              <a:off x="1000124" y="1495424"/>
              <a:ext cx="1714500" cy="1714500"/>
            </a:xfrm>
            <a:custGeom>
              <a:avLst/>
              <a:gdLst/>
              <a:ahLst/>
              <a:cxnLst/>
              <a:rect l="l" t="t" r="r" b="b"/>
              <a:pathLst>
                <a:path w="1714500" h="1714500">
                  <a:moveTo>
                    <a:pt x="1714499" y="1714499"/>
                  </a:moveTo>
                  <a:lnTo>
                    <a:pt x="0" y="1714499"/>
                  </a:lnTo>
                  <a:lnTo>
                    <a:pt x="0" y="0"/>
                  </a:lnTo>
                  <a:lnTo>
                    <a:pt x="1714499" y="0"/>
                  </a:lnTo>
                  <a:lnTo>
                    <a:pt x="1714499" y="17144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004887" y="1500187"/>
              <a:ext cx="1704975" cy="1704975"/>
            </a:xfrm>
            <a:custGeom>
              <a:avLst/>
              <a:gdLst/>
              <a:ahLst/>
              <a:cxnLst/>
              <a:rect l="l" t="t" r="r" b="b"/>
              <a:pathLst>
                <a:path w="1704975" h="1704975">
                  <a:moveTo>
                    <a:pt x="0" y="0"/>
                  </a:moveTo>
                  <a:lnTo>
                    <a:pt x="1704974" y="0"/>
                  </a:lnTo>
                  <a:lnTo>
                    <a:pt x="1704974" y="1704974"/>
                  </a:lnTo>
                  <a:lnTo>
                    <a:pt x="0" y="17049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438274" y="1933574"/>
              <a:ext cx="857250" cy="857250"/>
            </a:xfrm>
            <a:custGeom>
              <a:avLst/>
              <a:gdLst/>
              <a:ahLst/>
              <a:cxnLst/>
              <a:rect l="l" t="t" r="r" b="b"/>
              <a:pathLst>
                <a:path w="857250" h="857250">
                  <a:moveTo>
                    <a:pt x="857249" y="857249"/>
                  </a:moveTo>
                  <a:lnTo>
                    <a:pt x="0" y="857249"/>
                  </a:lnTo>
                  <a:lnTo>
                    <a:pt x="0" y="0"/>
                  </a:lnTo>
                  <a:lnTo>
                    <a:pt x="857249" y="0"/>
                  </a:lnTo>
                  <a:lnTo>
                    <a:pt x="857249" y="8572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609724" y="2105024"/>
              <a:ext cx="514350" cy="514350"/>
            </a:xfrm>
            <a:custGeom>
              <a:avLst/>
              <a:gdLst/>
              <a:ahLst/>
              <a:cxnLst/>
              <a:rect l="l" t="t" r="r" b="b"/>
              <a:pathLst>
                <a:path w="514350" h="514350">
                  <a:moveTo>
                    <a:pt x="514349" y="514349"/>
                  </a:moveTo>
                  <a:lnTo>
                    <a:pt x="0" y="514349"/>
                  </a:lnTo>
                  <a:lnTo>
                    <a:pt x="0" y="0"/>
                  </a:lnTo>
                  <a:lnTo>
                    <a:pt x="514349" y="0"/>
                  </a:lnTo>
                  <a:lnTo>
                    <a:pt x="514349" y="514349"/>
                  </a:lnTo>
                  <a:close/>
                </a:path>
              </a:pathLst>
            </a:custGeom>
            <a:solidFill>
              <a:srgbClr val="1A73E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 spc="-110"/>
              <a:t>Google</a:t>
            </a:r>
            <a:r>
              <a:rPr dirty="0"/>
              <a:t> </a:t>
            </a:r>
            <a:r>
              <a:rPr dirty="0" spc="-125"/>
              <a:t>AI</a:t>
            </a:r>
            <a:r>
              <a:rPr dirty="0"/>
              <a:t> </a:t>
            </a:r>
            <a:r>
              <a:rPr dirty="0" spc="-70"/>
              <a:t>Studio</a:t>
            </a:r>
            <a:r>
              <a:rPr dirty="0" sz="1150" spc="-110">
                <a:latin typeface="SimSun"/>
                <a:cs typeface="SimSun"/>
              </a:rPr>
              <a:t>で「誰でも」業務ツールを開発！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39" name="object 3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75"/>
              </a:lnSpc>
            </a:pPr>
            <a:fld id="{81D60167-4931-47E6-BA6A-407CBD079E47}" type="slidenum">
              <a:rPr dirty="0" spc="-50"/>
              <a:t>5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1700" y="27114"/>
            <a:ext cx="68961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10">
                <a:solidFill>
                  <a:srgbClr val="1D40AF"/>
                </a:solidFill>
                <a:latin typeface="SimSun"/>
                <a:cs typeface="SimSun"/>
              </a:rPr>
              <a:t>質問タイム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49299" y="457073"/>
            <a:ext cx="3455035" cy="490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50" spc="-370" b="1">
                <a:latin typeface="BIZ UDPGothic"/>
                <a:cs typeface="BIZ UDPGothic"/>
              </a:rPr>
              <a:t>質疑応答</a:t>
            </a:r>
            <a:r>
              <a:rPr dirty="0" sz="3050" spc="-370" b="1">
                <a:solidFill>
                  <a:srgbClr val="1A73E7"/>
                </a:solidFill>
                <a:latin typeface="BIZ UDPGothic"/>
                <a:cs typeface="BIZ UDPGothic"/>
              </a:rPr>
              <a:t>の</a:t>
            </a:r>
            <a:r>
              <a:rPr dirty="0" sz="3050" spc="-360" b="1">
                <a:latin typeface="BIZ UDPGothic"/>
                <a:cs typeface="BIZ UDPGothic"/>
              </a:rPr>
              <a:t>お時間です</a:t>
            </a:r>
            <a:endParaRPr sz="3050">
              <a:latin typeface="BIZ UDPGothic"/>
              <a:cs typeface="BIZ UDPGothic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49299" y="1559572"/>
            <a:ext cx="6015990" cy="558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dirty="0" sz="1500" spc="-215">
                <a:solidFill>
                  <a:srgbClr val="374050"/>
                </a:solidFill>
                <a:latin typeface="SimSun"/>
                <a:cs typeface="SimSun"/>
              </a:rPr>
              <a:t>ご質問はお気軽にどうぞ！以下のような視点から のご質問をお待ち しておりま</a:t>
            </a:r>
            <a:r>
              <a:rPr dirty="0" sz="1500" spc="-100">
                <a:solidFill>
                  <a:srgbClr val="374050"/>
                </a:solidFill>
                <a:latin typeface="SimSun"/>
                <a:cs typeface="SimSun"/>
              </a:rPr>
              <a:t>す：</a:t>
            </a:r>
            <a:endParaRPr sz="1500">
              <a:latin typeface="SimSun"/>
              <a:cs typeface="SimSun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9" y="2390774"/>
            <a:ext cx="171449" cy="171449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1035050" y="2343300"/>
            <a:ext cx="3775710" cy="2730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600" spc="-160">
                <a:solidFill>
                  <a:srgbClr val="374050"/>
                </a:solidFill>
                <a:latin typeface="Microsoft Sans Serif"/>
                <a:cs typeface="Microsoft Sans Serif"/>
              </a:rPr>
              <a:t>AI</a:t>
            </a:r>
            <a:r>
              <a:rPr dirty="0" sz="1500" spc="-160">
                <a:solidFill>
                  <a:srgbClr val="374050"/>
                </a:solidFill>
                <a:latin typeface="SimSun"/>
                <a:cs typeface="SimSun"/>
              </a:rPr>
              <a:t>議事録システムの具体的な導入方法</a:t>
            </a:r>
            <a:r>
              <a:rPr dirty="0" sz="1500" spc="-150">
                <a:solidFill>
                  <a:srgbClr val="374050"/>
                </a:solidFill>
                <a:latin typeface="PMingLiU"/>
                <a:cs typeface="PMingLiU"/>
              </a:rPr>
              <a:t>‧</a:t>
            </a:r>
            <a:r>
              <a:rPr dirty="0" sz="1500" spc="-135">
                <a:solidFill>
                  <a:srgbClr val="374050"/>
                </a:solidFill>
                <a:latin typeface="SimSun"/>
                <a:cs typeface="SimSun"/>
              </a:rPr>
              <a:t>活用方法</a:t>
            </a:r>
            <a:endParaRPr sz="1500">
              <a:latin typeface="SimSun"/>
              <a:cs typeface="SimSun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9" y="2771774"/>
            <a:ext cx="171449" cy="171449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035050" y="2590769"/>
            <a:ext cx="3232785" cy="787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6300"/>
              </a:lnSpc>
              <a:spcBef>
                <a:spcPts val="95"/>
              </a:spcBef>
            </a:pPr>
            <a:r>
              <a:rPr dirty="0" sz="1600" spc="-130">
                <a:solidFill>
                  <a:srgbClr val="374050"/>
                </a:solidFill>
                <a:latin typeface="Microsoft Sans Serif"/>
                <a:cs typeface="Microsoft Sans Serif"/>
              </a:rPr>
              <a:t>Google</a:t>
            </a:r>
            <a:r>
              <a:rPr dirty="0" sz="1600" spc="-75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160">
                <a:solidFill>
                  <a:srgbClr val="374050"/>
                </a:solidFill>
                <a:latin typeface="Microsoft Sans Serif"/>
                <a:cs typeface="Microsoft Sans Serif"/>
              </a:rPr>
              <a:t>AI</a:t>
            </a:r>
            <a:r>
              <a:rPr dirty="0" sz="1600" spc="-75">
                <a:solidFill>
                  <a:srgbClr val="374050"/>
                </a:solidFill>
                <a:latin typeface="Microsoft Sans Serif"/>
                <a:cs typeface="Microsoft Sans Serif"/>
              </a:rPr>
              <a:t> </a:t>
            </a:r>
            <a:r>
              <a:rPr dirty="0" sz="1600" spc="-80">
                <a:solidFill>
                  <a:srgbClr val="374050"/>
                </a:solidFill>
                <a:latin typeface="Microsoft Sans Serif"/>
                <a:cs typeface="Microsoft Sans Serif"/>
              </a:rPr>
              <a:t>Studio</a:t>
            </a:r>
            <a:r>
              <a:rPr dirty="0" sz="1500" spc="-150">
                <a:solidFill>
                  <a:srgbClr val="374050"/>
                </a:solidFill>
                <a:latin typeface="PMingLiU"/>
                <a:cs typeface="PMingLiU"/>
              </a:rPr>
              <a:t>の</a:t>
            </a:r>
            <a:r>
              <a:rPr dirty="0" sz="1500" spc="-150">
                <a:solidFill>
                  <a:srgbClr val="374050"/>
                </a:solidFill>
                <a:latin typeface="SimSun"/>
                <a:cs typeface="SimSun"/>
              </a:rPr>
              <a:t>使</a:t>
            </a:r>
            <a:r>
              <a:rPr dirty="0" sz="1500" spc="-150">
                <a:solidFill>
                  <a:srgbClr val="374050"/>
                </a:solidFill>
                <a:latin typeface="PMingLiU"/>
                <a:cs typeface="PMingLiU"/>
              </a:rPr>
              <a:t>い</a:t>
            </a:r>
            <a:r>
              <a:rPr dirty="0" sz="1500" spc="-150">
                <a:solidFill>
                  <a:srgbClr val="374050"/>
                </a:solidFill>
                <a:latin typeface="SimSun"/>
                <a:cs typeface="SimSun"/>
              </a:rPr>
              <a:t>方</a:t>
            </a:r>
            <a:r>
              <a:rPr dirty="0" sz="1500" spc="-150">
                <a:solidFill>
                  <a:srgbClr val="374050"/>
                </a:solidFill>
                <a:latin typeface="PMingLiU"/>
                <a:cs typeface="PMingLiU"/>
              </a:rPr>
              <a:t>‧</a:t>
            </a:r>
            <a:r>
              <a:rPr dirty="0" sz="1500" spc="-150">
                <a:solidFill>
                  <a:srgbClr val="374050"/>
                </a:solidFill>
                <a:latin typeface="SimSun"/>
                <a:cs typeface="SimSun"/>
              </a:rPr>
              <a:t>開発</a:t>
            </a:r>
            <a:r>
              <a:rPr dirty="0" sz="1500" spc="-145">
                <a:solidFill>
                  <a:srgbClr val="374050"/>
                </a:solidFill>
                <a:latin typeface="PMingLiU"/>
                <a:cs typeface="PMingLiU"/>
              </a:rPr>
              <a:t>プロセス</a:t>
            </a:r>
            <a:r>
              <a:rPr dirty="0" sz="1500" spc="-125">
                <a:solidFill>
                  <a:srgbClr val="374050"/>
                </a:solidFill>
                <a:latin typeface="PMingLiU"/>
                <a:cs typeface="PMingLiU"/>
              </a:rPr>
              <a:t> </a:t>
            </a:r>
            <a:r>
              <a:rPr dirty="0" sz="1600" spc="-160">
                <a:solidFill>
                  <a:srgbClr val="374050"/>
                </a:solidFill>
                <a:latin typeface="Microsoft Sans Serif"/>
                <a:cs typeface="Microsoft Sans Serif"/>
              </a:rPr>
              <a:t>AI</a:t>
            </a:r>
            <a:r>
              <a:rPr dirty="0" sz="1500" spc="-150">
                <a:solidFill>
                  <a:srgbClr val="374050"/>
                </a:solidFill>
                <a:latin typeface="SimSun"/>
                <a:cs typeface="SimSun"/>
              </a:rPr>
              <a:t>を活用した業務効率化</a:t>
            </a:r>
            <a:r>
              <a:rPr dirty="0" sz="1500" spc="-150">
                <a:solidFill>
                  <a:srgbClr val="374050"/>
                </a:solidFill>
                <a:latin typeface="PMingLiU"/>
                <a:cs typeface="PMingLiU"/>
              </a:rPr>
              <a:t>のアイデア</a:t>
            </a:r>
            <a:endParaRPr sz="1500">
              <a:latin typeface="PMingLiU"/>
              <a:cs typeface="PMingLiU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1999" y="3152774"/>
            <a:ext cx="171449" cy="171449"/>
          </a:xfrm>
          <a:prstGeom prst="rect">
            <a:avLst/>
          </a:prstGeom>
        </p:spPr>
      </p:pic>
      <p:sp>
        <p:nvSpPr>
          <p:cNvPr id="10" name="object 10" descr=""/>
          <p:cNvSpPr/>
          <p:nvPr/>
        </p:nvSpPr>
        <p:spPr>
          <a:xfrm>
            <a:off x="0" y="0"/>
            <a:ext cx="1905000" cy="1905000"/>
          </a:xfrm>
          <a:custGeom>
            <a:avLst/>
            <a:gdLst/>
            <a:ahLst/>
            <a:cxnLst/>
            <a:rect l="l" t="t" r="r" b="b"/>
            <a:pathLst>
              <a:path w="1905000" h="1905000">
                <a:moveTo>
                  <a:pt x="493784" y="1904999"/>
                </a:moveTo>
                <a:lnTo>
                  <a:pt x="458715" y="1904999"/>
                </a:lnTo>
                <a:lnTo>
                  <a:pt x="423662" y="1904031"/>
                </a:lnTo>
                <a:lnTo>
                  <a:pt x="371144" y="1901128"/>
                </a:lnTo>
                <a:lnTo>
                  <a:pt x="318768" y="1896294"/>
                </a:lnTo>
                <a:lnTo>
                  <a:pt x="266608" y="1889535"/>
                </a:lnTo>
                <a:lnTo>
                  <a:pt x="214733" y="1880861"/>
                </a:lnTo>
                <a:lnTo>
                  <a:pt x="163209" y="1870284"/>
                </a:lnTo>
                <a:lnTo>
                  <a:pt x="112109" y="1857817"/>
                </a:lnTo>
                <a:lnTo>
                  <a:pt x="61505" y="1843478"/>
                </a:lnTo>
                <a:lnTo>
                  <a:pt x="11464" y="1827286"/>
                </a:lnTo>
                <a:lnTo>
                  <a:pt x="0" y="1823263"/>
                </a:lnTo>
                <a:lnTo>
                  <a:pt x="0" y="0"/>
                </a:lnTo>
                <a:lnTo>
                  <a:pt x="1823263" y="0"/>
                </a:lnTo>
                <a:lnTo>
                  <a:pt x="1827286" y="11464"/>
                </a:lnTo>
                <a:lnTo>
                  <a:pt x="1843478" y="61505"/>
                </a:lnTo>
                <a:lnTo>
                  <a:pt x="1857817" y="112109"/>
                </a:lnTo>
                <a:lnTo>
                  <a:pt x="1870284" y="163209"/>
                </a:lnTo>
                <a:lnTo>
                  <a:pt x="1880861" y="214733"/>
                </a:lnTo>
                <a:lnTo>
                  <a:pt x="1889535" y="266608"/>
                </a:lnTo>
                <a:lnTo>
                  <a:pt x="1896294" y="318768"/>
                </a:lnTo>
                <a:lnTo>
                  <a:pt x="1901128" y="371144"/>
                </a:lnTo>
                <a:lnTo>
                  <a:pt x="1904031" y="423662"/>
                </a:lnTo>
                <a:lnTo>
                  <a:pt x="1904999" y="458715"/>
                </a:lnTo>
                <a:lnTo>
                  <a:pt x="1904999" y="493784"/>
                </a:lnTo>
                <a:lnTo>
                  <a:pt x="1903278" y="546355"/>
                </a:lnTo>
                <a:lnTo>
                  <a:pt x="1899731" y="598831"/>
                </a:lnTo>
                <a:lnTo>
                  <a:pt x="1894255" y="651144"/>
                </a:lnTo>
                <a:lnTo>
                  <a:pt x="1886856" y="703219"/>
                </a:lnTo>
                <a:lnTo>
                  <a:pt x="1877546" y="754985"/>
                </a:lnTo>
                <a:lnTo>
                  <a:pt x="1866338" y="806372"/>
                </a:lnTo>
                <a:lnTo>
                  <a:pt x="1853244" y="857315"/>
                </a:lnTo>
                <a:lnTo>
                  <a:pt x="1838285" y="907742"/>
                </a:lnTo>
                <a:lnTo>
                  <a:pt x="1821480" y="957581"/>
                </a:lnTo>
                <a:lnTo>
                  <a:pt x="1802853" y="1006768"/>
                </a:lnTo>
                <a:lnTo>
                  <a:pt x="1782426" y="1055238"/>
                </a:lnTo>
                <a:lnTo>
                  <a:pt x="1760230" y="1102923"/>
                </a:lnTo>
                <a:lnTo>
                  <a:pt x="1736294" y="1149757"/>
                </a:lnTo>
                <a:lnTo>
                  <a:pt x="1710651" y="1195679"/>
                </a:lnTo>
                <a:lnTo>
                  <a:pt x="1683334" y="1240627"/>
                </a:lnTo>
                <a:lnTo>
                  <a:pt x="1654381" y="1284540"/>
                </a:lnTo>
                <a:lnTo>
                  <a:pt x="1623832" y="1327355"/>
                </a:lnTo>
                <a:lnTo>
                  <a:pt x="1591729" y="1369016"/>
                </a:lnTo>
                <a:lnTo>
                  <a:pt x="1558111" y="1409470"/>
                </a:lnTo>
                <a:lnTo>
                  <a:pt x="1523028" y="1448659"/>
                </a:lnTo>
                <a:lnTo>
                  <a:pt x="1486528" y="1486528"/>
                </a:lnTo>
                <a:lnTo>
                  <a:pt x="1448659" y="1523028"/>
                </a:lnTo>
                <a:lnTo>
                  <a:pt x="1409470" y="1558112"/>
                </a:lnTo>
                <a:lnTo>
                  <a:pt x="1369016" y="1591729"/>
                </a:lnTo>
                <a:lnTo>
                  <a:pt x="1327355" y="1623832"/>
                </a:lnTo>
                <a:lnTo>
                  <a:pt x="1284540" y="1654381"/>
                </a:lnTo>
                <a:lnTo>
                  <a:pt x="1240627" y="1683334"/>
                </a:lnTo>
                <a:lnTo>
                  <a:pt x="1195679" y="1710651"/>
                </a:lnTo>
                <a:lnTo>
                  <a:pt x="1149757" y="1736294"/>
                </a:lnTo>
                <a:lnTo>
                  <a:pt x="1102923" y="1760230"/>
                </a:lnTo>
                <a:lnTo>
                  <a:pt x="1055238" y="1782426"/>
                </a:lnTo>
                <a:lnTo>
                  <a:pt x="1006767" y="1802853"/>
                </a:lnTo>
                <a:lnTo>
                  <a:pt x="957581" y="1821480"/>
                </a:lnTo>
                <a:lnTo>
                  <a:pt x="907742" y="1838285"/>
                </a:lnTo>
                <a:lnTo>
                  <a:pt x="857315" y="1853244"/>
                </a:lnTo>
                <a:lnTo>
                  <a:pt x="806372" y="1866338"/>
                </a:lnTo>
                <a:lnTo>
                  <a:pt x="754985" y="1877546"/>
                </a:lnTo>
                <a:lnTo>
                  <a:pt x="703219" y="1886856"/>
                </a:lnTo>
                <a:lnTo>
                  <a:pt x="651144" y="1894255"/>
                </a:lnTo>
                <a:lnTo>
                  <a:pt x="598831" y="1899731"/>
                </a:lnTo>
                <a:lnTo>
                  <a:pt x="546355" y="1903278"/>
                </a:lnTo>
                <a:lnTo>
                  <a:pt x="493784" y="1904999"/>
                </a:lnTo>
                <a:close/>
              </a:path>
            </a:pathLst>
          </a:custGeom>
          <a:solidFill>
            <a:srgbClr val="1A73E7">
              <a:alpha val="4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0763320" y="5429321"/>
            <a:ext cx="1428750" cy="1428750"/>
          </a:xfrm>
          <a:custGeom>
            <a:avLst/>
            <a:gdLst/>
            <a:ahLst/>
            <a:cxnLst/>
            <a:rect l="l" t="t" r="r" b="b"/>
            <a:pathLst>
              <a:path w="1428750" h="1428750">
                <a:moveTo>
                  <a:pt x="1428678" y="1428678"/>
                </a:moveTo>
                <a:lnTo>
                  <a:pt x="127556" y="1428678"/>
                </a:lnTo>
                <a:lnTo>
                  <a:pt x="123668" y="1421913"/>
                </a:lnTo>
                <a:lnTo>
                  <a:pt x="101629" y="1380682"/>
                </a:lnTo>
                <a:lnTo>
                  <a:pt x="81641" y="1338420"/>
                </a:lnTo>
                <a:lnTo>
                  <a:pt x="63751" y="1295227"/>
                </a:lnTo>
                <a:lnTo>
                  <a:pt x="48002" y="1251209"/>
                </a:lnTo>
                <a:lnTo>
                  <a:pt x="34431" y="1206471"/>
                </a:lnTo>
                <a:lnTo>
                  <a:pt x="23070" y="1161121"/>
                </a:lnTo>
                <a:lnTo>
                  <a:pt x="13950" y="1115269"/>
                </a:lnTo>
                <a:lnTo>
                  <a:pt x="7089" y="1069024"/>
                </a:lnTo>
                <a:lnTo>
                  <a:pt x="2508" y="1022498"/>
                </a:lnTo>
                <a:lnTo>
                  <a:pt x="215" y="975803"/>
                </a:lnTo>
                <a:lnTo>
                  <a:pt x="0" y="964117"/>
                </a:lnTo>
                <a:lnTo>
                  <a:pt x="0" y="940738"/>
                </a:lnTo>
                <a:lnTo>
                  <a:pt x="1720" y="894018"/>
                </a:lnTo>
                <a:lnTo>
                  <a:pt x="5730" y="847440"/>
                </a:lnTo>
                <a:lnTo>
                  <a:pt x="12022" y="801114"/>
                </a:lnTo>
                <a:lnTo>
                  <a:pt x="20580" y="755153"/>
                </a:lnTo>
                <a:lnTo>
                  <a:pt x="31383" y="709667"/>
                </a:lnTo>
                <a:lnTo>
                  <a:pt x="44404" y="664766"/>
                </a:lnTo>
                <a:lnTo>
                  <a:pt x="59613" y="620558"/>
                </a:lnTo>
                <a:lnTo>
                  <a:pt x="76971" y="577149"/>
                </a:lnTo>
                <a:lnTo>
                  <a:pt x="96438" y="534645"/>
                </a:lnTo>
                <a:lnTo>
                  <a:pt x="117970" y="493146"/>
                </a:lnTo>
                <a:lnTo>
                  <a:pt x="141510" y="452755"/>
                </a:lnTo>
                <a:lnTo>
                  <a:pt x="167005" y="413567"/>
                </a:lnTo>
                <a:lnTo>
                  <a:pt x="194392" y="375677"/>
                </a:lnTo>
                <a:lnTo>
                  <a:pt x="223605" y="339177"/>
                </a:lnTo>
                <a:lnTo>
                  <a:pt x="254574" y="304154"/>
                </a:lnTo>
                <a:lnTo>
                  <a:pt x="287223" y="270693"/>
                </a:lnTo>
                <a:lnTo>
                  <a:pt x="321475" y="238875"/>
                </a:lnTo>
                <a:lnTo>
                  <a:pt x="357248" y="208776"/>
                </a:lnTo>
                <a:lnTo>
                  <a:pt x="394454" y="180466"/>
                </a:lnTo>
                <a:lnTo>
                  <a:pt x="433005" y="154018"/>
                </a:lnTo>
                <a:lnTo>
                  <a:pt x="472807" y="129493"/>
                </a:lnTo>
                <a:lnTo>
                  <a:pt x="513764" y="106950"/>
                </a:lnTo>
                <a:lnTo>
                  <a:pt x="555777" y="86445"/>
                </a:lnTo>
                <a:lnTo>
                  <a:pt x="598747" y="68025"/>
                </a:lnTo>
                <a:lnTo>
                  <a:pt x="642568" y="51736"/>
                </a:lnTo>
                <a:lnTo>
                  <a:pt x="687138" y="37618"/>
                </a:lnTo>
                <a:lnTo>
                  <a:pt x="732345" y="25702"/>
                </a:lnTo>
                <a:lnTo>
                  <a:pt x="778083" y="16019"/>
                </a:lnTo>
                <a:lnTo>
                  <a:pt x="824241" y="8593"/>
                </a:lnTo>
                <a:lnTo>
                  <a:pt x="870707" y="3440"/>
                </a:lnTo>
                <a:lnTo>
                  <a:pt x="917369" y="573"/>
                </a:lnTo>
                <a:lnTo>
                  <a:pt x="940738" y="0"/>
                </a:lnTo>
                <a:lnTo>
                  <a:pt x="964117" y="0"/>
                </a:lnTo>
                <a:lnTo>
                  <a:pt x="1010837" y="1720"/>
                </a:lnTo>
                <a:lnTo>
                  <a:pt x="1057415" y="5731"/>
                </a:lnTo>
                <a:lnTo>
                  <a:pt x="1103742" y="12023"/>
                </a:lnTo>
                <a:lnTo>
                  <a:pt x="1149702" y="20580"/>
                </a:lnTo>
                <a:lnTo>
                  <a:pt x="1195188" y="31383"/>
                </a:lnTo>
                <a:lnTo>
                  <a:pt x="1240088" y="44404"/>
                </a:lnTo>
                <a:lnTo>
                  <a:pt x="1284296" y="59612"/>
                </a:lnTo>
                <a:lnTo>
                  <a:pt x="1327706" y="76972"/>
                </a:lnTo>
                <a:lnTo>
                  <a:pt x="1370211" y="96441"/>
                </a:lnTo>
                <a:lnTo>
                  <a:pt x="1411710" y="117971"/>
                </a:lnTo>
                <a:lnTo>
                  <a:pt x="1428678" y="127556"/>
                </a:lnTo>
                <a:lnTo>
                  <a:pt x="1428678" y="1428678"/>
                </a:lnTo>
                <a:close/>
              </a:path>
            </a:pathLst>
          </a:custGeom>
          <a:solidFill>
            <a:srgbClr val="33A753">
              <a:alpha val="4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9761561" y="5143499"/>
            <a:ext cx="717550" cy="571500"/>
          </a:xfrm>
          <a:custGeom>
            <a:avLst/>
            <a:gdLst/>
            <a:ahLst/>
            <a:cxnLst/>
            <a:rect l="l" t="t" r="r" b="b"/>
            <a:pathLst>
              <a:path w="717550" h="571500">
                <a:moveTo>
                  <a:pt x="19422" y="392906"/>
                </a:moveTo>
                <a:lnTo>
                  <a:pt x="11720" y="392906"/>
                </a:lnTo>
                <a:lnTo>
                  <a:pt x="6299" y="388818"/>
                </a:lnTo>
                <a:lnTo>
                  <a:pt x="4893" y="387717"/>
                </a:lnTo>
                <a:lnTo>
                  <a:pt x="0" y="373260"/>
                </a:lnTo>
                <a:lnTo>
                  <a:pt x="2678" y="365224"/>
                </a:lnTo>
                <a:lnTo>
                  <a:pt x="9711" y="359978"/>
                </a:lnTo>
                <a:lnTo>
                  <a:pt x="11385" y="358638"/>
                </a:lnTo>
                <a:lnTo>
                  <a:pt x="38676" y="326659"/>
                </a:lnTo>
                <a:lnTo>
                  <a:pt x="45764" y="311869"/>
                </a:lnTo>
                <a:lnTo>
                  <a:pt x="27132" y="286191"/>
                </a:lnTo>
                <a:lnTo>
                  <a:pt x="13241" y="258137"/>
                </a:lnTo>
                <a:lnTo>
                  <a:pt x="4560" y="228095"/>
                </a:lnTo>
                <a:lnTo>
                  <a:pt x="1658" y="197465"/>
                </a:lnTo>
                <a:lnTo>
                  <a:pt x="1576" y="196354"/>
                </a:lnTo>
                <a:lnTo>
                  <a:pt x="7693" y="151408"/>
                </a:lnTo>
                <a:lnTo>
                  <a:pt x="25156" y="110059"/>
                </a:lnTo>
                <a:lnTo>
                  <a:pt x="52559" y="73582"/>
                </a:lnTo>
                <a:lnTo>
                  <a:pt x="88511" y="43159"/>
                </a:lnTo>
                <a:lnTo>
                  <a:pt x="131619" y="19968"/>
                </a:lnTo>
                <a:lnTo>
                  <a:pt x="180490" y="5188"/>
                </a:lnTo>
                <a:lnTo>
                  <a:pt x="233734" y="0"/>
                </a:lnTo>
                <a:lnTo>
                  <a:pt x="286978" y="5188"/>
                </a:lnTo>
                <a:lnTo>
                  <a:pt x="335849" y="19968"/>
                </a:lnTo>
                <a:lnTo>
                  <a:pt x="378957" y="43159"/>
                </a:lnTo>
                <a:lnTo>
                  <a:pt x="414909" y="73582"/>
                </a:lnTo>
                <a:lnTo>
                  <a:pt x="442313" y="110059"/>
                </a:lnTo>
                <a:lnTo>
                  <a:pt x="459776" y="151408"/>
                </a:lnTo>
                <a:lnTo>
                  <a:pt x="465893" y="196354"/>
                </a:lnTo>
                <a:lnTo>
                  <a:pt x="465768" y="197465"/>
                </a:lnTo>
                <a:lnTo>
                  <a:pt x="459776" y="241497"/>
                </a:lnTo>
                <a:lnTo>
                  <a:pt x="442313" y="282847"/>
                </a:lnTo>
                <a:lnTo>
                  <a:pt x="414909" y="319323"/>
                </a:lnTo>
                <a:lnTo>
                  <a:pt x="378957" y="349746"/>
                </a:lnTo>
                <a:lnTo>
                  <a:pt x="348321" y="366228"/>
                </a:lnTo>
                <a:lnTo>
                  <a:pt x="116978" y="366228"/>
                </a:lnTo>
                <a:lnTo>
                  <a:pt x="110478" y="369551"/>
                </a:lnTo>
                <a:lnTo>
                  <a:pt x="72712" y="384382"/>
                </a:lnTo>
                <a:lnTo>
                  <a:pt x="37645" y="391809"/>
                </a:lnTo>
                <a:lnTo>
                  <a:pt x="19422" y="392906"/>
                </a:lnTo>
                <a:close/>
              </a:path>
              <a:path w="717550" h="571500">
                <a:moveTo>
                  <a:pt x="483765" y="571500"/>
                </a:moveTo>
                <a:lnTo>
                  <a:pt x="430709" y="566477"/>
                </a:lnTo>
                <a:lnTo>
                  <a:pt x="431596" y="566477"/>
                </a:lnTo>
                <a:lnTo>
                  <a:pt x="384344" y="552623"/>
                </a:lnTo>
                <a:lnTo>
                  <a:pt x="342020" y="530646"/>
                </a:lnTo>
                <a:lnTo>
                  <a:pt x="306329" y="501749"/>
                </a:lnTo>
                <a:lnTo>
                  <a:pt x="278550" y="467010"/>
                </a:lnTo>
                <a:lnTo>
                  <a:pt x="259965" y="427508"/>
                </a:lnTo>
                <a:lnTo>
                  <a:pt x="307973" y="419485"/>
                </a:lnTo>
                <a:lnTo>
                  <a:pt x="353008" y="404277"/>
                </a:lnTo>
                <a:lnTo>
                  <a:pt x="394015" y="382498"/>
                </a:lnTo>
                <a:lnTo>
                  <a:pt x="429936" y="354759"/>
                </a:lnTo>
                <a:lnTo>
                  <a:pt x="459714" y="321673"/>
                </a:lnTo>
                <a:lnTo>
                  <a:pt x="482293" y="283852"/>
                </a:lnTo>
                <a:lnTo>
                  <a:pt x="496616" y="241908"/>
                </a:lnTo>
                <a:lnTo>
                  <a:pt x="501513" y="197465"/>
                </a:lnTo>
                <a:lnTo>
                  <a:pt x="501513" y="190537"/>
                </a:lnTo>
                <a:lnTo>
                  <a:pt x="501368" y="186775"/>
                </a:lnTo>
                <a:lnTo>
                  <a:pt x="501290" y="184732"/>
                </a:lnTo>
                <a:lnTo>
                  <a:pt x="500843" y="179040"/>
                </a:lnTo>
                <a:lnTo>
                  <a:pt x="550604" y="186775"/>
                </a:lnTo>
                <a:lnTo>
                  <a:pt x="596036" y="202978"/>
                </a:lnTo>
                <a:lnTo>
                  <a:pt x="635927" y="226619"/>
                </a:lnTo>
                <a:lnTo>
                  <a:pt x="669064" y="256666"/>
                </a:lnTo>
                <a:lnTo>
                  <a:pt x="694234" y="292088"/>
                </a:lnTo>
                <a:lnTo>
                  <a:pt x="710226" y="331855"/>
                </a:lnTo>
                <a:lnTo>
                  <a:pt x="715548" y="372800"/>
                </a:lnTo>
                <a:lnTo>
                  <a:pt x="715608" y="373260"/>
                </a:lnTo>
                <a:lnTo>
                  <a:pt x="704147" y="436703"/>
                </a:lnTo>
                <a:lnTo>
                  <a:pt x="671624" y="490351"/>
                </a:lnTo>
                <a:lnTo>
                  <a:pt x="674885" y="497939"/>
                </a:lnTo>
                <a:lnTo>
                  <a:pt x="698301" y="530200"/>
                </a:lnTo>
                <a:lnTo>
                  <a:pt x="702319" y="533883"/>
                </a:lnTo>
                <a:lnTo>
                  <a:pt x="704329" y="535781"/>
                </a:lnTo>
                <a:lnTo>
                  <a:pt x="707677" y="538460"/>
                </a:lnTo>
                <a:lnTo>
                  <a:pt x="708124" y="538683"/>
                </a:lnTo>
                <a:lnTo>
                  <a:pt x="708570" y="539129"/>
                </a:lnTo>
                <a:lnTo>
                  <a:pt x="714821" y="543706"/>
                </a:lnTo>
                <a:lnTo>
                  <a:pt x="715178" y="544822"/>
                </a:lnTo>
                <a:lnTo>
                  <a:pt x="600633" y="544822"/>
                </a:lnTo>
                <a:lnTo>
                  <a:pt x="573864" y="556148"/>
                </a:lnTo>
                <a:lnTo>
                  <a:pt x="545296" y="564523"/>
                </a:lnTo>
                <a:lnTo>
                  <a:pt x="515180" y="569717"/>
                </a:lnTo>
                <a:lnTo>
                  <a:pt x="483765" y="571500"/>
                </a:lnTo>
                <a:close/>
              </a:path>
              <a:path w="717550" h="571500">
                <a:moveTo>
                  <a:pt x="233734" y="392906"/>
                </a:moveTo>
                <a:lnTo>
                  <a:pt x="202321" y="391123"/>
                </a:lnTo>
                <a:lnTo>
                  <a:pt x="172217" y="385929"/>
                </a:lnTo>
                <a:lnTo>
                  <a:pt x="143682" y="377554"/>
                </a:lnTo>
                <a:lnTo>
                  <a:pt x="116978" y="366228"/>
                </a:lnTo>
                <a:lnTo>
                  <a:pt x="348321" y="366228"/>
                </a:lnTo>
                <a:lnTo>
                  <a:pt x="335849" y="372938"/>
                </a:lnTo>
                <a:lnTo>
                  <a:pt x="286978" y="387717"/>
                </a:lnTo>
                <a:lnTo>
                  <a:pt x="233734" y="392906"/>
                </a:lnTo>
                <a:close/>
              </a:path>
              <a:path w="717550" h="571500">
                <a:moveTo>
                  <a:pt x="705780" y="571500"/>
                </a:moveTo>
                <a:lnTo>
                  <a:pt x="698078" y="571500"/>
                </a:lnTo>
                <a:lnTo>
                  <a:pt x="679854" y="570402"/>
                </a:lnTo>
                <a:lnTo>
                  <a:pt x="628761" y="557547"/>
                </a:lnTo>
                <a:lnTo>
                  <a:pt x="600633" y="544822"/>
                </a:lnTo>
                <a:lnTo>
                  <a:pt x="715178" y="544822"/>
                </a:lnTo>
                <a:lnTo>
                  <a:pt x="717277" y="551394"/>
                </a:lnTo>
                <a:lnTo>
                  <a:pt x="717388" y="551743"/>
                </a:lnTo>
                <a:lnTo>
                  <a:pt x="712700" y="566477"/>
                </a:lnTo>
                <a:lnTo>
                  <a:pt x="705780" y="571500"/>
                </a:lnTo>
                <a:close/>
              </a:path>
            </a:pathLst>
          </a:custGeom>
          <a:solidFill>
            <a:srgbClr val="1A73E7">
              <a:alpha val="10198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72399" y="152399"/>
            <a:ext cx="3467100" cy="3581399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8293100" y="278917"/>
            <a:ext cx="1991995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dirty="0" sz="1300" spc="-105">
                <a:solidFill>
                  <a:srgbClr val="1D40AF"/>
                </a:solidFill>
                <a:latin typeface="TechnicLite"/>
                <a:cs typeface="TechnicLite"/>
              </a:rPr>
              <a:t></a:t>
            </a:r>
            <a:r>
              <a:rPr dirty="0" sz="1350" spc="-200">
                <a:solidFill>
                  <a:srgbClr val="1D40AF"/>
                </a:solidFill>
                <a:latin typeface="SimSun"/>
                <a:cs typeface="SimSun"/>
              </a:rPr>
              <a:t>議事録システムの精度は</a:t>
            </a:r>
            <a:r>
              <a:rPr dirty="0" sz="1350" spc="-360">
                <a:solidFill>
                  <a:srgbClr val="1D40AF"/>
                </a:solidFill>
                <a:latin typeface="SimSun"/>
                <a:cs typeface="SimSun"/>
              </a:rPr>
              <a:t> </a:t>
            </a:r>
            <a:r>
              <a:rPr dirty="0" sz="1350" spc="-150">
                <a:solidFill>
                  <a:srgbClr val="1D40AF"/>
                </a:solidFill>
                <a:latin typeface="SimSun"/>
                <a:cs typeface="SimSun"/>
              </a:rPr>
              <a:t>どうですか？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17" name="object 1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 spc="-110"/>
              <a:t>Google</a:t>
            </a:r>
            <a:r>
              <a:rPr dirty="0"/>
              <a:t> </a:t>
            </a:r>
            <a:r>
              <a:rPr dirty="0" spc="-125"/>
              <a:t>AI</a:t>
            </a:r>
            <a:r>
              <a:rPr dirty="0"/>
              <a:t> </a:t>
            </a:r>
            <a:r>
              <a:rPr dirty="0" spc="-70"/>
              <a:t>Studio</a:t>
            </a:r>
            <a:r>
              <a:rPr dirty="0" sz="1150" spc="-110">
                <a:latin typeface="SimSun"/>
                <a:cs typeface="SimSun"/>
              </a:rPr>
              <a:t>で「誰でも」業務ツールを開発！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18" name="object 1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75"/>
              </a:lnSpc>
            </a:pPr>
            <a:fld id="{81D60167-4931-47E6-BA6A-407CBD079E47}" type="slidenum">
              <a:rPr dirty="0" spc="-50"/>
              <a:t>5</a:t>
            </a:fld>
          </a:p>
        </p:txBody>
      </p:sp>
      <p:sp>
        <p:nvSpPr>
          <p:cNvPr id="15" name="object 15" descr=""/>
          <p:cNvSpPr txBox="1"/>
          <p:nvPr/>
        </p:nvSpPr>
        <p:spPr>
          <a:xfrm>
            <a:off x="8674100" y="1367663"/>
            <a:ext cx="17018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60">
                <a:solidFill>
                  <a:srgbClr val="1D40AF"/>
                </a:solidFill>
                <a:latin typeface="SimSun"/>
                <a:cs typeface="SimSun"/>
              </a:rPr>
              <a:t>開発にかかった時間は？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8407400" y="2107717"/>
            <a:ext cx="2006600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dirty="0" sz="1350" spc="-165">
                <a:solidFill>
                  <a:srgbClr val="1D40AF"/>
                </a:solidFill>
                <a:latin typeface="SimSun"/>
                <a:cs typeface="SimSun"/>
              </a:rPr>
              <a:t>議事録のフォーマットは変え</a:t>
            </a:r>
            <a:r>
              <a:rPr dirty="0" sz="1350" spc="-229">
                <a:solidFill>
                  <a:srgbClr val="1D40AF"/>
                </a:solidFill>
                <a:latin typeface="SimSun"/>
                <a:cs typeface="SimSun"/>
              </a:rPr>
              <a:t>ら れますか？</a:t>
            </a:r>
            <a:endParaRPr sz="135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299" y="-40322"/>
            <a:ext cx="2882900" cy="413384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pc="-310"/>
              <a:t>参考資料</a:t>
            </a:r>
            <a:r>
              <a:rPr dirty="0" spc="110">
                <a:latin typeface="Meiryo"/>
                <a:cs typeface="Meiryo"/>
              </a:rPr>
              <a:t>‧リンク</a:t>
            </a:r>
            <a:r>
              <a:rPr dirty="0" spc="-335"/>
              <a:t>一覧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761999" y="838199"/>
            <a:ext cx="114300" cy="1752600"/>
          </a:xfrm>
          <a:custGeom>
            <a:avLst/>
            <a:gdLst/>
            <a:ahLst/>
            <a:cxnLst/>
            <a:rect l="l" t="t" r="r" b="b"/>
            <a:pathLst>
              <a:path w="114300" h="1752600">
                <a:moveTo>
                  <a:pt x="114300" y="1752599"/>
                </a:moveTo>
                <a:lnTo>
                  <a:pt x="70559" y="1743899"/>
                </a:lnTo>
                <a:lnTo>
                  <a:pt x="33477" y="1719122"/>
                </a:lnTo>
                <a:lnTo>
                  <a:pt x="8700" y="1682040"/>
                </a:lnTo>
                <a:lnTo>
                  <a:pt x="0" y="1638299"/>
                </a:lnTo>
                <a:lnTo>
                  <a:pt x="0" y="114300"/>
                </a:lnTo>
                <a:lnTo>
                  <a:pt x="8700" y="70559"/>
                </a:lnTo>
                <a:lnTo>
                  <a:pt x="33477" y="33477"/>
                </a:lnTo>
                <a:lnTo>
                  <a:pt x="70559" y="8700"/>
                </a:lnTo>
                <a:lnTo>
                  <a:pt x="114300" y="0"/>
                </a:lnTo>
                <a:lnTo>
                  <a:pt x="106793" y="543"/>
                </a:lnTo>
                <a:lnTo>
                  <a:pt x="99431" y="2175"/>
                </a:lnTo>
                <a:lnTo>
                  <a:pt x="65982" y="25900"/>
                </a:lnTo>
                <a:lnTo>
                  <a:pt x="47107" y="60364"/>
                </a:lnTo>
                <a:lnTo>
                  <a:pt x="38462" y="103040"/>
                </a:lnTo>
                <a:lnTo>
                  <a:pt x="38100" y="114300"/>
                </a:lnTo>
                <a:lnTo>
                  <a:pt x="38100" y="1638299"/>
                </a:lnTo>
                <a:lnTo>
                  <a:pt x="43900" y="1682040"/>
                </a:lnTo>
                <a:lnTo>
                  <a:pt x="60418" y="1719122"/>
                </a:lnTo>
                <a:lnTo>
                  <a:pt x="92213" y="1747705"/>
                </a:lnTo>
                <a:lnTo>
                  <a:pt x="106793" y="1752056"/>
                </a:lnTo>
                <a:lnTo>
                  <a:pt x="114300" y="1752599"/>
                </a:lnTo>
                <a:close/>
              </a:path>
            </a:pathLst>
          </a:custGeom>
          <a:solidFill>
            <a:srgbClr val="1A73E7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1028700" y="1066800"/>
            <a:ext cx="457200" cy="457200"/>
            <a:chOff x="1028700" y="1066800"/>
            <a:chExt cx="457200" cy="457200"/>
          </a:xfrm>
        </p:grpSpPr>
        <p:sp>
          <p:nvSpPr>
            <p:cNvPr id="5" name="object 5" descr=""/>
            <p:cNvSpPr/>
            <p:nvPr/>
          </p:nvSpPr>
          <p:spPr>
            <a:xfrm>
              <a:off x="1028700" y="10668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3" y="456832"/>
                  </a:lnTo>
                  <a:lnTo>
                    <a:pt x="169405" y="449529"/>
                  </a:lnTo>
                  <a:lnTo>
                    <a:pt x="127441" y="433736"/>
                  </a:lnTo>
                  <a:lnTo>
                    <a:pt x="89365" y="410059"/>
                  </a:lnTo>
                  <a:lnTo>
                    <a:pt x="56639" y="379409"/>
                  </a:lnTo>
                  <a:lnTo>
                    <a:pt x="30521" y="342963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3"/>
                  </a:lnTo>
                  <a:lnTo>
                    <a:pt x="5852" y="176659"/>
                  </a:lnTo>
                  <a:lnTo>
                    <a:pt x="20266" y="134201"/>
                  </a:lnTo>
                  <a:lnTo>
                    <a:pt x="42685" y="95371"/>
                  </a:lnTo>
                  <a:lnTo>
                    <a:pt x="72249" y="61661"/>
                  </a:lnTo>
                  <a:lnTo>
                    <a:pt x="107821" y="34366"/>
                  </a:lnTo>
                  <a:lnTo>
                    <a:pt x="148035" y="14535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2"/>
                  </a:lnTo>
                  <a:lnTo>
                    <a:pt x="322998" y="20266"/>
                  </a:lnTo>
                  <a:lnTo>
                    <a:pt x="361828" y="42685"/>
                  </a:lnTo>
                  <a:lnTo>
                    <a:pt x="395538" y="72249"/>
                  </a:lnTo>
                  <a:lnTo>
                    <a:pt x="422833" y="107821"/>
                  </a:lnTo>
                  <a:lnTo>
                    <a:pt x="442663" y="148035"/>
                  </a:lnTo>
                  <a:lnTo>
                    <a:pt x="454267" y="191345"/>
                  </a:lnTo>
                  <a:lnTo>
                    <a:pt x="457199" y="228599"/>
                  </a:lnTo>
                  <a:lnTo>
                    <a:pt x="457199" y="236086"/>
                  </a:lnTo>
                  <a:lnTo>
                    <a:pt x="451346" y="280540"/>
                  </a:lnTo>
                  <a:lnTo>
                    <a:pt x="436933" y="322998"/>
                  </a:lnTo>
                  <a:lnTo>
                    <a:pt x="414514" y="361828"/>
                  </a:lnTo>
                  <a:lnTo>
                    <a:pt x="384950" y="395538"/>
                  </a:lnTo>
                  <a:lnTo>
                    <a:pt x="349378" y="422833"/>
                  </a:lnTo>
                  <a:lnTo>
                    <a:pt x="309164" y="442663"/>
                  </a:lnTo>
                  <a:lnTo>
                    <a:pt x="265854" y="454267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2049" y="1203126"/>
              <a:ext cx="181570" cy="184546"/>
            </a:xfrm>
            <a:prstGeom prst="rect">
              <a:avLst/>
            </a:prstGeom>
          </p:spPr>
        </p:pic>
      </p:grp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8300" y="1485899"/>
            <a:ext cx="152429" cy="152399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625599" y="881987"/>
            <a:ext cx="2741930" cy="796290"/>
          </a:xfrm>
          <a:prstGeom prst="rect">
            <a:avLst/>
          </a:prstGeom>
        </p:spPr>
        <p:txBody>
          <a:bodyPr wrap="square" lIns="0" tIns="1657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dirty="0" sz="1800" spc="-180" b="1">
                <a:latin typeface="Arial"/>
                <a:cs typeface="Arial"/>
              </a:rPr>
              <a:t>Google</a:t>
            </a:r>
            <a:r>
              <a:rPr dirty="0" sz="1800" spc="-85" b="1">
                <a:latin typeface="Arial"/>
                <a:cs typeface="Arial"/>
              </a:rPr>
              <a:t> </a:t>
            </a:r>
            <a:r>
              <a:rPr dirty="0" sz="1700" spc="-210" b="1">
                <a:latin typeface="BIZ UDPGothic"/>
                <a:cs typeface="BIZ UDPGothic"/>
              </a:rPr>
              <a:t>公式</a:t>
            </a:r>
            <a:r>
              <a:rPr dirty="0" sz="1700" spc="-190" b="1">
                <a:latin typeface="Meiryo"/>
                <a:cs typeface="Meiryo"/>
              </a:rPr>
              <a:t>リソース</a:t>
            </a:r>
            <a:endParaRPr sz="1700">
              <a:latin typeface="Meiryo"/>
              <a:cs typeface="Meiryo"/>
            </a:endParaRPr>
          </a:p>
          <a:p>
            <a:pPr marL="240665">
              <a:lnSpc>
                <a:spcPct val="100000"/>
              </a:lnSpc>
              <a:spcBef>
                <a:spcPts val="965"/>
              </a:spcBef>
            </a:pPr>
            <a:r>
              <a:rPr dirty="0" sz="1450" spc="-130">
                <a:solidFill>
                  <a:srgbClr val="2562EB"/>
                </a:solidFill>
                <a:latin typeface="Microsoft Sans Serif"/>
                <a:cs typeface="Microsoft Sans Serif"/>
                <a:hlinkClick r:id="rId4"/>
              </a:rPr>
              <a:t>Google</a:t>
            </a:r>
            <a:r>
              <a:rPr dirty="0" sz="1450" spc="-45">
                <a:solidFill>
                  <a:srgbClr val="2562EB"/>
                </a:solidFill>
                <a:latin typeface="Microsoft Sans Serif"/>
                <a:cs typeface="Microsoft Sans Serif"/>
                <a:hlinkClick r:id="rId4"/>
              </a:rPr>
              <a:t> </a:t>
            </a:r>
            <a:r>
              <a:rPr dirty="0" sz="1450" spc="-120">
                <a:solidFill>
                  <a:srgbClr val="2562EB"/>
                </a:solidFill>
                <a:latin typeface="Microsoft Sans Serif"/>
                <a:cs typeface="Microsoft Sans Serif"/>
                <a:hlinkClick r:id="rId4"/>
              </a:rPr>
              <a:t>Meet</a:t>
            </a:r>
            <a:r>
              <a:rPr dirty="0" sz="1450" spc="-85">
                <a:solidFill>
                  <a:srgbClr val="2562EB"/>
                </a:solidFill>
                <a:latin typeface="Microsoft Sans Serif"/>
                <a:cs typeface="Microsoft Sans Serif"/>
                <a:hlinkClick r:id="rId4"/>
              </a:rPr>
              <a:t>: </a:t>
            </a:r>
            <a:r>
              <a:rPr dirty="0" sz="1350" spc="-160">
                <a:solidFill>
                  <a:srgbClr val="2562EB"/>
                </a:solidFill>
                <a:latin typeface="SimSun"/>
                <a:cs typeface="SimSun"/>
                <a:hlinkClick r:id="rId4"/>
              </a:rPr>
              <a:t>ビデオ会議を録画する</a:t>
            </a:r>
            <a:endParaRPr sz="1350">
              <a:latin typeface="SimSun"/>
              <a:cs typeface="SimSun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8300" y="1828800"/>
            <a:ext cx="152429" cy="152399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1854200" y="1775663"/>
            <a:ext cx="2513330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130">
                <a:solidFill>
                  <a:srgbClr val="2562EB"/>
                </a:solidFill>
                <a:latin typeface="Microsoft Sans Serif"/>
                <a:cs typeface="Microsoft Sans Serif"/>
                <a:hlinkClick r:id="rId5"/>
              </a:rPr>
              <a:t>Google</a:t>
            </a:r>
            <a:r>
              <a:rPr dirty="0" sz="1450" spc="-45">
                <a:solidFill>
                  <a:srgbClr val="2562EB"/>
                </a:solidFill>
                <a:latin typeface="Microsoft Sans Serif"/>
                <a:cs typeface="Microsoft Sans Serif"/>
                <a:hlinkClick r:id="rId5"/>
              </a:rPr>
              <a:t> </a:t>
            </a:r>
            <a:r>
              <a:rPr dirty="0" sz="1450" spc="-120">
                <a:solidFill>
                  <a:srgbClr val="2562EB"/>
                </a:solidFill>
                <a:latin typeface="Microsoft Sans Serif"/>
                <a:cs typeface="Microsoft Sans Serif"/>
                <a:hlinkClick r:id="rId5"/>
              </a:rPr>
              <a:t>Meet</a:t>
            </a:r>
            <a:r>
              <a:rPr dirty="0" sz="1450" spc="-85">
                <a:solidFill>
                  <a:srgbClr val="2562EB"/>
                </a:solidFill>
                <a:latin typeface="Microsoft Sans Serif"/>
                <a:cs typeface="Microsoft Sans Serif"/>
                <a:hlinkClick r:id="rId5"/>
              </a:rPr>
              <a:t>: </a:t>
            </a:r>
            <a:r>
              <a:rPr dirty="0" sz="1350" spc="-160">
                <a:solidFill>
                  <a:srgbClr val="2562EB"/>
                </a:solidFill>
                <a:latin typeface="SimSun"/>
                <a:cs typeface="SimSun"/>
                <a:hlinkClick r:id="rId5"/>
              </a:rPr>
              <a:t>文字起こしを使用する</a:t>
            </a:r>
            <a:endParaRPr sz="1350">
              <a:latin typeface="SimSun"/>
              <a:cs typeface="SimSun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8300" y="2171700"/>
            <a:ext cx="152429" cy="152399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1854200" y="2118563"/>
            <a:ext cx="2148205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130">
                <a:solidFill>
                  <a:srgbClr val="2562EB"/>
                </a:solidFill>
                <a:latin typeface="Microsoft Sans Serif"/>
                <a:cs typeface="Microsoft Sans Serif"/>
                <a:hlinkClick r:id="rId6"/>
              </a:rPr>
              <a:t>Google</a:t>
            </a:r>
            <a:r>
              <a:rPr dirty="0" sz="1450" spc="-75">
                <a:solidFill>
                  <a:srgbClr val="2562EB"/>
                </a:solidFill>
                <a:latin typeface="Microsoft Sans Serif"/>
                <a:cs typeface="Microsoft Sans Serif"/>
                <a:hlinkClick r:id="rId6"/>
              </a:rPr>
              <a:t> </a:t>
            </a:r>
            <a:r>
              <a:rPr dirty="0" sz="1450" spc="-155">
                <a:solidFill>
                  <a:srgbClr val="2562EB"/>
                </a:solidFill>
                <a:latin typeface="Microsoft Sans Serif"/>
                <a:cs typeface="Microsoft Sans Serif"/>
                <a:hlinkClick r:id="rId6"/>
              </a:rPr>
              <a:t>AI</a:t>
            </a:r>
            <a:r>
              <a:rPr dirty="0" sz="1450" spc="-70">
                <a:solidFill>
                  <a:srgbClr val="2562EB"/>
                </a:solidFill>
                <a:latin typeface="Microsoft Sans Serif"/>
                <a:cs typeface="Microsoft Sans Serif"/>
                <a:hlinkClick r:id="rId6"/>
              </a:rPr>
              <a:t> </a:t>
            </a:r>
            <a:r>
              <a:rPr dirty="0" sz="1450" spc="-90">
                <a:solidFill>
                  <a:srgbClr val="2562EB"/>
                </a:solidFill>
                <a:latin typeface="Microsoft Sans Serif"/>
                <a:cs typeface="Microsoft Sans Serif"/>
                <a:hlinkClick r:id="rId6"/>
              </a:rPr>
              <a:t>Studio</a:t>
            </a:r>
            <a:r>
              <a:rPr dirty="0" sz="1450" spc="-70">
                <a:solidFill>
                  <a:srgbClr val="2562EB"/>
                </a:solidFill>
                <a:latin typeface="Microsoft Sans Serif"/>
                <a:cs typeface="Microsoft Sans Serif"/>
                <a:hlinkClick r:id="rId6"/>
              </a:rPr>
              <a:t> </a:t>
            </a:r>
            <a:r>
              <a:rPr dirty="0" sz="1350" spc="-150">
                <a:solidFill>
                  <a:srgbClr val="2562EB"/>
                </a:solidFill>
                <a:latin typeface="SimSun"/>
                <a:cs typeface="SimSun"/>
                <a:hlinkClick r:id="rId6"/>
              </a:rPr>
              <a:t>ドキュメント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6210299" y="838199"/>
            <a:ext cx="114300" cy="1752600"/>
          </a:xfrm>
          <a:custGeom>
            <a:avLst/>
            <a:gdLst/>
            <a:ahLst/>
            <a:cxnLst/>
            <a:rect l="l" t="t" r="r" b="b"/>
            <a:pathLst>
              <a:path w="114300" h="1752600">
                <a:moveTo>
                  <a:pt x="114300" y="1752599"/>
                </a:moveTo>
                <a:lnTo>
                  <a:pt x="70559" y="1743899"/>
                </a:lnTo>
                <a:lnTo>
                  <a:pt x="33477" y="1719122"/>
                </a:lnTo>
                <a:lnTo>
                  <a:pt x="8700" y="1682040"/>
                </a:lnTo>
                <a:lnTo>
                  <a:pt x="0" y="1638299"/>
                </a:lnTo>
                <a:lnTo>
                  <a:pt x="0" y="114300"/>
                </a:lnTo>
                <a:lnTo>
                  <a:pt x="8700" y="70559"/>
                </a:lnTo>
                <a:lnTo>
                  <a:pt x="33477" y="33477"/>
                </a:lnTo>
                <a:lnTo>
                  <a:pt x="70559" y="8700"/>
                </a:lnTo>
                <a:lnTo>
                  <a:pt x="114300" y="0"/>
                </a:lnTo>
                <a:lnTo>
                  <a:pt x="106793" y="543"/>
                </a:lnTo>
                <a:lnTo>
                  <a:pt x="99431" y="2175"/>
                </a:lnTo>
                <a:lnTo>
                  <a:pt x="65982" y="25900"/>
                </a:lnTo>
                <a:lnTo>
                  <a:pt x="47107" y="60364"/>
                </a:lnTo>
                <a:lnTo>
                  <a:pt x="38462" y="103040"/>
                </a:lnTo>
                <a:lnTo>
                  <a:pt x="38100" y="114300"/>
                </a:lnTo>
                <a:lnTo>
                  <a:pt x="38100" y="1638299"/>
                </a:lnTo>
                <a:lnTo>
                  <a:pt x="43900" y="1682040"/>
                </a:lnTo>
                <a:lnTo>
                  <a:pt x="60418" y="1719122"/>
                </a:lnTo>
                <a:lnTo>
                  <a:pt x="92213" y="1747705"/>
                </a:lnTo>
                <a:lnTo>
                  <a:pt x="106793" y="1752056"/>
                </a:lnTo>
                <a:lnTo>
                  <a:pt x="114300" y="1752599"/>
                </a:lnTo>
                <a:close/>
              </a:path>
            </a:pathLst>
          </a:custGeom>
          <a:solidFill>
            <a:srgbClr val="33A753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4" name="object 14" descr=""/>
          <p:cNvGrpSpPr/>
          <p:nvPr/>
        </p:nvGrpSpPr>
        <p:grpSpPr>
          <a:xfrm>
            <a:off x="6476999" y="1066800"/>
            <a:ext cx="457200" cy="457200"/>
            <a:chOff x="6476999" y="1066800"/>
            <a:chExt cx="457200" cy="457200"/>
          </a:xfrm>
        </p:grpSpPr>
        <p:sp>
          <p:nvSpPr>
            <p:cNvPr id="15" name="object 15" descr=""/>
            <p:cNvSpPr/>
            <p:nvPr/>
          </p:nvSpPr>
          <p:spPr>
            <a:xfrm>
              <a:off x="6476999" y="10668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2"/>
                  </a:lnTo>
                  <a:lnTo>
                    <a:pt x="169405" y="449529"/>
                  </a:lnTo>
                  <a:lnTo>
                    <a:pt x="127441" y="433736"/>
                  </a:lnTo>
                  <a:lnTo>
                    <a:pt x="89365" y="410059"/>
                  </a:lnTo>
                  <a:lnTo>
                    <a:pt x="56639" y="379409"/>
                  </a:lnTo>
                  <a:lnTo>
                    <a:pt x="30522" y="342963"/>
                  </a:lnTo>
                  <a:lnTo>
                    <a:pt x="12016" y="302123"/>
                  </a:lnTo>
                  <a:lnTo>
                    <a:pt x="1835" y="258457"/>
                  </a:lnTo>
                  <a:lnTo>
                    <a:pt x="0" y="236086"/>
                  </a:lnTo>
                  <a:lnTo>
                    <a:pt x="0" y="221113"/>
                  </a:lnTo>
                  <a:lnTo>
                    <a:pt x="5853" y="176659"/>
                  </a:lnTo>
                  <a:lnTo>
                    <a:pt x="20266" y="134201"/>
                  </a:lnTo>
                  <a:lnTo>
                    <a:pt x="42685" y="95371"/>
                  </a:lnTo>
                  <a:lnTo>
                    <a:pt x="72249" y="61661"/>
                  </a:lnTo>
                  <a:lnTo>
                    <a:pt x="107821" y="34366"/>
                  </a:lnTo>
                  <a:lnTo>
                    <a:pt x="148035" y="14535"/>
                  </a:lnTo>
                  <a:lnTo>
                    <a:pt x="191344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39" y="5852"/>
                  </a:lnTo>
                  <a:lnTo>
                    <a:pt x="322997" y="20266"/>
                  </a:lnTo>
                  <a:lnTo>
                    <a:pt x="361827" y="42685"/>
                  </a:lnTo>
                  <a:lnTo>
                    <a:pt x="395538" y="72249"/>
                  </a:lnTo>
                  <a:lnTo>
                    <a:pt x="422832" y="107821"/>
                  </a:lnTo>
                  <a:lnTo>
                    <a:pt x="442663" y="148035"/>
                  </a:lnTo>
                  <a:lnTo>
                    <a:pt x="454267" y="191345"/>
                  </a:lnTo>
                  <a:lnTo>
                    <a:pt x="457199" y="221113"/>
                  </a:lnTo>
                  <a:lnTo>
                    <a:pt x="457199" y="228599"/>
                  </a:lnTo>
                  <a:lnTo>
                    <a:pt x="457199" y="236086"/>
                  </a:lnTo>
                  <a:lnTo>
                    <a:pt x="451346" y="280540"/>
                  </a:lnTo>
                  <a:lnTo>
                    <a:pt x="436932" y="322998"/>
                  </a:lnTo>
                  <a:lnTo>
                    <a:pt x="414513" y="361828"/>
                  </a:lnTo>
                  <a:lnTo>
                    <a:pt x="384949" y="395538"/>
                  </a:lnTo>
                  <a:lnTo>
                    <a:pt x="349377" y="422833"/>
                  </a:lnTo>
                  <a:lnTo>
                    <a:pt x="309163" y="442663"/>
                  </a:lnTo>
                  <a:lnTo>
                    <a:pt x="265853" y="454267"/>
                  </a:lnTo>
                  <a:lnTo>
                    <a:pt x="243555" y="456832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19874" y="1200149"/>
              <a:ext cx="166687" cy="190499"/>
            </a:xfrm>
            <a:prstGeom prst="rect">
              <a:avLst/>
            </a:prstGeom>
          </p:spPr>
        </p:pic>
      </p:grpSp>
      <p:pic>
        <p:nvPicPr>
          <p:cNvPr id="17" name="object 17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86600" y="1485899"/>
            <a:ext cx="152429" cy="152399"/>
          </a:xfrm>
          <a:prstGeom prst="rect">
            <a:avLst/>
          </a:prstGeom>
        </p:spPr>
      </p:pic>
      <p:sp>
        <p:nvSpPr>
          <p:cNvPr id="18" name="object 18" descr=""/>
          <p:cNvSpPr txBox="1"/>
          <p:nvPr/>
        </p:nvSpPr>
        <p:spPr>
          <a:xfrm>
            <a:off x="7073900" y="881987"/>
            <a:ext cx="2480945" cy="796290"/>
          </a:xfrm>
          <a:prstGeom prst="rect">
            <a:avLst/>
          </a:prstGeom>
        </p:spPr>
        <p:txBody>
          <a:bodyPr wrap="square" lIns="0" tIns="1657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dirty="0" sz="1800" spc="-185" b="1">
                <a:latin typeface="Arial"/>
                <a:cs typeface="Arial"/>
              </a:rPr>
              <a:t>AI</a:t>
            </a:r>
            <a:r>
              <a:rPr dirty="0" sz="1700" spc="-210" b="1">
                <a:latin typeface="BIZ UDPGothic"/>
                <a:cs typeface="BIZ UDPGothic"/>
              </a:rPr>
              <a:t>導入</a:t>
            </a:r>
            <a:r>
              <a:rPr dirty="0" sz="1700" spc="890" b="1">
                <a:latin typeface="Meiryo"/>
                <a:cs typeface="Meiryo"/>
              </a:rPr>
              <a:t>‧</a:t>
            </a:r>
            <a:r>
              <a:rPr dirty="0" sz="1700" spc="-210" b="1">
                <a:latin typeface="BIZ UDPGothic"/>
                <a:cs typeface="BIZ UDPGothic"/>
              </a:rPr>
              <a:t>活用</a:t>
            </a:r>
            <a:r>
              <a:rPr dirty="0" sz="1700" spc="-160" b="1">
                <a:latin typeface="Meiryo"/>
                <a:cs typeface="Meiryo"/>
              </a:rPr>
              <a:t>ガイド</a:t>
            </a:r>
            <a:endParaRPr sz="1700">
              <a:latin typeface="Meiryo"/>
              <a:cs typeface="Meiryo"/>
            </a:endParaRPr>
          </a:p>
          <a:p>
            <a:pPr marL="240665">
              <a:lnSpc>
                <a:spcPct val="100000"/>
              </a:lnSpc>
              <a:spcBef>
                <a:spcPts val="965"/>
              </a:spcBef>
            </a:pPr>
            <a:r>
              <a:rPr dirty="0" sz="1450" spc="-130">
                <a:solidFill>
                  <a:srgbClr val="2562EB"/>
                </a:solidFill>
                <a:latin typeface="Microsoft Sans Serif"/>
                <a:cs typeface="Microsoft Sans Serif"/>
                <a:hlinkClick r:id="rId9"/>
              </a:rPr>
              <a:t>Google</a:t>
            </a:r>
            <a:r>
              <a:rPr dirty="0" sz="1450" spc="-75">
                <a:solidFill>
                  <a:srgbClr val="2562EB"/>
                </a:solidFill>
                <a:latin typeface="Microsoft Sans Serif"/>
                <a:cs typeface="Microsoft Sans Serif"/>
                <a:hlinkClick r:id="rId9"/>
              </a:rPr>
              <a:t> </a:t>
            </a:r>
            <a:r>
              <a:rPr dirty="0" sz="1450" spc="-110">
                <a:solidFill>
                  <a:srgbClr val="2562EB"/>
                </a:solidFill>
                <a:latin typeface="Microsoft Sans Serif"/>
                <a:cs typeface="Microsoft Sans Serif"/>
                <a:hlinkClick r:id="rId9"/>
              </a:rPr>
              <a:t>Cloud</a:t>
            </a:r>
            <a:r>
              <a:rPr dirty="0" sz="1450" spc="-70">
                <a:solidFill>
                  <a:srgbClr val="2562EB"/>
                </a:solidFill>
                <a:latin typeface="Microsoft Sans Serif"/>
                <a:cs typeface="Microsoft Sans Serif"/>
                <a:hlinkClick r:id="rId9"/>
              </a:rPr>
              <a:t> </a:t>
            </a:r>
            <a:r>
              <a:rPr dirty="0" sz="1450" spc="-155">
                <a:solidFill>
                  <a:srgbClr val="2562EB"/>
                </a:solidFill>
                <a:latin typeface="Microsoft Sans Serif"/>
                <a:cs typeface="Microsoft Sans Serif"/>
                <a:hlinkClick r:id="rId9"/>
              </a:rPr>
              <a:t>AI</a:t>
            </a:r>
            <a:r>
              <a:rPr dirty="0" sz="1450" spc="-70">
                <a:solidFill>
                  <a:srgbClr val="2562EB"/>
                </a:solidFill>
                <a:latin typeface="Microsoft Sans Serif"/>
                <a:cs typeface="Microsoft Sans Serif"/>
                <a:hlinkClick r:id="rId9"/>
              </a:rPr>
              <a:t> </a:t>
            </a:r>
            <a:r>
              <a:rPr dirty="0" sz="1350" spc="-165">
                <a:solidFill>
                  <a:srgbClr val="2562EB"/>
                </a:solidFill>
                <a:latin typeface="SimSun"/>
                <a:cs typeface="SimSun"/>
                <a:hlinkClick r:id="rId9"/>
              </a:rPr>
              <a:t>ソリューション</a:t>
            </a:r>
            <a:endParaRPr sz="1350">
              <a:latin typeface="SimSun"/>
              <a:cs typeface="SimSun"/>
            </a:endParaRPr>
          </a:p>
        </p:txBody>
      </p:sp>
      <p:pic>
        <p:nvPicPr>
          <p:cNvPr id="19" name="object 1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86600" y="1828800"/>
            <a:ext cx="152429" cy="152399"/>
          </a:xfrm>
          <a:prstGeom prst="rect">
            <a:avLst/>
          </a:prstGeom>
        </p:spPr>
      </p:pic>
      <p:sp>
        <p:nvSpPr>
          <p:cNvPr id="20" name="object 20" descr=""/>
          <p:cNvSpPr txBox="1"/>
          <p:nvPr/>
        </p:nvSpPr>
        <p:spPr>
          <a:xfrm>
            <a:off x="7302500" y="1775663"/>
            <a:ext cx="2993390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130">
                <a:solidFill>
                  <a:srgbClr val="2562EB"/>
                </a:solidFill>
                <a:latin typeface="Microsoft Sans Serif"/>
                <a:cs typeface="Microsoft Sans Serif"/>
                <a:hlinkClick r:id="rId10"/>
              </a:rPr>
              <a:t>Google</a:t>
            </a:r>
            <a:r>
              <a:rPr dirty="0" sz="1450" spc="-80">
                <a:solidFill>
                  <a:srgbClr val="2562EB"/>
                </a:solidFill>
                <a:latin typeface="Microsoft Sans Serif"/>
                <a:cs typeface="Microsoft Sans Serif"/>
                <a:hlinkClick r:id="rId10"/>
              </a:rPr>
              <a:t> </a:t>
            </a:r>
            <a:r>
              <a:rPr dirty="0" sz="1450" spc="-130">
                <a:solidFill>
                  <a:srgbClr val="2562EB"/>
                </a:solidFill>
                <a:latin typeface="Microsoft Sans Serif"/>
                <a:cs typeface="Microsoft Sans Serif"/>
                <a:hlinkClick r:id="rId10"/>
              </a:rPr>
              <a:t>Workspace</a:t>
            </a:r>
            <a:r>
              <a:rPr dirty="0" sz="1450" spc="-105">
                <a:solidFill>
                  <a:srgbClr val="2562EB"/>
                </a:solidFill>
                <a:latin typeface="Microsoft Sans Serif"/>
                <a:cs typeface="Microsoft Sans Serif"/>
                <a:hlinkClick r:id="rId10"/>
              </a:rPr>
              <a:t>: </a:t>
            </a:r>
            <a:r>
              <a:rPr dirty="0" sz="1350" spc="-200">
                <a:solidFill>
                  <a:srgbClr val="2562EB"/>
                </a:solidFill>
                <a:latin typeface="SimSun"/>
                <a:cs typeface="SimSun"/>
                <a:hlinkClick r:id="rId10"/>
              </a:rPr>
              <a:t>ビジネス向け </a:t>
            </a:r>
            <a:r>
              <a:rPr dirty="0" sz="1450" spc="-155">
                <a:solidFill>
                  <a:srgbClr val="2562EB"/>
                </a:solidFill>
                <a:latin typeface="Microsoft Sans Serif"/>
                <a:cs typeface="Microsoft Sans Serif"/>
                <a:hlinkClick r:id="rId10"/>
              </a:rPr>
              <a:t>AI</a:t>
            </a:r>
            <a:r>
              <a:rPr dirty="0" sz="1450" spc="-75">
                <a:solidFill>
                  <a:srgbClr val="2562EB"/>
                </a:solidFill>
                <a:latin typeface="Microsoft Sans Serif"/>
                <a:cs typeface="Microsoft Sans Serif"/>
                <a:hlinkClick r:id="rId10"/>
              </a:rPr>
              <a:t> </a:t>
            </a:r>
            <a:r>
              <a:rPr dirty="0" sz="1350" spc="-130">
                <a:solidFill>
                  <a:srgbClr val="2562EB"/>
                </a:solidFill>
                <a:latin typeface="SimSun"/>
                <a:cs typeface="SimSun"/>
                <a:hlinkClick r:id="rId10"/>
              </a:rPr>
              <a:t>ツール</a:t>
            </a:r>
            <a:endParaRPr sz="1350">
              <a:latin typeface="SimSun"/>
              <a:cs typeface="SimSun"/>
            </a:endParaRPr>
          </a:p>
        </p:txBody>
      </p:sp>
      <p:pic>
        <p:nvPicPr>
          <p:cNvPr id="21" name="object 2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86600" y="2171700"/>
            <a:ext cx="152429" cy="152399"/>
          </a:xfrm>
          <a:prstGeom prst="rect">
            <a:avLst/>
          </a:prstGeom>
        </p:spPr>
      </p:pic>
      <p:sp>
        <p:nvSpPr>
          <p:cNvPr id="22" name="object 22" descr=""/>
          <p:cNvSpPr txBox="1"/>
          <p:nvPr/>
        </p:nvSpPr>
        <p:spPr>
          <a:xfrm>
            <a:off x="7302500" y="2118563"/>
            <a:ext cx="3058795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170">
                <a:solidFill>
                  <a:srgbClr val="2562EB"/>
                </a:solidFill>
                <a:latin typeface="SimSun"/>
                <a:cs typeface="SimSun"/>
                <a:hlinkClick r:id="rId11" action="ppaction://hlinksldjump"/>
              </a:rPr>
              <a:t>社内</a:t>
            </a:r>
            <a:r>
              <a:rPr dirty="0" sz="1450" spc="-155">
                <a:solidFill>
                  <a:srgbClr val="2562EB"/>
                </a:solidFill>
                <a:latin typeface="Microsoft Sans Serif"/>
                <a:cs typeface="Microsoft Sans Serif"/>
                <a:hlinkClick r:id="rId11" action="ppaction://hlinksldjump"/>
              </a:rPr>
              <a:t>AI</a:t>
            </a:r>
            <a:r>
              <a:rPr dirty="0" sz="1350" spc="-170">
                <a:solidFill>
                  <a:srgbClr val="2562EB"/>
                </a:solidFill>
                <a:latin typeface="SimSun"/>
                <a:cs typeface="SimSun"/>
                <a:hlinkClick r:id="rId11" action="ppaction://hlinksldjump"/>
              </a:rPr>
              <a:t>活用ガイドライン（イントラネット</a:t>
            </a:r>
            <a:r>
              <a:rPr dirty="0" sz="1350" spc="-50">
                <a:solidFill>
                  <a:srgbClr val="2562EB"/>
                </a:solidFill>
                <a:latin typeface="SimSun"/>
                <a:cs typeface="SimSun"/>
                <a:hlinkClick r:id="rId11" action="ppaction://hlinksldjump"/>
              </a:rPr>
              <a:t>）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761999" y="2819399"/>
            <a:ext cx="114300" cy="1752600"/>
          </a:xfrm>
          <a:custGeom>
            <a:avLst/>
            <a:gdLst/>
            <a:ahLst/>
            <a:cxnLst/>
            <a:rect l="l" t="t" r="r" b="b"/>
            <a:pathLst>
              <a:path w="114300" h="1752600">
                <a:moveTo>
                  <a:pt x="114300" y="1752599"/>
                </a:moveTo>
                <a:lnTo>
                  <a:pt x="70559" y="1743899"/>
                </a:lnTo>
                <a:lnTo>
                  <a:pt x="33477" y="1719121"/>
                </a:lnTo>
                <a:lnTo>
                  <a:pt x="8700" y="1682040"/>
                </a:lnTo>
                <a:lnTo>
                  <a:pt x="0" y="1638300"/>
                </a:lnTo>
                <a:lnTo>
                  <a:pt x="0" y="114300"/>
                </a:lnTo>
                <a:lnTo>
                  <a:pt x="8700" y="70559"/>
                </a:lnTo>
                <a:lnTo>
                  <a:pt x="33477" y="33477"/>
                </a:lnTo>
                <a:lnTo>
                  <a:pt x="70559" y="8700"/>
                </a:lnTo>
                <a:lnTo>
                  <a:pt x="114300" y="0"/>
                </a:lnTo>
                <a:lnTo>
                  <a:pt x="106793" y="543"/>
                </a:lnTo>
                <a:lnTo>
                  <a:pt x="99431" y="2175"/>
                </a:lnTo>
                <a:lnTo>
                  <a:pt x="65982" y="25900"/>
                </a:lnTo>
                <a:lnTo>
                  <a:pt x="47107" y="60364"/>
                </a:lnTo>
                <a:lnTo>
                  <a:pt x="38462" y="103040"/>
                </a:lnTo>
                <a:lnTo>
                  <a:pt x="38100" y="114300"/>
                </a:lnTo>
                <a:lnTo>
                  <a:pt x="38100" y="1638300"/>
                </a:lnTo>
                <a:lnTo>
                  <a:pt x="43900" y="1682040"/>
                </a:lnTo>
                <a:lnTo>
                  <a:pt x="60418" y="1719121"/>
                </a:lnTo>
                <a:lnTo>
                  <a:pt x="92213" y="1747705"/>
                </a:lnTo>
                <a:lnTo>
                  <a:pt x="106793" y="1752056"/>
                </a:lnTo>
                <a:lnTo>
                  <a:pt x="114300" y="1752599"/>
                </a:lnTo>
                <a:close/>
              </a:path>
            </a:pathLst>
          </a:custGeom>
          <a:solidFill>
            <a:srgbClr val="FABC0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4" name="object 24" descr=""/>
          <p:cNvGrpSpPr/>
          <p:nvPr/>
        </p:nvGrpSpPr>
        <p:grpSpPr>
          <a:xfrm>
            <a:off x="1028700" y="3048000"/>
            <a:ext cx="457200" cy="457200"/>
            <a:chOff x="1028700" y="3048000"/>
            <a:chExt cx="457200" cy="457200"/>
          </a:xfrm>
        </p:grpSpPr>
        <p:sp>
          <p:nvSpPr>
            <p:cNvPr id="25" name="object 25" descr=""/>
            <p:cNvSpPr/>
            <p:nvPr/>
          </p:nvSpPr>
          <p:spPr>
            <a:xfrm>
              <a:off x="1028700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3" y="456832"/>
                  </a:lnTo>
                  <a:lnTo>
                    <a:pt x="169405" y="449529"/>
                  </a:lnTo>
                  <a:lnTo>
                    <a:pt x="127441" y="433736"/>
                  </a:lnTo>
                  <a:lnTo>
                    <a:pt x="89365" y="410059"/>
                  </a:lnTo>
                  <a:lnTo>
                    <a:pt x="56639" y="379409"/>
                  </a:lnTo>
                  <a:lnTo>
                    <a:pt x="30521" y="342963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2" y="176658"/>
                  </a:lnTo>
                  <a:lnTo>
                    <a:pt x="20266" y="134201"/>
                  </a:lnTo>
                  <a:lnTo>
                    <a:pt x="42685" y="95370"/>
                  </a:lnTo>
                  <a:lnTo>
                    <a:pt x="72249" y="61660"/>
                  </a:lnTo>
                  <a:lnTo>
                    <a:pt x="107821" y="34366"/>
                  </a:lnTo>
                  <a:lnTo>
                    <a:pt x="148035" y="14535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2"/>
                  </a:lnTo>
                  <a:lnTo>
                    <a:pt x="322998" y="20265"/>
                  </a:lnTo>
                  <a:lnTo>
                    <a:pt x="361828" y="42684"/>
                  </a:lnTo>
                  <a:lnTo>
                    <a:pt x="395538" y="72249"/>
                  </a:lnTo>
                  <a:lnTo>
                    <a:pt x="422833" y="107820"/>
                  </a:lnTo>
                  <a:lnTo>
                    <a:pt x="442663" y="148035"/>
                  </a:lnTo>
                  <a:lnTo>
                    <a:pt x="454267" y="191345"/>
                  </a:lnTo>
                  <a:lnTo>
                    <a:pt x="457199" y="228599"/>
                  </a:lnTo>
                  <a:lnTo>
                    <a:pt x="457199" y="236086"/>
                  </a:lnTo>
                  <a:lnTo>
                    <a:pt x="451346" y="280540"/>
                  </a:lnTo>
                  <a:lnTo>
                    <a:pt x="436933" y="322998"/>
                  </a:lnTo>
                  <a:lnTo>
                    <a:pt x="414514" y="361827"/>
                  </a:lnTo>
                  <a:lnTo>
                    <a:pt x="384950" y="395538"/>
                  </a:lnTo>
                  <a:lnTo>
                    <a:pt x="349378" y="422832"/>
                  </a:lnTo>
                  <a:lnTo>
                    <a:pt x="309164" y="442663"/>
                  </a:lnTo>
                  <a:lnTo>
                    <a:pt x="265854" y="454267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F59D0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41846" y="3179973"/>
              <a:ext cx="240431" cy="193253"/>
            </a:xfrm>
            <a:prstGeom prst="rect">
              <a:avLst/>
            </a:prstGeom>
          </p:spPr>
        </p:pic>
      </p:grpSp>
      <p:sp>
        <p:nvSpPr>
          <p:cNvPr id="27" name="object 27" descr=""/>
          <p:cNvSpPr txBox="1"/>
          <p:nvPr/>
        </p:nvSpPr>
        <p:spPr>
          <a:xfrm>
            <a:off x="1625599" y="3029585"/>
            <a:ext cx="212090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210" b="1">
                <a:latin typeface="BIZ UDPGothic"/>
                <a:cs typeface="BIZ UDPGothic"/>
              </a:rPr>
              <a:t>本日</a:t>
            </a:r>
            <a:r>
              <a:rPr dirty="0" sz="1700" spc="-210" b="1">
                <a:latin typeface="Meiryo"/>
                <a:cs typeface="Meiryo"/>
              </a:rPr>
              <a:t>のデ</a:t>
            </a:r>
            <a:r>
              <a:rPr dirty="0" sz="1700" spc="-155" b="1">
                <a:latin typeface="BIZ UDPGothic"/>
                <a:cs typeface="BIZ UDPGothic"/>
              </a:rPr>
              <a:t>モ</a:t>
            </a:r>
            <a:r>
              <a:rPr dirty="0" sz="1700" spc="-15" b="1">
                <a:latin typeface="Meiryo"/>
                <a:cs typeface="Meiryo"/>
              </a:rPr>
              <a:t>‧リポジトリ</a:t>
            </a:r>
            <a:endParaRPr sz="1700">
              <a:latin typeface="Meiryo"/>
              <a:cs typeface="Meiryo"/>
            </a:endParaRPr>
          </a:p>
        </p:txBody>
      </p:sp>
      <p:pic>
        <p:nvPicPr>
          <p:cNvPr id="28" name="object 28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38300" y="3467100"/>
            <a:ext cx="171449" cy="152399"/>
          </a:xfrm>
          <a:prstGeom prst="rect">
            <a:avLst/>
          </a:prstGeom>
        </p:spPr>
      </p:pic>
      <p:sp>
        <p:nvSpPr>
          <p:cNvPr id="29" name="object 29" descr=""/>
          <p:cNvSpPr txBox="1"/>
          <p:nvPr/>
        </p:nvSpPr>
        <p:spPr>
          <a:xfrm>
            <a:off x="1873250" y="3413963"/>
            <a:ext cx="2292350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170">
                <a:solidFill>
                  <a:srgbClr val="2562EB"/>
                </a:solidFill>
                <a:latin typeface="SimSun"/>
                <a:cs typeface="SimSun"/>
                <a:hlinkClick r:id="rId14"/>
              </a:rPr>
              <a:t>デモアプリ</a:t>
            </a:r>
            <a:r>
              <a:rPr dirty="0" sz="1350" spc="-160">
                <a:solidFill>
                  <a:srgbClr val="2562EB"/>
                </a:solidFill>
                <a:latin typeface="SimSun"/>
                <a:cs typeface="SimSun"/>
                <a:hlinkClick r:id="rId14"/>
              </a:rPr>
              <a:t>（</a:t>
            </a:r>
            <a:r>
              <a:rPr dirty="0" sz="1450" spc="-160">
                <a:solidFill>
                  <a:srgbClr val="2562EB"/>
                </a:solidFill>
                <a:latin typeface="Microsoft Sans Serif"/>
                <a:cs typeface="Microsoft Sans Serif"/>
                <a:hlinkClick r:id="rId14"/>
              </a:rPr>
              <a:t>AI</a:t>
            </a:r>
            <a:r>
              <a:rPr dirty="0" sz="1350" spc="-180">
                <a:solidFill>
                  <a:srgbClr val="2562EB"/>
                </a:solidFill>
                <a:latin typeface="SimSun"/>
                <a:cs typeface="SimSun"/>
                <a:hlinkClick r:id="rId14"/>
              </a:rPr>
              <a:t>議事録システム</a:t>
            </a:r>
            <a:r>
              <a:rPr dirty="0" sz="1350" spc="-50">
                <a:solidFill>
                  <a:srgbClr val="2562EB"/>
                </a:solidFill>
                <a:latin typeface="SimSun"/>
                <a:cs typeface="SimSun"/>
                <a:hlinkClick r:id="rId14"/>
              </a:rPr>
              <a:t>）</a:t>
            </a:r>
            <a:endParaRPr sz="1350">
              <a:latin typeface="SimSun"/>
              <a:cs typeface="SimSun"/>
            </a:endParaRPr>
          </a:p>
        </p:txBody>
      </p:sp>
      <p:pic>
        <p:nvPicPr>
          <p:cNvPr id="30" name="object 30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638300" y="3812381"/>
            <a:ext cx="147637" cy="144452"/>
          </a:xfrm>
          <a:prstGeom prst="rect">
            <a:avLst/>
          </a:prstGeom>
        </p:spPr>
      </p:pic>
      <p:sp>
        <p:nvSpPr>
          <p:cNvPr id="31" name="object 31" descr=""/>
          <p:cNvSpPr txBox="1"/>
          <p:nvPr/>
        </p:nvSpPr>
        <p:spPr>
          <a:xfrm>
            <a:off x="1849437" y="3756863"/>
            <a:ext cx="1323975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110">
                <a:solidFill>
                  <a:srgbClr val="2562EB"/>
                </a:solidFill>
                <a:latin typeface="Microsoft Sans Serif"/>
                <a:cs typeface="Microsoft Sans Serif"/>
                <a:hlinkClick r:id="rId16"/>
              </a:rPr>
              <a:t>GitHub</a:t>
            </a:r>
            <a:r>
              <a:rPr dirty="0" sz="1450" spc="-35">
                <a:solidFill>
                  <a:srgbClr val="2562EB"/>
                </a:solidFill>
                <a:latin typeface="Microsoft Sans Serif"/>
                <a:cs typeface="Microsoft Sans Serif"/>
                <a:hlinkClick r:id="rId16"/>
              </a:rPr>
              <a:t> </a:t>
            </a:r>
            <a:r>
              <a:rPr dirty="0" sz="1350" spc="-150">
                <a:solidFill>
                  <a:srgbClr val="2562EB"/>
                </a:solidFill>
                <a:latin typeface="SimSun"/>
                <a:cs typeface="SimSun"/>
                <a:hlinkClick r:id="rId16"/>
              </a:rPr>
              <a:t>リポジトリ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4991099" y="3143249"/>
            <a:ext cx="762000" cy="762000"/>
            <a:chOff x="4991099" y="3143249"/>
            <a:chExt cx="762000" cy="762000"/>
          </a:xfrm>
        </p:grpSpPr>
        <p:sp>
          <p:nvSpPr>
            <p:cNvPr id="33" name="object 33" descr=""/>
            <p:cNvSpPr/>
            <p:nvPr/>
          </p:nvSpPr>
          <p:spPr>
            <a:xfrm>
              <a:off x="4991099" y="314324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690803" y="761999"/>
                  </a:moveTo>
                  <a:lnTo>
                    <a:pt x="71196" y="761999"/>
                  </a:lnTo>
                  <a:lnTo>
                    <a:pt x="66241" y="761511"/>
                  </a:lnTo>
                  <a:lnTo>
                    <a:pt x="29705" y="746378"/>
                  </a:lnTo>
                  <a:lnTo>
                    <a:pt x="3885" y="710337"/>
                  </a:lnTo>
                  <a:lnTo>
                    <a:pt x="0" y="690803"/>
                  </a:lnTo>
                  <a:lnTo>
                    <a:pt x="0" y="6857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690803" y="0"/>
                  </a:lnTo>
                  <a:lnTo>
                    <a:pt x="732294" y="15621"/>
                  </a:lnTo>
                  <a:lnTo>
                    <a:pt x="758114" y="51661"/>
                  </a:lnTo>
                  <a:lnTo>
                    <a:pt x="762000" y="71196"/>
                  </a:lnTo>
                  <a:lnTo>
                    <a:pt x="762000" y="690803"/>
                  </a:lnTo>
                  <a:lnTo>
                    <a:pt x="746378" y="732294"/>
                  </a:lnTo>
                  <a:lnTo>
                    <a:pt x="710338" y="758113"/>
                  </a:lnTo>
                  <a:lnTo>
                    <a:pt x="695758" y="761511"/>
                  </a:lnTo>
                  <a:lnTo>
                    <a:pt x="690803" y="761999"/>
                  </a:lnTo>
                  <a:close/>
                </a:path>
              </a:pathLst>
            </a:custGeom>
            <a:solidFill>
              <a:srgbClr val="F1F2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248274" y="3303984"/>
              <a:ext cx="250031" cy="250031"/>
            </a:xfrm>
            <a:prstGeom prst="rect">
              <a:avLst/>
            </a:prstGeom>
          </p:spPr>
        </p:pic>
      </p:grpSp>
      <p:sp>
        <p:nvSpPr>
          <p:cNvPr id="35" name="object 35" descr=""/>
          <p:cNvSpPr txBox="1"/>
          <p:nvPr/>
        </p:nvSpPr>
        <p:spPr>
          <a:xfrm>
            <a:off x="4994919" y="3591940"/>
            <a:ext cx="754380" cy="180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100">
                <a:solidFill>
                  <a:srgbClr val="6A7280"/>
                </a:solidFill>
                <a:latin typeface="SimSun"/>
                <a:cs typeface="SimSun"/>
              </a:rPr>
              <a:t>デモアプリ</a:t>
            </a:r>
            <a:r>
              <a:rPr dirty="0" sz="950" spc="-25" b="0">
                <a:solidFill>
                  <a:srgbClr val="6A7280"/>
                </a:solidFill>
                <a:latin typeface="Suisse Int'l Light"/>
                <a:cs typeface="Suisse Int'l Light"/>
              </a:rPr>
              <a:t>QR</a:t>
            </a:r>
            <a:endParaRPr sz="950">
              <a:latin typeface="Suisse Int'l Light"/>
              <a:cs typeface="Suisse Int'l Light"/>
            </a:endParaRPr>
          </a:p>
        </p:txBody>
      </p:sp>
      <p:sp>
        <p:nvSpPr>
          <p:cNvPr id="36" name="object 36" descr=""/>
          <p:cNvSpPr/>
          <p:nvPr/>
        </p:nvSpPr>
        <p:spPr>
          <a:xfrm>
            <a:off x="6210299" y="2819399"/>
            <a:ext cx="114300" cy="1752600"/>
          </a:xfrm>
          <a:custGeom>
            <a:avLst/>
            <a:gdLst/>
            <a:ahLst/>
            <a:cxnLst/>
            <a:rect l="l" t="t" r="r" b="b"/>
            <a:pathLst>
              <a:path w="114300" h="1752600">
                <a:moveTo>
                  <a:pt x="114300" y="1752599"/>
                </a:moveTo>
                <a:lnTo>
                  <a:pt x="70559" y="1743899"/>
                </a:lnTo>
                <a:lnTo>
                  <a:pt x="33477" y="1719121"/>
                </a:lnTo>
                <a:lnTo>
                  <a:pt x="8700" y="1682040"/>
                </a:lnTo>
                <a:lnTo>
                  <a:pt x="0" y="1638300"/>
                </a:lnTo>
                <a:lnTo>
                  <a:pt x="0" y="114300"/>
                </a:lnTo>
                <a:lnTo>
                  <a:pt x="8700" y="70559"/>
                </a:lnTo>
                <a:lnTo>
                  <a:pt x="33477" y="33477"/>
                </a:lnTo>
                <a:lnTo>
                  <a:pt x="70559" y="8700"/>
                </a:lnTo>
                <a:lnTo>
                  <a:pt x="114300" y="0"/>
                </a:lnTo>
                <a:lnTo>
                  <a:pt x="106793" y="543"/>
                </a:lnTo>
                <a:lnTo>
                  <a:pt x="99431" y="2175"/>
                </a:lnTo>
                <a:lnTo>
                  <a:pt x="65982" y="25900"/>
                </a:lnTo>
                <a:lnTo>
                  <a:pt x="47107" y="60364"/>
                </a:lnTo>
                <a:lnTo>
                  <a:pt x="38462" y="103040"/>
                </a:lnTo>
                <a:lnTo>
                  <a:pt x="38100" y="114300"/>
                </a:lnTo>
                <a:lnTo>
                  <a:pt x="38100" y="1638300"/>
                </a:lnTo>
                <a:lnTo>
                  <a:pt x="43900" y="1682040"/>
                </a:lnTo>
                <a:lnTo>
                  <a:pt x="60418" y="1719121"/>
                </a:lnTo>
                <a:lnTo>
                  <a:pt x="92213" y="1747705"/>
                </a:lnTo>
                <a:lnTo>
                  <a:pt x="106793" y="1752056"/>
                </a:lnTo>
                <a:lnTo>
                  <a:pt x="114300" y="1752599"/>
                </a:lnTo>
                <a:close/>
              </a:path>
            </a:pathLst>
          </a:custGeom>
          <a:solidFill>
            <a:srgbClr val="E9423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7" name="object 37" descr=""/>
          <p:cNvGrpSpPr/>
          <p:nvPr/>
        </p:nvGrpSpPr>
        <p:grpSpPr>
          <a:xfrm>
            <a:off x="6476999" y="3048000"/>
            <a:ext cx="457200" cy="457200"/>
            <a:chOff x="6476999" y="3048000"/>
            <a:chExt cx="457200" cy="457200"/>
          </a:xfrm>
        </p:grpSpPr>
        <p:sp>
          <p:nvSpPr>
            <p:cNvPr id="38" name="object 38" descr=""/>
            <p:cNvSpPr/>
            <p:nvPr/>
          </p:nvSpPr>
          <p:spPr>
            <a:xfrm>
              <a:off x="6476999" y="3048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2"/>
                  </a:lnTo>
                  <a:lnTo>
                    <a:pt x="169405" y="449529"/>
                  </a:lnTo>
                  <a:lnTo>
                    <a:pt x="127441" y="433736"/>
                  </a:lnTo>
                  <a:lnTo>
                    <a:pt x="89365" y="410059"/>
                  </a:lnTo>
                  <a:lnTo>
                    <a:pt x="56639" y="379409"/>
                  </a:lnTo>
                  <a:lnTo>
                    <a:pt x="30522" y="342963"/>
                  </a:lnTo>
                  <a:lnTo>
                    <a:pt x="12016" y="302123"/>
                  </a:lnTo>
                  <a:lnTo>
                    <a:pt x="1835" y="258457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3" y="176658"/>
                  </a:lnTo>
                  <a:lnTo>
                    <a:pt x="20266" y="134201"/>
                  </a:lnTo>
                  <a:lnTo>
                    <a:pt x="42685" y="95370"/>
                  </a:lnTo>
                  <a:lnTo>
                    <a:pt x="72249" y="61660"/>
                  </a:lnTo>
                  <a:lnTo>
                    <a:pt x="107821" y="34366"/>
                  </a:lnTo>
                  <a:lnTo>
                    <a:pt x="148035" y="14535"/>
                  </a:lnTo>
                  <a:lnTo>
                    <a:pt x="191344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39" y="5852"/>
                  </a:lnTo>
                  <a:lnTo>
                    <a:pt x="322997" y="20265"/>
                  </a:lnTo>
                  <a:lnTo>
                    <a:pt x="361827" y="42684"/>
                  </a:lnTo>
                  <a:lnTo>
                    <a:pt x="395538" y="72249"/>
                  </a:lnTo>
                  <a:lnTo>
                    <a:pt x="422832" y="107820"/>
                  </a:lnTo>
                  <a:lnTo>
                    <a:pt x="442663" y="148035"/>
                  </a:lnTo>
                  <a:lnTo>
                    <a:pt x="454267" y="191345"/>
                  </a:lnTo>
                  <a:lnTo>
                    <a:pt x="457199" y="221112"/>
                  </a:lnTo>
                  <a:lnTo>
                    <a:pt x="457199" y="228599"/>
                  </a:lnTo>
                  <a:lnTo>
                    <a:pt x="457199" y="236086"/>
                  </a:lnTo>
                  <a:lnTo>
                    <a:pt x="451346" y="280540"/>
                  </a:lnTo>
                  <a:lnTo>
                    <a:pt x="436932" y="322998"/>
                  </a:lnTo>
                  <a:lnTo>
                    <a:pt x="414513" y="361827"/>
                  </a:lnTo>
                  <a:lnTo>
                    <a:pt x="384949" y="395538"/>
                  </a:lnTo>
                  <a:lnTo>
                    <a:pt x="349377" y="422832"/>
                  </a:lnTo>
                  <a:lnTo>
                    <a:pt x="309163" y="442663"/>
                  </a:lnTo>
                  <a:lnTo>
                    <a:pt x="265853" y="454267"/>
                  </a:lnTo>
                  <a:lnTo>
                    <a:pt x="243555" y="456832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EF444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594974" y="3184317"/>
              <a:ext cx="230776" cy="183858"/>
            </a:xfrm>
            <a:prstGeom prst="rect">
              <a:avLst/>
            </a:prstGeom>
          </p:spPr>
        </p:pic>
      </p:grpSp>
      <p:sp>
        <p:nvSpPr>
          <p:cNvPr id="40" name="object 40" descr=""/>
          <p:cNvSpPr txBox="1"/>
          <p:nvPr/>
        </p:nvSpPr>
        <p:spPr>
          <a:xfrm>
            <a:off x="7073900" y="3029585"/>
            <a:ext cx="135890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210" b="1">
                <a:latin typeface="Meiryo"/>
                <a:cs typeface="Meiryo"/>
              </a:rPr>
              <a:t>お</a:t>
            </a:r>
            <a:r>
              <a:rPr dirty="0" sz="1700" spc="-210" b="1">
                <a:latin typeface="BIZ UDPGothic"/>
                <a:cs typeface="BIZ UDPGothic"/>
              </a:rPr>
              <a:t>問</a:t>
            </a:r>
            <a:r>
              <a:rPr dirty="0" sz="1700" spc="-210" b="1">
                <a:latin typeface="Meiryo"/>
                <a:cs typeface="Meiryo"/>
              </a:rPr>
              <a:t>い</a:t>
            </a:r>
            <a:r>
              <a:rPr dirty="0" sz="1700" spc="-210" b="1">
                <a:latin typeface="BIZ UDPGothic"/>
                <a:cs typeface="BIZ UDPGothic"/>
              </a:rPr>
              <a:t>合</a:t>
            </a:r>
            <a:r>
              <a:rPr dirty="0" sz="1700" spc="-210" b="1">
                <a:latin typeface="Meiryo"/>
                <a:cs typeface="Meiryo"/>
              </a:rPr>
              <a:t>わせ</a:t>
            </a:r>
            <a:r>
              <a:rPr dirty="0" sz="1700" spc="-135" b="1">
                <a:latin typeface="BIZ UDPGothic"/>
                <a:cs typeface="BIZ UDPGothic"/>
              </a:rPr>
              <a:t>先</a:t>
            </a:r>
            <a:endParaRPr sz="1700">
              <a:latin typeface="BIZ UDPGothic"/>
              <a:cs typeface="BIZ UDPGothic"/>
            </a:endParaRPr>
          </a:p>
        </p:txBody>
      </p:sp>
      <p:pic>
        <p:nvPicPr>
          <p:cNvPr id="41" name="object 41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086600" y="3467100"/>
            <a:ext cx="190499" cy="152399"/>
          </a:xfrm>
          <a:prstGeom prst="rect">
            <a:avLst/>
          </a:prstGeom>
        </p:spPr>
      </p:pic>
      <p:sp>
        <p:nvSpPr>
          <p:cNvPr id="42" name="object 42" descr=""/>
          <p:cNvSpPr txBox="1"/>
          <p:nvPr/>
        </p:nvSpPr>
        <p:spPr>
          <a:xfrm>
            <a:off x="7340600" y="3417649"/>
            <a:ext cx="1949450" cy="2413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400" spc="-130">
                <a:solidFill>
                  <a:srgbClr val="374050"/>
                </a:solidFill>
                <a:latin typeface="Arial"/>
                <a:cs typeface="Arial"/>
              </a:rPr>
              <a:t>AI</a:t>
            </a:r>
            <a:r>
              <a:rPr dirty="0" sz="1350" spc="-170">
                <a:solidFill>
                  <a:srgbClr val="374050"/>
                </a:solidFill>
                <a:latin typeface="SimSun"/>
                <a:cs typeface="SimSun"/>
              </a:rPr>
              <a:t>活用推進室（内線</a:t>
            </a:r>
            <a:r>
              <a:rPr dirty="0" sz="1400" spc="-60">
                <a:solidFill>
                  <a:srgbClr val="374050"/>
                </a:solidFill>
                <a:latin typeface="Arial"/>
                <a:cs typeface="Arial"/>
              </a:rPr>
              <a:t>: </a:t>
            </a:r>
            <a:r>
              <a:rPr dirty="0" sz="1400" spc="-90">
                <a:solidFill>
                  <a:srgbClr val="374050"/>
                </a:solidFill>
                <a:latin typeface="Arial"/>
                <a:cs typeface="Arial"/>
              </a:rPr>
              <a:t>1234</a:t>
            </a:r>
            <a:r>
              <a:rPr dirty="0" sz="1350" spc="-90">
                <a:solidFill>
                  <a:srgbClr val="374050"/>
                </a:solidFill>
                <a:latin typeface="SimSun"/>
                <a:cs typeface="SimSun"/>
              </a:rPr>
              <a:t>）</a:t>
            </a:r>
            <a:endParaRPr sz="1350">
              <a:latin typeface="SimSun"/>
              <a:cs typeface="SimSun"/>
            </a:endParaRPr>
          </a:p>
        </p:txBody>
      </p:sp>
      <p:pic>
        <p:nvPicPr>
          <p:cNvPr id="43" name="object 43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086600" y="3829050"/>
            <a:ext cx="152399" cy="114299"/>
          </a:xfrm>
          <a:prstGeom prst="rect">
            <a:avLst/>
          </a:prstGeom>
        </p:spPr>
      </p:pic>
      <p:sp>
        <p:nvSpPr>
          <p:cNvPr id="44" name="object 44" descr=""/>
          <p:cNvSpPr txBox="1"/>
          <p:nvPr/>
        </p:nvSpPr>
        <p:spPr>
          <a:xfrm>
            <a:off x="7302500" y="3756863"/>
            <a:ext cx="1864995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75">
                <a:solidFill>
                  <a:srgbClr val="2562EB"/>
                </a:solidFill>
                <a:latin typeface="Microsoft Sans Serif"/>
                <a:cs typeface="Microsoft Sans Serif"/>
                <a:hlinkClick r:id="rId21"/>
              </a:rPr>
              <a:t>ai-</a:t>
            </a:r>
            <a:r>
              <a:rPr dirty="0" sz="1450" spc="-105">
                <a:solidFill>
                  <a:srgbClr val="2562EB"/>
                </a:solidFill>
                <a:latin typeface="Microsoft Sans Serif"/>
                <a:cs typeface="Microsoft Sans Serif"/>
                <a:hlinkClick r:id="rId21"/>
              </a:rPr>
              <a:t>support@example.com</a:t>
            </a:r>
            <a:endParaRPr sz="1450">
              <a:latin typeface="Microsoft Sans Serif"/>
              <a:cs typeface="Microsoft Sans Serif"/>
            </a:endParaRPr>
          </a:p>
        </p:txBody>
      </p:sp>
      <p:pic>
        <p:nvPicPr>
          <p:cNvPr id="45" name="object 45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7086600" y="4162425"/>
            <a:ext cx="133349" cy="133349"/>
          </a:xfrm>
          <a:prstGeom prst="rect">
            <a:avLst/>
          </a:prstGeom>
        </p:spPr>
      </p:pic>
      <p:sp>
        <p:nvSpPr>
          <p:cNvPr id="46" name="object 46" descr=""/>
          <p:cNvSpPr txBox="1"/>
          <p:nvPr/>
        </p:nvSpPr>
        <p:spPr>
          <a:xfrm>
            <a:off x="7283450" y="4103449"/>
            <a:ext cx="1617345" cy="2413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1350" spc="-170">
                <a:solidFill>
                  <a:srgbClr val="374050"/>
                </a:solidFill>
                <a:latin typeface="SimSun"/>
                <a:cs typeface="SimSun"/>
              </a:rPr>
              <a:t>社内</a:t>
            </a:r>
            <a:r>
              <a:rPr dirty="0" sz="1400" spc="-85">
                <a:solidFill>
                  <a:srgbClr val="374050"/>
                </a:solidFill>
                <a:latin typeface="Arial"/>
                <a:cs typeface="Arial"/>
              </a:rPr>
              <a:t>Slack</a:t>
            </a:r>
            <a:r>
              <a:rPr dirty="0" sz="1400" spc="-70">
                <a:solidFill>
                  <a:srgbClr val="374050"/>
                </a:solidFill>
                <a:latin typeface="Arial"/>
                <a:cs typeface="Arial"/>
              </a:rPr>
              <a:t>: #</a:t>
            </a:r>
            <a:r>
              <a:rPr dirty="0" sz="1400" spc="-65">
                <a:solidFill>
                  <a:srgbClr val="374050"/>
                </a:solidFill>
                <a:latin typeface="Arial"/>
                <a:cs typeface="Arial"/>
              </a:rPr>
              <a:t>ai-</a:t>
            </a:r>
            <a:r>
              <a:rPr dirty="0" sz="1400" spc="-25">
                <a:solidFill>
                  <a:srgbClr val="374050"/>
                </a:solidFill>
                <a:latin typeface="Arial"/>
                <a:cs typeface="Arial"/>
              </a:rPr>
              <a:t>support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761999" y="4876799"/>
            <a:ext cx="10668000" cy="838200"/>
            <a:chOff x="761999" y="4876799"/>
            <a:chExt cx="10668000" cy="838200"/>
          </a:xfrm>
        </p:grpSpPr>
        <p:sp>
          <p:nvSpPr>
            <p:cNvPr id="48" name="object 48" descr=""/>
            <p:cNvSpPr/>
            <p:nvPr/>
          </p:nvSpPr>
          <p:spPr>
            <a:xfrm>
              <a:off x="781049" y="4876799"/>
              <a:ext cx="10648950" cy="838200"/>
            </a:xfrm>
            <a:custGeom>
              <a:avLst/>
              <a:gdLst/>
              <a:ahLst/>
              <a:cxnLst/>
              <a:rect l="l" t="t" r="r" b="b"/>
              <a:pathLst>
                <a:path w="10648950" h="838200">
                  <a:moveTo>
                    <a:pt x="10577752" y="838199"/>
                  </a:moveTo>
                  <a:lnTo>
                    <a:pt x="53397" y="838199"/>
                  </a:lnTo>
                  <a:lnTo>
                    <a:pt x="49681" y="837711"/>
                  </a:lnTo>
                  <a:lnTo>
                    <a:pt x="14085" y="812342"/>
                  </a:lnTo>
                  <a:lnTo>
                    <a:pt x="366" y="771958"/>
                  </a:lnTo>
                  <a:lnTo>
                    <a:pt x="0" y="767003"/>
                  </a:lnTo>
                  <a:lnTo>
                    <a:pt x="0" y="7619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10577752" y="0"/>
                  </a:lnTo>
                  <a:lnTo>
                    <a:pt x="10619242" y="15621"/>
                  </a:lnTo>
                  <a:lnTo>
                    <a:pt x="10645062" y="51661"/>
                  </a:lnTo>
                  <a:lnTo>
                    <a:pt x="10648948" y="71196"/>
                  </a:lnTo>
                  <a:lnTo>
                    <a:pt x="10648948" y="767003"/>
                  </a:lnTo>
                  <a:lnTo>
                    <a:pt x="10633325" y="808493"/>
                  </a:lnTo>
                  <a:lnTo>
                    <a:pt x="10597286" y="834313"/>
                  </a:lnTo>
                  <a:lnTo>
                    <a:pt x="10582706" y="837711"/>
                  </a:lnTo>
                  <a:lnTo>
                    <a:pt x="10577752" y="8381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761999" y="4877077"/>
              <a:ext cx="70485" cy="838200"/>
            </a:xfrm>
            <a:custGeom>
              <a:avLst/>
              <a:gdLst/>
              <a:ahLst/>
              <a:cxnLst/>
              <a:rect l="l" t="t" r="r" b="b"/>
              <a:pathLst>
                <a:path w="70484" h="838200">
                  <a:moveTo>
                    <a:pt x="70450" y="837644"/>
                  </a:moveTo>
                  <a:lnTo>
                    <a:pt x="33857" y="825091"/>
                  </a:lnTo>
                  <a:lnTo>
                    <a:pt x="5800" y="790882"/>
                  </a:lnTo>
                  <a:lnTo>
                    <a:pt x="0" y="7617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2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761722"/>
                  </a:lnTo>
                  <a:lnTo>
                    <a:pt x="44515" y="804063"/>
                  </a:lnTo>
                  <a:lnTo>
                    <a:pt x="66287" y="835987"/>
                  </a:lnTo>
                  <a:lnTo>
                    <a:pt x="70450" y="83764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90599" y="5114924"/>
              <a:ext cx="152399" cy="152399"/>
            </a:xfrm>
            <a:prstGeom prst="rect">
              <a:avLst/>
            </a:prstGeom>
          </p:spPr>
        </p:pic>
      </p:grpSp>
      <p:sp>
        <p:nvSpPr>
          <p:cNvPr id="51" name="object 51" descr=""/>
          <p:cNvSpPr txBox="1"/>
          <p:nvPr/>
        </p:nvSpPr>
        <p:spPr>
          <a:xfrm>
            <a:off x="977900" y="5031266"/>
            <a:ext cx="10168890" cy="49275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262255">
              <a:lnSpc>
                <a:spcPct val="109200"/>
              </a:lnSpc>
              <a:spcBef>
                <a:spcPts val="95"/>
              </a:spcBef>
            </a:pPr>
            <a:r>
              <a:rPr dirty="0" sz="1350" spc="-160">
                <a:solidFill>
                  <a:srgbClr val="1F2937"/>
                </a:solidFill>
                <a:latin typeface="SimSun"/>
                <a:cs typeface="SimSun"/>
              </a:rPr>
              <a:t>ヒント：</a:t>
            </a:r>
            <a:r>
              <a:rPr dirty="0" sz="1450" spc="-130">
                <a:solidFill>
                  <a:srgbClr val="1F2937"/>
                </a:solidFill>
                <a:latin typeface="Microsoft Sans Serif"/>
                <a:cs typeface="Microsoft Sans Serif"/>
              </a:rPr>
              <a:t>Google</a:t>
            </a:r>
            <a:r>
              <a:rPr dirty="0" sz="1450" spc="-120">
                <a:solidFill>
                  <a:srgbClr val="1F2937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50">
                <a:solidFill>
                  <a:srgbClr val="1F2937"/>
                </a:solidFill>
                <a:latin typeface="Microsoft Sans Serif"/>
                <a:cs typeface="Microsoft Sans Serif"/>
              </a:rPr>
              <a:t>AI</a:t>
            </a:r>
            <a:r>
              <a:rPr dirty="0" sz="1450" spc="-120">
                <a:solidFill>
                  <a:srgbClr val="1F2937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85">
                <a:solidFill>
                  <a:srgbClr val="1F2937"/>
                </a:solidFill>
                <a:latin typeface="Microsoft Sans Serif"/>
                <a:cs typeface="Microsoft Sans Serif"/>
              </a:rPr>
              <a:t>Studio</a:t>
            </a:r>
            <a:r>
              <a:rPr dirty="0" sz="1450" spc="-120">
                <a:solidFill>
                  <a:srgbClr val="1F2937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-165">
                <a:solidFill>
                  <a:srgbClr val="1F2937"/>
                </a:solidFill>
                <a:latin typeface="SimSun"/>
                <a:cs typeface="SimSun"/>
              </a:rPr>
              <a:t>を使った開発は、</a:t>
            </a:r>
            <a:r>
              <a:rPr dirty="0" sz="1350" spc="-120" b="1">
                <a:solidFill>
                  <a:srgbClr val="1F2937"/>
                </a:solidFill>
                <a:latin typeface="BIZ UDPGothic"/>
                <a:cs typeface="BIZ UDPGothic"/>
              </a:rPr>
              <a:t>プロトタイピングから 始めて</a:t>
            </a:r>
            <a:r>
              <a:rPr dirty="0" sz="1350" spc="-180">
                <a:solidFill>
                  <a:srgbClr val="1F2937"/>
                </a:solidFill>
                <a:latin typeface="SimSun"/>
                <a:cs typeface="SimSun"/>
              </a:rPr>
              <a:t>段階的に拡張することがおすすめです。まずは業務の一部分を改善する</a:t>
            </a:r>
            <a:r>
              <a:rPr dirty="0" sz="1350" spc="-220">
                <a:solidFill>
                  <a:srgbClr val="1F2937"/>
                </a:solidFill>
                <a:latin typeface="SimSun"/>
                <a:cs typeface="SimSun"/>
              </a:rPr>
              <a:t>ミニプロジェクトから 始めてみましょう。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52" name="object 52" descr=""/>
          <p:cNvSpPr/>
          <p:nvPr/>
        </p:nvSpPr>
        <p:spPr>
          <a:xfrm>
            <a:off x="10763320" y="0"/>
            <a:ext cx="1428750" cy="1428750"/>
          </a:xfrm>
          <a:custGeom>
            <a:avLst/>
            <a:gdLst/>
            <a:ahLst/>
            <a:cxnLst/>
            <a:rect l="l" t="t" r="r" b="b"/>
            <a:pathLst>
              <a:path w="1428750" h="1428750">
                <a:moveTo>
                  <a:pt x="964117" y="1428678"/>
                </a:moveTo>
                <a:lnTo>
                  <a:pt x="940738" y="1428678"/>
                </a:lnTo>
                <a:lnTo>
                  <a:pt x="929052" y="1428463"/>
                </a:lnTo>
                <a:lnTo>
                  <a:pt x="882358" y="1426169"/>
                </a:lnTo>
                <a:lnTo>
                  <a:pt x="835833" y="1421586"/>
                </a:lnTo>
                <a:lnTo>
                  <a:pt x="789587" y="1414726"/>
                </a:lnTo>
                <a:lnTo>
                  <a:pt x="743733" y="1405605"/>
                </a:lnTo>
                <a:lnTo>
                  <a:pt x="698383" y="1394246"/>
                </a:lnTo>
                <a:lnTo>
                  <a:pt x="653644" y="1380675"/>
                </a:lnTo>
                <a:lnTo>
                  <a:pt x="609626" y="1364925"/>
                </a:lnTo>
                <a:lnTo>
                  <a:pt x="566433" y="1347034"/>
                </a:lnTo>
                <a:lnTo>
                  <a:pt x="524171" y="1327045"/>
                </a:lnTo>
                <a:lnTo>
                  <a:pt x="482941" y="1305007"/>
                </a:lnTo>
                <a:lnTo>
                  <a:pt x="442841" y="1280972"/>
                </a:lnTo>
                <a:lnTo>
                  <a:pt x="403969" y="1254999"/>
                </a:lnTo>
                <a:lnTo>
                  <a:pt x="366418" y="1227149"/>
                </a:lnTo>
                <a:lnTo>
                  <a:pt x="330279" y="1197491"/>
                </a:lnTo>
                <a:lnTo>
                  <a:pt x="295638" y="1166095"/>
                </a:lnTo>
                <a:lnTo>
                  <a:pt x="262582" y="1133037"/>
                </a:lnTo>
                <a:lnTo>
                  <a:pt x="231186" y="1098396"/>
                </a:lnTo>
                <a:lnTo>
                  <a:pt x="201527" y="1062257"/>
                </a:lnTo>
                <a:lnTo>
                  <a:pt x="173676" y="1024707"/>
                </a:lnTo>
                <a:lnTo>
                  <a:pt x="147702" y="985835"/>
                </a:lnTo>
                <a:lnTo>
                  <a:pt x="123668" y="945735"/>
                </a:lnTo>
                <a:lnTo>
                  <a:pt x="101629" y="904504"/>
                </a:lnTo>
                <a:lnTo>
                  <a:pt x="81641" y="862242"/>
                </a:lnTo>
                <a:lnTo>
                  <a:pt x="63751" y="819049"/>
                </a:lnTo>
                <a:lnTo>
                  <a:pt x="48002" y="775031"/>
                </a:lnTo>
                <a:lnTo>
                  <a:pt x="34431" y="730293"/>
                </a:lnTo>
                <a:lnTo>
                  <a:pt x="23070" y="684943"/>
                </a:lnTo>
                <a:lnTo>
                  <a:pt x="13950" y="639091"/>
                </a:lnTo>
                <a:lnTo>
                  <a:pt x="7089" y="592846"/>
                </a:lnTo>
                <a:lnTo>
                  <a:pt x="2508" y="546320"/>
                </a:lnTo>
                <a:lnTo>
                  <a:pt x="215" y="499625"/>
                </a:lnTo>
                <a:lnTo>
                  <a:pt x="0" y="487939"/>
                </a:lnTo>
                <a:lnTo>
                  <a:pt x="0" y="464560"/>
                </a:lnTo>
                <a:lnTo>
                  <a:pt x="1720" y="417841"/>
                </a:lnTo>
                <a:lnTo>
                  <a:pt x="5730" y="371262"/>
                </a:lnTo>
                <a:lnTo>
                  <a:pt x="12022" y="324936"/>
                </a:lnTo>
                <a:lnTo>
                  <a:pt x="20580" y="278975"/>
                </a:lnTo>
                <a:lnTo>
                  <a:pt x="31383" y="233489"/>
                </a:lnTo>
                <a:lnTo>
                  <a:pt x="44404" y="188588"/>
                </a:lnTo>
                <a:lnTo>
                  <a:pt x="59613" y="144380"/>
                </a:lnTo>
                <a:lnTo>
                  <a:pt x="76971" y="100971"/>
                </a:lnTo>
                <a:lnTo>
                  <a:pt x="96438" y="58467"/>
                </a:lnTo>
                <a:lnTo>
                  <a:pt x="117970" y="16969"/>
                </a:lnTo>
                <a:lnTo>
                  <a:pt x="127555" y="0"/>
                </a:lnTo>
                <a:lnTo>
                  <a:pt x="1428678" y="0"/>
                </a:lnTo>
                <a:lnTo>
                  <a:pt x="1428678" y="1301121"/>
                </a:lnTo>
                <a:lnTo>
                  <a:pt x="1421915" y="1305007"/>
                </a:lnTo>
                <a:lnTo>
                  <a:pt x="1380683" y="1327045"/>
                </a:lnTo>
                <a:lnTo>
                  <a:pt x="1338420" y="1347034"/>
                </a:lnTo>
                <a:lnTo>
                  <a:pt x="1295228" y="1364925"/>
                </a:lnTo>
                <a:lnTo>
                  <a:pt x="1251209" y="1380675"/>
                </a:lnTo>
                <a:lnTo>
                  <a:pt x="1206472" y="1394246"/>
                </a:lnTo>
                <a:lnTo>
                  <a:pt x="1161122" y="1405605"/>
                </a:lnTo>
                <a:lnTo>
                  <a:pt x="1115269" y="1414726"/>
                </a:lnTo>
                <a:lnTo>
                  <a:pt x="1069024" y="1421586"/>
                </a:lnTo>
                <a:lnTo>
                  <a:pt x="1022498" y="1426169"/>
                </a:lnTo>
                <a:lnTo>
                  <a:pt x="975803" y="1428463"/>
                </a:lnTo>
                <a:lnTo>
                  <a:pt x="964117" y="1428678"/>
                </a:lnTo>
                <a:close/>
              </a:path>
            </a:pathLst>
          </a:custGeom>
          <a:solidFill>
            <a:srgbClr val="F7F9FA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/>
          <p:nvPr/>
        </p:nvSpPr>
        <p:spPr>
          <a:xfrm>
            <a:off x="0" y="5714999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1000078" y="1142999"/>
                </a:moveTo>
                <a:lnTo>
                  <a:pt x="0" y="1142999"/>
                </a:lnTo>
                <a:lnTo>
                  <a:pt x="0" y="142920"/>
                </a:lnTo>
                <a:lnTo>
                  <a:pt x="31739" y="120393"/>
                </a:lnTo>
                <a:lnTo>
                  <a:pt x="76506" y="92809"/>
                </a:lnTo>
                <a:lnTo>
                  <a:pt x="123190" y="68587"/>
                </a:lnTo>
                <a:lnTo>
                  <a:pt x="171529" y="47866"/>
                </a:lnTo>
                <a:lnTo>
                  <a:pt x="221252" y="30760"/>
                </a:lnTo>
                <a:lnTo>
                  <a:pt x="272099" y="17358"/>
                </a:lnTo>
                <a:lnTo>
                  <a:pt x="323804" y="7731"/>
                </a:lnTo>
                <a:lnTo>
                  <a:pt x="376077" y="1935"/>
                </a:lnTo>
                <a:lnTo>
                  <a:pt x="428624" y="0"/>
                </a:lnTo>
                <a:lnTo>
                  <a:pt x="446161" y="215"/>
                </a:lnTo>
                <a:lnTo>
                  <a:pt x="498645" y="3440"/>
                </a:lnTo>
                <a:lnTo>
                  <a:pt x="550750" y="10516"/>
                </a:lnTo>
                <a:lnTo>
                  <a:pt x="602203" y="21408"/>
                </a:lnTo>
                <a:lnTo>
                  <a:pt x="652716" y="36057"/>
                </a:lnTo>
                <a:lnTo>
                  <a:pt x="702004" y="54378"/>
                </a:lnTo>
                <a:lnTo>
                  <a:pt x="749811" y="76275"/>
                </a:lnTo>
                <a:lnTo>
                  <a:pt x="795887" y="101634"/>
                </a:lnTo>
                <a:lnTo>
                  <a:pt x="839972" y="130315"/>
                </a:lnTo>
                <a:lnTo>
                  <a:pt x="881819" y="162154"/>
                </a:lnTo>
                <a:lnTo>
                  <a:pt x="921211" y="196986"/>
                </a:lnTo>
                <a:lnTo>
                  <a:pt x="957942" y="234628"/>
                </a:lnTo>
                <a:lnTo>
                  <a:pt x="991803" y="274871"/>
                </a:lnTo>
                <a:lnTo>
                  <a:pt x="1022605" y="317488"/>
                </a:lnTo>
                <a:lnTo>
                  <a:pt x="1050190" y="362255"/>
                </a:lnTo>
                <a:lnTo>
                  <a:pt x="1074412" y="408939"/>
                </a:lnTo>
                <a:lnTo>
                  <a:pt x="1095133" y="457278"/>
                </a:lnTo>
                <a:lnTo>
                  <a:pt x="1112239" y="507001"/>
                </a:lnTo>
                <a:lnTo>
                  <a:pt x="1125641" y="557847"/>
                </a:lnTo>
                <a:lnTo>
                  <a:pt x="1135268" y="609553"/>
                </a:lnTo>
                <a:lnTo>
                  <a:pt x="1141064" y="661827"/>
                </a:lnTo>
                <a:lnTo>
                  <a:pt x="1142999" y="714374"/>
                </a:lnTo>
                <a:lnTo>
                  <a:pt x="1142784" y="731911"/>
                </a:lnTo>
                <a:lnTo>
                  <a:pt x="1139559" y="784396"/>
                </a:lnTo>
                <a:lnTo>
                  <a:pt x="1132483" y="836500"/>
                </a:lnTo>
                <a:lnTo>
                  <a:pt x="1121591" y="887954"/>
                </a:lnTo>
                <a:lnTo>
                  <a:pt x="1106942" y="938465"/>
                </a:lnTo>
                <a:lnTo>
                  <a:pt x="1088621" y="987753"/>
                </a:lnTo>
                <a:lnTo>
                  <a:pt x="1066724" y="1035560"/>
                </a:lnTo>
                <a:lnTo>
                  <a:pt x="1041365" y="1081636"/>
                </a:lnTo>
                <a:lnTo>
                  <a:pt x="1012684" y="1125721"/>
                </a:lnTo>
                <a:lnTo>
                  <a:pt x="1000078" y="1142999"/>
                </a:lnTo>
                <a:close/>
              </a:path>
            </a:pathLst>
          </a:custGeom>
          <a:solidFill>
            <a:srgbClr val="F7F9FA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75"/>
              </a:lnSpc>
            </a:pPr>
            <a:r>
              <a:rPr dirty="0" spc="-110"/>
              <a:t>Google</a:t>
            </a:r>
            <a:r>
              <a:rPr dirty="0"/>
              <a:t> </a:t>
            </a:r>
            <a:r>
              <a:rPr dirty="0" spc="-125"/>
              <a:t>AI</a:t>
            </a:r>
            <a:r>
              <a:rPr dirty="0"/>
              <a:t> </a:t>
            </a:r>
            <a:r>
              <a:rPr dirty="0" spc="-70"/>
              <a:t>Studio</a:t>
            </a:r>
            <a:r>
              <a:rPr dirty="0" sz="1150" spc="-110">
                <a:latin typeface="SimSun"/>
                <a:cs typeface="SimSun"/>
              </a:rPr>
              <a:t>で「誰でも」業務ツールを開発！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55" name="object 5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275"/>
              </a:lnSpc>
            </a:pPr>
            <a:fld id="{81D60167-4931-47E6-BA6A-407CBD079E47}" type="slidenum">
              <a:rPr dirty="0" spc="-50"/>
              <a:t>5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562E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2025-06-26T22:33:44Z</dcterms:created>
  <dcterms:modified xsi:type="dcterms:W3CDTF">2025-06-26T22:33:44Z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2025-06-26T00:00:00Z</vt:filetime>
  </property>
  <property fmtid="{D5CDD505-2E9C-101B-9397-08002B2CF9AE}" pid="3" name="Producer">
    <vt:lpwstr>pypdf</vt:lpwstr>
  </property>
  <property fmtid="{D5CDD505-2E9C-101B-9397-08002B2CF9AE}" pid="4" name="LastSaved">
    <vt:filetime>2025-06-26T00:00:00Z</vt:filetime>
  </property>
</Properties>
</file>