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538"/>
    <p:restoredTop sz="91448"/>
  </p:normalViewPr>
  <p:slideViewPr>
    <p:cSldViewPr snapToGrid="0" snapToObjects="1">
      <p:cViewPr>
        <p:scale>
          <a:sx n="20" d="100"/>
          <a:sy n="20" d="100"/>
        </p:scale>
        <p:origin x="2704" y="35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903548" y="6183804"/>
            <a:ext cx="13898880" cy="1752600"/>
          </a:xfrm>
          <a:prstGeom prst="rect">
            <a:avLst/>
          </a:prstGeom>
        </p:spPr>
        <p:txBody>
          <a:bodyPr/>
          <a:lstStyle/>
          <a:p>
            <a:endParaRPr lang="en-US" dirty="0"/>
          </a:p>
        </p:txBody>
      </p:sp>
    </p:spTree>
    <p:extLst>
      <p:ext uri="{BB962C8B-B14F-4D97-AF65-F5344CB8AC3E}">
        <p14:creationId xmlns:p14="http://schemas.microsoft.com/office/powerpoint/2010/main" val="116804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4560" y="7680963"/>
            <a:ext cx="39502080" cy="217246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404530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708852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903548" y="6183804"/>
            <a:ext cx="13898880" cy="1752600"/>
          </a:xfrm>
          <a:prstGeom prst="rect">
            <a:avLst/>
          </a:prstGeom>
        </p:spPr>
        <p:txBody>
          <a:bodyPr/>
          <a:lstStyle/>
          <a:p>
            <a:endParaRPr lang="en-US" dirty="0"/>
          </a:p>
        </p:txBody>
      </p:sp>
    </p:spTree>
    <p:extLst>
      <p:ext uri="{BB962C8B-B14F-4D97-AF65-F5344CB8AC3E}">
        <p14:creationId xmlns:p14="http://schemas.microsoft.com/office/powerpoint/2010/main" val="1856120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4560" y="7680963"/>
            <a:ext cx="39502080" cy="217246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3421021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431069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323794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8" name="Footer Placeholder 7"/>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9" name="Slide Number Placeholder 8"/>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3776539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4" name="Footer Placeholder 3"/>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5" name="Slide Number Placeholder 4"/>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4238820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3" name="Footer Placeholder 2"/>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4" name="Slide Number Placeholder 3"/>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3573820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329439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4560" y="7680963"/>
            <a:ext cx="39502080" cy="217246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2239112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2623380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4560" y="7680963"/>
            <a:ext cx="39502080" cy="217246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1391723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406259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235698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308336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8" name="Footer Placeholder 7"/>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9" name="Slide Number Placeholder 8"/>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299649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4" name="Footer Placeholder 3"/>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5" name="Slide Number Placeholder 4"/>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400930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3" name="Footer Placeholder 2"/>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4" name="Slide Number Placeholder 3"/>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116641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306441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46408A93-61E7-8940-B5B0-C519D7D9C905}" type="datetimeFigureOut">
              <a:rPr lang="en-US" smtClean="0"/>
              <a:t>11/23/24</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22AC47A6-2D41-C84F-90F9-7EB90B69711C}" type="slidenum">
              <a:rPr lang="en-US" smtClean="0"/>
              <a:t>‹#›</a:t>
            </a:fld>
            <a:endParaRPr lang="en-US"/>
          </a:p>
        </p:txBody>
      </p:sp>
    </p:spTree>
    <p:extLst>
      <p:ext uri="{BB962C8B-B14F-4D97-AF65-F5344CB8AC3E}">
        <p14:creationId xmlns:p14="http://schemas.microsoft.com/office/powerpoint/2010/main" val="272635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srcRect/>
          <a:stretch/>
        </p:blipFill>
        <p:spPr>
          <a:xfrm>
            <a:off x="0" y="0"/>
            <a:ext cx="43891200" cy="32918400"/>
          </a:xfrm>
          <a:prstGeom prst="rect">
            <a:avLst/>
          </a:prstGeom>
        </p:spPr>
      </p:pic>
    </p:spTree>
    <p:extLst>
      <p:ext uri="{BB962C8B-B14F-4D97-AF65-F5344CB8AC3E}">
        <p14:creationId xmlns:p14="http://schemas.microsoft.com/office/powerpoint/2010/main" val="331046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srcRect/>
          <a:stretch/>
        </p:blipFill>
        <p:spPr>
          <a:xfrm>
            <a:off x="0" y="0"/>
            <a:ext cx="43891200" cy="32918400"/>
          </a:xfrm>
          <a:prstGeom prst="rect">
            <a:avLst/>
          </a:prstGeom>
        </p:spPr>
      </p:pic>
    </p:spTree>
    <p:extLst>
      <p:ext uri="{BB962C8B-B14F-4D97-AF65-F5344CB8AC3E}">
        <p14:creationId xmlns:p14="http://schemas.microsoft.com/office/powerpoint/2010/main" val="27465402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537200" y="194873"/>
            <a:ext cx="37525489" cy="2234830"/>
          </a:xfrm>
          <a:prstGeom prst="rect">
            <a:avLst/>
          </a:prstGeom>
        </p:spPr>
        <p:txBody>
          <a:bodyPr/>
          <a:lstStyle>
            <a:lvl1pPr algn="ctr" defTabSz="2194560" rtl="0" eaLnBrk="1" latinLnBrk="0" hangingPunct="1">
              <a:spcBef>
                <a:spcPct val="0"/>
              </a:spcBef>
              <a:buNone/>
              <a:defRPr sz="21100" kern="1200">
                <a:solidFill>
                  <a:schemeClr val="tx1"/>
                </a:solidFill>
                <a:latin typeface="+mj-lt"/>
                <a:ea typeface="+mj-ea"/>
                <a:cs typeface="+mj-cs"/>
              </a:defRPr>
            </a:lvl1pPr>
          </a:lstStyle>
          <a:p>
            <a:r>
              <a:rPr lang="en-US" sz="14000" dirty="0">
                <a:solidFill>
                  <a:schemeClr val="bg1"/>
                </a:solidFill>
              </a:rPr>
              <a:t>Predicting Movie Revenue using ML</a:t>
            </a:r>
          </a:p>
        </p:txBody>
      </p:sp>
      <p:sp>
        <p:nvSpPr>
          <p:cNvPr id="6" name="Rectangle 5"/>
          <p:cNvSpPr/>
          <p:nvPr/>
        </p:nvSpPr>
        <p:spPr>
          <a:xfrm>
            <a:off x="1137457" y="5539117"/>
            <a:ext cx="13361523" cy="1063702"/>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483961" y="5433269"/>
            <a:ext cx="10668514" cy="1169551"/>
          </a:xfrm>
          <a:prstGeom prst="rect">
            <a:avLst/>
          </a:prstGeom>
          <a:noFill/>
        </p:spPr>
        <p:txBody>
          <a:bodyPr wrap="square" rtlCol="0">
            <a:spAutoFit/>
          </a:bodyPr>
          <a:lstStyle/>
          <a:p>
            <a:pPr algn="ctr"/>
            <a:r>
              <a:rPr lang="en-US" sz="7000" dirty="0">
                <a:solidFill>
                  <a:schemeClr val="bg1"/>
                </a:solidFill>
              </a:rPr>
              <a:t>INTRODUCTION</a:t>
            </a:r>
          </a:p>
        </p:txBody>
      </p:sp>
      <p:sp>
        <p:nvSpPr>
          <p:cNvPr id="12" name="Title 1"/>
          <p:cNvSpPr txBox="1">
            <a:spLocks/>
          </p:cNvSpPr>
          <p:nvPr/>
        </p:nvSpPr>
        <p:spPr>
          <a:xfrm>
            <a:off x="5537200" y="2633347"/>
            <a:ext cx="37677889" cy="1484314"/>
          </a:xfrm>
          <a:prstGeom prst="rect">
            <a:avLst/>
          </a:prstGeom>
        </p:spPr>
        <p:txBody>
          <a:bodyPr/>
          <a:lstStyle>
            <a:lvl1pPr algn="ctr" defTabSz="2194560" rtl="0" eaLnBrk="1" latinLnBrk="0" hangingPunct="1">
              <a:spcBef>
                <a:spcPct val="0"/>
              </a:spcBef>
              <a:buNone/>
              <a:defRPr sz="21100" kern="1200">
                <a:solidFill>
                  <a:schemeClr val="tx1"/>
                </a:solidFill>
                <a:latin typeface="+mj-lt"/>
                <a:ea typeface="+mj-ea"/>
                <a:cs typeface="+mj-cs"/>
              </a:defRPr>
            </a:lvl1pPr>
          </a:lstStyle>
          <a:p>
            <a:r>
              <a:rPr lang="en-US" sz="8000" dirty="0">
                <a:solidFill>
                  <a:schemeClr val="bg1"/>
                </a:solidFill>
              </a:rPr>
              <a:t>Ava Bender</a:t>
            </a:r>
          </a:p>
        </p:txBody>
      </p:sp>
      <p:sp>
        <p:nvSpPr>
          <p:cNvPr id="27" name="Rectangle 26"/>
          <p:cNvSpPr/>
          <p:nvPr/>
        </p:nvSpPr>
        <p:spPr>
          <a:xfrm>
            <a:off x="15381107" y="5539117"/>
            <a:ext cx="13361523" cy="1063702"/>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6727611" y="5433269"/>
            <a:ext cx="10668514" cy="1169551"/>
          </a:xfrm>
          <a:prstGeom prst="rect">
            <a:avLst/>
          </a:prstGeom>
          <a:noFill/>
        </p:spPr>
        <p:txBody>
          <a:bodyPr wrap="square" rtlCol="0">
            <a:spAutoFit/>
          </a:bodyPr>
          <a:lstStyle/>
          <a:p>
            <a:pPr algn="ctr"/>
            <a:r>
              <a:rPr lang="en-US" sz="7000" dirty="0">
                <a:solidFill>
                  <a:schemeClr val="bg1"/>
                </a:solidFill>
              </a:rPr>
              <a:t>DATA FOR EVALUATION</a:t>
            </a:r>
          </a:p>
        </p:txBody>
      </p:sp>
      <p:sp>
        <p:nvSpPr>
          <p:cNvPr id="29" name="Rectangle 28"/>
          <p:cNvSpPr/>
          <p:nvPr/>
        </p:nvSpPr>
        <p:spPr>
          <a:xfrm>
            <a:off x="29576335" y="5539117"/>
            <a:ext cx="13327596" cy="1063702"/>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30905876" y="5433269"/>
            <a:ext cx="10668514" cy="1169551"/>
          </a:xfrm>
          <a:prstGeom prst="rect">
            <a:avLst/>
          </a:prstGeom>
          <a:noFill/>
        </p:spPr>
        <p:txBody>
          <a:bodyPr wrap="square" rtlCol="0">
            <a:spAutoFit/>
          </a:bodyPr>
          <a:lstStyle/>
          <a:p>
            <a:pPr algn="ctr"/>
            <a:r>
              <a:rPr lang="en-US" sz="7000" dirty="0">
                <a:solidFill>
                  <a:schemeClr val="bg1"/>
                </a:solidFill>
              </a:rPr>
              <a:t>RESULTS</a:t>
            </a:r>
          </a:p>
        </p:txBody>
      </p:sp>
      <p:sp>
        <p:nvSpPr>
          <p:cNvPr id="32" name="Rectangle 31"/>
          <p:cNvSpPr/>
          <p:nvPr/>
        </p:nvSpPr>
        <p:spPr>
          <a:xfrm>
            <a:off x="1154421" y="14258317"/>
            <a:ext cx="13327595" cy="1063702"/>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483961" y="14152469"/>
            <a:ext cx="10668514" cy="1169551"/>
          </a:xfrm>
          <a:prstGeom prst="rect">
            <a:avLst/>
          </a:prstGeom>
          <a:noFill/>
        </p:spPr>
        <p:txBody>
          <a:bodyPr wrap="square" rtlCol="0">
            <a:spAutoFit/>
          </a:bodyPr>
          <a:lstStyle/>
          <a:p>
            <a:pPr algn="ctr"/>
            <a:r>
              <a:rPr lang="en-US" sz="7000" dirty="0">
                <a:solidFill>
                  <a:schemeClr val="bg1"/>
                </a:solidFill>
              </a:rPr>
              <a:t>PROPOSED SOLUTION</a:t>
            </a:r>
          </a:p>
        </p:txBody>
      </p:sp>
      <p:sp>
        <p:nvSpPr>
          <p:cNvPr id="34" name="Rectangle 33"/>
          <p:cNvSpPr/>
          <p:nvPr/>
        </p:nvSpPr>
        <p:spPr>
          <a:xfrm>
            <a:off x="29576335" y="18753704"/>
            <a:ext cx="13361523" cy="1063702"/>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30922839" y="18647856"/>
            <a:ext cx="10668514" cy="1169551"/>
          </a:xfrm>
          <a:prstGeom prst="rect">
            <a:avLst/>
          </a:prstGeom>
          <a:noFill/>
        </p:spPr>
        <p:txBody>
          <a:bodyPr wrap="square" rtlCol="0">
            <a:spAutoFit/>
          </a:bodyPr>
          <a:lstStyle/>
          <a:p>
            <a:pPr algn="ctr"/>
            <a:r>
              <a:rPr lang="en-US" sz="7000" dirty="0">
                <a:solidFill>
                  <a:schemeClr val="bg1"/>
                </a:solidFill>
              </a:rPr>
              <a:t>CONCLUSION</a:t>
            </a:r>
          </a:p>
        </p:txBody>
      </p:sp>
      <p:sp>
        <p:nvSpPr>
          <p:cNvPr id="36" name="TextBox 35"/>
          <p:cNvSpPr txBox="1"/>
          <p:nvPr/>
        </p:nvSpPr>
        <p:spPr>
          <a:xfrm>
            <a:off x="1137458" y="6637901"/>
            <a:ext cx="13361522" cy="7201972"/>
          </a:xfrm>
          <a:prstGeom prst="rect">
            <a:avLst/>
          </a:prstGeom>
          <a:noFill/>
        </p:spPr>
        <p:txBody>
          <a:bodyPr wrap="square" rtlCol="0">
            <a:spAutoFit/>
          </a:bodyPr>
          <a:lstStyle/>
          <a:p>
            <a:r>
              <a:rPr lang="en-US" sz="4200" b="1" dirty="0">
                <a:solidFill>
                  <a:schemeClr val="tx2">
                    <a:lumMod val="75000"/>
                  </a:schemeClr>
                </a:solidFill>
              </a:rPr>
              <a:t>Problem: </a:t>
            </a:r>
          </a:p>
          <a:p>
            <a:pPr marL="571500" indent="-571500">
              <a:buFont typeface="Arial" panose="020B0604020202020204" pitchFamily="34" charset="0"/>
              <a:buChar char="•"/>
            </a:pPr>
            <a:r>
              <a:rPr lang="en-US" sz="4200" dirty="0">
                <a:solidFill>
                  <a:schemeClr val="tx2">
                    <a:lumMod val="75000"/>
                  </a:schemeClr>
                </a:solidFill>
              </a:rPr>
              <a:t>Predicting movie revenues before release is a complex but important problem in the entertainment industry. The financial success of a movie heavily influences production, marketing, and distribution strategies. </a:t>
            </a:r>
          </a:p>
          <a:p>
            <a:endParaRPr lang="en-US" sz="4200" dirty="0">
              <a:solidFill>
                <a:schemeClr val="tx2">
                  <a:lumMod val="75000"/>
                </a:schemeClr>
              </a:solidFill>
            </a:endParaRPr>
          </a:p>
          <a:p>
            <a:r>
              <a:rPr lang="en-US" sz="4200" b="1" dirty="0">
                <a:solidFill>
                  <a:schemeClr val="tx2">
                    <a:lumMod val="75000"/>
                  </a:schemeClr>
                </a:solidFill>
              </a:rPr>
              <a:t>Motivation: </a:t>
            </a:r>
          </a:p>
          <a:p>
            <a:pPr marL="571500" indent="-571500">
              <a:buFont typeface="Arial" panose="020B0604020202020204" pitchFamily="34" charset="0"/>
              <a:buChar char="•"/>
            </a:pPr>
            <a:r>
              <a:rPr lang="en-US" sz="4200" dirty="0">
                <a:solidFill>
                  <a:schemeClr val="tx2">
                    <a:lumMod val="75000"/>
                  </a:schemeClr>
                </a:solidFill>
              </a:rPr>
              <a:t>The motivation for this project comes from the challenging conditions of the film industry, where large investments are often at risk making it important for accurate revenue forecasting to minimize financial risks. </a:t>
            </a:r>
          </a:p>
        </p:txBody>
      </p:sp>
      <p:sp>
        <p:nvSpPr>
          <p:cNvPr id="41" name="TextBox 40"/>
          <p:cNvSpPr txBox="1"/>
          <p:nvPr/>
        </p:nvSpPr>
        <p:spPr>
          <a:xfrm>
            <a:off x="15381108" y="6602820"/>
            <a:ext cx="13361522" cy="9787295"/>
          </a:xfrm>
          <a:prstGeom prst="rect">
            <a:avLst/>
          </a:prstGeom>
          <a:noFill/>
        </p:spPr>
        <p:txBody>
          <a:bodyPr wrap="square" rtlCol="0">
            <a:spAutoFit/>
          </a:bodyPr>
          <a:lstStyle/>
          <a:p>
            <a:r>
              <a:rPr lang="en-US" sz="4200" b="1" dirty="0">
                <a:solidFill>
                  <a:schemeClr val="tx2">
                    <a:lumMod val="75000"/>
                  </a:schemeClr>
                </a:solidFill>
              </a:rPr>
              <a:t>Dataset Characteristics:</a:t>
            </a:r>
          </a:p>
          <a:p>
            <a:pPr marL="571500" indent="-571500">
              <a:buFont typeface="Arial" panose="020B0604020202020204" pitchFamily="34" charset="0"/>
              <a:buChar char="•"/>
            </a:pPr>
            <a:r>
              <a:rPr lang="en-US" sz="4200" dirty="0">
                <a:solidFill>
                  <a:schemeClr val="tx2">
                    <a:lumMod val="75000"/>
                  </a:schemeClr>
                </a:solidFill>
              </a:rPr>
              <a:t>Started with 1 million + rows, reduced to around 14,500 after cleaning.</a:t>
            </a:r>
          </a:p>
          <a:p>
            <a:pPr marL="571500" indent="-571500">
              <a:buFont typeface="Arial" panose="020B0604020202020204" pitchFamily="34" charset="0"/>
              <a:buChar char="•"/>
            </a:pPr>
            <a:r>
              <a:rPr lang="en-US" sz="4200" dirty="0">
                <a:solidFill>
                  <a:schemeClr val="tx2">
                    <a:lumMod val="75000"/>
                  </a:schemeClr>
                </a:solidFill>
              </a:rPr>
              <a:t>Expanded columns from 28 to 54 using feature engineering.</a:t>
            </a:r>
          </a:p>
          <a:p>
            <a:pPr marL="571500" indent="-571500">
              <a:buFont typeface="Arial" panose="020B0604020202020204" pitchFamily="34" charset="0"/>
              <a:buChar char="•"/>
            </a:pPr>
            <a:endParaRPr lang="en-US" sz="4200" dirty="0">
              <a:solidFill>
                <a:schemeClr val="tx2">
                  <a:lumMod val="75000"/>
                </a:schemeClr>
              </a:solidFill>
            </a:endParaRPr>
          </a:p>
          <a:p>
            <a:r>
              <a:rPr lang="en-US" sz="4200" dirty="0">
                <a:solidFill>
                  <a:schemeClr val="tx2">
                    <a:lumMod val="75000"/>
                  </a:schemeClr>
                </a:solidFill>
              </a:rPr>
              <a:t>Figure 2 illustrates the relative importance of different features in predicting movie revenue. </a:t>
            </a:r>
          </a:p>
          <a:p>
            <a:endParaRPr lang="en-US" sz="4200" dirty="0">
              <a:solidFill>
                <a:schemeClr val="tx2">
                  <a:lumMod val="75000"/>
                </a:schemeClr>
              </a:solidFill>
            </a:endParaRPr>
          </a:p>
          <a:p>
            <a:r>
              <a:rPr lang="en-US" sz="4200" b="1" dirty="0">
                <a:solidFill>
                  <a:schemeClr val="tx2">
                    <a:lumMod val="75000"/>
                  </a:schemeClr>
                </a:solidFill>
              </a:rPr>
              <a:t>Top Features: </a:t>
            </a:r>
          </a:p>
          <a:p>
            <a:pPr marL="571500" indent="-571500">
              <a:buFont typeface="Arial" panose="020B0604020202020204" pitchFamily="34" charset="0"/>
              <a:buChar char="•"/>
            </a:pPr>
            <a:r>
              <a:rPr lang="en-US" sz="4200" dirty="0">
                <a:solidFill>
                  <a:schemeClr val="tx2">
                    <a:lumMod val="75000"/>
                  </a:schemeClr>
                </a:solidFill>
              </a:rPr>
              <a:t>Budget, Vote Count, Popularity, Runtime. </a:t>
            </a:r>
          </a:p>
          <a:p>
            <a:endParaRPr lang="en-US" sz="4200" dirty="0">
              <a:solidFill>
                <a:schemeClr val="tx2">
                  <a:lumMod val="75000"/>
                </a:schemeClr>
              </a:solidFill>
            </a:endParaRPr>
          </a:p>
          <a:p>
            <a:r>
              <a:rPr lang="en-US" sz="4200" b="1" dirty="0">
                <a:solidFill>
                  <a:schemeClr val="tx2">
                    <a:lumMod val="75000"/>
                  </a:schemeClr>
                </a:solidFill>
              </a:rPr>
              <a:t>Moderate Features: </a:t>
            </a:r>
          </a:p>
          <a:p>
            <a:pPr marL="571500" indent="-571500">
              <a:buFont typeface="Arial" panose="020B0604020202020204" pitchFamily="34" charset="0"/>
              <a:buChar char="•"/>
            </a:pPr>
            <a:r>
              <a:rPr lang="en-US" sz="4200" dirty="0">
                <a:solidFill>
                  <a:schemeClr val="tx2">
                    <a:lumMod val="75000"/>
                  </a:schemeClr>
                </a:solidFill>
              </a:rPr>
              <a:t>Release Year, IMDB Votes, Vote Average, Release Day and Month. </a:t>
            </a:r>
          </a:p>
        </p:txBody>
      </p:sp>
      <p:sp>
        <p:nvSpPr>
          <p:cNvPr id="42" name="TextBox 41"/>
          <p:cNvSpPr txBox="1"/>
          <p:nvPr/>
        </p:nvSpPr>
        <p:spPr>
          <a:xfrm>
            <a:off x="29576335" y="6624627"/>
            <a:ext cx="13285264" cy="11079956"/>
          </a:xfrm>
          <a:prstGeom prst="rect">
            <a:avLst/>
          </a:prstGeom>
          <a:noFill/>
        </p:spPr>
        <p:txBody>
          <a:bodyPr wrap="square" rtlCol="0">
            <a:spAutoFit/>
          </a:bodyPr>
          <a:lstStyle/>
          <a:p>
            <a:r>
              <a:rPr lang="en-US" sz="4200" b="1" dirty="0">
                <a:solidFill>
                  <a:schemeClr val="tx2">
                    <a:lumMod val="75000"/>
                  </a:schemeClr>
                </a:solidFill>
              </a:rPr>
              <a:t>Performance Metrics:</a:t>
            </a:r>
          </a:p>
          <a:p>
            <a:pPr marL="571500" indent="-571500">
              <a:buFont typeface="Arial" panose="020B0604020202020204" pitchFamily="34" charset="0"/>
              <a:buChar char="•"/>
            </a:pPr>
            <a:r>
              <a:rPr lang="en-US" sz="4200" dirty="0">
                <a:solidFill>
                  <a:schemeClr val="tx2">
                    <a:lumMod val="75000"/>
                  </a:schemeClr>
                </a:solidFill>
              </a:rPr>
              <a:t>As seen in Table 1, XGBoost achieved the best results with R-Square = 0.95, Mean Absolute Error (MAE),  = 12.98M, and Root Mean Squared Error (RMSE) = $32.11M. </a:t>
            </a:r>
          </a:p>
          <a:p>
            <a:pPr marL="571500" indent="-571500">
              <a:buFont typeface="Arial" panose="020B0604020202020204" pitchFamily="34" charset="0"/>
              <a:buChar char="•"/>
            </a:pPr>
            <a:r>
              <a:rPr lang="en-US" sz="4200" dirty="0">
                <a:solidFill>
                  <a:schemeClr val="tx2">
                    <a:lumMod val="75000"/>
                  </a:schemeClr>
                </a:solidFill>
              </a:rPr>
              <a:t>Gradient Boosting also performed well with R-Square = 0.84 and MAE = $23.84M. </a:t>
            </a:r>
          </a:p>
          <a:p>
            <a:pPr marL="571500" indent="-571500">
              <a:buFont typeface="Arial" panose="020B0604020202020204" pitchFamily="34" charset="0"/>
              <a:buChar char="•"/>
            </a:pPr>
            <a:r>
              <a:rPr lang="en-US" sz="4200" dirty="0">
                <a:solidFill>
                  <a:schemeClr val="tx2">
                    <a:lumMod val="75000"/>
                  </a:schemeClr>
                </a:solidFill>
              </a:rPr>
              <a:t>The comparison of the R-Square scores amongst all models can be better visualized by looking at Figure 3.</a:t>
            </a:r>
          </a:p>
          <a:p>
            <a:pPr marL="571500" indent="-571500">
              <a:buFont typeface="Arial" panose="020B0604020202020204" pitchFamily="34" charset="0"/>
              <a:buChar char="•"/>
            </a:pPr>
            <a:endParaRPr lang="en-US" sz="4200" dirty="0">
              <a:solidFill>
                <a:schemeClr val="tx2">
                  <a:lumMod val="75000"/>
                </a:schemeClr>
              </a:solidFill>
            </a:endParaRPr>
          </a:p>
          <a:p>
            <a:r>
              <a:rPr lang="en-US" sz="4200" dirty="0">
                <a:solidFill>
                  <a:schemeClr val="tx2">
                    <a:lumMod val="75000"/>
                  </a:schemeClr>
                </a:solidFill>
              </a:rPr>
              <a:t>Table 2 compares predicted and actual revenues for randomly selected movies, showing the accuracy of the XGBoost model. The relative prediction errors for movies like Inception (3.29%), Violent Night (2.84%), and How to Train Your Dragon (0.78%) highlights the models predictive capabilities. Whereas Avatar (10.14%) emphasize areas for improvement. The overall results validate the models effectives. </a:t>
            </a:r>
          </a:p>
        </p:txBody>
      </p:sp>
      <p:sp>
        <p:nvSpPr>
          <p:cNvPr id="43" name="TextBox 42"/>
          <p:cNvSpPr txBox="1"/>
          <p:nvPr/>
        </p:nvSpPr>
        <p:spPr>
          <a:xfrm>
            <a:off x="29576335" y="19817407"/>
            <a:ext cx="13319191" cy="11726287"/>
          </a:xfrm>
          <a:prstGeom prst="rect">
            <a:avLst/>
          </a:prstGeom>
          <a:noFill/>
        </p:spPr>
        <p:txBody>
          <a:bodyPr wrap="square" rtlCol="0">
            <a:spAutoFit/>
          </a:bodyPr>
          <a:lstStyle/>
          <a:p>
            <a:r>
              <a:rPr lang="en-US" sz="4200" b="1" dirty="0">
                <a:solidFill>
                  <a:schemeClr val="tx2">
                    <a:lumMod val="75000"/>
                  </a:schemeClr>
                </a:solidFill>
              </a:rPr>
              <a:t>Key Findings: </a:t>
            </a:r>
            <a:r>
              <a:rPr lang="en-US" sz="4200" dirty="0">
                <a:solidFill>
                  <a:schemeClr val="tx2">
                    <a:lumMod val="75000"/>
                  </a:schemeClr>
                </a:solidFill>
              </a:rPr>
              <a:t>XGBoost achieved the best accuracy out of the models, with an R-Square score of 0.95, demonstrating the effectiveness of advanced ensemble methods.</a:t>
            </a:r>
          </a:p>
          <a:p>
            <a:endParaRPr lang="en-US" sz="4200" dirty="0">
              <a:solidFill>
                <a:schemeClr val="tx2">
                  <a:lumMod val="75000"/>
                </a:schemeClr>
              </a:solidFill>
            </a:endParaRPr>
          </a:p>
          <a:p>
            <a:r>
              <a:rPr lang="en-US" sz="4200" b="1" dirty="0">
                <a:solidFill>
                  <a:schemeClr val="tx2">
                    <a:lumMod val="75000"/>
                  </a:schemeClr>
                </a:solidFill>
              </a:rPr>
              <a:t>Insights: </a:t>
            </a:r>
            <a:r>
              <a:rPr lang="en-US" sz="4200" dirty="0">
                <a:solidFill>
                  <a:schemeClr val="tx2">
                    <a:lumMod val="75000"/>
                  </a:schemeClr>
                </a:solidFill>
              </a:rPr>
              <a:t>Emphasized the importance of data preparation and using advanced models for complex datasets. </a:t>
            </a:r>
          </a:p>
          <a:p>
            <a:endParaRPr lang="en-US" sz="4200" dirty="0">
              <a:solidFill>
                <a:schemeClr val="tx2">
                  <a:lumMod val="75000"/>
                </a:schemeClr>
              </a:solidFill>
            </a:endParaRPr>
          </a:p>
          <a:p>
            <a:r>
              <a:rPr lang="en-US" sz="4200" b="1" dirty="0">
                <a:solidFill>
                  <a:schemeClr val="tx2">
                    <a:lumMod val="75000"/>
                  </a:schemeClr>
                </a:solidFill>
              </a:rPr>
              <a:t>Summary: </a:t>
            </a:r>
            <a:r>
              <a:rPr lang="en-US" sz="4200" dirty="0">
                <a:solidFill>
                  <a:schemeClr val="tx2">
                    <a:lumMod val="75000"/>
                  </a:schemeClr>
                </a:solidFill>
              </a:rPr>
              <a:t>This project successfully developed a machine learning approach to predict movie revenues with relatively high accuracy. By addressing challenges like skewed data distributions, complex relationships between features, and the need for precise feature selection, the process ensures reliable and effective predictions. The use of advanced models like XGBoost and Gradient Boosting, combined with thorough data preprocessing and feature engineering, improves overall performance. </a:t>
            </a:r>
          </a:p>
          <a:p>
            <a:endParaRPr lang="en-US" sz="4200" dirty="0">
              <a:solidFill>
                <a:schemeClr val="tx2">
                  <a:lumMod val="75000"/>
                </a:schemeClr>
              </a:solidFill>
            </a:endParaRPr>
          </a:p>
          <a:p>
            <a:endParaRPr lang="en-US" sz="4200" dirty="0">
              <a:solidFill>
                <a:schemeClr val="tx2">
                  <a:lumMod val="75000"/>
                </a:schemeClr>
              </a:solidFill>
            </a:endParaRPr>
          </a:p>
        </p:txBody>
      </p:sp>
      <p:sp>
        <p:nvSpPr>
          <p:cNvPr id="44" name="TextBox 43"/>
          <p:cNvSpPr txBox="1"/>
          <p:nvPr/>
        </p:nvSpPr>
        <p:spPr>
          <a:xfrm>
            <a:off x="1171385" y="15322020"/>
            <a:ext cx="11133520" cy="13665279"/>
          </a:xfrm>
          <a:prstGeom prst="rect">
            <a:avLst/>
          </a:prstGeom>
          <a:noFill/>
        </p:spPr>
        <p:txBody>
          <a:bodyPr wrap="square" rtlCol="0">
            <a:spAutoFit/>
          </a:bodyPr>
          <a:lstStyle/>
          <a:p>
            <a:r>
              <a:rPr lang="en-US" sz="4200" b="1" dirty="0">
                <a:solidFill>
                  <a:schemeClr val="tx2">
                    <a:lumMod val="75000"/>
                  </a:schemeClr>
                </a:solidFill>
              </a:rPr>
              <a:t>Machine Learning Models:</a:t>
            </a:r>
          </a:p>
          <a:p>
            <a:pPr marL="571500" indent="-571500">
              <a:buFont typeface="Arial" panose="020B0604020202020204" pitchFamily="34" charset="0"/>
              <a:buChar char="•"/>
            </a:pPr>
            <a:r>
              <a:rPr lang="en-US" sz="4200" dirty="0">
                <a:solidFill>
                  <a:schemeClr val="tx2">
                    <a:lumMod val="75000"/>
                  </a:schemeClr>
                </a:solidFill>
              </a:rPr>
              <a:t>Advanced ensemble methods, such as XGBoost and Gradient Boosting, were used to predict movie revenues. These models are well suited for handling nonlinear relationships and complex datasets.</a:t>
            </a:r>
          </a:p>
          <a:p>
            <a:pPr marL="571500" indent="-571500">
              <a:buFont typeface="Arial" panose="020B0604020202020204" pitchFamily="34" charset="0"/>
              <a:buChar char="•"/>
            </a:pPr>
            <a:r>
              <a:rPr lang="en-US" sz="4200" dirty="0">
                <a:solidFill>
                  <a:schemeClr val="tx2">
                    <a:lumMod val="75000"/>
                  </a:schemeClr>
                </a:solidFill>
              </a:rPr>
              <a:t>Simpler Models like Linear Regression and Random Forest were used as baselines for comparisons.</a:t>
            </a:r>
          </a:p>
          <a:p>
            <a:endParaRPr lang="en-US" sz="4200" dirty="0">
              <a:solidFill>
                <a:schemeClr val="tx2">
                  <a:lumMod val="75000"/>
                </a:schemeClr>
              </a:solidFill>
            </a:endParaRPr>
          </a:p>
          <a:p>
            <a:r>
              <a:rPr lang="en-US" sz="4200" b="1" dirty="0">
                <a:solidFill>
                  <a:schemeClr val="tx2">
                    <a:lumMod val="75000"/>
                  </a:schemeClr>
                </a:solidFill>
              </a:rPr>
              <a:t>Data Preprocessing:</a:t>
            </a:r>
          </a:p>
          <a:p>
            <a:pPr marL="571500" indent="-571500">
              <a:buFont typeface="Arial" panose="020B0604020202020204" pitchFamily="34" charset="0"/>
              <a:buChar char="•"/>
            </a:pPr>
            <a:r>
              <a:rPr lang="en-US" sz="4200" dirty="0">
                <a:solidFill>
                  <a:schemeClr val="tx2">
                    <a:lumMod val="75000"/>
                  </a:schemeClr>
                </a:solidFill>
              </a:rPr>
              <a:t>Log transformations were applied to normalize skewed features like budget and revenue.</a:t>
            </a:r>
          </a:p>
          <a:p>
            <a:pPr marL="571500" indent="-571500">
              <a:buFont typeface="Arial" panose="020B0604020202020204" pitchFamily="34" charset="0"/>
              <a:buChar char="•"/>
            </a:pPr>
            <a:r>
              <a:rPr lang="en-US" sz="4200" dirty="0">
                <a:solidFill>
                  <a:schemeClr val="tx2">
                    <a:lumMod val="75000"/>
                  </a:schemeClr>
                </a:solidFill>
              </a:rPr>
              <a:t>Temporal features (release year, month, weekday) were extracted from release dates.</a:t>
            </a:r>
          </a:p>
          <a:p>
            <a:pPr marL="571500" indent="-571500">
              <a:buFont typeface="Arial" panose="020B0604020202020204" pitchFamily="34" charset="0"/>
              <a:buChar char="•"/>
            </a:pPr>
            <a:r>
              <a:rPr lang="en-US" sz="4200" dirty="0">
                <a:solidFill>
                  <a:schemeClr val="tx2">
                    <a:lumMod val="75000"/>
                  </a:schemeClr>
                </a:solidFill>
              </a:rPr>
              <a:t>Genres were one-hot encoded to handle multi category data.</a:t>
            </a:r>
          </a:p>
          <a:p>
            <a:endParaRPr lang="en-US" sz="4200" dirty="0">
              <a:solidFill>
                <a:schemeClr val="tx2">
                  <a:lumMod val="75000"/>
                </a:schemeClr>
              </a:solidFill>
            </a:endParaRPr>
          </a:p>
          <a:p>
            <a:r>
              <a:rPr lang="en-US" sz="4200" dirty="0">
                <a:solidFill>
                  <a:schemeClr val="tx2">
                    <a:lumMod val="75000"/>
                  </a:schemeClr>
                </a:solidFill>
              </a:rPr>
              <a:t>Figure 1 illustrates the step-by-step process followed to build and evaluate the movie revenue prediction system. </a:t>
            </a:r>
          </a:p>
        </p:txBody>
      </p:sp>
      <p:sp>
        <p:nvSpPr>
          <p:cNvPr id="48" name="TextBox 47"/>
          <p:cNvSpPr txBox="1"/>
          <p:nvPr/>
        </p:nvSpPr>
        <p:spPr>
          <a:xfrm>
            <a:off x="15290492" y="23825717"/>
            <a:ext cx="5204104" cy="430887"/>
          </a:xfrm>
          <a:prstGeom prst="rect">
            <a:avLst/>
          </a:prstGeom>
          <a:noFill/>
        </p:spPr>
        <p:txBody>
          <a:bodyPr wrap="square" rtlCol="0">
            <a:spAutoFit/>
          </a:bodyPr>
          <a:lstStyle/>
          <a:p>
            <a:r>
              <a:rPr lang="en-US" sz="2200" i="1" dirty="0">
                <a:solidFill>
                  <a:schemeClr val="tx2">
                    <a:lumMod val="75000"/>
                  </a:schemeClr>
                </a:solidFill>
              </a:rPr>
              <a:t>Figure 2. Feature Importance</a:t>
            </a:r>
          </a:p>
        </p:txBody>
      </p:sp>
      <p:sp>
        <p:nvSpPr>
          <p:cNvPr id="49" name="TextBox 48"/>
          <p:cNvSpPr txBox="1"/>
          <p:nvPr/>
        </p:nvSpPr>
        <p:spPr>
          <a:xfrm>
            <a:off x="22670208" y="23825717"/>
            <a:ext cx="5204104" cy="769441"/>
          </a:xfrm>
          <a:prstGeom prst="rect">
            <a:avLst/>
          </a:prstGeom>
          <a:noFill/>
        </p:spPr>
        <p:txBody>
          <a:bodyPr wrap="square" rtlCol="0">
            <a:spAutoFit/>
          </a:bodyPr>
          <a:lstStyle/>
          <a:p>
            <a:r>
              <a:rPr lang="en-US" sz="2200" i="1" dirty="0">
                <a:solidFill>
                  <a:schemeClr val="tx2">
                    <a:lumMod val="75000"/>
                  </a:schemeClr>
                </a:solidFill>
              </a:rPr>
              <a:t>Figure 3. Model Comparison R-Square Score</a:t>
            </a:r>
          </a:p>
          <a:p>
            <a:endParaRPr lang="en-US" sz="2200" i="1" dirty="0">
              <a:solidFill>
                <a:schemeClr val="tx2">
                  <a:lumMod val="75000"/>
                </a:schemeClr>
              </a:solidFill>
            </a:endParaRPr>
          </a:p>
        </p:txBody>
      </p:sp>
      <p:sp>
        <p:nvSpPr>
          <p:cNvPr id="51" name="TextBox 50"/>
          <p:cNvSpPr txBox="1"/>
          <p:nvPr/>
        </p:nvSpPr>
        <p:spPr>
          <a:xfrm>
            <a:off x="15413506" y="31072748"/>
            <a:ext cx="6532093" cy="430887"/>
          </a:xfrm>
          <a:prstGeom prst="rect">
            <a:avLst/>
          </a:prstGeom>
          <a:noFill/>
        </p:spPr>
        <p:txBody>
          <a:bodyPr wrap="square" rtlCol="0">
            <a:spAutoFit/>
          </a:bodyPr>
          <a:lstStyle/>
          <a:p>
            <a:r>
              <a:rPr lang="en-US" sz="2200" i="1" dirty="0">
                <a:solidFill>
                  <a:schemeClr val="tx2">
                    <a:lumMod val="75000"/>
                  </a:schemeClr>
                </a:solidFill>
              </a:rPr>
              <a:t>Table 2. Predicted Vs. Actual Revenue Selected Movies</a:t>
            </a:r>
          </a:p>
        </p:txBody>
      </p:sp>
      <p:pic>
        <p:nvPicPr>
          <p:cNvPr id="1026" name="Picture 2">
            <a:extLst>
              <a:ext uri="{FF2B5EF4-FFF2-40B4-BE49-F238E27FC236}">
                <a16:creationId xmlns:a16="http://schemas.microsoft.com/office/drawing/2014/main" id="{7E94351E-10E1-5170-ABC2-E05D09852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1107" y="17214241"/>
            <a:ext cx="6399785" cy="65273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descr="A graph of a graph&#10;&#10;Description automatically generated with medium confidence">
            <a:extLst>
              <a:ext uri="{FF2B5EF4-FFF2-40B4-BE49-F238E27FC236}">
                <a16:creationId xmlns:a16="http://schemas.microsoft.com/office/drawing/2014/main" id="{F699BD87-C116-0DA0-60E1-A79D9E68C7C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38077" y="19771328"/>
            <a:ext cx="6404553" cy="3970230"/>
          </a:xfrm>
          <a:prstGeom prst="rect">
            <a:avLst/>
          </a:prstGeom>
          <a:noFill/>
          <a:ln>
            <a:solidFill>
              <a:schemeClr val="tx1"/>
            </a:solidFill>
          </a:ln>
        </p:spPr>
      </p:pic>
      <p:pic>
        <p:nvPicPr>
          <p:cNvPr id="10" name="Picture 9" descr="A screenshot of a graph&#10;&#10;Description automatically generated">
            <a:extLst>
              <a:ext uri="{FF2B5EF4-FFF2-40B4-BE49-F238E27FC236}">
                <a16:creationId xmlns:a16="http://schemas.microsoft.com/office/drawing/2014/main" id="{D0E0BA69-297D-0B4C-ABB3-17DBC8622DF2}"/>
              </a:ext>
            </a:extLst>
          </p:cNvPr>
          <p:cNvPicPr>
            <a:picLocks noChangeAspect="1"/>
          </p:cNvPicPr>
          <p:nvPr/>
        </p:nvPicPr>
        <p:blipFill rotWithShape="1">
          <a:blip r:embed="rId4">
            <a:extLst>
              <a:ext uri="{28A0092B-C50C-407E-A947-70E740481C1C}">
                <a14:useLocalDpi xmlns:a14="http://schemas.microsoft.com/office/drawing/2010/main" val="0"/>
              </a:ext>
            </a:extLst>
          </a:blip>
          <a:srcRect b="3525"/>
          <a:stretch/>
        </p:blipFill>
        <p:spPr>
          <a:xfrm>
            <a:off x="15290492" y="28170258"/>
            <a:ext cx="12946732" cy="2833466"/>
          </a:xfrm>
          <a:prstGeom prst="rect">
            <a:avLst/>
          </a:prstGeom>
        </p:spPr>
      </p:pic>
      <p:pic>
        <p:nvPicPr>
          <p:cNvPr id="13" name="Picture 12" descr="A table with numbers and a number of money&#10;&#10;Description automatically generated with medium confidence">
            <a:extLst>
              <a:ext uri="{FF2B5EF4-FFF2-40B4-BE49-F238E27FC236}">
                <a16:creationId xmlns:a16="http://schemas.microsoft.com/office/drawing/2014/main" id="{72A53EAB-CB72-D0BF-EF82-3F701F9B6D2F}"/>
              </a:ext>
            </a:extLst>
          </p:cNvPr>
          <p:cNvPicPr>
            <a:picLocks noChangeAspect="1"/>
          </p:cNvPicPr>
          <p:nvPr/>
        </p:nvPicPr>
        <p:blipFill rotWithShape="1">
          <a:blip r:embed="rId5"/>
          <a:srcRect l="1016" t="-18" r="476" b="841"/>
          <a:stretch/>
        </p:blipFill>
        <p:spPr>
          <a:xfrm>
            <a:off x="15381107" y="24577924"/>
            <a:ext cx="8875893" cy="2907207"/>
          </a:xfrm>
          <a:prstGeom prst="rect">
            <a:avLst/>
          </a:prstGeom>
        </p:spPr>
      </p:pic>
      <p:sp>
        <p:nvSpPr>
          <p:cNvPr id="14" name="TextBox 13">
            <a:extLst>
              <a:ext uri="{FF2B5EF4-FFF2-40B4-BE49-F238E27FC236}">
                <a16:creationId xmlns:a16="http://schemas.microsoft.com/office/drawing/2014/main" id="{0E31A96A-C1BB-CCE2-43E9-C55E4473E8E2}"/>
              </a:ext>
            </a:extLst>
          </p:cNvPr>
          <p:cNvSpPr txBox="1"/>
          <p:nvPr/>
        </p:nvSpPr>
        <p:spPr>
          <a:xfrm>
            <a:off x="15413507" y="27494525"/>
            <a:ext cx="5204104" cy="430887"/>
          </a:xfrm>
          <a:prstGeom prst="rect">
            <a:avLst/>
          </a:prstGeom>
          <a:noFill/>
        </p:spPr>
        <p:txBody>
          <a:bodyPr wrap="square" rtlCol="0">
            <a:spAutoFit/>
          </a:bodyPr>
          <a:lstStyle/>
          <a:p>
            <a:r>
              <a:rPr lang="en-US" sz="2200" i="1" dirty="0">
                <a:solidFill>
                  <a:schemeClr val="tx2">
                    <a:lumMod val="75000"/>
                  </a:schemeClr>
                </a:solidFill>
              </a:rPr>
              <a:t>Table 1. Model Performance</a:t>
            </a:r>
          </a:p>
        </p:txBody>
      </p:sp>
      <p:pic>
        <p:nvPicPr>
          <p:cNvPr id="15" name="Picture 14" descr="A diagram of a research process&#10;&#10;Description automatically generated">
            <a:extLst>
              <a:ext uri="{FF2B5EF4-FFF2-40B4-BE49-F238E27FC236}">
                <a16:creationId xmlns:a16="http://schemas.microsoft.com/office/drawing/2014/main" id="{405D724E-F036-F35F-C806-EC72E5E2FE30}"/>
              </a:ext>
            </a:extLst>
          </p:cNvPr>
          <p:cNvPicPr>
            <a:picLocks noChangeAspect="1"/>
          </p:cNvPicPr>
          <p:nvPr/>
        </p:nvPicPr>
        <p:blipFill>
          <a:blip r:embed="rId6"/>
          <a:stretch>
            <a:fillRect/>
          </a:stretch>
        </p:blipFill>
        <p:spPr>
          <a:xfrm>
            <a:off x="22333964" y="17179201"/>
            <a:ext cx="6569119" cy="1959462"/>
          </a:xfrm>
          <a:prstGeom prst="rect">
            <a:avLst/>
          </a:prstGeom>
        </p:spPr>
      </p:pic>
      <p:sp>
        <p:nvSpPr>
          <p:cNvPr id="16" name="TextBox 15">
            <a:extLst>
              <a:ext uri="{FF2B5EF4-FFF2-40B4-BE49-F238E27FC236}">
                <a16:creationId xmlns:a16="http://schemas.microsoft.com/office/drawing/2014/main" id="{418028EE-0E37-8FD8-1E0E-335AF4B7A605}"/>
              </a:ext>
            </a:extLst>
          </p:cNvPr>
          <p:cNvSpPr txBox="1"/>
          <p:nvPr/>
        </p:nvSpPr>
        <p:spPr>
          <a:xfrm>
            <a:off x="22672596" y="19009413"/>
            <a:ext cx="5204104" cy="769441"/>
          </a:xfrm>
          <a:prstGeom prst="rect">
            <a:avLst/>
          </a:prstGeom>
          <a:noFill/>
        </p:spPr>
        <p:txBody>
          <a:bodyPr wrap="square" rtlCol="0">
            <a:spAutoFit/>
          </a:bodyPr>
          <a:lstStyle/>
          <a:p>
            <a:r>
              <a:rPr lang="en-US" sz="2200" i="1" dirty="0">
                <a:solidFill>
                  <a:schemeClr val="tx2">
                    <a:lumMod val="75000"/>
                  </a:schemeClr>
                </a:solidFill>
              </a:rPr>
              <a:t>Figure 1. System Framework Flowchart</a:t>
            </a:r>
          </a:p>
          <a:p>
            <a:endParaRPr lang="en-US" sz="2200" i="1" dirty="0">
              <a:solidFill>
                <a:schemeClr val="tx2">
                  <a:lumMod val="75000"/>
                </a:schemeClr>
              </a:solidFill>
            </a:endParaRPr>
          </a:p>
        </p:txBody>
      </p:sp>
    </p:spTree>
    <p:extLst>
      <p:ext uri="{BB962C8B-B14F-4D97-AF65-F5344CB8AC3E}">
        <p14:creationId xmlns:p14="http://schemas.microsoft.com/office/powerpoint/2010/main" val="267922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3525</TotalTime>
  <Words>556</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Office Theme</vt:lpstr>
      <vt:lpstr>1_Office Theme</vt:lpstr>
      <vt:lpstr>PowerPoint Presentation</vt:lpstr>
    </vt:vector>
  </TitlesOfParts>
  <Company>FAU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Pennell</dc:creator>
  <cp:lastModifiedBy>Ava Bender</cp:lastModifiedBy>
  <cp:revision>14</cp:revision>
  <dcterms:created xsi:type="dcterms:W3CDTF">2016-02-23T16:07:19Z</dcterms:created>
  <dcterms:modified xsi:type="dcterms:W3CDTF">2024-11-25T21:00:08Z</dcterms:modified>
</cp:coreProperties>
</file>