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43D16-D1AB-4029-BAAA-B0CAA5B04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EBDFA-30A5-408F-AB86-7AA90A3B9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1CCD9-ED6A-4BA5-8F80-50054ACD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5D05-879E-4341-A775-91C54684F25F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49E96-737E-4B9D-8229-040D9B326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F858C-D415-43C9-8635-53AB8F638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D514-29A6-40E4-A703-22FF6BD5C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704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2A007-C58B-42E2-8C79-1418E350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1DAA1-7CAC-4C50-B91F-6AED4B5AD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C319A-C7EA-4FCB-BAEE-F0510E95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5D05-879E-4341-A775-91C54684F25F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53853-7A87-4A9D-8577-C9D2C3F4C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1F23B-4EE7-49B8-A3D6-684985A0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D514-29A6-40E4-A703-22FF6BD5C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51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D9058-6E99-48F9-9FAF-AC72F9691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F534E-453F-4C43-A7DA-538C2604D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4E818-DA18-4F5B-BEF6-3498CE14B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5D05-879E-4341-A775-91C54684F25F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0D6F2-630E-48C5-9333-8B3B43765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F0092-32B6-4B76-99B1-C0E13AC87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D514-29A6-40E4-A703-22FF6BD5C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59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FB42A-86A6-4808-A298-F4BE6E3A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BAEFF-F0E4-414C-AD57-FF45BD54B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220E8-7744-4F4D-B274-23F07302B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5D05-879E-4341-A775-91C54684F25F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BC171-2A8C-4308-AB8A-CCF59C7A1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871A7-52B4-4B62-B0F7-F5AD8A53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D514-29A6-40E4-A703-22FF6BD5C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61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CA38-3EC3-4002-A96B-A4EEC103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7D917-457F-4C7F-9FDC-4F6B5028D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8DA0F-BF02-429B-AF31-14C917E9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5D05-879E-4341-A775-91C54684F25F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6C793-8038-43A4-91CC-05BEC05A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37C7A-E863-4181-9036-A0A3F788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D514-29A6-40E4-A703-22FF6BD5C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20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FD854-1F72-417C-AE80-6D3D5B1B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E9CF9-F6D1-43DD-BF3B-A34C4971E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63BB0-B1FF-4B7B-A805-F96130256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37DF0-21BE-4538-B934-1C00EA56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5D05-879E-4341-A775-91C54684F25F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D2496-1D3C-4D9B-A955-2EC0188A0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5C41E-91EB-4D38-B2A8-899B3CB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D514-29A6-40E4-A703-22FF6BD5C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13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1874-3B6C-4A16-957F-AE7C5FAF3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F5A0-95C9-4823-8EE6-40928E3A4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664F8-8158-4EF7-98B3-699A8A438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C7B2C-2137-4FA5-813D-31577CB20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A76916-2817-488F-9A30-4442874BE3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8E1B0A-21E4-45FB-BD17-1F2230AE3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5D05-879E-4341-A775-91C54684F25F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40F320-0FDD-4357-9FA7-4F311B6E8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9DF657-5A35-4880-9708-FEC70735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D514-29A6-40E4-A703-22FF6BD5C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34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D2C7-7BF0-44A0-B499-83485FDA0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973E0D-4982-4D6B-8CAB-43B492A08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5D05-879E-4341-A775-91C54684F25F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B467A-A085-4DF4-B80B-9474F0C6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72C7F-EEFF-49E1-ADB6-BD0AD6CD2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D514-29A6-40E4-A703-22FF6BD5C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95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07827E-751E-44EF-8093-45A9D70F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5D05-879E-4341-A775-91C54684F25F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A15B89-F2B2-4AC7-ACD8-52AC9901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D8899-15D7-4381-B4B4-A42ED364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D514-29A6-40E4-A703-22FF6BD5C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05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A838-11A5-46EF-A9E1-7645D1C2D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AA8E5-5891-497F-A894-01DDF354C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309D3-DE76-4E34-B226-3634C2B99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7D20F-A0D7-4368-8074-EF15E8F5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5D05-879E-4341-A775-91C54684F25F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5D6AF-12E2-4683-9F72-088AC10F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3F34F-4FD5-46E4-91FC-649A6F929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D514-29A6-40E4-A703-22FF6BD5C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65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2E80-1AC7-417F-B83C-5763E50BF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EE287-DAA4-496F-9922-410B6D64E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3038A-0FA8-4E67-84C3-2CA8839CA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85C3A-52CA-4D82-B0AB-0E960BB2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5D05-879E-4341-A775-91C54684F25F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62961-CAD1-4918-B998-C8104FF8D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88B2C-F175-49BF-831B-F84A23D1F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D514-29A6-40E4-A703-22FF6BD5C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44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6CA5FD-0DDC-4C41-938B-54C25051C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9913A-8473-4182-B733-A021C36B4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67C28-F80F-4338-AE7C-13EFC82B1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45D05-879E-4341-A775-91C54684F25F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0EA5A-990B-45CE-A1CC-902FBED4F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A3B45-8172-4F92-9076-4ACE79397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DD514-29A6-40E4-A703-22FF6BD5C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75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08727-3CBC-4EA1-A03A-8FEF06A6A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/>
              <a:t>DATA @ ANZ</a:t>
            </a:r>
            <a:endParaRPr lang="en-IN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320B3-8DDD-4566-AD78-DBD8B10EB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US"/>
              <a:t>DATA INSIGHTS</a:t>
            </a:r>
            <a:endParaRPr lang="en-IN" dirty="0"/>
          </a:p>
        </p:txBody>
      </p: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23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3D59B-835F-4E13-9FFC-6B30313A1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 dirty="0"/>
              <a:t>Data Quality Issues</a:t>
            </a:r>
            <a:endParaRPr lang="en-IN" sz="4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E1BF9-EB60-471A-BA00-451DAE5BF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Autofit/>
          </a:bodyPr>
          <a:lstStyle/>
          <a:p>
            <a:r>
              <a:rPr lang="en-US" sz="1400" b="1" dirty="0"/>
              <a:t>Null Values</a:t>
            </a:r>
          </a:p>
          <a:p>
            <a:pPr marL="0" indent="0">
              <a:buNone/>
            </a:pPr>
            <a:r>
              <a:rPr lang="en-US" sz="1400" dirty="0"/>
              <a:t>The following columns have null values/entries</a:t>
            </a:r>
          </a:p>
          <a:p>
            <a:pPr marL="0" indent="0">
              <a:buNone/>
            </a:pPr>
            <a:r>
              <a:rPr lang="en-US" sz="1400" dirty="0">
                <a:highlight>
                  <a:srgbClr val="FFFF00"/>
                </a:highlight>
              </a:rPr>
              <a:t>Column Name	                  Count of Null                                                             </a:t>
            </a:r>
          </a:p>
          <a:p>
            <a:pPr marL="0" indent="0">
              <a:buNone/>
            </a:pPr>
            <a:r>
              <a:rPr lang="en-US" sz="1400" dirty="0" err="1"/>
              <a:t>card_present_flag</a:t>
            </a:r>
            <a:r>
              <a:rPr lang="en-US" sz="1400" dirty="0"/>
              <a:t>     		4326</a:t>
            </a:r>
          </a:p>
          <a:p>
            <a:pPr marL="0" indent="0">
              <a:buNone/>
            </a:pPr>
            <a:r>
              <a:rPr lang="en-US" sz="1400" dirty="0" err="1"/>
              <a:t>bpay_biller_code</a:t>
            </a:r>
            <a:r>
              <a:rPr lang="en-US" sz="1400" dirty="0"/>
              <a:t>    		11158</a:t>
            </a:r>
          </a:p>
          <a:p>
            <a:pPr marL="0" indent="0">
              <a:buNone/>
            </a:pPr>
            <a:r>
              <a:rPr lang="en-US" sz="1400" dirty="0" err="1"/>
              <a:t>merchant_id</a:t>
            </a:r>
            <a:r>
              <a:rPr lang="en-US" sz="1400" dirty="0"/>
              <a:t>          		4326</a:t>
            </a:r>
          </a:p>
          <a:p>
            <a:pPr marL="0" indent="0">
              <a:buNone/>
            </a:pPr>
            <a:r>
              <a:rPr lang="en-US" sz="1400" dirty="0" err="1"/>
              <a:t>merchant_code</a:t>
            </a:r>
            <a:r>
              <a:rPr lang="en-US" sz="1400" dirty="0"/>
              <a:t>        		11160</a:t>
            </a:r>
          </a:p>
          <a:p>
            <a:pPr marL="0" indent="0">
              <a:buNone/>
            </a:pPr>
            <a:r>
              <a:rPr lang="en-US" sz="1400" dirty="0" err="1"/>
              <a:t>merchant_suburb</a:t>
            </a:r>
            <a:r>
              <a:rPr lang="en-US" sz="1400" dirty="0"/>
              <a:t>       		4326</a:t>
            </a:r>
          </a:p>
          <a:p>
            <a:pPr marL="0" indent="0">
              <a:buNone/>
            </a:pPr>
            <a:r>
              <a:rPr lang="en-US" sz="1400" dirty="0" err="1"/>
              <a:t>merchant_state</a:t>
            </a:r>
            <a:r>
              <a:rPr lang="en-US" sz="1400" dirty="0"/>
              <a:t>        		4326</a:t>
            </a:r>
          </a:p>
          <a:p>
            <a:pPr marL="0" indent="0">
              <a:buNone/>
            </a:pPr>
            <a:r>
              <a:rPr lang="en-US" sz="1400" dirty="0" err="1"/>
              <a:t>merchant_long_lat</a:t>
            </a:r>
            <a:r>
              <a:rPr lang="en-US" sz="1400" dirty="0"/>
              <a:t>     		4326</a:t>
            </a:r>
          </a:p>
          <a:p>
            <a:r>
              <a:rPr lang="en-IN" sz="1400" b="1" dirty="0"/>
              <a:t>Unique ID’s/Entries</a:t>
            </a:r>
          </a:p>
          <a:p>
            <a:pPr marL="0" indent="0">
              <a:buNone/>
            </a:pPr>
            <a:r>
              <a:rPr lang="en-IN" sz="1400" dirty="0"/>
              <a:t>Merchant ID – 5725(of 7718)</a:t>
            </a:r>
          </a:p>
          <a:p>
            <a:pPr marL="0" indent="0">
              <a:buNone/>
            </a:pPr>
            <a:r>
              <a:rPr lang="en-IN" sz="1400" dirty="0"/>
              <a:t>Customer ID – 100(of 12044)</a:t>
            </a:r>
          </a:p>
          <a:p>
            <a:r>
              <a:rPr lang="en-US" sz="1400" b="1" dirty="0"/>
              <a:t>Decimal Notation Consistency</a:t>
            </a:r>
          </a:p>
          <a:p>
            <a:pPr marL="0" indent="0">
              <a:buNone/>
            </a:pPr>
            <a:r>
              <a:rPr lang="en-US" sz="1400" dirty="0"/>
              <a:t>Mismatched Decimal Notation in Columns : balance, amount</a:t>
            </a:r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962613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8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3D59B-835F-4E13-9FFC-6B30313A1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Data Insights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AE4CA8-76D6-49A8-B121-C1DDADA47D96}"/>
              </a:ext>
            </a:extLst>
          </p:cNvPr>
          <p:cNvSpPr txBox="1">
            <a:spLocks/>
          </p:cNvSpPr>
          <p:nvPr/>
        </p:nvSpPr>
        <p:spPr>
          <a:xfrm>
            <a:off x="793661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Monday has the highest value of Transactions followed by Friday</a:t>
            </a:r>
          </a:p>
          <a:p>
            <a:r>
              <a:rPr lang="en-US" sz="2000" dirty="0"/>
              <a:t>Based on week, there is  a high degree of variability in Transactional value, this can possibly be correlated with marketing campaigns</a:t>
            </a:r>
          </a:p>
          <a:p>
            <a:r>
              <a:rPr lang="en-US" sz="2000" dirty="0"/>
              <a:t>Based on month, there has been a steady increase in number of transactions</a:t>
            </a:r>
          </a:p>
          <a:p>
            <a:r>
              <a:rPr lang="en-US" sz="2000" dirty="0"/>
              <a:t>Drop in avg value of transactions b/w Aug-Sep</a:t>
            </a:r>
          </a:p>
        </p:txBody>
      </p:sp>
      <p:pic>
        <p:nvPicPr>
          <p:cNvPr id="14" name="Content Placeholder 13" descr="Chart, bar chart&#10;&#10;Description automatically generated">
            <a:extLst>
              <a:ext uri="{FF2B5EF4-FFF2-40B4-BE49-F238E27FC236}">
                <a16:creationId xmlns:a16="http://schemas.microsoft.com/office/drawing/2014/main" id="{01FE3A26-7D26-493E-99B4-4B36F27FB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9289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32" name="Rectangle 2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3D59B-835F-4E13-9FFC-6B30313A1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Data Insights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AE4CA8-76D6-49A8-B121-C1DDADA47D96}"/>
              </a:ext>
            </a:extLst>
          </p:cNvPr>
          <p:cNvSpPr txBox="1">
            <a:spLocks/>
          </p:cNvSpPr>
          <p:nvPr/>
        </p:nvSpPr>
        <p:spPr>
          <a:xfrm>
            <a:off x="589560" y="2368845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Location-based transactional data is consistent amongst both genders</a:t>
            </a:r>
          </a:p>
          <a:p>
            <a:r>
              <a:rPr lang="en-US" sz="2000" dirty="0"/>
              <a:t>VIC, NSW &amp; QLD have the highest number of individual Transactions</a:t>
            </a:r>
          </a:p>
          <a:p>
            <a:r>
              <a:rPr lang="en-US" sz="2000" dirty="0"/>
              <a:t>NT is an exception based on gender</a:t>
            </a:r>
            <a:br>
              <a:rPr lang="en-US" sz="2000" dirty="0"/>
            </a:br>
            <a:r>
              <a:rPr lang="en-US" sz="2000" dirty="0"/>
              <a:t>- Higher count of female transactions with a lower avg transactional value as compared to male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Map&#10;&#10;Description automatically generated">
            <a:extLst>
              <a:ext uri="{FF2B5EF4-FFF2-40B4-BE49-F238E27FC236}">
                <a16:creationId xmlns:a16="http://schemas.microsoft.com/office/drawing/2014/main" id="{03146C31-B08D-4614-9225-9FFCAF266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1" r="-2" b="-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7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3D59B-835F-4E13-9FFC-6B30313A1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Insights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AE3A8F-A5FA-430A-B85B-C540F125D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Outliers are present based on the average value and count of transactions </a:t>
            </a:r>
          </a:p>
          <a:p>
            <a:r>
              <a:rPr lang="en-US" sz="1800" dirty="0"/>
              <a:t>Although ACT has the of 1.57%  of the total transaction sum, it has the highest avg transactional value at $66.80</a:t>
            </a:r>
          </a:p>
          <a:p>
            <a:r>
              <a:rPr lang="en-US" sz="1800" dirty="0"/>
              <a:t>Based on gender, data does show a larger percentage in both value and number of transactions for the Male demographics with few exceptions.</a:t>
            </a:r>
          </a:p>
          <a:p>
            <a:r>
              <a:rPr lang="en-US" sz="1800" dirty="0"/>
              <a:t>NSW, VIC, QLD values(although highest) need to be correlated with costs to determine actual profitability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47C33535-FAFD-4C35-ABCD-87BD6FE99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38" y="1061358"/>
            <a:ext cx="5628018" cy="450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5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292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 @ ANZ</vt:lpstr>
      <vt:lpstr>Data Quality Issues</vt:lpstr>
      <vt:lpstr>Data Insights</vt:lpstr>
      <vt:lpstr>Data Insights</vt:lpstr>
      <vt:lpstr>Data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Aben George</dc:creator>
  <cp:lastModifiedBy>Aben George</cp:lastModifiedBy>
  <cp:revision>12</cp:revision>
  <dcterms:created xsi:type="dcterms:W3CDTF">2021-03-17T11:49:44Z</dcterms:created>
  <dcterms:modified xsi:type="dcterms:W3CDTF">2021-03-18T07:08:40Z</dcterms:modified>
</cp:coreProperties>
</file>