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7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5" r:id="rId2"/>
    <p:sldId id="350" r:id="rId3"/>
    <p:sldId id="351" r:id="rId4"/>
    <p:sldId id="338" r:id="rId5"/>
    <p:sldId id="339" r:id="rId6"/>
    <p:sldId id="340" r:id="rId7"/>
    <p:sldId id="341" r:id="rId8"/>
    <p:sldId id="348" r:id="rId9"/>
    <p:sldId id="342" r:id="rId10"/>
    <p:sldId id="343" r:id="rId11"/>
    <p:sldId id="344" r:id="rId12"/>
    <p:sldId id="347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07" autoAdjust="0"/>
  </p:normalViewPr>
  <p:slideViewPr>
    <p:cSldViewPr snapToGrid="0" snapToObjects="1">
      <p:cViewPr>
        <p:scale>
          <a:sx n="108" d="100"/>
          <a:sy n="108" d="100"/>
        </p:scale>
        <p:origin x="-1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5FC4-5713-B449-882E-25E5346C36BC}" type="datetime1">
              <a:rPr lang="en-SG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FB68-4B68-6D49-9FC0-F5815490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11FDD-0924-5144-8AA7-BFB2D0EFFB99}" type="datetime1">
              <a:rPr lang="en-SG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81061-0B2F-0646-95D3-F06FEDD4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3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81061-0B2F-0646-95D3-F06FEDD40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B4D5-F032-554E-BBEA-F72539FE2698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4D9-EC3C-DE4F-85F7-F9C7A60881CB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F4F1-08E3-A045-B07B-1EC5FA46A46B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E2E2-E543-3346-8885-3DF74F2EA851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3E7B-48C4-E64B-9289-8ED0CC120456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AD93-93EE-7144-AA9D-CAB667539E5F}" type="datetime1">
              <a:rPr lang="en-SG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B8F-24D1-3D4F-8012-B0D2955F22C3}" type="datetime1">
              <a:rPr lang="en-SG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1452-7662-E844-989C-5B48DC284A3E}" type="datetime1">
              <a:rPr lang="en-SG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1790-EB36-C64F-9D21-88D8EA680334}" type="datetime1">
              <a:rPr lang="en-SG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487F-5A35-784C-B920-A916002F448F}" type="datetime1">
              <a:rPr lang="en-SG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E381-112E-484B-B642-31E1F9A294AB}" type="datetime1">
              <a:rPr lang="en-SG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2307-6CEF-F24D-BA2B-54EA59483B5D}" type="datetime1">
              <a:rPr lang="en-SG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Page 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47A3172C-9607-8A42-80D5-9B6519B838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92759" y="2376467"/>
            <a:ext cx="8082181" cy="24558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US" sz="4600" kern="1200" dirty="0" err="1" smtClean="0">
                <a:solidFill>
                  <a:schemeClr val="accent2"/>
                </a:solidFill>
                <a:latin typeface="Eurostile"/>
                <a:cs typeface="Eurostile"/>
              </a:rPr>
              <a:t>Elush</a:t>
            </a:r>
            <a:endParaRPr lang="en-US" sz="4600" dirty="0" smtClean="0">
              <a:solidFill>
                <a:schemeClr val="accent2"/>
              </a:solidFill>
              <a:latin typeface="Eurostile"/>
              <a:cs typeface="Eurostile"/>
            </a:endParaRPr>
          </a:p>
          <a:p>
            <a:pPr algn="ctr">
              <a:defRPr/>
            </a:pPr>
            <a:endParaRPr lang="en-US" sz="3100" kern="1200" dirty="0" smtClean="0">
              <a:solidFill>
                <a:schemeClr val="accent2"/>
              </a:solidFill>
              <a:latin typeface="Eurostile"/>
              <a:cs typeface="Eurostile"/>
            </a:endParaRPr>
          </a:p>
          <a:p>
            <a:pPr algn="ctr">
              <a:defRPr/>
            </a:pPr>
            <a:r>
              <a:rPr lang="en-US" sz="3100" kern="1200" dirty="0" smtClean="0">
                <a:solidFill>
                  <a:schemeClr val="accent2"/>
                </a:solidFill>
                <a:latin typeface="Eurostile"/>
                <a:cs typeface="Eurostile"/>
              </a:rPr>
              <a:t>SAP/PIVOTAL/WINCOR Integration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06374" y="4781529"/>
            <a:ext cx="48910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9611" y="614925"/>
            <a:ext cx="12001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590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</a:t>
            </a:r>
            <a:fld id="{47A3172C-9607-8A42-80D5-9B6519B8380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Monitor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673"/>
            <a:ext cx="7114123" cy="343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469" y="5267697"/>
            <a:ext cx="4532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Log File: To view the Log File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Document Filter: Select the object to view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Result Filter: Pending, Failed, Successful, All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Send Date: Filter by Send Date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Retry Invoice with Flag: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15"/>
            <a:ext cx="8229600" cy="1143000"/>
          </a:xfrm>
        </p:spPr>
        <p:txBody>
          <a:bodyPr/>
          <a:lstStyle/>
          <a:p>
            <a:r>
              <a:rPr lang="en-US" dirty="0" smtClean="0"/>
              <a:t>Integration Monitor -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469" y="5267697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smtPort</a:t>
            </a:r>
            <a:r>
              <a:rPr lang="en-US" dirty="0" smtClean="0"/>
              <a:t>, </a:t>
            </a:r>
            <a:r>
              <a:rPr lang="en-US" dirty="0" err="1" smtClean="0"/>
              <a:t>smtpPwd</a:t>
            </a:r>
            <a:r>
              <a:rPr lang="en-US" dirty="0" smtClean="0"/>
              <a:t>, </a:t>
            </a:r>
            <a:r>
              <a:rPr lang="en-US" dirty="0" err="1" smtClean="0"/>
              <a:t>smtpSenderEmail</a:t>
            </a:r>
            <a:r>
              <a:rPr lang="en-US" dirty="0" smtClean="0"/>
              <a:t>, </a:t>
            </a:r>
            <a:r>
              <a:rPr lang="en-US" dirty="0" err="1" smtClean="0"/>
              <a:t>smtpServer</a:t>
            </a:r>
            <a:r>
              <a:rPr lang="en-US" dirty="0" smtClean="0"/>
              <a:t>: Email Credentials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Others: SAP related settings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9" y="1074308"/>
            <a:ext cx="7006226" cy="39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 Wincor (for Airport Stores only)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74" y="1624093"/>
            <a:ext cx="5034198" cy="3532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886" y="4867916"/>
            <a:ext cx="829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Upload Wincor button to launch screen to upload Wincor interface file to Integration DB (</a:t>
            </a:r>
            <a:r>
              <a:rPr lang="en-US" dirty="0" err="1" smtClean="0"/>
              <a:t>WC_InvoiceHeader</a:t>
            </a:r>
            <a:r>
              <a:rPr lang="en-US" dirty="0" smtClean="0"/>
              <a:t>, </a:t>
            </a:r>
            <a:r>
              <a:rPr lang="en-US" dirty="0" err="1" smtClean="0"/>
              <a:t>WC_InvoiceLine</a:t>
            </a:r>
            <a:r>
              <a:rPr lang="en-US" dirty="0" smtClean="0"/>
              <a:t>, </a:t>
            </a:r>
            <a:r>
              <a:rPr lang="en-US" dirty="0" err="1" smtClean="0"/>
              <a:t>WC_PaymentMean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Elush</a:t>
            </a:r>
            <a:r>
              <a:rPr lang="en-US" dirty="0" smtClean="0"/>
              <a:t> will download Wincor interface files from FTP sites provided by Wincor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Flows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272"/>
              </p:ext>
            </p:extLst>
          </p:nvPr>
        </p:nvGraphicFramePr>
        <p:xfrm>
          <a:off x="700879" y="1417638"/>
          <a:ext cx="75256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22"/>
                <a:gridCol w="3482405"/>
                <a:gridCol w="19619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Table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Description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Direction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Item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Item Master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Business Partner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POHeader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Purchase Order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POLine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Purchase Order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POReceiptHeader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 Receipt PO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POReceiptLine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 Receipt PO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GoodsReturnHeader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 Return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GoodsReturnLine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Goods Return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InvoiceHeader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AR Invoice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InvoiceLine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AR Invoice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Payment Means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Incoming Payment Means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Pivotal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8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Flows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92849"/>
              </p:ext>
            </p:extLst>
          </p:nvPr>
        </p:nvGraphicFramePr>
        <p:xfrm>
          <a:off x="700879" y="1417638"/>
          <a:ext cx="7525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22"/>
                <a:gridCol w="3482405"/>
                <a:gridCol w="19619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Table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Description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spc="0" dirty="0">
                          <a:solidFill>
                            <a:srgbClr val="FFFFFF"/>
                          </a:solidFill>
                          <a:effectLst/>
                          <a:latin typeface="Calibri"/>
                          <a:cs typeface="Calibri"/>
                        </a:rPr>
                        <a:t>Direction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TransferHeader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Transfer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Both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TransferLine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Transfer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Both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IssueHeader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Goods Issue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IssueLine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Goods Issue Detail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ReceiptHeader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Goods Receipt Header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ReceiptLine</a:t>
                      </a:r>
                      <a:endParaRPr lang="en-US" sz="1800" b="0" i="0" u="none" strike="noStrike" spc="0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Inventory Goods Receipt Line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From SAP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SerialNumber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For all transactions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50000"/>
                        </a:lnSpc>
                      </a:pPr>
                      <a:r>
                        <a:rPr lang="en-US" sz="1800" b="0" i="0" u="none" strike="noStrike" spc="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Both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55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Flows </a:t>
            </a:r>
            <a:r>
              <a:rPr lang="mr-IN" dirty="0" smtClean="0"/>
              <a:t>–</a:t>
            </a:r>
            <a:r>
              <a:rPr lang="en-US" dirty="0" smtClean="0"/>
              <a:t> Item Master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5945673" cy="33091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5434" y="494453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Direction from SAP if POS Flag = Yes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Preferred Vendor = Ensure the vendor is created in SAP/Pivotal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Flows </a:t>
            </a:r>
            <a:r>
              <a:rPr lang="mr-IN" dirty="0" smtClean="0"/>
              <a:t>–</a:t>
            </a:r>
            <a:r>
              <a:rPr lang="en-US" dirty="0" smtClean="0"/>
              <a:t> Business Partner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34" y="4062662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Direction from SAP if POS Flag = Yes and Type = Vendor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1696"/>
            <a:ext cx="7977132" cy="17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Flows </a:t>
            </a:r>
            <a:r>
              <a:rPr lang="mr-IN" dirty="0" smtClean="0"/>
              <a:t>–</a:t>
            </a:r>
            <a:r>
              <a:rPr lang="en-US" dirty="0" smtClean="0"/>
              <a:t> Purchase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307" y="4524327"/>
            <a:ext cx="749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 will be sent from SAP to Integration DB if </a:t>
            </a:r>
            <a:r>
              <a:rPr lang="en-US" dirty="0" err="1" smtClean="0"/>
              <a:t>Whse</a:t>
            </a:r>
            <a:r>
              <a:rPr lang="en-US" dirty="0" smtClean="0"/>
              <a:t> = Outlets warehouse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check Outlets warehouse go to menu path (Administration &gt; Setup &gt; Inventory &gt; Warehouse &gt; POS Flag = Yes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9" y="1417638"/>
            <a:ext cx="5726575" cy="288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Flows </a:t>
            </a:r>
            <a:r>
              <a:rPr lang="mr-IN" dirty="0" smtClean="0"/>
              <a:t>–</a:t>
            </a:r>
            <a:r>
              <a:rPr lang="en-US" dirty="0" smtClean="0"/>
              <a:t> Goods Issue and Goods Receipt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9307" y="4524327"/>
            <a:ext cx="74904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Goods Issue and Goods Receipt is used to adjust the stock in SAP (and Pivotal)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will be sent from SAP to Integration DB if </a:t>
            </a:r>
            <a:r>
              <a:rPr lang="en-US" dirty="0" err="1" smtClean="0"/>
              <a:t>Whse</a:t>
            </a:r>
            <a:r>
              <a:rPr lang="en-US" dirty="0" smtClean="0"/>
              <a:t> = Outlets warehouse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check Outlets warehouse go to menu path (Administration &gt; Setup &gt; Inventory &gt; Warehouse &gt; POS Flag = Yes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3951"/>
            <a:ext cx="7287354" cy="27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Flows </a:t>
            </a:r>
            <a:r>
              <a:rPr lang="mr-IN" dirty="0" smtClean="0"/>
              <a:t>–</a:t>
            </a:r>
            <a:r>
              <a:rPr lang="en-US" dirty="0" smtClean="0"/>
              <a:t> Transfer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944" y="4935865"/>
            <a:ext cx="749040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 will be sent from SAP to Integration DB if From Warehouse = HO, To Warehouse (row level) = 99, Inventory Transfer To Store = Outlets warehouse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check Outlets warehouse go to menu path (Administration &gt; Setup &gt; Inventory &gt; Warehouse &gt; POS Flag = Yes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32" y="1288297"/>
            <a:ext cx="5720777" cy="34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SAP/Pivotal/Wincor </a:t>
            </a:r>
            <a:br>
              <a:rPr lang="en-US" dirty="0" smtClean="0"/>
            </a:br>
            <a:r>
              <a:rPr lang="en-US" dirty="0" smtClean="0"/>
              <a:t>Integration Landscape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3172C-9607-8A42-80D5-9B6519B838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0809" y="2692639"/>
            <a:ext cx="1375790" cy="1058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03581" y="2692639"/>
            <a:ext cx="1375790" cy="1058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DB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53200" y="2692640"/>
            <a:ext cx="1375790" cy="1058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PIVOTAL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55655" y="5002408"/>
            <a:ext cx="1375790" cy="10582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WINCOR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16599" y="2951327"/>
            <a:ext cx="1586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16033" y="2489662"/>
            <a:ext cx="11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Transaction Notification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5079371" y="3221761"/>
            <a:ext cx="147382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4081" y="2898596"/>
            <a:ext cx="1152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SSIS Jobs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8" idx="0"/>
            <a:endCxn id="7" idx="0"/>
          </p:cNvCxnSpPr>
          <p:nvPr/>
        </p:nvCxnSpPr>
        <p:spPr>
          <a:xfrm rot="16200000" flipV="1">
            <a:off x="5816286" y="1267830"/>
            <a:ext cx="1" cy="2849619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14081" y="2098578"/>
            <a:ext cx="1152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SSIS Jobs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7791" y="3463067"/>
            <a:ext cx="1152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SAP Integration </a:t>
            </a:r>
            <a:endParaRPr lang="en-US" sz="1200" dirty="0"/>
          </a:p>
        </p:txBody>
      </p:sp>
      <p:cxnSp>
        <p:nvCxnSpPr>
          <p:cNvPr id="27" name="Elbow Connector 26"/>
          <p:cNvCxnSpPr>
            <a:stCxn id="9" idx="0"/>
            <a:endCxn id="7" idx="2"/>
          </p:cNvCxnSpPr>
          <p:nvPr/>
        </p:nvCxnSpPr>
        <p:spPr>
          <a:xfrm rot="16200000" flipV="1">
            <a:off x="4641750" y="3500608"/>
            <a:ext cx="1251526" cy="17520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7662" y="4394891"/>
            <a:ext cx="11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Upload Wincor Interface File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116599" y="3398135"/>
            <a:ext cx="15869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1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DB </a:t>
            </a:r>
            <a:r>
              <a:rPr lang="mr-IN" dirty="0" smtClean="0"/>
              <a:t>–</a:t>
            </a:r>
            <a:r>
              <a:rPr lang="en-US" dirty="0" smtClean="0"/>
              <a:t> Common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546091"/>
            <a:ext cx="4314549" cy="2289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158" y="4280003"/>
            <a:ext cx="816066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SendDate</a:t>
            </a:r>
            <a:r>
              <a:rPr lang="en-US" dirty="0" smtClean="0"/>
              <a:t>: Date/Time stamp when the source system (SAP/Pivotal) send data to Integration DB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ReceiveDate</a:t>
            </a:r>
            <a:r>
              <a:rPr lang="en-US" dirty="0" smtClean="0"/>
              <a:t>: Date/Time stamp when the destination system receive the data from Integration DB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ErrMsg</a:t>
            </a:r>
            <a:r>
              <a:rPr lang="en-US" dirty="0" smtClean="0"/>
              <a:t>: Error Message in destination system for the cause of failed transaction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Source: Source system (SAP or Pivotal)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U_POSTxNo</a:t>
            </a:r>
            <a:r>
              <a:rPr lang="en-US" dirty="0"/>
              <a:t>: Pivotal Transaction </a:t>
            </a:r>
            <a:r>
              <a:rPr lang="en-US" dirty="0" smtClean="0"/>
              <a:t>Number. This is common for all transactions.  You can reconcile SAP transaction with Pivotal transaction using this number. 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DB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InvoiceHeader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158" y="4280003"/>
            <a:ext cx="81606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Payment Type: IN (normal invoice with incoming payment), OUT (returns/void with outgoing payment), BLK (exchange or no payment required)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InvoiceType</a:t>
            </a:r>
            <a:r>
              <a:rPr lang="en-US" dirty="0" smtClean="0"/>
              <a:t>: INV (invoice), RES (deposit)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DownpaymentNo</a:t>
            </a:r>
            <a:r>
              <a:rPr lang="en-US" dirty="0" smtClean="0"/>
              <a:t>: Deposit No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700428" cy="25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DB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GRPOLine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158" y="4280003"/>
            <a:ext cx="8160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HeaderID</a:t>
            </a:r>
            <a:r>
              <a:rPr lang="en-US" dirty="0" smtClean="0"/>
              <a:t>: Link to </a:t>
            </a:r>
            <a:r>
              <a:rPr lang="en-US" dirty="0" err="1" smtClean="0"/>
              <a:t>GRPOHeader</a:t>
            </a:r>
            <a:r>
              <a:rPr lang="en-US" dirty="0" smtClean="0"/>
              <a:t> table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BaseLine</a:t>
            </a:r>
            <a:r>
              <a:rPr lang="en-US" dirty="0" smtClean="0"/>
              <a:t>: SAP PO Line #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BaseEntry</a:t>
            </a:r>
            <a:r>
              <a:rPr lang="en-US" dirty="0" smtClean="0"/>
              <a:t>: SAP PO Document Entry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78" y="1417638"/>
            <a:ext cx="4178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check PO target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158" y="4656267"/>
            <a:ext cx="816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Open Purchase Order </a:t>
            </a:r>
            <a:r>
              <a:rPr lang="mr-IN" dirty="0" smtClean="0"/>
              <a:t>–</a:t>
            </a:r>
            <a:r>
              <a:rPr lang="en-US" dirty="0" smtClean="0"/>
              <a:t> Fields: Target Type: GRPO, Target Key: GRPO #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Alternatively, you can highlight the transaction row and go to Target Document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9" y="1746869"/>
            <a:ext cx="5135473" cy="26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9" y="1652803"/>
            <a:ext cx="3148011" cy="2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8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check GRPO base on Pivotal PO Receiving Number (</a:t>
            </a:r>
            <a:r>
              <a:rPr lang="en-US" dirty="0" err="1" smtClean="0"/>
              <a:t>POSTxNo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087" y="4333101"/>
            <a:ext cx="8160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 GRPO, ensure the extension screen for UDF is displayed (View &gt; User Defined Fields)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POS Transaction No (reference to Pivotal)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SAP No (reference to SAP)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4" y="1828370"/>
            <a:ext cx="8666297" cy="22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Notification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Scripts to push SAP data to Integration DB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7A3172C-9607-8A42-80D5-9B6519B838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782" y="2410441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Stored Procures in SAP database to push SAP data to Integration DB: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SBO_SP_PostTransactionNotice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sp_AI_TransactionNotification_Integration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1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" y="1417638"/>
            <a:ext cx="2578360" cy="31751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35000"/>
              </p:ext>
            </p:extLst>
          </p:nvPr>
        </p:nvGraphicFramePr>
        <p:xfrm>
          <a:off x="2445847" y="1643923"/>
          <a:ext cx="6420348" cy="500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00"/>
                <a:gridCol w="2803452"/>
                <a:gridCol w="1300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 Job</a:t>
                      </a:r>
                      <a:r>
                        <a:rPr lang="en-US" baseline="0" dirty="0" smtClean="0"/>
                        <a:t> to push PO data from Integration DB to Pivotal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Email_6AM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the mailing</a:t>
                      </a:r>
                      <a:r>
                        <a:rPr lang="en-US" baseline="0" dirty="0" smtClean="0"/>
                        <a:t> list for “inventory discrepancy email”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ABEO</a:t>
                      </a:r>
                      <a:r>
                        <a:rPr lang="en-US" baseline="0" dirty="0" smtClean="0"/>
                        <a:t> (Pivotal)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Email_6PM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the mailing to blank</a:t>
                      </a:r>
                      <a:r>
                        <a:rPr lang="en-US" baseline="0" dirty="0" smtClean="0"/>
                        <a:t> for “inventory discrepancy email”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ABEO (Pivotal)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</a:t>
                      </a:r>
                      <a:r>
                        <a:rPr lang="en-US" baseline="0" dirty="0" smtClean="0"/>
                        <a:t> Package to calculate the total sales amount for each outlets and populate into </a:t>
                      </a:r>
                      <a:r>
                        <a:rPr lang="en-US" baseline="0" dirty="0" err="1" smtClean="0"/>
                        <a:t>HashTotal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7006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HashTotal</a:t>
                      </a:r>
                      <a:r>
                        <a:rPr lang="en-US" baseline="0" dirty="0" err="1" smtClean="0"/>
                        <a:t>_Delete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 </a:t>
                      </a:r>
                      <a:r>
                        <a:rPr lang="en-US" dirty="0" err="1" smtClean="0"/>
                        <a:t>HashTotal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HashTotalInventory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ABEO (Pivotal)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" y="1417638"/>
            <a:ext cx="2578360" cy="31751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15053"/>
              </p:ext>
            </p:extLst>
          </p:nvPr>
        </p:nvGraphicFramePr>
        <p:xfrm>
          <a:off x="2445847" y="1366237"/>
          <a:ext cx="6420348" cy="540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00"/>
                <a:gridCol w="2803452"/>
                <a:gridCol w="1300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HashTotal_Inventory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</a:t>
                      </a:r>
                      <a:r>
                        <a:rPr lang="en-US" baseline="0" dirty="0" smtClean="0"/>
                        <a:t> Procedure to captures inventory in SAP and Pivotal.  This stored procedure will also takes into account all transactions that are still not yet processed in Integration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ABEO (SAP &amp; PIVOTAL)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InventoryTransfer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SSIS Job</a:t>
                      </a:r>
                      <a:r>
                        <a:rPr lang="en-US" baseline="0" dirty="0" smtClean="0"/>
                        <a:t> to push Inventory Transfer data from Integration DB to Pivotal or vice versa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</a:t>
                      </a:r>
                      <a:r>
                        <a:rPr lang="en-US" baseline="0" dirty="0" smtClean="0"/>
                        <a:t> Job to push Invoice data from Pivotal to Integration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</a:t>
                      </a:r>
                      <a:r>
                        <a:rPr lang="en-US" baseline="0" dirty="0" smtClean="0"/>
                        <a:t> Job to push Product data from Integration DB to Pivotal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44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" y="1417638"/>
            <a:ext cx="2578360" cy="31751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53312"/>
              </p:ext>
            </p:extLst>
          </p:nvPr>
        </p:nvGraphicFramePr>
        <p:xfrm>
          <a:off x="2445847" y="1643923"/>
          <a:ext cx="6420348" cy="500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00"/>
                <a:gridCol w="2803452"/>
                <a:gridCol w="1300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SSIS Job</a:t>
                      </a:r>
                      <a:r>
                        <a:rPr lang="en-US" baseline="0" dirty="0" smtClean="0"/>
                        <a:t> to push Goods Return/RMA from Integration DB to Pivotal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StockAdjustment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SSIS Job</a:t>
                      </a:r>
                      <a:r>
                        <a:rPr lang="en-US" baseline="0" dirty="0" smtClean="0"/>
                        <a:t> to push stock adjustment data from Integration DB to Pivotal or vice versa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applicable as </a:t>
                      </a:r>
                      <a:r>
                        <a:rPr lang="en-US" baseline="0" dirty="0" err="1" smtClean="0"/>
                        <a:t>Elush</a:t>
                      </a:r>
                      <a:r>
                        <a:rPr lang="en-US" baseline="0" dirty="0" smtClean="0"/>
                        <a:t> is using Stock Adjustment for Stock 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</a:t>
                      </a:r>
                      <a:r>
                        <a:rPr lang="en-US" baseline="0" dirty="0" smtClean="0"/>
                        <a:t> Job to push Supplier information from Integration DB to Pivotal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7006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UpdateCardCode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Jobs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" y="1417638"/>
            <a:ext cx="2578360" cy="31751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68319"/>
              </p:ext>
            </p:extLst>
          </p:nvPr>
        </p:nvGraphicFramePr>
        <p:xfrm>
          <a:off x="2445847" y="1643923"/>
          <a:ext cx="6420348" cy="329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00"/>
                <a:gridCol w="2803452"/>
                <a:gridCol w="13003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</a:tr>
              <a:tr h="7006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Receive</a:t>
                      </a:r>
                      <a:r>
                        <a:rPr lang="en-US" baseline="0" dirty="0" err="1" smtClean="0"/>
                        <a:t>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 Job to</a:t>
                      </a:r>
                      <a:r>
                        <a:rPr lang="en-US" baseline="0" dirty="0" smtClean="0"/>
                        <a:t> push PO Receiving data from Pivotal to Integration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  <a:tr h="700609">
                <a:tc>
                  <a:txBody>
                    <a:bodyPr/>
                    <a:lstStyle/>
                    <a:p>
                      <a:r>
                        <a:rPr lang="en-US" dirty="0" smtClean="0"/>
                        <a:t>Wincor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SSIS Job to push Wincor data</a:t>
                      </a:r>
                      <a:r>
                        <a:rPr lang="en-US" baseline="0" dirty="0" smtClean="0"/>
                        <a:t> from</a:t>
                      </a:r>
                      <a:r>
                        <a:rPr lang="en-US" dirty="0" smtClean="0"/>
                        <a:t> Integration DB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Pivotal.</a:t>
                      </a:r>
                      <a:r>
                        <a:rPr lang="en-US" baseline="0" dirty="0" smtClean="0"/>
                        <a:t> 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Before this step, Wincor data will be uploaded to Integration DB.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APTEAN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 Integration Configuration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656268"/>
            <a:ext cx="799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Path: </a:t>
            </a:r>
            <a:r>
              <a:rPr lang="en-US" dirty="0"/>
              <a:t>E:\</a:t>
            </a:r>
            <a:r>
              <a:rPr lang="en-US" dirty="0" err="1"/>
              <a:t>IntegrationService</a:t>
            </a:r>
            <a:r>
              <a:rPr lang="en-US" dirty="0"/>
              <a:t>\</a:t>
            </a:r>
            <a:r>
              <a:rPr lang="en-US" dirty="0" err="1" smtClean="0"/>
              <a:t>SAPIntegration.exe.config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 SAP Database Name, Integration DB database name, SAP user credential, SQL Server, SQL user credentials.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value: Set the frequency to push from Integration DB to SAP if the </a:t>
            </a:r>
            <a:r>
              <a:rPr lang="en-US" dirty="0" err="1" smtClean="0"/>
              <a:t>AutoEntry</a:t>
            </a:r>
            <a:r>
              <a:rPr lang="en-US" dirty="0" smtClean="0"/>
              <a:t> value is True.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878946" cy="2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Monitor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568"/>
            <a:ext cx="7114123" cy="343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656268"/>
            <a:ext cx="7996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Path: </a:t>
            </a:r>
            <a:r>
              <a:rPr lang="en-US" dirty="0"/>
              <a:t>E:\</a:t>
            </a:r>
            <a:r>
              <a:rPr lang="en-US" dirty="0" err="1" smtClean="0"/>
              <a:t>IntegrationService</a:t>
            </a:r>
            <a:r>
              <a:rPr lang="en-US" dirty="0"/>
              <a:t>\</a:t>
            </a:r>
            <a:r>
              <a:rPr lang="en-US" dirty="0" err="1" smtClean="0"/>
              <a:t>SAPIntegration.exe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Register and Start to activate the integration from Integration DB to SAP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Stop and Un-Register to deactivate the integration from Integration DB to SAP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Please ensure this program only registered once in Database server (not in any other PC/servers)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Retry: Highlight the pending transaction and Retry one record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Retry All: Retry all pending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8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7186</TotalTime>
  <Words>1120</Words>
  <Application>Microsoft Macintosh PowerPoint</Application>
  <PresentationFormat>On-screen Show (4:3)</PresentationFormat>
  <Paragraphs>210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Theme</vt:lpstr>
      <vt:lpstr>PowerPoint Presentation</vt:lpstr>
      <vt:lpstr>SAP/Pivotal/Wincor  Integration Landscape</vt:lpstr>
      <vt:lpstr>Transaction Notification  Scripts to push SAP data to Integration DB</vt:lpstr>
      <vt:lpstr>SQL Jobs</vt:lpstr>
      <vt:lpstr>SQL Jobs</vt:lpstr>
      <vt:lpstr>SQL Jobs</vt:lpstr>
      <vt:lpstr>SQL Jobs</vt:lpstr>
      <vt:lpstr>SAP Integration Configuration</vt:lpstr>
      <vt:lpstr>Integration Monitor</vt:lpstr>
      <vt:lpstr>Integration Monitor</vt:lpstr>
      <vt:lpstr>Integration Monitor - Mapping</vt:lpstr>
      <vt:lpstr>Upload Wincor (for Airport Stores only)</vt:lpstr>
      <vt:lpstr>Integration Flows</vt:lpstr>
      <vt:lpstr>Integration Flows</vt:lpstr>
      <vt:lpstr>Integration Flows – Item Master</vt:lpstr>
      <vt:lpstr>Integration Flows – Business Partner</vt:lpstr>
      <vt:lpstr>Integration Flows – Purchase Order</vt:lpstr>
      <vt:lpstr>Integration Flows – Goods Issue and Goods Receipt</vt:lpstr>
      <vt:lpstr>Integration Flows – Transfer</vt:lpstr>
      <vt:lpstr>Integration DB – Common Fields</vt:lpstr>
      <vt:lpstr>Integration DB – InvoiceHeader table</vt:lpstr>
      <vt:lpstr>Integration DB – GRPOLine</vt:lpstr>
      <vt:lpstr>To check PO target document</vt:lpstr>
      <vt:lpstr>To check GRPO base on Pivotal PO Receiving Number (POSTxNo)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Tng Isaac</dc:creator>
  <cp:lastModifiedBy>Iswandi H</cp:lastModifiedBy>
  <cp:revision>1105</cp:revision>
  <cp:lastPrinted>2016-10-04T13:38:32Z</cp:lastPrinted>
  <dcterms:created xsi:type="dcterms:W3CDTF">2013-05-13T05:05:43Z</dcterms:created>
  <dcterms:modified xsi:type="dcterms:W3CDTF">2016-10-05T05:37:48Z</dcterms:modified>
</cp:coreProperties>
</file>