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282" r:id="rId4"/>
    <p:sldId id="287" r:id="rId5"/>
    <p:sldId id="302" r:id="rId6"/>
    <p:sldId id="285" r:id="rId7"/>
    <p:sldId id="294" r:id="rId8"/>
    <p:sldId id="290" r:id="rId9"/>
    <p:sldId id="291" r:id="rId10"/>
    <p:sldId id="293" r:id="rId11"/>
    <p:sldId id="296" r:id="rId12"/>
    <p:sldId id="298" r:id="rId13"/>
    <p:sldId id="299" r:id="rId14"/>
    <p:sldId id="300" r:id="rId15"/>
    <p:sldId id="286" r:id="rId16"/>
    <p:sldId id="29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4660"/>
  </p:normalViewPr>
  <p:slideViewPr>
    <p:cSldViewPr>
      <p:cViewPr varScale="1">
        <p:scale>
          <a:sx n="84" d="100"/>
          <a:sy n="84" d="100"/>
        </p:scale>
        <p:origin x="-1373"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DFB2B18-33FF-4FA8-9FD8-0847FEF8D609}" type="datetimeFigureOut">
              <a:rPr lang="en-US" smtClean="0"/>
              <a:pPr/>
              <a:t>1/14/2016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4809F09-B42D-4D46-86D4-28A2962DB3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FB2B18-33FF-4FA8-9FD8-0847FEF8D609}" type="datetimeFigureOut">
              <a:rPr lang="en-US" smtClean="0"/>
              <a:pPr/>
              <a:t>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809F09-B42D-4D46-86D4-28A2962DB3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FB2B18-33FF-4FA8-9FD8-0847FEF8D609}" type="datetimeFigureOut">
              <a:rPr lang="en-US" smtClean="0"/>
              <a:pPr/>
              <a:t>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809F09-B42D-4D46-86D4-28A2962DB3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FB2B18-33FF-4FA8-9FD8-0847FEF8D609}" type="datetimeFigureOut">
              <a:rPr lang="en-US" smtClean="0"/>
              <a:pPr/>
              <a:t>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809F09-B42D-4D46-86D4-28A2962DB3C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DFB2B18-33FF-4FA8-9FD8-0847FEF8D609}" type="datetimeFigureOut">
              <a:rPr lang="en-US" smtClean="0"/>
              <a:pPr/>
              <a:t>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809F09-B42D-4D46-86D4-28A2962DB3C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DFB2B18-33FF-4FA8-9FD8-0847FEF8D609}" type="datetimeFigureOut">
              <a:rPr lang="en-US" smtClean="0"/>
              <a:pPr/>
              <a:t>1/14/2016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4809F09-B42D-4D46-86D4-28A2962DB3C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DFB2B18-33FF-4FA8-9FD8-0847FEF8D609}" type="datetimeFigureOut">
              <a:rPr lang="en-US" smtClean="0"/>
              <a:pPr/>
              <a:t>1/14/2016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4809F09-B42D-4D46-86D4-28A2962DB3C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DFB2B18-33FF-4FA8-9FD8-0847FEF8D609}" type="datetimeFigureOut">
              <a:rPr lang="en-US" smtClean="0"/>
              <a:pPr/>
              <a:t>1/14/2016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4809F09-B42D-4D46-86D4-28A2962DB3C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DFB2B18-33FF-4FA8-9FD8-0847FEF8D609}" type="datetimeFigureOut">
              <a:rPr lang="en-US" smtClean="0"/>
              <a:pPr/>
              <a:t>1/14/2016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4809F09-B42D-4D46-86D4-28A2962DB3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DFB2B18-33FF-4FA8-9FD8-0847FEF8D609}" type="datetimeFigureOut">
              <a:rPr lang="en-US" smtClean="0"/>
              <a:pPr/>
              <a:t>1/14/2016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4809F09-B42D-4D46-86D4-28A2962DB3C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DFB2B18-33FF-4FA8-9FD8-0847FEF8D609}" type="datetimeFigureOut">
              <a:rPr lang="en-US" smtClean="0"/>
              <a:pPr/>
              <a:t>1/14/2016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4809F09-B42D-4D46-86D4-28A2962DB3C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DFB2B18-33FF-4FA8-9FD8-0847FEF8D609}" type="datetimeFigureOut">
              <a:rPr lang="en-US" smtClean="0"/>
              <a:pPr/>
              <a:t>1/14/2016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4809F09-B42D-4D46-86D4-28A2962DB3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ncbi.nlm.nih.gov/pmc/articles/PMC305945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6324600" cy="1524001"/>
          </a:xfrm>
        </p:spPr>
        <p:txBody>
          <a:bodyPr>
            <a:noAutofit/>
          </a:bodyPr>
          <a:lstStyle/>
          <a:p>
            <a:r>
              <a:rPr lang="en-US" b="0" dirty="0" smtClean="0">
                <a:effectLst/>
                <a:latin typeface="Times New Roman" pitchFamily="18" charset="0"/>
                <a:cs typeface="Times New Roman" pitchFamily="18" charset="0"/>
              </a:rPr>
              <a:t>Study Endpoints </a:t>
            </a:r>
            <a:r>
              <a:rPr lang="en-US" b="0" dirty="0">
                <a:effectLst/>
                <a:latin typeface="Times New Roman" pitchFamily="18" charset="0"/>
                <a:cs typeface="Times New Roman" pitchFamily="18" charset="0"/>
              </a:rPr>
              <a:t/>
            </a:r>
            <a:br>
              <a:rPr lang="en-US" b="0" dirty="0">
                <a:effectLst/>
                <a:latin typeface="Times New Roman" pitchFamily="18" charset="0"/>
                <a:cs typeface="Times New Roman" pitchFamily="18" charset="0"/>
              </a:rPr>
            </a:br>
            <a:endParaRPr lang="en-US" b="0" dirty="0">
              <a:effectLst/>
              <a:latin typeface="Times New Roman" pitchFamily="18" charset="0"/>
              <a:cs typeface="Times New Roman" pitchFamily="18" charset="0"/>
            </a:endParaRPr>
          </a:p>
        </p:txBody>
      </p:sp>
      <p:sp>
        <p:nvSpPr>
          <p:cNvPr id="3" name="Subtitle 2"/>
          <p:cNvSpPr>
            <a:spLocks noGrp="1"/>
          </p:cNvSpPr>
          <p:nvPr>
            <p:ph type="subTitle" idx="1"/>
          </p:nvPr>
        </p:nvSpPr>
        <p:spPr>
          <a:xfrm>
            <a:off x="1143000" y="2286000"/>
            <a:ext cx="7772400" cy="1199704"/>
          </a:xfrm>
        </p:spPr>
        <p:txBody>
          <a:bodyPr>
            <a:noAutofit/>
          </a:bodyPr>
          <a:lstStyle/>
          <a:p>
            <a:pPr marL="514350" indent="-514350" algn="l">
              <a:buFont typeface="Wingdings" pitchFamily="2" charset="2"/>
              <a:buChar char="ü"/>
            </a:pPr>
            <a:r>
              <a:rPr lang="en-US" sz="3800" dirty="0" smtClean="0">
                <a:latin typeface="Times New Roman" pitchFamily="18" charset="0"/>
                <a:cs typeface="Times New Roman" pitchFamily="18" charset="0"/>
              </a:rPr>
              <a:t>Progression Free Survival</a:t>
            </a:r>
          </a:p>
          <a:p>
            <a:pPr marL="514350" indent="-514350" algn="l">
              <a:buFont typeface="Wingdings" pitchFamily="2" charset="2"/>
              <a:buChar char="ü"/>
            </a:pPr>
            <a:r>
              <a:rPr lang="en-US" sz="3800" dirty="0" smtClean="0">
                <a:latin typeface="Times New Roman" pitchFamily="18" charset="0"/>
                <a:cs typeface="Times New Roman" pitchFamily="18" charset="0"/>
              </a:rPr>
              <a:t>Overall Survival </a:t>
            </a:r>
          </a:p>
        </p:txBody>
      </p:sp>
      <p:sp>
        <p:nvSpPr>
          <p:cNvPr id="4" name="TextBox 3"/>
          <p:cNvSpPr txBox="1"/>
          <p:nvPr/>
        </p:nvSpPr>
        <p:spPr>
          <a:xfrm>
            <a:off x="1371600" y="5638800"/>
            <a:ext cx="32004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January 14, 2016</a:t>
            </a:r>
            <a:endParaRPr lang="en-US" sz="2800" dirty="0">
              <a:latin typeface="Times New Roman" pitchFamily="18" charset="0"/>
              <a:cs typeface="Times New Roman" pitchFamily="18" charset="0"/>
            </a:endParaRPr>
          </a:p>
        </p:txBody>
      </p:sp>
      <p:sp>
        <p:nvSpPr>
          <p:cNvPr id="5" name="TextBox 4"/>
          <p:cNvSpPr txBox="1"/>
          <p:nvPr/>
        </p:nvSpPr>
        <p:spPr>
          <a:xfrm>
            <a:off x="5791200" y="4648200"/>
            <a:ext cx="2667000" cy="523220"/>
          </a:xfrm>
          <a:prstGeom prst="rect">
            <a:avLst/>
          </a:prstGeom>
          <a:noFill/>
        </p:spPr>
        <p:txBody>
          <a:bodyPr wrap="square" rtlCol="0">
            <a:spAutoFit/>
          </a:bodyPr>
          <a:lstStyle/>
          <a:p>
            <a:r>
              <a:rPr lang="en-US" sz="2800" dirty="0" err="1" smtClean="0">
                <a:latin typeface="Times New Roman" pitchFamily="18" charset="0"/>
                <a:cs typeface="Times New Roman" pitchFamily="18" charset="0"/>
              </a:rPr>
              <a:t>Abera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Tohye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7200"/>
            <a:ext cx="8839200" cy="5791200"/>
          </a:xfrm>
        </p:spPr>
        <p:txBody>
          <a:bodyPr>
            <a:normAutofit/>
          </a:bodyPr>
          <a:lstStyle/>
          <a:p>
            <a:pPr algn="just"/>
            <a:endParaRPr lang="en-US" sz="2000" dirty="0" smtClean="0">
              <a:latin typeface="Times New Roman" pitchFamily="18" charset="0"/>
              <a:ea typeface="Tahoma" pitchFamily="34" charset="0"/>
              <a:cs typeface="Times New Roman" pitchFamily="18" charset="0"/>
            </a:endParaRPr>
          </a:p>
          <a:p>
            <a:pPr algn="just"/>
            <a:r>
              <a:rPr lang="en-US" sz="2200" dirty="0" smtClean="0">
                <a:latin typeface="Times New Roman" pitchFamily="18" charset="0"/>
                <a:ea typeface="Tahoma" pitchFamily="34" charset="0"/>
                <a:cs typeface="Times New Roman" pitchFamily="18" charset="0"/>
              </a:rPr>
              <a:t>The </a:t>
            </a:r>
            <a:r>
              <a:rPr lang="en-US" sz="2200" dirty="0" smtClean="0">
                <a:latin typeface="Times New Roman" pitchFamily="18" charset="0"/>
                <a:ea typeface="Tahoma" pitchFamily="34" charset="0"/>
                <a:cs typeface="Times New Roman" pitchFamily="18" charset="0"/>
              </a:rPr>
              <a:t>log-rank test is used to </a:t>
            </a:r>
            <a:r>
              <a:rPr lang="en-US" sz="2200" dirty="0" smtClean="0">
                <a:latin typeface="Times New Roman" pitchFamily="18" charset="0"/>
                <a:ea typeface="Tahoma" pitchFamily="34" charset="0"/>
                <a:cs typeface="Times New Roman" pitchFamily="18" charset="0"/>
              </a:rPr>
              <a:t>assess whether </a:t>
            </a:r>
            <a:r>
              <a:rPr lang="en-US" sz="2200" dirty="0" smtClean="0">
                <a:latin typeface="Times New Roman" pitchFamily="18" charset="0"/>
                <a:ea typeface="Tahoma" pitchFamily="34" charset="0"/>
                <a:cs typeface="Times New Roman" pitchFamily="18" charset="0"/>
              </a:rPr>
              <a:t>the difference between survival times between two groups is </a:t>
            </a:r>
            <a:r>
              <a:rPr lang="en-US" sz="2200" dirty="0" smtClean="0">
                <a:latin typeface="Times New Roman" pitchFamily="18" charset="0"/>
                <a:ea typeface="Tahoma" pitchFamily="34" charset="0"/>
                <a:cs typeface="Times New Roman" pitchFamily="18" charset="0"/>
              </a:rPr>
              <a:t>different </a:t>
            </a:r>
            <a:r>
              <a:rPr lang="en-US" sz="2200" dirty="0" smtClean="0">
                <a:latin typeface="Times New Roman" pitchFamily="18" charset="0"/>
                <a:ea typeface="Tahoma" pitchFamily="34" charset="0"/>
                <a:cs typeface="Times New Roman" pitchFamily="18" charset="0"/>
              </a:rPr>
              <a:t>or not, but do not allow to test the effect of </a:t>
            </a:r>
            <a:r>
              <a:rPr lang="en-US" sz="2200" dirty="0" smtClean="0">
                <a:latin typeface="Times New Roman" pitchFamily="18" charset="0"/>
                <a:ea typeface="Tahoma" pitchFamily="34" charset="0"/>
                <a:cs typeface="Times New Roman" pitchFamily="18" charset="0"/>
              </a:rPr>
              <a:t>other </a:t>
            </a:r>
            <a:r>
              <a:rPr lang="en-US" sz="2200" dirty="0" smtClean="0">
                <a:latin typeface="Times New Roman" pitchFamily="18" charset="0"/>
                <a:ea typeface="Tahoma" pitchFamily="34" charset="0"/>
                <a:cs typeface="Times New Roman" pitchFamily="18" charset="0"/>
              </a:rPr>
              <a:t>independent variables such as age, remission status etc</a:t>
            </a:r>
            <a:r>
              <a:rPr lang="en-US" sz="2200" dirty="0" smtClean="0">
                <a:latin typeface="Times New Roman" pitchFamily="18" charset="0"/>
                <a:ea typeface="Tahoma" pitchFamily="34" charset="0"/>
                <a:cs typeface="Times New Roman" pitchFamily="18" charset="0"/>
              </a:rPr>
              <a:t>.</a:t>
            </a:r>
          </a:p>
          <a:p>
            <a:pPr algn="just"/>
            <a:endParaRPr lang="en-US" sz="2200" dirty="0" smtClean="0">
              <a:latin typeface="Times New Roman" pitchFamily="18" charset="0"/>
              <a:ea typeface="Tahoma" pitchFamily="34" charset="0"/>
              <a:cs typeface="Times New Roman" pitchFamily="18" charset="0"/>
            </a:endParaRPr>
          </a:p>
          <a:p>
            <a:pPr algn="just"/>
            <a:r>
              <a:rPr lang="en-US" sz="2200" dirty="0" smtClean="0">
                <a:latin typeface="Times New Roman" pitchFamily="18" charset="0"/>
                <a:ea typeface="Tahoma" pitchFamily="34" charset="0"/>
                <a:cs typeface="Times New Roman" pitchFamily="18" charset="0"/>
              </a:rPr>
              <a:t>Adjustment for variables that are known to affect survival may improve the precision with which we can estimate the treatment effect</a:t>
            </a:r>
            <a:r>
              <a:rPr lang="en-US" sz="2200" dirty="0" smtClean="0">
                <a:latin typeface="Times New Roman" pitchFamily="18" charset="0"/>
                <a:ea typeface="Tahoma" pitchFamily="34" charset="0"/>
                <a:cs typeface="Times New Roman" pitchFamily="18" charset="0"/>
              </a:rPr>
              <a:t>.</a:t>
            </a:r>
            <a:endParaRPr lang="en-US" sz="2200" dirty="0" smtClean="0">
              <a:latin typeface="Times New Roman" pitchFamily="18" charset="0"/>
              <a:ea typeface="Tahoma" pitchFamily="34" charset="0"/>
              <a:cs typeface="Times New Roman" pitchFamily="18" charset="0"/>
            </a:endParaRPr>
          </a:p>
          <a:p>
            <a:pPr algn="just"/>
            <a:endParaRPr lang="en-US" sz="2200" dirty="0" smtClean="0">
              <a:latin typeface="Times New Roman" pitchFamily="18" charset="0"/>
              <a:ea typeface="Tahoma" pitchFamily="34" charset="0"/>
              <a:cs typeface="Times New Roman" pitchFamily="18" charset="0"/>
            </a:endParaRPr>
          </a:p>
          <a:p>
            <a:pPr algn="just"/>
            <a:r>
              <a:rPr lang="en-US" sz="2200" dirty="0" smtClean="0">
                <a:latin typeface="Times New Roman" pitchFamily="18" charset="0"/>
                <a:ea typeface="Tahoma" pitchFamily="34" charset="0"/>
                <a:cs typeface="Times New Roman" pitchFamily="18" charset="0"/>
              </a:rPr>
              <a:t>The Hazard function is the probability that an individual will experience an event.</a:t>
            </a:r>
          </a:p>
          <a:p>
            <a:pPr algn="just"/>
            <a:endParaRPr lang="en-US" sz="2200" dirty="0" smtClean="0">
              <a:latin typeface="Times New Roman" pitchFamily="18" charset="0"/>
              <a:ea typeface="Tahoma" pitchFamily="34" charset="0"/>
              <a:cs typeface="Times New Roman" pitchFamily="18" charset="0"/>
            </a:endParaRPr>
          </a:p>
          <a:p>
            <a:pPr algn="just"/>
            <a:r>
              <a:rPr lang="en-US" sz="2200" dirty="0" smtClean="0">
                <a:latin typeface="Times New Roman" pitchFamily="18" charset="0"/>
                <a:ea typeface="Tahoma" pitchFamily="34" charset="0"/>
                <a:cs typeface="Times New Roman" pitchFamily="18" charset="0"/>
              </a:rPr>
              <a:t>Hazard ratio is the ratio of the risk of hazard or chance of events occurring in the treatment arm at any given time compared with the control arm at that very </a:t>
            </a:r>
            <a:r>
              <a:rPr lang="en-US" sz="2200" dirty="0" smtClean="0">
                <a:latin typeface="Times New Roman" pitchFamily="18" charset="0"/>
                <a:ea typeface="Tahoma" pitchFamily="34" charset="0"/>
                <a:cs typeface="Times New Roman" pitchFamily="18" charset="0"/>
              </a:rPr>
              <a:t>time</a:t>
            </a:r>
            <a:endParaRPr lang="en-US" sz="2200" dirty="0" smtClean="0">
              <a:latin typeface="Times New Roman" pitchFamily="18" charset="0"/>
              <a:ea typeface="Tahoma" pitchFamily="34" charset="0"/>
              <a:cs typeface="Times New Roman" pitchFamily="18" charset="0"/>
            </a:endParaRPr>
          </a:p>
        </p:txBody>
      </p:sp>
      <p:sp>
        <p:nvSpPr>
          <p:cNvPr id="3" name="Title 2"/>
          <p:cNvSpPr>
            <a:spLocks noGrp="1"/>
          </p:cNvSpPr>
          <p:nvPr>
            <p:ph type="title"/>
          </p:nvPr>
        </p:nvSpPr>
        <p:spPr>
          <a:xfrm>
            <a:off x="457200" y="76200"/>
            <a:ext cx="8229600" cy="609600"/>
          </a:xfrm>
        </p:spPr>
        <p:txBody>
          <a:bodyPr>
            <a:normAutofit/>
          </a:bodyPr>
          <a:lstStyle/>
          <a:p>
            <a:r>
              <a:rPr lang="en-US" sz="3200" b="0" dirty="0" smtClean="0">
                <a:effectLst/>
                <a:latin typeface="Times New Roman" pitchFamily="18" charset="0"/>
                <a:cs typeface="Times New Roman" pitchFamily="18" charset="0"/>
              </a:rPr>
              <a:t>Cox Proportional Hazards Model </a:t>
            </a:r>
            <a:endParaRPr lang="en-US" sz="3200" b="0" dirty="0">
              <a:effectLst/>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733800" y="5638800"/>
            <a:ext cx="1417638" cy="609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Autofit/>
          </a:bodyPr>
          <a:lstStyle/>
          <a:p>
            <a:pPr algn="just"/>
            <a:r>
              <a:rPr lang="en-US" sz="2300" dirty="0" smtClean="0">
                <a:latin typeface="Times New Roman" pitchFamily="18" charset="0"/>
                <a:ea typeface="Tahoma" pitchFamily="34" charset="0"/>
                <a:cs typeface="Times New Roman" pitchFamily="18" charset="0"/>
              </a:rPr>
              <a:t>Cox proportional hazard model is a popular model used in survival analysis that enables us to test the effect of various covariates on survival times of different groups of patients through the hazard function</a:t>
            </a:r>
            <a:r>
              <a:rPr lang="en-US" sz="2300" dirty="0" smtClean="0">
                <a:latin typeface="Times New Roman" pitchFamily="18" charset="0"/>
                <a:ea typeface="Tahoma" pitchFamily="34" charset="0"/>
                <a:cs typeface="Times New Roman" pitchFamily="18" charset="0"/>
              </a:rPr>
              <a:t>.</a:t>
            </a:r>
          </a:p>
          <a:p>
            <a:pPr algn="just"/>
            <a:endParaRPr lang="en-US" sz="2300" dirty="0" smtClean="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Proportional hazard assumption: the hazard ratio does not vary with time.</a:t>
            </a:r>
          </a:p>
          <a:p>
            <a:pPr algn="just"/>
            <a:endParaRPr lang="en-US" sz="2300" dirty="0" smtClean="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This </a:t>
            </a:r>
            <a:r>
              <a:rPr lang="en-US" sz="2300" dirty="0" smtClean="0">
                <a:latin typeface="Times New Roman" pitchFamily="18" charset="0"/>
                <a:cs typeface="Times New Roman" pitchFamily="18" charset="0"/>
              </a:rPr>
              <a:t>is an important assumption for the Cox ph </a:t>
            </a:r>
            <a:r>
              <a:rPr lang="en-US" sz="2300" dirty="0" smtClean="0">
                <a:latin typeface="Times New Roman" pitchFamily="18" charset="0"/>
                <a:cs typeface="Times New Roman" pitchFamily="18" charset="0"/>
              </a:rPr>
              <a:t>model (implementation in SAS- proc </a:t>
            </a:r>
            <a:r>
              <a:rPr lang="en-US" sz="2300" dirty="0" err="1" smtClean="0">
                <a:latin typeface="Times New Roman" pitchFamily="18" charset="0"/>
                <a:cs typeface="Times New Roman" pitchFamily="18" charset="0"/>
              </a:rPr>
              <a:t>phreg</a:t>
            </a:r>
            <a:r>
              <a:rPr lang="en-US" sz="2300" dirty="0" smtClean="0">
                <a:latin typeface="Times New Roman" pitchFamily="18" charset="0"/>
                <a:cs typeface="Times New Roman" pitchFamily="18" charset="0"/>
              </a:rPr>
              <a:t>).</a:t>
            </a:r>
          </a:p>
          <a:p>
            <a:pPr algn="just">
              <a:buNone/>
            </a:pPr>
            <a:endParaRPr lang="en-US" sz="2300" dirty="0" smtClean="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65 patients were enrolled in a study to compare one active treatment to a placebo</a:t>
            </a:r>
          </a:p>
          <a:p>
            <a:endParaRPr lang="en-US" sz="2300"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609600"/>
          </a:xfrm>
        </p:spPr>
        <p:txBody>
          <a:bodyPr>
            <a:normAutofit fontScale="90000"/>
          </a:bodyPr>
          <a:lstStyle/>
          <a:p>
            <a:r>
              <a:rPr lang="en-US" sz="4200" b="0" dirty="0" smtClean="0">
                <a:effectLst/>
                <a:latin typeface="Times New Roman" pitchFamily="18" charset="0"/>
                <a:cs typeface="Times New Roman" pitchFamily="18" charset="0"/>
              </a:rPr>
              <a:t>Cox Model cont…</a:t>
            </a:r>
            <a:endParaRPr lang="en-US" sz="4200" b="0" dirty="0">
              <a:effectLst/>
              <a:latin typeface="Times New Roman" pitchFamily="18" charset="0"/>
              <a:cs typeface="Times New Roman" pitchFamily="18" charset="0"/>
            </a:endParaRPr>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410200"/>
          </a:xfrm>
        </p:spPr>
        <p:txBody>
          <a:bodyPr>
            <a:normAutofit/>
          </a:bodyPr>
          <a:lstStyle/>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Patients </a:t>
            </a:r>
            <a:r>
              <a:rPr lang="en-US" sz="2400" dirty="0" smtClean="0">
                <a:latin typeface="Times New Roman" pitchFamily="18" charset="0"/>
                <a:cs typeface="Times New Roman" pitchFamily="18" charset="0"/>
              </a:rPr>
              <a:t>were randomly assigned to the two treatment groups (with n=33 and n=32 respectively) and were followed over time.</a:t>
            </a:r>
          </a:p>
          <a:p>
            <a:pPr algn="just"/>
            <a:r>
              <a:rPr lang="en-US" sz="2400" dirty="0" smtClean="0">
                <a:latin typeface="Times New Roman" pitchFamily="18" charset="0"/>
                <a:cs typeface="Times New Roman" pitchFamily="18" charset="0"/>
              </a:rPr>
              <a:t>Several covariates:</a:t>
            </a:r>
          </a:p>
          <a:p>
            <a:pPr lvl="1" algn="just"/>
            <a:r>
              <a:rPr lang="en-US" sz="2400" dirty="0" smtClean="0">
                <a:latin typeface="Times New Roman" pitchFamily="18" charset="0"/>
                <a:cs typeface="Times New Roman" pitchFamily="18" charset="0"/>
              </a:rPr>
              <a:t>A categorical variable: treatment group with 1 for active treatment and 0 for placebo</a:t>
            </a:r>
          </a:p>
          <a:p>
            <a:pPr lvl="1" algn="just"/>
            <a:r>
              <a:rPr lang="en-US" sz="2400" dirty="0" smtClean="0">
                <a:latin typeface="Times New Roman" pitchFamily="18" charset="0"/>
                <a:cs typeface="Times New Roman" pitchFamily="18" charset="0"/>
              </a:rPr>
              <a:t>A categorical variable: remission status with 1 for second remission and 2 for third remission</a:t>
            </a:r>
          </a:p>
          <a:p>
            <a:pPr lvl="1" algn="just"/>
            <a:r>
              <a:rPr lang="en-US" sz="2400" dirty="0" smtClean="0">
                <a:latin typeface="Times New Roman" pitchFamily="18" charset="0"/>
                <a:cs typeface="Times New Roman" pitchFamily="18" charset="0"/>
              </a:rPr>
              <a:t>Demographic variable: age</a:t>
            </a:r>
          </a:p>
          <a:p>
            <a:pPr algn="just"/>
            <a:r>
              <a:rPr lang="en-US" sz="2400" dirty="0" smtClean="0">
                <a:latin typeface="Times New Roman" pitchFamily="18" charset="0"/>
                <a:cs typeface="Times New Roman" pitchFamily="18" charset="0"/>
              </a:rPr>
              <a:t>Objective: To estimate the clinical benefit of the addition of cmp-135 as maintenance therapy for patients with ovarian cancer in a second or third complete remission.</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609600"/>
          </a:xfrm>
        </p:spPr>
        <p:txBody>
          <a:bodyPr>
            <a:noAutofit/>
          </a:bodyPr>
          <a:lstStyle/>
          <a:p>
            <a:r>
              <a:rPr lang="en-US" sz="4200" b="0" dirty="0" smtClean="0">
                <a:effectLst/>
                <a:latin typeface="Times New Roman" pitchFamily="18" charset="0"/>
                <a:cs typeface="Times New Roman" pitchFamily="18" charset="0"/>
              </a:rPr>
              <a:t>Cox Model cont… </a:t>
            </a:r>
            <a:endParaRPr lang="en-US" sz="4200" b="0" dirty="0">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81328"/>
            <a:ext cx="8915400" cy="4525963"/>
          </a:xfrm>
        </p:spPr>
        <p:txBody>
          <a:bodyPr>
            <a:normAutofit/>
          </a:bodyPr>
          <a:lstStyle/>
          <a:p>
            <a:pPr>
              <a:buNone/>
            </a:pPr>
            <a:r>
              <a:rPr lang="en-US" sz="2800" dirty="0" smtClean="0">
                <a:latin typeface="Times New Roman" pitchFamily="18" charset="0"/>
                <a:cs typeface="Times New Roman" pitchFamily="18" charset="0"/>
              </a:rPr>
              <a:t>     *Fit Cox PH Model;</a:t>
            </a:r>
          </a:p>
          <a:p>
            <a:pPr>
              <a:buNone/>
            </a:pPr>
            <a:r>
              <a:rPr lang="en-US" sz="2800" dirty="0" err="1" smtClean="0">
                <a:latin typeface="Times New Roman" pitchFamily="18" charset="0"/>
                <a:cs typeface="Times New Roman" pitchFamily="18" charset="0"/>
              </a:rPr>
              <a:t>ods</a:t>
            </a:r>
            <a:r>
              <a:rPr lang="en-US" sz="2800" dirty="0" smtClean="0">
                <a:latin typeface="Times New Roman" pitchFamily="18" charset="0"/>
                <a:cs typeface="Times New Roman" pitchFamily="18" charset="0"/>
              </a:rPr>
              <a:t> rtf file='C:\Abera\CMP135\output\hratio.rtf';</a:t>
            </a:r>
          </a:p>
          <a:p>
            <a:pPr>
              <a:buNone/>
            </a:pPr>
            <a:r>
              <a:rPr lang="en-US" sz="2800" dirty="0" smtClean="0">
                <a:latin typeface="Times New Roman" pitchFamily="18" charset="0"/>
                <a:cs typeface="Times New Roman" pitchFamily="18" charset="0"/>
              </a:rPr>
              <a:t>proc </a:t>
            </a:r>
            <a:r>
              <a:rPr lang="en-US" sz="2800" dirty="0" err="1" smtClean="0">
                <a:latin typeface="Times New Roman" pitchFamily="18" charset="0"/>
                <a:cs typeface="Times New Roman" pitchFamily="18" charset="0"/>
              </a:rPr>
              <a:t>phreg</a:t>
            </a:r>
            <a:r>
              <a:rPr lang="en-US" sz="2800" dirty="0" smtClean="0">
                <a:latin typeface="Times New Roman" pitchFamily="18" charset="0"/>
                <a:cs typeface="Times New Roman" pitchFamily="18" charset="0"/>
              </a:rPr>
              <a:t> data=</a:t>
            </a:r>
            <a:r>
              <a:rPr lang="en-US" sz="2800" dirty="0" err="1" smtClean="0">
                <a:latin typeface="Times New Roman" pitchFamily="18" charset="0"/>
                <a:cs typeface="Times New Roman" pitchFamily="18" charset="0"/>
              </a:rPr>
              <a:t>outdata.adtte</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where PARAMCD = 'TTPFS' and ITTFL = 'Y';</a:t>
            </a:r>
          </a:p>
          <a:p>
            <a:pPr>
              <a:buNone/>
            </a:pPr>
            <a:r>
              <a:rPr lang="en-US" sz="2800" dirty="0" smtClean="0">
                <a:latin typeface="Times New Roman" pitchFamily="18" charset="0"/>
                <a:cs typeface="Times New Roman" pitchFamily="18" charset="0"/>
              </a:rPr>
              <a:t>model </a:t>
            </a:r>
            <a:r>
              <a:rPr lang="en-US" sz="2800" dirty="0" err="1" smtClean="0">
                <a:latin typeface="Times New Roman" pitchFamily="18" charset="0"/>
                <a:cs typeface="Times New Roman" pitchFamily="18" charset="0"/>
              </a:rPr>
              <a:t>aval</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cnsr</a:t>
            </a:r>
            <a:r>
              <a:rPr lang="en-US" sz="2800" dirty="0" smtClean="0">
                <a:latin typeface="Times New Roman" pitchFamily="18" charset="0"/>
                <a:cs typeface="Times New Roman" pitchFamily="18" charset="0"/>
              </a:rPr>
              <a:t>(1)=trt01pn </a:t>
            </a:r>
            <a:r>
              <a:rPr lang="en-US" sz="2800" dirty="0" err="1" smtClean="0">
                <a:latin typeface="Times New Roman" pitchFamily="18" charset="0"/>
                <a:cs typeface="Times New Roman" pitchFamily="18" charset="0"/>
              </a:rPr>
              <a:t>remissn</a:t>
            </a:r>
            <a:r>
              <a:rPr lang="en-US" sz="2800" dirty="0" smtClean="0">
                <a:latin typeface="Times New Roman" pitchFamily="18" charset="0"/>
                <a:cs typeface="Times New Roman" pitchFamily="18" charset="0"/>
              </a:rPr>
              <a:t> agegr1n / </a:t>
            </a:r>
            <a:r>
              <a:rPr lang="en-US" sz="2800" dirty="0" err="1" smtClean="0">
                <a:latin typeface="Times New Roman" pitchFamily="18" charset="0"/>
                <a:cs typeface="Times New Roman" pitchFamily="18" charset="0"/>
              </a:rPr>
              <a:t>rl</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run;</a:t>
            </a:r>
          </a:p>
          <a:p>
            <a:pPr>
              <a:buNone/>
            </a:pPr>
            <a:r>
              <a:rPr lang="en-US" sz="2800" dirty="0" err="1" smtClean="0">
                <a:latin typeface="Times New Roman" pitchFamily="18" charset="0"/>
                <a:cs typeface="Times New Roman" pitchFamily="18" charset="0"/>
              </a:rPr>
              <a:t>ods</a:t>
            </a:r>
            <a:r>
              <a:rPr lang="en-US" sz="2800" dirty="0" smtClean="0">
                <a:latin typeface="Times New Roman" pitchFamily="18" charset="0"/>
                <a:cs typeface="Times New Roman" pitchFamily="18" charset="0"/>
              </a:rPr>
              <a:t> rtf close;</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200" b="0" dirty="0" smtClean="0">
                <a:effectLst/>
                <a:latin typeface="Times New Roman" pitchFamily="18" charset="0"/>
                <a:cs typeface="Times New Roman" pitchFamily="18" charset="0"/>
              </a:rPr>
              <a:t>SAS Code-PH Model</a:t>
            </a:r>
            <a:endParaRPr lang="en-US" sz="4200" b="0" dirty="0">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33400"/>
            <a:ext cx="8686800" cy="5715000"/>
          </a:xfrm>
        </p:spPr>
        <p:txBody>
          <a:bodyPr>
            <a:norm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The first feature to note in such a model is the sign of the regression coefficient.</a:t>
            </a:r>
          </a:p>
          <a:p>
            <a:pPr algn="just"/>
            <a:r>
              <a:rPr lang="en-US" sz="2500" dirty="0" smtClean="0">
                <a:latin typeface="Times New Roman" pitchFamily="18" charset="0"/>
                <a:cs typeface="Times New Roman" pitchFamily="18" charset="0"/>
              </a:rPr>
              <a:t>A negative sign means that the hazard (risk of disease progression) is lower for subjects with higher values of that variable, (0=placebo, 1=cmp135), which means taking cmp135 drug is associated with better survival.</a:t>
            </a:r>
          </a:p>
          <a:p>
            <a:pPr algn="just">
              <a:buNone/>
            </a:pP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The p-value of 0.392 is </a:t>
            </a:r>
            <a:r>
              <a:rPr lang="en-US" sz="2500" dirty="0" smtClean="0">
                <a:latin typeface="Times New Roman" pitchFamily="18" charset="0"/>
                <a:cs typeface="Times New Roman" pitchFamily="18" charset="0"/>
              </a:rPr>
              <a:t>not significant </a:t>
            </a:r>
            <a:r>
              <a:rPr lang="en-US" sz="2500" dirty="0" smtClean="0">
                <a:latin typeface="Times New Roman" pitchFamily="18" charset="0"/>
                <a:cs typeface="Times New Roman" pitchFamily="18" charset="0"/>
              </a:rPr>
              <a:t>and the 95% confidence interval for the hazard ratio includes 1, suggesting that </a:t>
            </a:r>
            <a:r>
              <a:rPr lang="en-US" sz="2500" dirty="0" smtClean="0">
                <a:latin typeface="Times New Roman" pitchFamily="18" charset="0"/>
                <a:cs typeface="Times New Roman" pitchFamily="18" charset="0"/>
              </a:rPr>
              <a:t>there is no difference </a:t>
            </a:r>
            <a:r>
              <a:rPr lang="en-US" sz="2500" dirty="0" smtClean="0">
                <a:latin typeface="Times New Roman" pitchFamily="18" charset="0"/>
                <a:cs typeface="Times New Roman" pitchFamily="18" charset="0"/>
              </a:rPr>
              <a:t>in survival between cmp135 and placebo</a:t>
            </a:r>
            <a:r>
              <a:rPr lang="en-US" sz="2500" dirty="0" smtClean="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533400"/>
          </a:xfrm>
        </p:spPr>
        <p:txBody>
          <a:bodyPr>
            <a:noAutofit/>
          </a:bodyPr>
          <a:lstStyle/>
          <a:p>
            <a:r>
              <a:rPr lang="en-US" sz="4200" b="0" dirty="0" smtClean="0">
                <a:effectLst/>
                <a:latin typeface="Times New Roman" pitchFamily="18" charset="0"/>
                <a:cs typeface="Times New Roman" pitchFamily="18" charset="0"/>
              </a:rPr>
              <a:t>Cox Model cont… </a:t>
            </a:r>
            <a:endParaRPr lang="en-US" sz="4200" b="0" dirty="0">
              <a:effectLst/>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990600" y="914400"/>
          <a:ext cx="6781800" cy="1010920"/>
        </p:xfrm>
        <a:graphic>
          <a:graphicData uri="http://schemas.openxmlformats.org/drawingml/2006/table">
            <a:tbl>
              <a:tblPr firstRow="1" bandRow="1">
                <a:tableStyleId>{5C22544A-7EE6-4342-B048-85BDC9FD1C3A}</a:tableStyleId>
              </a:tblPr>
              <a:tblGrid>
                <a:gridCol w="1106805"/>
                <a:gridCol w="1423035"/>
                <a:gridCol w="1264920"/>
                <a:gridCol w="1264920"/>
                <a:gridCol w="1722120"/>
              </a:tblGrid>
              <a:tr h="370840">
                <a:tc>
                  <a:txBody>
                    <a:bodyPr/>
                    <a:lstStyle/>
                    <a:p>
                      <a:r>
                        <a:rPr lang="en-US" dirty="0" smtClean="0"/>
                        <a:t>Variable </a:t>
                      </a:r>
                      <a:endParaRPr lang="en-US" dirty="0"/>
                    </a:p>
                  </a:txBody>
                  <a:tcPr/>
                </a:tc>
                <a:tc>
                  <a:txBody>
                    <a:bodyPr/>
                    <a:lstStyle/>
                    <a:p>
                      <a:r>
                        <a:rPr lang="en-US" dirty="0" smtClean="0"/>
                        <a:t>Parameter Estimate</a:t>
                      </a:r>
                      <a:endParaRPr lang="en-US" dirty="0"/>
                    </a:p>
                  </a:txBody>
                  <a:tcPr/>
                </a:tc>
                <a:tc>
                  <a:txBody>
                    <a:bodyPr/>
                    <a:lstStyle/>
                    <a:p>
                      <a:r>
                        <a:rPr lang="en-US" dirty="0" smtClean="0"/>
                        <a:t>Hazard Ratio</a:t>
                      </a:r>
                      <a:endParaRPr lang="en-US" dirty="0"/>
                    </a:p>
                  </a:txBody>
                  <a:tcPr/>
                </a:tc>
                <a:tc>
                  <a:txBody>
                    <a:bodyPr/>
                    <a:lstStyle/>
                    <a:p>
                      <a:r>
                        <a:rPr lang="en-US" dirty="0" smtClean="0"/>
                        <a:t>P-value</a:t>
                      </a:r>
                      <a:endParaRPr lang="en-US" dirty="0"/>
                    </a:p>
                  </a:txBody>
                  <a:tcPr/>
                </a:tc>
                <a:tc>
                  <a:txBody>
                    <a:bodyPr/>
                    <a:lstStyle/>
                    <a:p>
                      <a:r>
                        <a:rPr lang="en-US" dirty="0" smtClean="0"/>
                        <a:t>     CI</a:t>
                      </a:r>
                      <a:endParaRPr lang="en-US" dirty="0"/>
                    </a:p>
                  </a:txBody>
                  <a:tcPr/>
                </a:tc>
              </a:tr>
              <a:tr h="370840">
                <a:tc>
                  <a:txBody>
                    <a:bodyPr/>
                    <a:lstStyle/>
                    <a:p>
                      <a:r>
                        <a:rPr lang="en-US" dirty="0" smtClean="0"/>
                        <a:t>trt01pn</a:t>
                      </a:r>
                      <a:endParaRPr lang="en-US" dirty="0"/>
                    </a:p>
                  </a:txBody>
                  <a:tcPr/>
                </a:tc>
                <a:tc>
                  <a:txBody>
                    <a:bodyPr/>
                    <a:lstStyle/>
                    <a:p>
                      <a:r>
                        <a:rPr lang="en-US" sz="1800" dirty="0" smtClean="0">
                          <a:latin typeface="Times New Roman" pitchFamily="18" charset="0"/>
                          <a:cs typeface="Times New Roman" pitchFamily="18" charset="0"/>
                        </a:rPr>
                        <a:t>-0.30569 </a:t>
                      </a:r>
                      <a:endParaRPr lang="en-US" dirty="0"/>
                    </a:p>
                  </a:txBody>
                  <a:tcPr/>
                </a:tc>
                <a:tc>
                  <a:txBody>
                    <a:bodyPr/>
                    <a:lstStyle/>
                    <a:p>
                      <a:r>
                        <a:rPr lang="en-US" dirty="0" smtClean="0"/>
                        <a:t> 0.737</a:t>
                      </a:r>
                    </a:p>
                  </a:txBody>
                  <a:tcPr/>
                </a:tc>
                <a:tc>
                  <a:txBody>
                    <a:bodyPr/>
                    <a:lstStyle/>
                    <a:p>
                      <a:r>
                        <a:rPr lang="en-US" dirty="0" smtClean="0"/>
                        <a:t> 0.392</a:t>
                      </a:r>
                    </a:p>
                  </a:txBody>
                  <a:tcPr/>
                </a:tc>
                <a:tc>
                  <a:txBody>
                    <a:bodyPr/>
                    <a:lstStyle/>
                    <a:p>
                      <a:r>
                        <a:rPr lang="en-US" dirty="0" smtClean="0"/>
                        <a:t> 0.366,</a:t>
                      </a:r>
                      <a:r>
                        <a:rPr lang="en-US" baseline="0" dirty="0" smtClean="0"/>
                        <a:t> 1.484</a:t>
                      </a:r>
                      <a:endParaRPr lang="en-US" dirty="0" smtClean="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http://www.ncbi.nlm.nih.gov/pmc/articles/PMC3059453</a:t>
            </a:r>
            <a:r>
              <a:rPr lang="en-US" dirty="0" smtClean="0">
                <a:hlinkClick r:id="rId2"/>
              </a:rPr>
              <a:t>/</a:t>
            </a:r>
            <a:endParaRPr lang="en-US" dirty="0" smtClean="0"/>
          </a:p>
          <a:p>
            <a:endParaRPr lang="en-US" dirty="0" smtClean="0"/>
          </a:p>
          <a:p>
            <a:pPr>
              <a:buNone/>
            </a:pPr>
            <a:endParaRPr lang="en-US" dirty="0" smtClean="0"/>
          </a:p>
          <a:p>
            <a:r>
              <a:rPr lang="en-US" dirty="0" smtClean="0"/>
              <a:t>…</a:t>
            </a:r>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a:buNone/>
            </a:pPr>
            <a:endParaRPr lang="en-US" dirty="0" smtClean="0"/>
          </a:p>
          <a:p>
            <a:pPr>
              <a:buNone/>
            </a:pPr>
            <a:endParaRPr lang="en-US" dirty="0" smtClean="0"/>
          </a:p>
          <a:p>
            <a:pPr>
              <a:buNone/>
            </a:pPr>
            <a:r>
              <a:rPr lang="en-US" sz="4800" dirty="0" smtClean="0"/>
              <a:t>           Thank You!</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latin typeface="Times New Roman" pitchFamily="18" charset="0"/>
                <a:cs typeface="Times New Roman" pitchFamily="18" charset="0"/>
              </a:rPr>
              <a:t>Features of survival data</a:t>
            </a:r>
          </a:p>
          <a:p>
            <a:pPr>
              <a:buNone/>
            </a:pP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Km plot</a:t>
            </a:r>
          </a:p>
          <a:p>
            <a:pPr>
              <a:buNone/>
            </a:pP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Log-rank test  </a:t>
            </a:r>
          </a:p>
          <a:p>
            <a:pPr>
              <a:buNone/>
            </a:pP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Cox proportional hazards model</a:t>
            </a:r>
          </a:p>
          <a:p>
            <a:endParaRPr lang="en-US" sz="32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4200" b="0" dirty="0" smtClean="0">
                <a:effectLst/>
                <a:latin typeface="Times New Roman" pitchFamily="18" charset="0"/>
                <a:cs typeface="Times New Roman" pitchFamily="18" charset="0"/>
              </a:rPr>
              <a:t>Outline</a:t>
            </a:r>
            <a:endParaRPr lang="en-US" sz="4200"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800600"/>
          </a:xfrm>
        </p:spPr>
        <p:txBody>
          <a:bodyPr>
            <a:normAutofit/>
          </a:bodyPr>
          <a:lstStyle/>
          <a:p>
            <a:pPr algn="just"/>
            <a:r>
              <a:rPr lang="en-US" sz="2400" dirty="0" smtClean="0">
                <a:latin typeface="Times New Roman" pitchFamily="18" charset="0"/>
                <a:cs typeface="Times New Roman" pitchFamily="18" charset="0"/>
              </a:rPr>
              <a:t>Survival analysis is an important statistical technique used to describe and model time–to–event data. </a:t>
            </a:r>
          </a:p>
          <a:p>
            <a:pPr algn="just"/>
            <a:r>
              <a:rPr lang="en-US" sz="2400" dirty="0" smtClean="0">
                <a:latin typeface="Times New Roman" pitchFamily="18" charset="0"/>
                <a:cs typeface="Times New Roman" pitchFamily="18" charset="0"/>
              </a:rPr>
              <a:t>Survival time (time-to-event) data describes the time from a certain origin to the occurrence of an event. </a:t>
            </a:r>
          </a:p>
          <a:p>
            <a:pPr algn="just"/>
            <a:r>
              <a:rPr lang="en-US" sz="2400" dirty="0" smtClean="0">
                <a:latin typeface="Times New Roman" pitchFamily="18" charset="0"/>
                <a:cs typeface="Times New Roman" pitchFamily="18" charset="0"/>
              </a:rPr>
              <a:t>For example: time to death for patients having a certain disease, time to progression of a certain cancer etc.</a:t>
            </a:r>
          </a:p>
          <a:p>
            <a:pPr algn="just"/>
            <a:r>
              <a:rPr lang="en-US" sz="2400" dirty="0" smtClean="0">
                <a:latin typeface="Times New Roman" pitchFamily="18" charset="0"/>
                <a:cs typeface="Times New Roman" pitchFamily="18" charset="0"/>
              </a:rPr>
              <a:t>Survival times are </a:t>
            </a:r>
          </a:p>
          <a:p>
            <a:pPr algn="just">
              <a:buNone/>
            </a:pPr>
            <a:endParaRPr lang="en-US" sz="2400" dirty="0" smtClean="0">
              <a:latin typeface="Times New Roman" pitchFamily="18" charset="0"/>
              <a:cs typeface="Times New Roman" pitchFamily="18" charset="0"/>
            </a:endParaRPr>
          </a:p>
          <a:p>
            <a:pPr lvl="1" algn="just">
              <a:buFont typeface="Wingdings" pitchFamily="2" charset="2"/>
              <a:buChar char="ü"/>
            </a:pPr>
            <a:r>
              <a:rPr lang="en-US" sz="2400" dirty="0" smtClean="0">
                <a:latin typeface="Times New Roman" pitchFamily="18" charset="0"/>
                <a:cs typeface="Times New Roman" pitchFamily="18" charset="0"/>
              </a:rPr>
              <a:t>Typically positively </a:t>
            </a:r>
            <a:r>
              <a:rPr lang="en-US" sz="2400" dirty="0" smtClean="0">
                <a:latin typeface="Times New Roman" pitchFamily="18" charset="0"/>
                <a:cs typeface="Times New Roman" pitchFamily="18" charset="0"/>
              </a:rPr>
              <a:t>skewed</a:t>
            </a:r>
            <a:endParaRPr lang="en-US" sz="2400" dirty="0" smtClean="0">
              <a:latin typeface="Times New Roman" pitchFamily="18" charset="0"/>
              <a:cs typeface="Times New Roman" pitchFamily="18" charset="0"/>
            </a:endParaRPr>
          </a:p>
          <a:p>
            <a:pPr lvl="1" algn="just">
              <a:buFont typeface="Wingdings" pitchFamily="2" charset="2"/>
              <a:buChar char="ü"/>
            </a:pPr>
            <a:r>
              <a:rPr lang="en-US" sz="2400" dirty="0" smtClean="0">
                <a:latin typeface="Times New Roman" pitchFamily="18" charset="0"/>
                <a:cs typeface="Times New Roman" pitchFamily="18" charset="0"/>
              </a:rPr>
              <a:t>Subject to censoring due to study termination, lost to follow up or withdraw from study etc.</a:t>
            </a:r>
          </a:p>
          <a:p>
            <a:pPr lvl="1" algn="just">
              <a:buFont typeface="Wingdings" pitchFamily="2" charset="2"/>
              <a:buChar char="ü"/>
            </a:pP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200" b="0" dirty="0" smtClean="0">
                <a:effectLst/>
                <a:latin typeface="Times New Roman" pitchFamily="18" charset="0"/>
                <a:cs typeface="Times New Roman" pitchFamily="18" charset="0"/>
              </a:rPr>
              <a:t>Features of survival data</a:t>
            </a:r>
            <a:endParaRPr lang="en-US" sz="4200" b="0" dirty="0">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486400"/>
          </a:xfrm>
        </p:spPr>
        <p:txBody>
          <a:bodyPr>
            <a:normAutofit fontScale="92500" lnSpcReduction="10000"/>
          </a:bodyPr>
          <a:lstStyle/>
          <a:p>
            <a:pPr algn="just"/>
            <a:r>
              <a:rPr lang="en-US" sz="2800" dirty="0" smtClean="0">
                <a:latin typeface="Times New Roman" pitchFamily="18" charset="0"/>
                <a:cs typeface="Times New Roman" pitchFamily="18" charset="0"/>
              </a:rPr>
              <a:t>The survival probability, S(t) is a decreasing function taking values </a:t>
            </a:r>
            <a:r>
              <a:rPr lang="en-US" sz="2800" dirty="0" smtClean="0">
                <a:latin typeface="Times New Roman" pitchFamily="18" charset="0"/>
                <a:cs typeface="Times New Roman" pitchFamily="18" charset="0"/>
              </a:rPr>
              <a:t>between 0 and 1</a:t>
            </a:r>
            <a:r>
              <a:rPr lang="en-US"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survival probability at any particular time is calculated as:</a:t>
            </a:r>
          </a:p>
          <a:p>
            <a:pPr algn="just"/>
            <a:endParaRPr lang="en-US" dirty="0" smtClean="0"/>
          </a:p>
          <a:p>
            <a:pPr algn="just"/>
            <a:endParaRPr lang="en-US" dirty="0" smtClean="0"/>
          </a:p>
          <a:p>
            <a:pPr algn="just"/>
            <a:endParaRPr lang="en-US" dirty="0" smtClean="0"/>
          </a:p>
          <a:p>
            <a:pPr algn="just"/>
            <a:r>
              <a:rPr lang="en-US" sz="2800" dirty="0" smtClean="0">
                <a:latin typeface="Times New Roman" pitchFamily="18" charset="0"/>
                <a:cs typeface="Times New Roman" pitchFamily="18" charset="0"/>
              </a:rPr>
              <a:t>For each time interval, survival probability is calculated as the number of subjects surviving divided by the number of patients at risk.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cumulative hazard function corresponds to </a:t>
            </a:r>
          </a:p>
          <a:p>
            <a:pPr algn="just">
              <a:buNone/>
            </a:pPr>
            <a:r>
              <a:rPr lang="en-US" sz="2800" dirty="0" smtClean="0">
                <a:latin typeface="Times New Roman" pitchFamily="18" charset="0"/>
                <a:cs typeface="Times New Roman" pitchFamily="18" charset="0"/>
              </a:rPr>
              <a:t>    H(t) = −log (S(t)). Here H(t) is an increasing function.</a:t>
            </a:r>
          </a:p>
          <a:p>
            <a:pPr algn="just"/>
            <a:endParaRPr lang="en-US" dirty="0" smtClean="0"/>
          </a:p>
          <a:p>
            <a:pPr algn="just">
              <a:buNone/>
            </a:pPr>
            <a:endParaRPr lang="en-US" dirty="0" smtClean="0"/>
          </a:p>
          <a:p>
            <a:endParaRPr lang="en-US" dirty="0"/>
          </a:p>
        </p:txBody>
      </p:sp>
      <p:sp>
        <p:nvSpPr>
          <p:cNvPr id="3" name="Title 2"/>
          <p:cNvSpPr>
            <a:spLocks noGrp="1"/>
          </p:cNvSpPr>
          <p:nvPr>
            <p:ph type="title"/>
          </p:nvPr>
        </p:nvSpPr>
        <p:spPr>
          <a:xfrm>
            <a:off x="457200" y="0"/>
            <a:ext cx="8229600" cy="685800"/>
          </a:xfrm>
        </p:spPr>
        <p:txBody>
          <a:bodyPr>
            <a:noAutofit/>
          </a:bodyPr>
          <a:lstStyle/>
          <a:p>
            <a:r>
              <a:rPr lang="en-US" sz="4200" b="0" dirty="0" smtClean="0">
                <a:effectLst/>
                <a:latin typeface="Times New Roman" pitchFamily="18" charset="0"/>
                <a:cs typeface="Times New Roman" pitchFamily="18" charset="0"/>
              </a:rPr>
              <a:t>Survival Cont…</a:t>
            </a:r>
            <a:endParaRPr lang="en-US" sz="4200" b="0" dirty="0">
              <a:effectLst/>
              <a:latin typeface="Times New Roman" pitchFamily="18" charset="0"/>
              <a:cs typeface="Times New Roman" pitchFamily="18" charset="0"/>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5"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514600"/>
            <a:ext cx="5722938" cy="8763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382000" cy="5257800"/>
          </a:xfrm>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pPr algn="just">
              <a:buNone/>
            </a:pPr>
            <a:endParaRPr lang="en-GB" sz="3100" dirty="0" smtClean="0">
              <a:latin typeface="Tahoma" pitchFamily="34" charset="0"/>
              <a:ea typeface="Tahoma" pitchFamily="34" charset="0"/>
              <a:cs typeface="Tahoma" pitchFamily="34" charset="0"/>
            </a:endParaRPr>
          </a:p>
          <a:p>
            <a:pPr algn="just"/>
            <a:r>
              <a:rPr lang="en-GB" sz="3400" dirty="0" smtClean="0">
                <a:latin typeface="Times New Roman" pitchFamily="18" charset="0"/>
                <a:ea typeface="Tahoma" pitchFamily="34" charset="0"/>
                <a:cs typeface="Times New Roman" pitchFamily="18" charset="0"/>
              </a:rPr>
              <a:t>Median Survival Time is </a:t>
            </a:r>
            <a:r>
              <a:rPr lang="en-US" sz="3400" dirty="0" smtClean="0">
                <a:latin typeface="Times New Roman" pitchFamily="18" charset="0"/>
                <a:ea typeface="Tahoma" pitchFamily="34" charset="0"/>
                <a:cs typeface="Times New Roman" pitchFamily="18" charset="0"/>
              </a:rPr>
              <a:t>the time at which half the subjects have experienced the event in each arm of the study </a:t>
            </a:r>
            <a:endParaRPr lang="en-GB" sz="3400" dirty="0" smtClean="0">
              <a:latin typeface="Times New Roman" pitchFamily="18" charset="0"/>
              <a:ea typeface="Tahoma" pitchFamily="34" charset="0"/>
              <a:cs typeface="Times New Roman" pitchFamily="18" charset="0"/>
            </a:endParaRPr>
          </a:p>
          <a:p>
            <a:pPr algn="just"/>
            <a:endParaRPr lang="en-GB" sz="3400" dirty="0" smtClean="0">
              <a:latin typeface="Times New Roman" pitchFamily="18" charset="0"/>
              <a:ea typeface="Tahoma" pitchFamily="34" charset="0"/>
              <a:cs typeface="Times New Roman" pitchFamily="18" charset="0"/>
            </a:endParaRPr>
          </a:p>
          <a:p>
            <a:pPr algn="just"/>
            <a:r>
              <a:rPr lang="en-GB" sz="3400" dirty="0" smtClean="0">
                <a:latin typeface="Times New Roman" pitchFamily="18" charset="0"/>
                <a:ea typeface="Tahoma" pitchFamily="34" charset="0"/>
                <a:cs typeface="Times New Roman" pitchFamily="18" charset="0"/>
              </a:rPr>
              <a:t>The point estimate of the median time to disease progression in cmp135 group is larger than that of the placebo group meaning that patients given placebo treatment are more likely to disease progress than those with the cmp135 group.</a:t>
            </a:r>
          </a:p>
          <a:p>
            <a:pPr algn="just"/>
            <a:endParaRPr lang="en-GB" sz="3400" dirty="0" smtClean="0">
              <a:latin typeface="Times New Roman" pitchFamily="18" charset="0"/>
              <a:ea typeface="Tahoma" pitchFamily="34" charset="0"/>
              <a:cs typeface="Times New Roman" pitchFamily="18" charset="0"/>
            </a:endParaRPr>
          </a:p>
          <a:p>
            <a:pPr algn="just"/>
            <a:r>
              <a:rPr lang="en-GB" sz="3400" dirty="0" smtClean="0">
                <a:latin typeface="Times New Roman" pitchFamily="18" charset="0"/>
                <a:ea typeface="Tahoma" pitchFamily="34" charset="0"/>
                <a:cs typeface="Times New Roman" pitchFamily="18" charset="0"/>
              </a:rPr>
              <a:t>the confidence limits of the median in both groups strengthen the fact that patients in placebo group progress a disease sooner than those in cmp135.  </a:t>
            </a:r>
          </a:p>
          <a:p>
            <a:endParaRPr lang="en-GB" dirty="0" smtClean="0"/>
          </a:p>
          <a:p>
            <a:endParaRPr lang="en-GB"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a:xfrm>
            <a:off x="457200" y="152400"/>
            <a:ext cx="8229600" cy="685800"/>
          </a:xfrm>
        </p:spPr>
        <p:txBody>
          <a:bodyPr>
            <a:noAutofit/>
          </a:bodyPr>
          <a:lstStyle/>
          <a:p>
            <a:r>
              <a:rPr lang="en-US" sz="4200" b="0" dirty="0" smtClean="0">
                <a:effectLst/>
                <a:latin typeface="Times New Roman" pitchFamily="18" charset="0"/>
                <a:cs typeface="Times New Roman" pitchFamily="18" charset="0"/>
              </a:rPr>
              <a:t>Interpreting the median </a:t>
            </a:r>
            <a:endParaRPr lang="en-US" sz="4200" b="0" dirty="0">
              <a:effectLst/>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990600" y="990600"/>
          <a:ext cx="6096000" cy="13817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Treatment</a:t>
                      </a:r>
                      <a:endParaRPr lang="en-US" dirty="0"/>
                    </a:p>
                  </a:txBody>
                  <a:tcPr/>
                </a:tc>
                <a:tc>
                  <a:txBody>
                    <a:bodyPr/>
                    <a:lstStyle/>
                    <a:p>
                      <a:r>
                        <a:rPr lang="en-US" dirty="0" smtClean="0"/>
                        <a:t>Median</a:t>
                      </a:r>
                      <a:endParaRPr lang="en-US" dirty="0"/>
                    </a:p>
                  </a:txBody>
                  <a:tcPr/>
                </a:tc>
                <a:tc>
                  <a:txBody>
                    <a:bodyPr/>
                    <a:lstStyle/>
                    <a:p>
                      <a:r>
                        <a:rPr lang="en-US" dirty="0" smtClean="0"/>
                        <a:t>Lower Limit</a:t>
                      </a:r>
                    </a:p>
                    <a:p>
                      <a:r>
                        <a:rPr lang="en-US" dirty="0" smtClean="0"/>
                        <a:t>95% C.I .</a:t>
                      </a:r>
                      <a:endParaRPr lang="en-US" dirty="0"/>
                    </a:p>
                  </a:txBody>
                  <a:tcPr/>
                </a:tc>
                <a:tc>
                  <a:txBody>
                    <a:bodyPr/>
                    <a:lstStyle/>
                    <a:p>
                      <a:r>
                        <a:rPr lang="en-US" dirty="0" smtClean="0"/>
                        <a:t>Upper limit</a:t>
                      </a:r>
                    </a:p>
                    <a:p>
                      <a:r>
                        <a:rPr lang="en-US" dirty="0" smtClean="0"/>
                        <a:t>95% C.I.</a:t>
                      </a:r>
                      <a:endParaRPr lang="en-US" dirty="0"/>
                    </a:p>
                  </a:txBody>
                  <a:tcPr/>
                </a:tc>
              </a:tr>
              <a:tr h="370840">
                <a:tc>
                  <a:txBody>
                    <a:bodyPr/>
                    <a:lstStyle/>
                    <a:p>
                      <a:r>
                        <a:rPr lang="en-US" dirty="0" smtClean="0"/>
                        <a:t>cmp135</a:t>
                      </a:r>
                      <a:endParaRPr lang="en-US" dirty="0"/>
                    </a:p>
                  </a:txBody>
                  <a:tcPr/>
                </a:tc>
                <a:tc>
                  <a:txBody>
                    <a:bodyPr/>
                    <a:lstStyle/>
                    <a:p>
                      <a:r>
                        <a:rPr lang="en-US" dirty="0" smtClean="0"/>
                        <a:t>7.6550</a:t>
                      </a:r>
                      <a:endParaRPr lang="en-US" dirty="0"/>
                    </a:p>
                  </a:txBody>
                  <a:tcPr/>
                </a:tc>
                <a:tc>
                  <a:txBody>
                    <a:bodyPr/>
                    <a:lstStyle/>
                    <a:p>
                      <a:r>
                        <a:rPr lang="en-US" dirty="0" smtClean="0"/>
                        <a:t>5.5852</a:t>
                      </a:r>
                      <a:endParaRPr lang="en-US" dirty="0"/>
                    </a:p>
                  </a:txBody>
                  <a:tcPr/>
                </a:tc>
                <a:tc>
                  <a:txBody>
                    <a:bodyPr/>
                    <a:lstStyle/>
                    <a:p>
                      <a:r>
                        <a:rPr lang="en-US" dirty="0" smtClean="0"/>
                        <a:t>13.2731</a:t>
                      </a:r>
                      <a:endParaRPr lang="en-US" dirty="0"/>
                    </a:p>
                  </a:txBody>
                  <a:tcPr/>
                </a:tc>
              </a:tr>
              <a:tr h="370840">
                <a:tc>
                  <a:txBody>
                    <a:bodyPr/>
                    <a:lstStyle/>
                    <a:p>
                      <a:r>
                        <a:rPr lang="en-US" dirty="0" smtClean="0"/>
                        <a:t>Placebo</a:t>
                      </a:r>
                      <a:endParaRPr lang="en-US" dirty="0"/>
                    </a:p>
                  </a:txBody>
                  <a:tcPr/>
                </a:tc>
                <a:tc>
                  <a:txBody>
                    <a:bodyPr/>
                    <a:lstStyle/>
                    <a:p>
                      <a:r>
                        <a:rPr lang="en-US" dirty="0" smtClean="0"/>
                        <a:t>5.7823</a:t>
                      </a:r>
                      <a:endParaRPr lang="en-US" dirty="0"/>
                    </a:p>
                  </a:txBody>
                  <a:tcPr/>
                </a:tc>
                <a:tc>
                  <a:txBody>
                    <a:bodyPr/>
                    <a:lstStyle/>
                    <a:p>
                      <a:r>
                        <a:rPr lang="en-US" dirty="0" smtClean="0"/>
                        <a:t>3.8768</a:t>
                      </a:r>
                      <a:endParaRPr lang="en-US" dirty="0"/>
                    </a:p>
                  </a:txBody>
                  <a:tcPr/>
                </a:tc>
                <a:tc>
                  <a:txBody>
                    <a:bodyPr/>
                    <a:lstStyle/>
                    <a:p>
                      <a:r>
                        <a:rPr lang="en-US" dirty="0" smtClean="0"/>
                        <a:t>7.4251</a:t>
                      </a: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38400"/>
            <a:ext cx="8229600" cy="3733800"/>
          </a:xfrm>
        </p:spPr>
        <p:txBody>
          <a:bodyPr>
            <a:normAutofit fontScale="85000" lnSpcReduction="20000"/>
          </a:bodyPr>
          <a:lstStyle/>
          <a:p>
            <a:endParaRPr lang="en-GB" dirty="0" smtClean="0"/>
          </a:p>
          <a:p>
            <a:endParaRPr lang="en-GB" dirty="0" smtClean="0"/>
          </a:p>
          <a:p>
            <a:endParaRPr lang="en-GB" dirty="0" smtClean="0"/>
          </a:p>
          <a:p>
            <a:endParaRPr lang="en-GB" dirty="0" smtClean="0"/>
          </a:p>
          <a:p>
            <a:pPr>
              <a:buNone/>
            </a:pPr>
            <a:endParaRPr lang="en-GB" dirty="0" smtClean="0"/>
          </a:p>
          <a:p>
            <a:endParaRPr lang="en-GB" sz="2800" dirty="0" smtClean="0">
              <a:latin typeface="Times New Roman" pitchFamily="18" charset="0"/>
              <a:cs typeface="Times New Roman" pitchFamily="18" charset="0"/>
            </a:endParaRPr>
          </a:p>
          <a:p>
            <a:pPr algn="just"/>
            <a:r>
              <a:rPr lang="nl-NL" sz="2800" dirty="0" smtClean="0">
                <a:latin typeface="Times New Roman" pitchFamily="18" charset="0"/>
                <a:cs typeface="Times New Roman" pitchFamily="18" charset="0"/>
              </a:rPr>
              <a:t>To have a general understanding about the nature of the two groups, KM estimate curve of the two groups are shown.</a:t>
            </a:r>
          </a:p>
          <a:p>
            <a:pPr algn="just"/>
            <a:endParaRPr lang="en-GB" sz="2800" dirty="0" smtClean="0">
              <a:latin typeface="Times New Roman" pitchFamily="18" charset="0"/>
              <a:cs typeface="Times New Roman" pitchFamily="18" charset="0"/>
            </a:endParaRPr>
          </a:p>
          <a:p>
            <a:pPr algn="just"/>
            <a:r>
              <a:rPr lang="en-GB" sz="2800" dirty="0" smtClean="0">
                <a:latin typeface="Times New Roman" pitchFamily="18" charset="0"/>
                <a:cs typeface="Times New Roman" pitchFamily="18" charset="0"/>
              </a:rPr>
              <a:t>The survival prob. is the same for both groups at the beginning of the study. </a:t>
            </a:r>
          </a:p>
        </p:txBody>
      </p:sp>
      <p:sp>
        <p:nvSpPr>
          <p:cNvPr id="3" name="Title 2"/>
          <p:cNvSpPr>
            <a:spLocks noGrp="1"/>
          </p:cNvSpPr>
          <p:nvPr>
            <p:ph type="title"/>
          </p:nvPr>
        </p:nvSpPr>
        <p:spPr>
          <a:xfrm>
            <a:off x="457200" y="274638"/>
            <a:ext cx="8229600" cy="563562"/>
          </a:xfrm>
        </p:spPr>
        <p:txBody>
          <a:bodyPr>
            <a:noAutofit/>
          </a:bodyPr>
          <a:lstStyle/>
          <a:p>
            <a:r>
              <a:rPr lang="en-GB" sz="3200" b="0" dirty="0" smtClean="0">
                <a:effectLst/>
                <a:latin typeface="Times New Roman" pitchFamily="18" charset="0"/>
                <a:cs typeface="Times New Roman" pitchFamily="18" charset="0"/>
              </a:rPr>
              <a:t>Edward Kaplan and Paul Meier (</a:t>
            </a:r>
            <a:r>
              <a:rPr lang="en-US" sz="3200" b="0" dirty="0" smtClean="0">
                <a:effectLst/>
                <a:latin typeface="Times New Roman" pitchFamily="18" charset="0"/>
                <a:cs typeface="Times New Roman" pitchFamily="18" charset="0"/>
              </a:rPr>
              <a:t>KM plot) </a:t>
            </a:r>
            <a:endParaRPr lang="en-US" sz="3200" b="0" dirty="0">
              <a:effectLst/>
              <a:latin typeface="Times New Roman" pitchFamily="18" charset="0"/>
              <a:cs typeface="Times New Roman" pitchFamily="18" charset="0"/>
            </a:endParaRPr>
          </a:p>
        </p:txBody>
      </p:sp>
      <p:pic>
        <p:nvPicPr>
          <p:cNvPr id="4" name="Content Placeholder 4"/>
          <p:cNvPicPr>
            <a:picLocks/>
          </p:cNvPicPr>
          <p:nvPr/>
        </p:nvPicPr>
        <p:blipFill>
          <a:blip r:embed="rId2" cstate="print"/>
          <a:srcRect/>
          <a:stretch>
            <a:fillRect/>
          </a:stretch>
        </p:blipFill>
        <p:spPr bwMode="auto">
          <a:xfrm>
            <a:off x="685800" y="762000"/>
            <a:ext cx="6831001" cy="3352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Autofit/>
          </a:bodyPr>
          <a:lstStyle/>
          <a:p>
            <a:pPr algn="just">
              <a:buNone/>
            </a:pPr>
            <a:endParaRPr lang="en-US" sz="2600" dirty="0" smtClean="0">
              <a:latin typeface="Times New Roman" pitchFamily="18" charset="0"/>
              <a:cs typeface="Times New Roman" pitchFamily="18" charset="0"/>
            </a:endParaRPr>
          </a:p>
          <a:p>
            <a:pPr algn="just"/>
            <a:r>
              <a:rPr lang="en-GB" sz="2600" dirty="0" smtClean="0">
                <a:latin typeface="Times New Roman" pitchFamily="18" charset="0"/>
                <a:cs typeface="Times New Roman" pitchFamily="18" charset="0"/>
              </a:rPr>
              <a:t>Generally, the survival function for group one is higher than group two. </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In clinical trials, the effect of the drug is assessed by measuring the number of subjects survived or saved after that drug over a period of time. This can be calculated for two groups of subjects to compare two drugs. </a:t>
            </a:r>
          </a:p>
          <a:p>
            <a:endParaRPr lang="en-US" sz="2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200" b="0" dirty="0" smtClean="0">
                <a:effectLst/>
                <a:latin typeface="Times New Roman" pitchFamily="18" charset="0"/>
                <a:cs typeface="Times New Roman" pitchFamily="18" charset="0"/>
              </a:rPr>
              <a:t>KM plot cont…</a:t>
            </a:r>
            <a:endParaRPr lang="en-US" sz="4200" b="0" dirty="0">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943600"/>
          </a:xfrm>
        </p:spPr>
        <p:txBody>
          <a:bodyPr>
            <a:normAutofit fontScale="92500" lnSpcReduction="20000"/>
          </a:bodyPr>
          <a:lstStyle/>
          <a:p>
            <a:pPr>
              <a:lnSpc>
                <a:spcPct val="160000"/>
              </a:lnSpc>
              <a:buNone/>
            </a:pPr>
            <a:endParaRPr lang="nl-NL" sz="2600" dirty="0" smtClean="0">
              <a:latin typeface="Times New Roman" pitchFamily="18" charset="0"/>
              <a:cs typeface="Times New Roman" pitchFamily="18" charset="0"/>
            </a:endParaRPr>
          </a:p>
          <a:p>
            <a:pPr algn="just">
              <a:lnSpc>
                <a:spcPct val="110000"/>
              </a:lnSpc>
            </a:pPr>
            <a:r>
              <a:rPr lang="nl-NL" sz="2800" dirty="0" smtClean="0">
                <a:latin typeface="Times New Roman" pitchFamily="18" charset="0"/>
                <a:cs typeface="Times New Roman" pitchFamily="18" charset="0"/>
              </a:rPr>
              <a:t>The graphical method gives only overview, it doesn’t give the complete picture, we use log-rank formal test to asess </a:t>
            </a:r>
            <a:r>
              <a:rPr lang="en-US" sz="2800" dirty="0" smtClean="0">
                <a:latin typeface="Times New Roman" pitchFamily="18" charset="0"/>
                <a:cs typeface="Times New Roman" pitchFamily="18" charset="0"/>
              </a:rPr>
              <a:t>whether patients in a treatment group live longer than the placebo group.</a:t>
            </a:r>
          </a:p>
          <a:p>
            <a:pPr algn="just"/>
            <a:endParaRPr lang="en-US" sz="3000" dirty="0" smtClean="0"/>
          </a:p>
          <a:p>
            <a:pPr algn="just"/>
            <a:endParaRPr lang="en-US" sz="3000" dirty="0" smtClean="0"/>
          </a:p>
          <a:p>
            <a:pPr algn="just"/>
            <a:endParaRPr lang="nl-NL" sz="2800" dirty="0" smtClean="0">
              <a:latin typeface="Times New Roman" pitchFamily="18" charset="0"/>
              <a:cs typeface="Times New Roman" pitchFamily="18" charset="0"/>
            </a:endParaRPr>
          </a:p>
          <a:p>
            <a:pPr algn="just">
              <a:buNone/>
            </a:pPr>
            <a:endParaRPr lang="en-US" sz="2800" dirty="0" smtClean="0">
              <a:latin typeface="Times New Roman" pitchFamily="18" charset="0"/>
              <a:cs typeface="Times New Roman" pitchFamily="18" charset="0"/>
            </a:endParaRPr>
          </a:p>
          <a:p>
            <a:pPr algn="just">
              <a:lnSpc>
                <a:spcPct val="110000"/>
              </a:lnSpc>
            </a:pPr>
            <a:r>
              <a:rPr lang="en-US" sz="2800" dirty="0" smtClean="0">
                <a:latin typeface="Times New Roman" pitchFamily="18" charset="0"/>
                <a:cs typeface="Times New Roman" pitchFamily="18" charset="0"/>
              </a:rPr>
              <a:t>The two survival curves can be compared by testing the null hypothesis i.e. there is no difference regarding survival among two interventions and the alternative states otherwise. </a:t>
            </a:r>
          </a:p>
          <a:p>
            <a:pPr algn="just">
              <a:buNone/>
            </a:pPr>
            <a:endParaRPr lang="en-US" dirty="0" smtClean="0"/>
          </a:p>
          <a:p>
            <a:pPr>
              <a:buNone/>
            </a:pPr>
            <a:r>
              <a:rPr lang="en-US" dirty="0" smtClean="0"/>
              <a:t> </a:t>
            </a:r>
            <a:endParaRPr lang="en-US" dirty="0"/>
          </a:p>
        </p:txBody>
      </p:sp>
      <p:sp>
        <p:nvSpPr>
          <p:cNvPr id="3" name="Title 2"/>
          <p:cNvSpPr>
            <a:spLocks noGrp="1"/>
          </p:cNvSpPr>
          <p:nvPr>
            <p:ph type="title"/>
          </p:nvPr>
        </p:nvSpPr>
        <p:spPr>
          <a:xfrm>
            <a:off x="457200" y="274638"/>
            <a:ext cx="8229600" cy="792162"/>
          </a:xfrm>
        </p:spPr>
        <p:txBody>
          <a:bodyPr>
            <a:normAutofit/>
          </a:bodyPr>
          <a:lstStyle/>
          <a:p>
            <a:r>
              <a:rPr lang="en-US" sz="4200" b="0" dirty="0" smtClean="0">
                <a:effectLst/>
                <a:latin typeface="Times New Roman" pitchFamily="18" charset="0"/>
                <a:cs typeface="Times New Roman" pitchFamily="18" charset="0"/>
              </a:rPr>
              <a:t>Log rank test</a:t>
            </a:r>
            <a:endParaRPr lang="en-US" sz="4200" b="0" dirty="0">
              <a:effectLst/>
              <a:latin typeface="Times New Roman" pitchFamily="18" charset="0"/>
              <a:cs typeface="Times New Roman" pitchFamily="18" charset="0"/>
            </a:endParaRPr>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800" y="3124200"/>
            <a:ext cx="2339975" cy="411163"/>
          </a:xfrm>
          <a:prstGeom prst="rect">
            <a:avLst/>
          </a:prstGeom>
          <a:noFill/>
        </p:spPr>
      </p:pic>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09800" y="3733800"/>
            <a:ext cx="2332038" cy="41116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latin typeface="Times New Roman" pitchFamily="18" charset="0"/>
                <a:cs typeface="Times New Roman" pitchFamily="18" charset="0"/>
              </a:rPr>
              <a:t>The main objective is to compare two survival curves by treatment group. </a:t>
            </a:r>
          </a:p>
          <a:p>
            <a:endParaRPr lang="nl-NL" sz="2800" dirty="0" smtClean="0">
              <a:latin typeface="Times New Roman" pitchFamily="18" charset="0"/>
              <a:cs typeface="Times New Roman" pitchFamily="18" charset="0"/>
            </a:endParaRPr>
          </a:p>
          <a:p>
            <a:pPr algn="just"/>
            <a:r>
              <a:rPr lang="nl-NL" sz="2800" dirty="0" smtClean="0">
                <a:latin typeface="Times New Roman" pitchFamily="18" charset="0"/>
                <a:cs typeface="Times New Roman" pitchFamily="18" charset="0"/>
              </a:rPr>
              <a:t>The log-rank test statistic and the p-value can be obtained using proc lifetest procedure in sas.</a:t>
            </a:r>
          </a:p>
          <a:p>
            <a:pPr algn="just"/>
            <a:endParaRPr lang="nl-NL" sz="2800" dirty="0" smtClean="0">
              <a:latin typeface="Times New Roman" pitchFamily="18" charset="0"/>
              <a:cs typeface="Times New Roman" pitchFamily="18" charset="0"/>
            </a:endParaRPr>
          </a:p>
          <a:p>
            <a:pPr algn="just"/>
            <a:r>
              <a:rPr lang="nl-NL" sz="2800" dirty="0" smtClean="0">
                <a:latin typeface="Times New Roman" pitchFamily="18" charset="0"/>
                <a:cs typeface="Times New Roman" pitchFamily="18" charset="0"/>
              </a:rPr>
              <a:t>If the p-value is insignificant we fail to reject the null hypothesis and conclude that the two treatments are identical. </a:t>
            </a: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200" b="0" dirty="0" smtClean="0">
                <a:effectLst/>
                <a:latin typeface="Times New Roman" pitchFamily="18" charset="0"/>
                <a:cs typeface="Times New Roman" pitchFamily="18" charset="0"/>
              </a:rPr>
              <a:t>Log-rank Test cont…</a:t>
            </a:r>
            <a:endParaRPr lang="en-US" sz="4200" b="0" dirty="0">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2051</TotalTime>
  <Words>971</Words>
  <Application>Microsoft Office PowerPoint</Application>
  <PresentationFormat>On-screen Show (4:3)</PresentationFormat>
  <Paragraphs>158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Study Endpoints  </vt:lpstr>
      <vt:lpstr>Outline</vt:lpstr>
      <vt:lpstr>Features of survival data</vt:lpstr>
      <vt:lpstr>Survival Cont…</vt:lpstr>
      <vt:lpstr>Interpreting the median </vt:lpstr>
      <vt:lpstr>Edward Kaplan and Paul Meier (KM plot) </vt:lpstr>
      <vt:lpstr>KM plot cont…</vt:lpstr>
      <vt:lpstr>Log rank test</vt:lpstr>
      <vt:lpstr>Log-rank Test cont…</vt:lpstr>
      <vt:lpstr>Cox Proportional Hazards Model </vt:lpstr>
      <vt:lpstr>Cox Model cont…</vt:lpstr>
      <vt:lpstr>Cox Model cont… </vt:lpstr>
      <vt:lpstr>SAS Code-PH Model</vt:lpstr>
      <vt:lpstr>Cox Model cont… </vt:lpstr>
      <vt:lpstr>References</vt:lpstr>
      <vt:lpstr>Slide 16</vt:lpstr>
    </vt:vector>
  </TitlesOfParts>
  <Company>NeighborWorks America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DEVLOPER  </dc:title>
  <dc:creator>NeighborWorks America</dc:creator>
  <cp:lastModifiedBy>Abera Tohye</cp:lastModifiedBy>
  <cp:revision>201</cp:revision>
  <dcterms:created xsi:type="dcterms:W3CDTF">2013-07-23T15:28:02Z</dcterms:created>
  <dcterms:modified xsi:type="dcterms:W3CDTF">2016-01-14T18:52:11Z</dcterms:modified>
</cp:coreProperties>
</file>