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>
        <c:manualLayout>
          <c:layoutTarget val="inner"/>
          <c:xMode val="edge"/>
          <c:yMode val="edge"/>
          <c:x val="7.3173665791776032E-2"/>
          <c:y val="0.1390214344753867"/>
          <c:w val="0.91293744531933507"/>
          <c:h val="0.645017245772455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 </c:v>
                </c:pt>
                <c:pt idx="1">
                  <c:v>Testul 1</c:v>
                </c:pt>
                <c:pt idx="2">
                  <c:v>Testul 2</c:v>
                </c:pt>
                <c:pt idx="3">
                  <c:v>Testul 3</c:v>
                </c:pt>
                <c:pt idx="4">
                  <c:v>Testul 4</c:v>
                </c:pt>
                <c:pt idx="5">
                  <c:v>Testul 5</c:v>
                </c:pt>
                <c:pt idx="6">
                  <c:v>Testul 6</c:v>
                </c:pt>
                <c:pt idx="7">
                  <c:v>Testul 7</c:v>
                </c:pt>
                <c:pt idx="8">
                  <c:v>Testul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154102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659359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27-492A-A027-A8493B8F9E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 </c:v>
                </c:pt>
                <c:pt idx="1">
                  <c:v>Testul 1</c:v>
                </c:pt>
                <c:pt idx="2">
                  <c:v>Testul 2</c:v>
                </c:pt>
                <c:pt idx="3">
                  <c:v>Testul 3</c:v>
                </c:pt>
                <c:pt idx="4">
                  <c:v>Testul 4</c:v>
                </c:pt>
                <c:pt idx="5">
                  <c:v>Testul 5</c:v>
                </c:pt>
                <c:pt idx="6">
                  <c:v>Testul 6</c:v>
                </c:pt>
                <c:pt idx="7">
                  <c:v>Testul 7</c:v>
                </c:pt>
                <c:pt idx="8">
                  <c:v>Testul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117364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776702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27-492A-A027-A8493B8F9E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 </c:v>
                </c:pt>
                <c:pt idx="1">
                  <c:v>Testul 1</c:v>
                </c:pt>
                <c:pt idx="2">
                  <c:v>Testul 2</c:v>
                </c:pt>
                <c:pt idx="3">
                  <c:v>Testul 3</c:v>
                </c:pt>
                <c:pt idx="4">
                  <c:v>Testul 4</c:v>
                </c:pt>
                <c:pt idx="5">
                  <c:v>Testul 5</c:v>
                </c:pt>
                <c:pt idx="6">
                  <c:v>Testul 6</c:v>
                </c:pt>
                <c:pt idx="7">
                  <c:v>Testul 7</c:v>
                </c:pt>
                <c:pt idx="8">
                  <c:v>Testul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27-492A-A027-A8493B8F9E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Quicksort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 </c:v>
                </c:pt>
                <c:pt idx="1">
                  <c:v>Testul 1</c:v>
                </c:pt>
                <c:pt idx="2">
                  <c:v>Testul 2</c:v>
                </c:pt>
                <c:pt idx="3">
                  <c:v>Testul 3</c:v>
                </c:pt>
                <c:pt idx="4">
                  <c:v>Testul 4</c:v>
                </c:pt>
                <c:pt idx="5">
                  <c:v>Testul 5</c:v>
                </c:pt>
                <c:pt idx="6">
                  <c:v>Testul 6</c:v>
                </c:pt>
                <c:pt idx="7">
                  <c:v>Testul 7</c:v>
                </c:pt>
                <c:pt idx="8">
                  <c:v>Testul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696880</c:v>
                </c:pt>
                <c:pt idx="2">
                  <c:v>8856</c:v>
                </c:pt>
                <c:pt idx="3">
                  <c:v>43170</c:v>
                </c:pt>
                <c:pt idx="4">
                  <c:v>747</c:v>
                </c:pt>
                <c:pt idx="5">
                  <c:v>542740</c:v>
                </c:pt>
                <c:pt idx="6">
                  <c:v>0</c:v>
                </c:pt>
                <c:pt idx="7">
                  <c:v>641270</c:v>
                </c:pt>
                <c:pt idx="8">
                  <c:v>750557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27-492A-A027-A8493B8F9E6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Countingsort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 </c:v>
                </c:pt>
                <c:pt idx="1">
                  <c:v>Testul 1</c:v>
                </c:pt>
                <c:pt idx="2">
                  <c:v>Testul 2</c:v>
                </c:pt>
                <c:pt idx="3">
                  <c:v>Testul 3</c:v>
                </c:pt>
                <c:pt idx="4">
                  <c:v>Testul 4</c:v>
                </c:pt>
                <c:pt idx="5">
                  <c:v>Testul 5</c:v>
                </c:pt>
                <c:pt idx="6">
                  <c:v>Testul 6</c:v>
                </c:pt>
                <c:pt idx="7">
                  <c:v>Testul 7</c:v>
                </c:pt>
                <c:pt idx="8">
                  <c:v>Testul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9305880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662806</c:v>
                </c:pt>
                <c:pt idx="6">
                  <c:v>705992</c:v>
                </c:pt>
                <c:pt idx="7">
                  <c:v>0</c:v>
                </c:pt>
                <c:pt idx="8">
                  <c:v>8565890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27-492A-A027-A8493B8F9E6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Sort()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 </c:v>
                </c:pt>
                <c:pt idx="1">
                  <c:v>Testul 1</c:v>
                </c:pt>
                <c:pt idx="2">
                  <c:v>Testul 2</c:v>
                </c:pt>
                <c:pt idx="3">
                  <c:v>Testul 3</c:v>
                </c:pt>
                <c:pt idx="4">
                  <c:v>Testul 4</c:v>
                </c:pt>
                <c:pt idx="5">
                  <c:v>Testul 5</c:v>
                </c:pt>
                <c:pt idx="6">
                  <c:v>Testul 6</c:v>
                </c:pt>
                <c:pt idx="7">
                  <c:v>Testul 7</c:v>
                </c:pt>
                <c:pt idx="8">
                  <c:v>Testul 8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521866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227-492A-A027-A8493B8F9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724336"/>
        <c:axId val="434726256"/>
      </c:lineChart>
      <c:catAx>
        <c:axId val="43472433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34726256"/>
        <c:crosses val="autoZero"/>
        <c:auto val="1"/>
        <c:lblAlgn val="ctr"/>
        <c:lblOffset val="100"/>
        <c:noMultiLvlLbl val="0"/>
      </c:catAx>
      <c:valAx>
        <c:axId val="43472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o-R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3472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2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6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86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821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4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035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091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759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632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233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59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0A8771-2D7E-4935-8DBA-1CFED17E9C93}" type="datetimeFigureOut">
              <a:rPr lang="ro-RO" smtClean="0"/>
              <a:t>15.03.2022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7DE0F1-FB04-477A-A325-8EF91745FC4D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1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erbecaru/Tema1-S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3665-4795-4312-9ADC-E5BCEFD2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-137160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Algoritmi</a:t>
            </a:r>
            <a:r>
              <a:rPr lang="en-US" b="1" dirty="0"/>
              <a:t> de </a:t>
            </a:r>
            <a:r>
              <a:rPr lang="en-US" b="1" dirty="0" err="1"/>
              <a:t>sortare</a:t>
            </a:r>
            <a:endParaRPr lang="ro-R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131BD-7528-40B5-9A46-A57DF9252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Berbecaru-Iovan Andrei</a:t>
            </a:r>
          </a:p>
          <a:p>
            <a:pPr algn="r"/>
            <a:r>
              <a:rPr lang="en-US" dirty="0" err="1"/>
              <a:t>Grupa</a:t>
            </a:r>
            <a:r>
              <a:rPr lang="en-US" dirty="0"/>
              <a:t> 134</a:t>
            </a:r>
          </a:p>
          <a:p>
            <a:pPr algn="r"/>
            <a:r>
              <a:rPr lang="ro-RO" dirty="0" err="1">
                <a:hlinkClick r:id="rId2"/>
              </a:rPr>
              <a:t>aberbecaru</a:t>
            </a:r>
            <a:r>
              <a:rPr lang="ro-RO" dirty="0">
                <a:hlinkClick r:id="rId2"/>
              </a:rPr>
              <a:t>/Tema1-SD (github.com)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918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0AB2-4D98-4216-9B0E-63088173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Tabelul</a:t>
            </a:r>
            <a:r>
              <a:rPr lang="en-US" b="1" dirty="0"/>
              <a:t> cu </a:t>
            </a:r>
            <a:r>
              <a:rPr lang="en-US" b="1" dirty="0" err="1"/>
              <a:t>rezultate</a:t>
            </a:r>
            <a:endParaRPr lang="ro-RO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BD1333-DEFF-430B-9FEF-F84C3AE4D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3618"/>
              </p:ext>
            </p:extLst>
          </p:nvPr>
        </p:nvGraphicFramePr>
        <p:xfrm>
          <a:off x="2536371" y="2236469"/>
          <a:ext cx="7228117" cy="356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786">
                  <a:extLst>
                    <a:ext uri="{9D8B030D-6E8A-4147-A177-3AD203B41FA5}">
                      <a16:colId xmlns:a16="http://schemas.microsoft.com/office/drawing/2014/main" val="1343835398"/>
                    </a:ext>
                  </a:extLst>
                </a:gridCol>
                <a:gridCol w="1053885">
                  <a:extLst>
                    <a:ext uri="{9D8B030D-6E8A-4147-A177-3AD203B41FA5}">
                      <a16:colId xmlns:a16="http://schemas.microsoft.com/office/drawing/2014/main" val="1865942163"/>
                    </a:ext>
                  </a:extLst>
                </a:gridCol>
                <a:gridCol w="1053885">
                  <a:extLst>
                    <a:ext uri="{9D8B030D-6E8A-4147-A177-3AD203B41FA5}">
                      <a16:colId xmlns:a16="http://schemas.microsoft.com/office/drawing/2014/main" val="3620363809"/>
                    </a:ext>
                  </a:extLst>
                </a:gridCol>
                <a:gridCol w="1053885">
                  <a:extLst>
                    <a:ext uri="{9D8B030D-6E8A-4147-A177-3AD203B41FA5}">
                      <a16:colId xmlns:a16="http://schemas.microsoft.com/office/drawing/2014/main" val="445357266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848933516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2269721417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725566413"/>
                    </a:ext>
                  </a:extLst>
                </a:gridCol>
              </a:tblGrid>
              <a:tr h="3961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 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Radixsort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Mergesort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Shellsort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Quicksort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Countingsort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Sort()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5726855"/>
                  </a:ext>
                </a:extLst>
              </a:tr>
              <a:tr h="3961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Testul 1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0.0154102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0.0117364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0.0117364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0.0069688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0.930588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0.0083276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412781"/>
                  </a:ext>
                </a:extLst>
              </a:tr>
              <a:tr h="3961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Testul 2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0.0006447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0.0009065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 0.0010215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0.0008856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0.0002702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0.0006673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0761311"/>
                  </a:ext>
                </a:extLst>
              </a:tr>
              <a:tr h="3961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Testul 3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0.0039099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0.0052263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0.0069645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0.004317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0.0008954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0.0036917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9955160"/>
                  </a:ext>
                </a:extLst>
              </a:tr>
              <a:tr h="3961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Testul 4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0.0008435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0.0009641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0.0010275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0.000747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0.001033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0.0006585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6366988"/>
                  </a:ext>
                </a:extLst>
              </a:tr>
              <a:tr h="3961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Testul 5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0.0055553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0.0077857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0.01133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0.0054274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0.0662806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0.004416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769670"/>
                  </a:ext>
                </a:extLst>
              </a:tr>
              <a:tr h="3961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Testul 6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0.001978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0.0022895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0.0023591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0.0015248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0.0705992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0.0013492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4951936"/>
                  </a:ext>
                </a:extLst>
              </a:tr>
              <a:tr h="3961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Testul 7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0.0054477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0.0074354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0.0093262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0.0064127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 0.001842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>
                          <a:effectLst/>
                        </a:rPr>
                        <a:t>0.0048529</a:t>
                      </a:r>
                      <a:endParaRPr lang="ro-R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95416"/>
                  </a:ext>
                </a:extLst>
              </a:tr>
              <a:tr h="396180"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Testul 8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0.0659359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0.0776702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0.101606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0.0750557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0.856589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100" u="none" strike="noStrike" dirty="0">
                          <a:effectLst/>
                        </a:rPr>
                        <a:t> 0.0521866</a:t>
                      </a:r>
                      <a:endParaRPr lang="ro-R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953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0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41A9-DEB8-49D5-8AA6-089AD1C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Compararea</a:t>
            </a:r>
            <a:r>
              <a:rPr lang="en-US" b="1" dirty="0"/>
              <a:t> </a:t>
            </a:r>
            <a:r>
              <a:rPr lang="en-US" b="1" dirty="0" err="1"/>
              <a:t>rezultatelor</a:t>
            </a:r>
            <a:endParaRPr lang="ro-RO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9CAEC00-7968-4E57-B701-218605313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92385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911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C36F-B090-464D-A7F5-36248D27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Observatii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3389-948B-40FD-A86E-1550F63D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Din </a:t>
            </a:r>
            <a:r>
              <a:rPr lang="en-US" sz="2800" dirty="0" err="1"/>
              <a:t>grafic</a:t>
            </a:r>
            <a:r>
              <a:rPr lang="en-US" sz="2800" dirty="0"/>
              <a:t> </a:t>
            </a:r>
            <a:r>
              <a:rPr lang="en-US" sz="2800" dirty="0" err="1"/>
              <a:t>observam</a:t>
            </a:r>
            <a:r>
              <a:rPr lang="en-US" sz="2800" dirty="0"/>
              <a:t> </a:t>
            </a:r>
            <a:r>
              <a:rPr lang="en-US" sz="2800" dirty="0" err="1"/>
              <a:t>faptul</a:t>
            </a:r>
            <a:r>
              <a:rPr lang="en-US" sz="2800" dirty="0"/>
              <a:t> ca </a:t>
            </a:r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/>
              <a:t>Countingsort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cel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lent, </a:t>
            </a:r>
            <a:r>
              <a:rPr lang="en-US" sz="2800" dirty="0" err="1"/>
              <a:t>mai</a:t>
            </a:r>
            <a:r>
              <a:rPr lang="en-US" sz="2800" dirty="0"/>
              <a:t> ales la </a:t>
            </a:r>
            <a:r>
              <a:rPr lang="en-US" sz="2800" dirty="0" err="1"/>
              <a:t>testele</a:t>
            </a:r>
            <a:r>
              <a:rPr lang="en-US" sz="2800" dirty="0"/>
              <a:t> cu </a:t>
            </a:r>
            <a:r>
              <a:rPr lang="en-US" sz="2800" dirty="0" err="1"/>
              <a:t>numar</a:t>
            </a:r>
            <a:r>
              <a:rPr lang="en-US" sz="2800" dirty="0"/>
              <a:t> mare de </a:t>
            </a:r>
            <a:r>
              <a:rPr lang="en-US" sz="2800" dirty="0" err="1"/>
              <a:t>elemente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Cel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rapid pe </a:t>
            </a:r>
            <a:r>
              <a:rPr lang="en-US" sz="2800" dirty="0" err="1"/>
              <a:t>acest</a:t>
            </a:r>
            <a:r>
              <a:rPr lang="en-US" sz="2800" dirty="0"/>
              <a:t> set de teste a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dirty="0" err="1"/>
              <a:t>algoritmul</a:t>
            </a:r>
            <a:r>
              <a:rPr lang="en-US" sz="2800" dirty="0"/>
              <a:t> de </a:t>
            </a:r>
            <a:r>
              <a:rPr lang="en-US" sz="2800" dirty="0" err="1"/>
              <a:t>sortare</a:t>
            </a:r>
            <a:r>
              <a:rPr lang="en-US" sz="2800" dirty="0"/>
              <a:t> </a:t>
            </a:r>
            <a:r>
              <a:rPr lang="en-US" sz="2800" dirty="0" err="1"/>
              <a:t>nativa</a:t>
            </a:r>
            <a:r>
              <a:rPr lang="en-US" sz="2800" dirty="0"/>
              <a:t>.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73868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791F-E413-46CA-AE61-6633587C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57B3-746D-413D-9E47-30E070A7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Implementarea</a:t>
            </a:r>
            <a:r>
              <a:rPr lang="en-US" sz="4000" b="1" dirty="0"/>
              <a:t> </a:t>
            </a:r>
            <a:r>
              <a:rPr lang="en-US" sz="4000" b="1" dirty="0" err="1"/>
              <a:t>completa</a:t>
            </a:r>
            <a:r>
              <a:rPr lang="en-US" sz="4000" b="1" dirty="0"/>
              <a:t> a </a:t>
            </a:r>
            <a:r>
              <a:rPr lang="en-US" sz="4000" b="1" dirty="0" err="1"/>
              <a:t>celor</a:t>
            </a:r>
            <a:r>
              <a:rPr lang="en-US" sz="4000" b="1" dirty="0"/>
              <a:t> 6 </a:t>
            </a:r>
            <a:r>
              <a:rPr lang="en-US" sz="4000" b="1" dirty="0" err="1"/>
              <a:t>algoritmi</a:t>
            </a:r>
            <a:r>
              <a:rPr lang="en-US" sz="4000" b="1" dirty="0"/>
              <a:t>, plus </a:t>
            </a:r>
            <a:r>
              <a:rPr lang="en-US" sz="4000" b="1" dirty="0" err="1"/>
              <a:t>apelarea</a:t>
            </a:r>
            <a:r>
              <a:rPr lang="en-US" sz="4000" b="1" dirty="0"/>
              <a:t> </a:t>
            </a:r>
            <a:r>
              <a:rPr lang="en-US" sz="4000" b="1" dirty="0" err="1"/>
              <a:t>functiilor</a:t>
            </a:r>
            <a:r>
              <a:rPr lang="en-US" sz="4000" b="1" dirty="0"/>
              <a:t> o </a:t>
            </a:r>
            <a:r>
              <a:rPr lang="en-US" sz="4000" b="1" dirty="0" err="1"/>
              <a:t>gasiti</a:t>
            </a:r>
            <a:r>
              <a:rPr lang="en-US" sz="4000" b="1" dirty="0"/>
              <a:t> pe GitHub. Link-ul </a:t>
            </a:r>
            <a:r>
              <a:rPr lang="en-US" sz="4000" b="1" dirty="0" err="1"/>
              <a:t>este</a:t>
            </a:r>
            <a:r>
              <a:rPr lang="en-US" sz="4000" b="1" dirty="0"/>
              <a:t> pe prima </a:t>
            </a:r>
            <a:r>
              <a:rPr lang="en-US" sz="4000" b="1" dirty="0" err="1"/>
              <a:t>pagina</a:t>
            </a:r>
            <a:r>
              <a:rPr lang="en-US" sz="4000" b="1" dirty="0"/>
              <a:t>!</a:t>
            </a:r>
          </a:p>
          <a:p>
            <a:pPr algn="ctr"/>
            <a:r>
              <a:rPr lang="en-US" sz="4000" b="1" dirty="0" err="1"/>
              <a:t>Multumesc</a:t>
            </a:r>
            <a:r>
              <a:rPr lang="en-US" sz="4000" b="1" dirty="0"/>
              <a:t> </a:t>
            </a:r>
            <a:r>
              <a:rPr lang="en-US" sz="4000" b="1" dirty="0" err="1"/>
              <a:t>pentru</a:t>
            </a:r>
            <a:r>
              <a:rPr lang="en-US" sz="4000" b="1" dirty="0"/>
              <a:t> </a:t>
            </a:r>
            <a:r>
              <a:rPr lang="en-US" sz="4000" b="1" dirty="0" err="1"/>
              <a:t>atentie</a:t>
            </a:r>
            <a:r>
              <a:rPr lang="en-US" sz="4000" b="1" dirty="0"/>
              <a:t>!</a:t>
            </a:r>
            <a:endParaRPr lang="ro-RO" sz="4000" b="1" dirty="0"/>
          </a:p>
        </p:txBody>
      </p:sp>
    </p:spTree>
    <p:extLst>
      <p:ext uri="{BB962C8B-B14F-4D97-AF65-F5344CB8AC3E}">
        <p14:creationId xmlns:p14="http://schemas.microsoft.com/office/powerpoint/2010/main" val="365462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915D-9A52-49E5-A9E3-A10F103F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RadixSort</a:t>
            </a:r>
            <a:br>
              <a:rPr lang="en-US" b="1" dirty="0"/>
            </a:br>
            <a:r>
              <a:rPr lang="en-US" sz="3200" dirty="0" err="1"/>
              <a:t>complexitate</a:t>
            </a:r>
            <a:r>
              <a:rPr lang="en-US" sz="3200" dirty="0"/>
              <a:t> O(n*k), k </a:t>
            </a:r>
            <a:r>
              <a:rPr lang="en-US" sz="3200" dirty="0" err="1"/>
              <a:t>fiind</a:t>
            </a:r>
            <a:r>
              <a:rPr lang="en-US" sz="3200" dirty="0"/>
              <a:t> </a:t>
            </a:r>
            <a:r>
              <a:rPr lang="en-US" sz="3200" dirty="0" err="1"/>
              <a:t>lungimea</a:t>
            </a:r>
            <a:r>
              <a:rPr lang="en-US" sz="3200" dirty="0"/>
              <a:t> </a:t>
            </a:r>
            <a:r>
              <a:rPr lang="en-US" sz="3200" dirty="0" err="1"/>
              <a:t>numerelor</a:t>
            </a:r>
            <a:endParaRPr lang="ro-RO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C76D2-D411-43A4-A8D2-556B2C1E8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86" y="1972194"/>
            <a:ext cx="5148943" cy="42022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D34589-7A37-4241-BFA6-90250BF09B4F}"/>
              </a:ext>
            </a:extLst>
          </p:cNvPr>
          <p:cNvSpPr txBox="1"/>
          <p:nvPr/>
        </p:nvSpPr>
        <p:spPr>
          <a:xfrm>
            <a:off x="6803571" y="2148841"/>
            <a:ext cx="3853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/>
              <a:t>implementat</a:t>
            </a:r>
            <a:r>
              <a:rPr lang="en-US" sz="2800" dirty="0"/>
              <a:t> </a:t>
            </a:r>
            <a:r>
              <a:rPr lang="en-US" sz="2800" dirty="0" err="1"/>
              <a:t>functioneaza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orice</a:t>
            </a:r>
            <a:r>
              <a:rPr lang="en-US" sz="2800" dirty="0"/>
              <a:t> </a:t>
            </a:r>
            <a:r>
              <a:rPr lang="en-US" sz="2800" dirty="0" err="1"/>
              <a:t>baza</a:t>
            </a:r>
            <a:r>
              <a:rPr lang="en-US" sz="2800" dirty="0"/>
              <a:t>.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verifica</a:t>
            </a:r>
            <a:r>
              <a:rPr lang="en-US" sz="2800" dirty="0"/>
              <a:t>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/>
              <a:t>lucru</a:t>
            </a:r>
            <a:r>
              <a:rPr lang="en-US" sz="2800" dirty="0"/>
              <a:t> se </a:t>
            </a:r>
            <a:r>
              <a:rPr lang="en-US" sz="2800" dirty="0" err="1"/>
              <a:t>modifca</a:t>
            </a:r>
            <a:r>
              <a:rPr lang="en-US" sz="2800" dirty="0"/>
              <a:t> la </a:t>
            </a:r>
            <a:r>
              <a:rPr lang="en-US" sz="2800" dirty="0" err="1"/>
              <a:t>apelul</a:t>
            </a:r>
            <a:r>
              <a:rPr lang="en-US" sz="2800" dirty="0"/>
              <a:t> </a:t>
            </a:r>
            <a:r>
              <a:rPr lang="en-US" sz="2800" dirty="0" err="1"/>
              <a:t>functiei</a:t>
            </a:r>
            <a:r>
              <a:rPr lang="en-US" sz="2800" dirty="0"/>
              <a:t> </a:t>
            </a:r>
            <a:r>
              <a:rPr lang="en-US" sz="2800" dirty="0" err="1"/>
              <a:t>baza</a:t>
            </a:r>
            <a:r>
              <a:rPr lang="en-US" sz="2800" dirty="0"/>
              <a:t> </a:t>
            </a:r>
            <a:r>
              <a:rPr lang="en-US" sz="2800" dirty="0" err="1"/>
              <a:t>dorita</a:t>
            </a:r>
            <a:r>
              <a:rPr lang="en-US" sz="2800"/>
              <a:t>.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5190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B71A-6653-419D-9F4B-85532336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Mergesort</a:t>
            </a:r>
            <a:br>
              <a:rPr lang="en-US" b="1" dirty="0"/>
            </a:br>
            <a:r>
              <a:rPr lang="en-US" sz="3200" dirty="0" err="1"/>
              <a:t>complexitatea</a:t>
            </a:r>
            <a:r>
              <a:rPr lang="en-US" sz="3200" dirty="0"/>
              <a:t> O(</a:t>
            </a:r>
            <a:r>
              <a:rPr lang="en-US" sz="3200" dirty="0" err="1"/>
              <a:t>nlogn</a:t>
            </a:r>
            <a:r>
              <a:rPr lang="en-US" sz="3200" dirty="0"/>
              <a:t>)</a:t>
            </a:r>
            <a:endParaRPr lang="ro-RO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7F838-3C9A-4FDC-9630-8171B3679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99" y="2133600"/>
            <a:ext cx="6101443" cy="4154728"/>
          </a:xfrm>
        </p:spPr>
      </p:pic>
    </p:spTree>
    <p:extLst>
      <p:ext uri="{BB962C8B-B14F-4D97-AF65-F5344CB8AC3E}">
        <p14:creationId xmlns:p14="http://schemas.microsoft.com/office/powerpoint/2010/main" val="337866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9664-F0B9-4118-B048-5EA406C6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Shellsort</a:t>
            </a:r>
            <a:br>
              <a:rPr lang="en-US" b="1" dirty="0"/>
            </a:br>
            <a:r>
              <a:rPr lang="en-US" sz="3200" dirty="0" err="1"/>
              <a:t>complexitatea</a:t>
            </a:r>
            <a:r>
              <a:rPr lang="en-US" sz="3200" dirty="0"/>
              <a:t> </a:t>
            </a:r>
            <a:r>
              <a:rPr lang="en-US" sz="3200" dirty="0" err="1"/>
              <a:t>medie</a:t>
            </a:r>
            <a:r>
              <a:rPr lang="en-US" sz="3200" dirty="0"/>
              <a:t> O(</a:t>
            </a:r>
            <a:r>
              <a:rPr lang="en-US" sz="3200" dirty="0" err="1"/>
              <a:t>nlogn</a:t>
            </a:r>
            <a:r>
              <a:rPr lang="en-US" sz="3200" dirty="0"/>
              <a:t>), in </a:t>
            </a:r>
            <a:r>
              <a:rPr lang="en-US" sz="3200" dirty="0" err="1"/>
              <a:t>cel</a:t>
            </a:r>
            <a:r>
              <a:rPr lang="en-US" sz="3200" dirty="0"/>
              <a:t> </a:t>
            </a:r>
            <a:r>
              <a:rPr lang="en-US" sz="3200" dirty="0" err="1"/>
              <a:t>mai</a:t>
            </a:r>
            <a:r>
              <a:rPr lang="en-US" sz="3200" dirty="0"/>
              <a:t> </a:t>
            </a:r>
            <a:r>
              <a:rPr lang="en-US" sz="3200" dirty="0" err="1"/>
              <a:t>rau</a:t>
            </a:r>
            <a:r>
              <a:rPr lang="en-US" sz="3200" dirty="0"/>
              <a:t> </a:t>
            </a:r>
            <a:r>
              <a:rPr lang="en-US" sz="3200" dirty="0" err="1"/>
              <a:t>caz</a:t>
            </a:r>
            <a:r>
              <a:rPr lang="en-US" sz="3200" dirty="0"/>
              <a:t> O(n</a:t>
            </a:r>
            <a:r>
              <a:rPr lang="en-US" sz="3200" baseline="30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3200" baseline="30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ro-RO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A774-7E62-4AB5-9A9F-C23BC586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EE960-EE8B-4D2D-B6FE-B5FABFC8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2219960"/>
            <a:ext cx="4909457" cy="32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6EBB-25DB-4D05-B27F-E1A0904E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Quicksort</a:t>
            </a:r>
            <a:br>
              <a:rPr lang="en-US" b="1" dirty="0"/>
            </a:br>
            <a:r>
              <a:rPr lang="en-US" sz="3200" dirty="0" err="1"/>
              <a:t>complexitatea</a:t>
            </a:r>
            <a:r>
              <a:rPr lang="en-US" sz="3200" dirty="0"/>
              <a:t> O(</a:t>
            </a:r>
            <a:r>
              <a:rPr lang="en-US" sz="3200" dirty="0" err="1"/>
              <a:t>nlogn</a:t>
            </a:r>
            <a:r>
              <a:rPr lang="en-US" sz="3200" dirty="0"/>
              <a:t>)</a:t>
            </a:r>
            <a:endParaRPr lang="ro-RO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10CD7-3458-4405-9427-DC3F293B7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143" y="2122715"/>
            <a:ext cx="4702628" cy="4038600"/>
          </a:xfrm>
        </p:spPr>
      </p:pic>
    </p:spTree>
    <p:extLst>
      <p:ext uri="{BB962C8B-B14F-4D97-AF65-F5344CB8AC3E}">
        <p14:creationId xmlns:p14="http://schemas.microsoft.com/office/powerpoint/2010/main" val="4589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C3C6-820D-4D38-A6ED-B0E779E6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Countingsort</a:t>
            </a:r>
            <a:br>
              <a:rPr lang="en-US" b="1" dirty="0"/>
            </a:br>
            <a:r>
              <a:rPr lang="en-US" sz="3200" dirty="0" err="1"/>
              <a:t>complexitatea</a:t>
            </a:r>
            <a:r>
              <a:rPr lang="en-US" sz="3200" dirty="0"/>
              <a:t> O(</a:t>
            </a:r>
            <a:r>
              <a:rPr lang="en-US" sz="3200" dirty="0" err="1"/>
              <a:t>n+MAX</a:t>
            </a:r>
            <a:r>
              <a:rPr lang="en-US" sz="3200" dirty="0"/>
              <a:t>), </a:t>
            </a:r>
            <a:r>
              <a:rPr lang="en-US" sz="3200" dirty="0" err="1"/>
              <a:t>unde</a:t>
            </a:r>
            <a:r>
              <a:rPr lang="en-US" sz="3200" dirty="0"/>
              <a:t> MAX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</a:t>
            </a:r>
            <a:r>
              <a:rPr lang="en-US" sz="3200" dirty="0" err="1"/>
              <a:t>mai</a:t>
            </a:r>
            <a:r>
              <a:rPr lang="en-US" sz="3200" dirty="0"/>
              <a:t> mare </a:t>
            </a:r>
            <a:r>
              <a:rPr lang="en-US" sz="3200" dirty="0" err="1"/>
              <a:t>numar</a:t>
            </a:r>
            <a:r>
              <a:rPr lang="en-US" sz="3200" dirty="0"/>
              <a:t> din vector</a:t>
            </a:r>
            <a:endParaRPr lang="ro-RO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7E857-106B-4FCB-A0AB-4EE02AA4B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764" y="2602879"/>
            <a:ext cx="3774471" cy="2895374"/>
          </a:xfrm>
        </p:spPr>
      </p:pic>
    </p:spTree>
    <p:extLst>
      <p:ext uri="{BB962C8B-B14F-4D97-AF65-F5344CB8AC3E}">
        <p14:creationId xmlns:p14="http://schemas.microsoft.com/office/powerpoint/2010/main" val="69110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97B6-4C9C-45EB-9E65-69868C5B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Sortarea</a:t>
            </a:r>
            <a:r>
              <a:rPr lang="en-US" b="1" dirty="0"/>
              <a:t> </a:t>
            </a:r>
            <a:r>
              <a:rPr lang="en-US" b="1" dirty="0" err="1"/>
              <a:t>nativa</a:t>
            </a:r>
            <a:r>
              <a:rPr lang="en-US" b="1" dirty="0"/>
              <a:t> din C++</a:t>
            </a:r>
            <a:br>
              <a:rPr lang="en-US" b="1" dirty="0"/>
            </a:br>
            <a:r>
              <a:rPr lang="en-US" sz="3200" dirty="0" err="1"/>
              <a:t>complexitatea</a:t>
            </a:r>
            <a:r>
              <a:rPr lang="en-US" sz="3200" dirty="0"/>
              <a:t> O(</a:t>
            </a:r>
            <a:r>
              <a:rPr lang="en-US" sz="3200" dirty="0" err="1"/>
              <a:t>nlogn</a:t>
            </a:r>
            <a:r>
              <a:rPr lang="en-US" sz="3200" dirty="0"/>
              <a:t>)</a:t>
            </a:r>
            <a:endParaRPr lang="ro-RO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8923D-8F1C-4367-A037-4C516644E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286" y="3178629"/>
            <a:ext cx="4071257" cy="1139383"/>
          </a:xfrm>
        </p:spPr>
      </p:pic>
    </p:spTree>
    <p:extLst>
      <p:ext uri="{BB962C8B-B14F-4D97-AF65-F5344CB8AC3E}">
        <p14:creationId xmlns:p14="http://schemas.microsoft.com/office/powerpoint/2010/main" val="7484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32AD-1C3C-4613-A40C-95CAB839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Compararea</a:t>
            </a:r>
            <a:r>
              <a:rPr lang="en-US" b="1" dirty="0"/>
              <a:t> </a:t>
            </a:r>
            <a:r>
              <a:rPr lang="en-US" b="1" dirty="0" err="1"/>
              <a:t>algoritmilor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62A8-0D3C-4D27-97DE-CE4D41FF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err="1"/>
              <a:t>Algoritmii</a:t>
            </a:r>
            <a:r>
              <a:rPr lang="en-US" sz="2400" b="1" dirty="0"/>
              <a:t> au </a:t>
            </a:r>
            <a:r>
              <a:rPr lang="en-US" sz="2400" b="1" dirty="0" err="1"/>
              <a:t>fost</a:t>
            </a:r>
            <a:r>
              <a:rPr lang="en-US" sz="2400" b="1" dirty="0"/>
              <a:t> </a:t>
            </a:r>
            <a:r>
              <a:rPr lang="en-US" sz="2400" b="1" dirty="0" err="1"/>
              <a:t>comparati</a:t>
            </a:r>
            <a:r>
              <a:rPr lang="en-US" sz="2400" b="1" dirty="0"/>
              <a:t> pe </a:t>
            </a:r>
            <a:r>
              <a:rPr lang="en-US" sz="2400" b="1" dirty="0" err="1"/>
              <a:t>urmatorul</a:t>
            </a:r>
            <a:r>
              <a:rPr lang="en-US" sz="2400" b="1" dirty="0"/>
              <a:t> set de teste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/>
              <a:t>100000 1000000000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/>
              <a:t>10000 100000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/>
              <a:t>50000 100000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/>
              <a:t>10000 1000000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/>
              <a:t>70000 100000000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/>
              <a:t>20000 100000000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/>
              <a:t>80000 1000000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 dirty="0"/>
              <a:t>700000 1000000000</a:t>
            </a:r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59231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659-EB24-420F-9E93-1305085B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Rezultatele</a:t>
            </a:r>
            <a:r>
              <a:rPr lang="en-US" b="1" dirty="0"/>
              <a:t> </a:t>
            </a:r>
            <a:r>
              <a:rPr lang="en-US" b="1" dirty="0" err="1"/>
              <a:t>obtinute</a:t>
            </a:r>
            <a:endParaRPr lang="ro-RO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6D51D-E34C-48C3-B746-C5929FBE3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537" y="1825179"/>
            <a:ext cx="4130206" cy="4479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B4258-8644-45F7-899E-853BF616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38" y="1781269"/>
            <a:ext cx="4153113" cy="45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37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287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Algoritmi de sortare</vt:lpstr>
      <vt:lpstr>RadixSort complexitate O(n*k), k fiind lungimea numerelor</vt:lpstr>
      <vt:lpstr>Mergesort complexitatea O(nlogn)</vt:lpstr>
      <vt:lpstr>Shellsort complexitatea medie O(nlogn), in cel mai rau caz O(n2)   </vt:lpstr>
      <vt:lpstr>Quicksort complexitatea O(nlogn)</vt:lpstr>
      <vt:lpstr>Countingsort complexitatea O(n+MAX), unde MAX este cel mai mare numar din vector</vt:lpstr>
      <vt:lpstr>Sortarea nativa din C++ complexitatea O(nlogn)</vt:lpstr>
      <vt:lpstr>Compararea algoritmilor</vt:lpstr>
      <vt:lpstr>Rezultatele obtinute</vt:lpstr>
      <vt:lpstr>Tabelul cu rezultate</vt:lpstr>
      <vt:lpstr>Compararea rezultatelor</vt:lpstr>
      <vt:lpstr>Observatii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Andrei   Berbecaru-Iovan</dc:creator>
  <cp:lastModifiedBy>Andrei   Berbecaru-Iovan</cp:lastModifiedBy>
  <cp:revision>3</cp:revision>
  <dcterms:created xsi:type="dcterms:W3CDTF">2022-03-14T22:51:52Z</dcterms:created>
  <dcterms:modified xsi:type="dcterms:W3CDTF">2022-03-15T09:18:13Z</dcterms:modified>
</cp:coreProperties>
</file>