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60" r:id="rId4"/>
    <p:sldId id="271" r:id="rId5"/>
    <p:sldId id="273" r:id="rId6"/>
    <p:sldId id="287" r:id="rId7"/>
    <p:sldId id="286" r:id="rId8"/>
    <p:sldId id="288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25" d="100"/>
          <a:sy n="125" d="100"/>
        </p:scale>
        <p:origin x="-19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7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3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3039-AD74-4103-A600-9BAE90E6579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1FBF-1449-4AB5-9F52-D322CE40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9B33-CA7C-4F9C-B986-4612D189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5171"/>
            <a:ext cx="12192000" cy="184479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Predicting Credit Defaults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5A22C-1428-482C-8C1E-A58F2EC7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1682866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prototype model using 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218375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70DB4-08CF-455D-BD7B-84FA5A6A7436}"/>
              </a:ext>
            </a:extLst>
          </p:cNvPr>
          <p:cNvSpPr/>
          <p:nvPr/>
        </p:nvSpPr>
        <p:spPr>
          <a:xfrm>
            <a:off x="6962626" y="2355669"/>
            <a:ext cx="3676083" cy="291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Boosting</a:t>
            </a:r>
            <a:r>
              <a:rPr lang="en-US" sz="1200" dirty="0">
                <a:solidFill>
                  <a:schemeClr val="tx1"/>
                </a:solidFill>
              </a:rPr>
              <a:t>: ensemble combining several weak learners into a strong learner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Train learners </a:t>
            </a:r>
            <a:r>
              <a:rPr lang="en-US" sz="1200" b="1" dirty="0">
                <a:solidFill>
                  <a:schemeClr val="tx1"/>
                </a:solidFill>
              </a:rPr>
              <a:t>sequentially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Gradient boosting</a:t>
            </a:r>
            <a:r>
              <a:rPr lang="en-US" sz="1200" dirty="0">
                <a:solidFill>
                  <a:schemeClr val="tx1"/>
                </a:solidFill>
              </a:rPr>
              <a:t>: train next learner on residuals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of former learner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Learning rate</a:t>
            </a:r>
            <a:r>
              <a:rPr lang="en-US" sz="1200" dirty="0">
                <a:solidFill>
                  <a:schemeClr val="tx1"/>
                </a:solidFill>
              </a:rPr>
              <a:t> (or shrinkage factor) to decide how much each weak learner will contribute to the final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Optimal number of trees can be found using </a:t>
            </a:r>
            <a:r>
              <a:rPr lang="en-US" sz="1200" i="1" dirty="0">
                <a:solidFill>
                  <a:schemeClr val="tx1"/>
                </a:solidFill>
              </a:rPr>
              <a:t>early stopping</a:t>
            </a:r>
            <a:r>
              <a:rPr lang="en-US" sz="1200" dirty="0">
                <a:solidFill>
                  <a:schemeClr val="tx1"/>
                </a:solidFill>
              </a:rPr>
              <a:t> decided by when the validation score has stopped improving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To decorrelate the learners, one can do subsampling of the training data – a technique called </a:t>
            </a:r>
            <a:r>
              <a:rPr lang="en-US" sz="1200" b="1" dirty="0">
                <a:solidFill>
                  <a:schemeClr val="tx1"/>
                </a:solidFill>
              </a:rPr>
              <a:t>Stochastic Gradient Boosting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2F0ADB-BCB0-4C70-95DA-38C1B58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80000"/>
          </a:xfrm>
        </p:spPr>
        <p:txBody>
          <a:bodyPr>
            <a:normAutofit/>
          </a:bodyPr>
          <a:lstStyle/>
          <a:p>
            <a:r>
              <a:rPr lang="en-US" sz="2000" dirty="0"/>
              <a:t>Appendix II: (Stochastic) Gradient Boosting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D2F45-803E-454A-814B-D011510A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41" y="1431608"/>
            <a:ext cx="508334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D9EF-A8F2-4349-B49E-054D2693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418"/>
            <a:ext cx="10515600" cy="1080000"/>
          </a:xfrm>
        </p:spPr>
        <p:txBody>
          <a:bodyPr>
            <a:normAutofit/>
          </a:bodyPr>
          <a:lstStyle/>
          <a:p>
            <a:r>
              <a:rPr lang="en-US" sz="2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4EEE-C1D2-4170-81F5-D716913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141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An overview of the data: Historical defaults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Credit default model</a:t>
            </a:r>
          </a:p>
          <a:p>
            <a:pPr marL="400050" lvl="1" indent="0">
              <a:buNone/>
            </a:pPr>
            <a:r>
              <a:rPr lang="en-US" sz="1600" dirty="0"/>
              <a:t>2.1 Model setup</a:t>
            </a:r>
          </a:p>
          <a:p>
            <a:pPr marL="400050" lvl="1" indent="0">
              <a:buNone/>
            </a:pPr>
            <a:r>
              <a:rPr lang="en-US" sz="1600" dirty="0"/>
              <a:t>2.2 Model training</a:t>
            </a:r>
          </a:p>
          <a:p>
            <a:pPr marL="400050" lvl="1" indent="0">
              <a:buNone/>
            </a:pPr>
            <a:r>
              <a:rPr lang="en-US" sz="1600" dirty="0"/>
              <a:t>2.3 Factors driving 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Results on test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Comparing machine-learning model with a sub-grade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746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5D6E-E406-44DC-BA7D-53C7E1A4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51" y="452717"/>
            <a:ext cx="9404723" cy="911263"/>
          </a:xfrm>
        </p:spPr>
        <p:txBody>
          <a:bodyPr>
            <a:normAutofit/>
          </a:bodyPr>
          <a:lstStyle/>
          <a:p>
            <a:r>
              <a:rPr lang="en-US" sz="2000" dirty="0"/>
              <a:t>1. An overview of the data: Historical defaults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DFCD4-EDEF-497D-A17B-3DE1FD02FD22}"/>
              </a:ext>
            </a:extLst>
          </p:cNvPr>
          <p:cNvSpPr/>
          <p:nvPr/>
        </p:nvSpPr>
        <p:spPr>
          <a:xfrm>
            <a:off x="879016" y="5758951"/>
            <a:ext cx="8730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historical default rate (of terminated loans) has been around 18%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Using median recovery rate this amount to approximately 0.5bn in losses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CC015-6C47-426D-8B38-734EFA25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9" y="2226822"/>
            <a:ext cx="477202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00DEF-47C7-4C51-95D2-29D0F58D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1" y="1628775"/>
            <a:ext cx="3409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980-B3C7-4642-B21D-DF17079D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92"/>
            <a:ext cx="10515600" cy="1080000"/>
          </a:xfrm>
        </p:spPr>
        <p:txBody>
          <a:bodyPr>
            <a:normAutofit/>
          </a:bodyPr>
          <a:lstStyle/>
          <a:p>
            <a:r>
              <a:rPr lang="en-US" sz="2000" dirty="0"/>
              <a:t>2.1 Credit default modeling: A supervised learning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E68F5-2690-40DC-B762-D0254EBBBF72}"/>
              </a:ext>
            </a:extLst>
          </p:cNvPr>
          <p:cNvSpPr txBox="1"/>
          <p:nvPr/>
        </p:nvSpPr>
        <p:spPr>
          <a:xfrm>
            <a:off x="1200149" y="4754884"/>
            <a:ext cx="1355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default info from 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4AAA4-7135-45EE-BC9A-02212B8D4F9D}"/>
              </a:ext>
            </a:extLst>
          </p:cNvPr>
          <p:cNvCxnSpPr>
            <a:cxnSpLocks/>
          </p:cNvCxnSpPr>
          <p:nvPr/>
        </p:nvCxnSpPr>
        <p:spPr>
          <a:xfrm flipH="1" flipV="1">
            <a:off x="1616528" y="4321826"/>
            <a:ext cx="1" cy="4330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7D2ACF-1418-4362-954C-78675D0B2E61}"/>
              </a:ext>
            </a:extLst>
          </p:cNvPr>
          <p:cNvSpPr txBox="1"/>
          <p:nvPr/>
        </p:nvSpPr>
        <p:spPr>
          <a:xfrm>
            <a:off x="2857500" y="4801050"/>
            <a:ext cx="2525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features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(data on borrower, loan)</a:t>
            </a:r>
          </a:p>
          <a:p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AFB75F-9A50-46AC-A325-17F58EB44190}"/>
              </a:ext>
            </a:extLst>
          </p:cNvPr>
          <p:cNvCxnSpPr>
            <a:cxnSpLocks/>
          </p:cNvCxnSpPr>
          <p:nvPr/>
        </p:nvCxnSpPr>
        <p:spPr>
          <a:xfrm flipH="1" flipV="1">
            <a:off x="3328306" y="4239831"/>
            <a:ext cx="2" cy="433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B3FC41-DC4E-43A7-AC34-05BFA0A1CFDF}"/>
              </a:ext>
            </a:extLst>
          </p:cNvPr>
          <p:cNvSpPr txBox="1"/>
          <p:nvPr/>
        </p:nvSpPr>
        <p:spPr>
          <a:xfrm>
            <a:off x="1396083" y="3479505"/>
            <a:ext cx="3135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5000" dirty="0">
                <a:latin typeface="Bradley Hand ITC" panose="03070402050302030203" pitchFamily="66" charset="0"/>
              </a:rPr>
              <a:t>y = f(x)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AA62D-4957-412B-8861-22E4009C47B6}"/>
              </a:ext>
            </a:extLst>
          </p:cNvPr>
          <p:cNvSpPr txBox="1"/>
          <p:nvPr/>
        </p:nvSpPr>
        <p:spPr>
          <a:xfrm>
            <a:off x="3230336" y="2513000"/>
            <a:ext cx="222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trained model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FF1028-AA84-4ECE-8202-45ED5983524D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2857500" y="2666888"/>
            <a:ext cx="372836" cy="769439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1A52221-8F14-4EDE-8FA1-4C0CF86CD929}"/>
              </a:ext>
            </a:extLst>
          </p:cNvPr>
          <p:cNvSpPr/>
          <p:nvPr/>
        </p:nvSpPr>
        <p:spPr>
          <a:xfrm>
            <a:off x="1094014" y="2384516"/>
            <a:ext cx="4588329" cy="36739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1D4B11-816A-4D5F-8CED-CFFEDD85827B}"/>
              </a:ext>
            </a:extLst>
          </p:cNvPr>
          <p:cNvSpPr/>
          <p:nvPr/>
        </p:nvSpPr>
        <p:spPr>
          <a:xfrm>
            <a:off x="5894641" y="3323615"/>
            <a:ext cx="631320" cy="114290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67E59-92E3-49E8-B387-6794A25B8BE7}"/>
              </a:ext>
            </a:extLst>
          </p:cNvPr>
          <p:cNvSpPr txBox="1"/>
          <p:nvPr/>
        </p:nvSpPr>
        <p:spPr>
          <a:xfrm>
            <a:off x="6634843" y="4801050"/>
            <a:ext cx="135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model prediction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18DEC9-EF48-4B8C-8790-242021E81C9D}"/>
              </a:ext>
            </a:extLst>
          </p:cNvPr>
          <p:cNvCxnSpPr>
            <a:cxnSpLocks/>
          </p:cNvCxnSpPr>
          <p:nvPr/>
        </p:nvCxnSpPr>
        <p:spPr>
          <a:xfrm flipH="1" flipV="1">
            <a:off x="7051222" y="4367992"/>
            <a:ext cx="1" cy="4330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076BB2-4374-4228-BA5D-6CF37A4B3792}"/>
              </a:ext>
            </a:extLst>
          </p:cNvPr>
          <p:cNvSpPr txBox="1"/>
          <p:nvPr/>
        </p:nvSpPr>
        <p:spPr>
          <a:xfrm>
            <a:off x="8621479" y="2565784"/>
            <a:ext cx="222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trained model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8295BE-D06C-42F5-9F62-C2C7361B14C8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8248643" y="2719672"/>
            <a:ext cx="372836" cy="76943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858830-7F23-45C7-B953-E3700CD7C295}"/>
              </a:ext>
            </a:extLst>
          </p:cNvPr>
          <p:cNvSpPr txBox="1"/>
          <p:nvPr/>
        </p:nvSpPr>
        <p:spPr>
          <a:xfrm>
            <a:off x="8248643" y="4888818"/>
            <a:ext cx="2593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 unseen data</a:t>
            </a:r>
          </a:p>
          <a:p>
            <a:r>
              <a:rPr lang="en-US" sz="1400" dirty="0">
                <a:solidFill>
                  <a:srgbClr val="C00000"/>
                </a:solidFill>
              </a:rPr>
              <a:t>(data on borrower, loan)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4B4C41-0C6A-4D7E-91D0-4EAD1ADFC2FD}"/>
              </a:ext>
            </a:extLst>
          </p:cNvPr>
          <p:cNvCxnSpPr>
            <a:cxnSpLocks/>
          </p:cNvCxnSpPr>
          <p:nvPr/>
        </p:nvCxnSpPr>
        <p:spPr>
          <a:xfrm flipH="1" flipV="1">
            <a:off x="8719449" y="4327599"/>
            <a:ext cx="2" cy="433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BD5F78-44A0-4190-9C8F-E97B4B3698BB}"/>
                  </a:ext>
                </a:extLst>
              </p:cNvPr>
              <p:cNvSpPr txBox="1"/>
              <p:nvPr/>
            </p:nvSpPr>
            <p:spPr>
              <a:xfrm>
                <a:off x="6681100" y="3532078"/>
                <a:ext cx="313508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5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5000" dirty="0">
                    <a:latin typeface="Bradley Hand ITC" panose="03070402050302030203" pitchFamily="66" charset="0"/>
                  </a:rPr>
                  <a:t> = f(x)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BD5F78-44A0-4190-9C8F-E97B4B36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00" y="3532078"/>
                <a:ext cx="3135086" cy="861774"/>
              </a:xfrm>
              <a:prstGeom prst="rect">
                <a:avLst/>
              </a:prstGeom>
              <a:blipFill>
                <a:blip r:embed="rId2"/>
                <a:stretch>
                  <a:fillRect t="-14085" b="-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9DE1867-BEB9-4A3A-B6B0-14A21A8CA04B}"/>
              </a:ext>
            </a:extLst>
          </p:cNvPr>
          <p:cNvSpPr txBox="1"/>
          <p:nvPr/>
        </p:nvSpPr>
        <p:spPr>
          <a:xfrm>
            <a:off x="7848600" y="1924745"/>
            <a:ext cx="22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Test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3B79EA-15A3-4526-8CEA-724E0E1E4B61}"/>
              </a:ext>
            </a:extLst>
          </p:cNvPr>
          <p:cNvSpPr txBox="1"/>
          <p:nvPr/>
        </p:nvSpPr>
        <p:spPr>
          <a:xfrm>
            <a:off x="2620736" y="1924745"/>
            <a:ext cx="22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300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38-63DC-4A04-9909-F3D470B0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1" y="102464"/>
            <a:ext cx="9624560" cy="1080000"/>
          </a:xfrm>
        </p:spPr>
        <p:txBody>
          <a:bodyPr>
            <a:normAutofit/>
          </a:bodyPr>
          <a:lstStyle/>
          <a:p>
            <a:r>
              <a:rPr lang="en-US" sz="2000" dirty="0"/>
              <a:t>2.2 Credit default modeling: Finding the ‘f()’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B6230-2859-4986-BF7D-7D2C4DEBD5D6}"/>
              </a:ext>
            </a:extLst>
          </p:cNvPr>
          <p:cNvSpPr/>
          <p:nvPr/>
        </p:nvSpPr>
        <p:spPr>
          <a:xfrm>
            <a:off x="776577" y="1079876"/>
            <a:ext cx="5319424" cy="3102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1: </a:t>
            </a:r>
            <a:r>
              <a:rPr lang="en-US" sz="1600" dirty="0" err="1"/>
              <a:t>GridSearchCV</a:t>
            </a:r>
            <a:r>
              <a:rPr lang="en-US" sz="1600" dirty="0"/>
              <a:t> with 3 different algorithms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7C9F6F-C22D-4203-AB83-DAF927B46296}"/>
              </a:ext>
            </a:extLst>
          </p:cNvPr>
          <p:cNvGrpSpPr/>
          <p:nvPr/>
        </p:nvGrpSpPr>
        <p:grpSpPr>
          <a:xfrm>
            <a:off x="7074149" y="1854741"/>
            <a:ext cx="3045092" cy="1212691"/>
            <a:chOff x="7405005" y="5182565"/>
            <a:chExt cx="3045092" cy="12126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A8E749-7523-415E-B0F7-83FC5207F74B}"/>
                </a:ext>
              </a:extLst>
            </p:cNvPr>
            <p:cNvGrpSpPr/>
            <p:nvPr/>
          </p:nvGrpSpPr>
          <p:grpSpPr>
            <a:xfrm>
              <a:off x="8187091" y="5182565"/>
              <a:ext cx="2263006" cy="1197317"/>
              <a:chOff x="8089119" y="4572000"/>
              <a:chExt cx="2263006" cy="119731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2858F7-1DDD-42C0-A1C1-0BFF8C885B43}"/>
                  </a:ext>
                </a:extLst>
              </p:cNvPr>
              <p:cNvSpPr/>
              <p:nvPr/>
            </p:nvSpPr>
            <p:spPr>
              <a:xfrm>
                <a:off x="8089119" y="4572000"/>
                <a:ext cx="432000" cy="2160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A38184-FFCA-464A-94DF-F3F85992FFDE}"/>
                  </a:ext>
                </a:extLst>
              </p:cNvPr>
              <p:cNvSpPr/>
              <p:nvPr/>
            </p:nvSpPr>
            <p:spPr>
              <a:xfrm>
                <a:off x="8548458" y="4572000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C4CD6F-0AF7-4A8D-9163-1EF1A9330F7B}"/>
                  </a:ext>
                </a:extLst>
              </p:cNvPr>
              <p:cNvSpPr/>
              <p:nvPr/>
            </p:nvSpPr>
            <p:spPr>
              <a:xfrm>
                <a:off x="9001447" y="4572000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C6B9D5-F375-4CBC-9E59-8B977EA5AD79}"/>
                  </a:ext>
                </a:extLst>
              </p:cNvPr>
              <p:cNvSpPr/>
              <p:nvPr/>
            </p:nvSpPr>
            <p:spPr>
              <a:xfrm>
                <a:off x="9460786" y="4817329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3D64858-7354-4650-992A-DF404BD0B6A6}"/>
                  </a:ext>
                </a:extLst>
              </p:cNvPr>
              <p:cNvSpPr/>
              <p:nvPr/>
            </p:nvSpPr>
            <p:spPr>
              <a:xfrm>
                <a:off x="9920125" y="4817329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60B1EA-3145-4099-8857-B5A5736E593C}"/>
                  </a:ext>
                </a:extLst>
              </p:cNvPr>
              <p:cNvSpPr/>
              <p:nvPr/>
            </p:nvSpPr>
            <p:spPr>
              <a:xfrm>
                <a:off x="9001447" y="4817329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21AA14-FD72-40E6-BEFA-B9D786CC2338}"/>
                  </a:ext>
                </a:extLst>
              </p:cNvPr>
              <p:cNvSpPr/>
              <p:nvPr/>
            </p:nvSpPr>
            <p:spPr>
              <a:xfrm>
                <a:off x="8089119" y="4817329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FB845-7EF2-4E2A-B634-BBB5302E7B11}"/>
                  </a:ext>
                </a:extLst>
              </p:cNvPr>
              <p:cNvSpPr/>
              <p:nvPr/>
            </p:nvSpPr>
            <p:spPr>
              <a:xfrm>
                <a:off x="8548458" y="4817329"/>
                <a:ext cx="432000" cy="2160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0F9A1C1-5B4D-477A-A903-D25844840DBA}"/>
                  </a:ext>
                </a:extLst>
              </p:cNvPr>
              <p:cNvSpPr/>
              <p:nvPr/>
            </p:nvSpPr>
            <p:spPr>
              <a:xfrm>
                <a:off x="9001447" y="5062658"/>
                <a:ext cx="432000" cy="2160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F84CC0-921C-41F2-BFAA-792461D86C04}"/>
                  </a:ext>
                </a:extLst>
              </p:cNvPr>
              <p:cNvSpPr/>
              <p:nvPr/>
            </p:nvSpPr>
            <p:spPr>
              <a:xfrm>
                <a:off x="9460786" y="4572000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3283762-FA66-4877-B635-54F9BFDED528}"/>
                  </a:ext>
                </a:extLst>
              </p:cNvPr>
              <p:cNvSpPr/>
              <p:nvPr/>
            </p:nvSpPr>
            <p:spPr>
              <a:xfrm>
                <a:off x="9920125" y="4572000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A255BD1-1AD6-47C5-A18E-172B29F5D0F6}"/>
                  </a:ext>
                </a:extLst>
              </p:cNvPr>
              <p:cNvSpPr/>
              <p:nvPr/>
            </p:nvSpPr>
            <p:spPr>
              <a:xfrm>
                <a:off x="8089119" y="5062658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1341F71-53E8-4632-90C3-21729BEC2E23}"/>
                  </a:ext>
                </a:extLst>
              </p:cNvPr>
              <p:cNvSpPr/>
              <p:nvPr/>
            </p:nvSpPr>
            <p:spPr>
              <a:xfrm>
                <a:off x="8548458" y="5062658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9B10133-866C-40FC-98A8-2C357CDB308A}"/>
                  </a:ext>
                </a:extLst>
              </p:cNvPr>
              <p:cNvSpPr/>
              <p:nvPr/>
            </p:nvSpPr>
            <p:spPr>
              <a:xfrm>
                <a:off x="8089119" y="531433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FF203C-DA84-4343-9A49-15FBD75E0E46}"/>
                  </a:ext>
                </a:extLst>
              </p:cNvPr>
              <p:cNvSpPr/>
              <p:nvPr/>
            </p:nvSpPr>
            <p:spPr>
              <a:xfrm>
                <a:off x="9460786" y="5062658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F21E94A-EBAB-4DB2-93B7-F25541AEE404}"/>
                  </a:ext>
                </a:extLst>
              </p:cNvPr>
              <p:cNvSpPr/>
              <p:nvPr/>
            </p:nvSpPr>
            <p:spPr>
              <a:xfrm>
                <a:off x="9920125" y="5062658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66D8E93-0ED0-4737-82E0-DDF9D10486E8}"/>
                  </a:ext>
                </a:extLst>
              </p:cNvPr>
              <p:cNvSpPr/>
              <p:nvPr/>
            </p:nvSpPr>
            <p:spPr>
              <a:xfrm>
                <a:off x="9460786" y="5314337"/>
                <a:ext cx="432000" cy="2160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F6BE09E-9423-4166-9652-821AC9B2E0CD}"/>
                  </a:ext>
                </a:extLst>
              </p:cNvPr>
              <p:cNvSpPr/>
              <p:nvPr/>
            </p:nvSpPr>
            <p:spPr>
              <a:xfrm>
                <a:off x="9920125" y="5553317"/>
                <a:ext cx="432000" cy="2160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1D9FBE3-1DAD-4AF9-8C44-1DB97CBAD0EA}"/>
                  </a:ext>
                </a:extLst>
              </p:cNvPr>
              <p:cNvSpPr/>
              <p:nvPr/>
            </p:nvSpPr>
            <p:spPr>
              <a:xfrm>
                <a:off x="9920125" y="531433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54E626C-79B0-41EF-9A75-EAD350B634CB}"/>
                  </a:ext>
                </a:extLst>
              </p:cNvPr>
              <p:cNvSpPr/>
              <p:nvPr/>
            </p:nvSpPr>
            <p:spPr>
              <a:xfrm>
                <a:off x="9460786" y="555331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6C5DE31-3200-4009-A423-1F599EE3543D}"/>
                  </a:ext>
                </a:extLst>
              </p:cNvPr>
              <p:cNvSpPr/>
              <p:nvPr/>
            </p:nvSpPr>
            <p:spPr>
              <a:xfrm>
                <a:off x="8548458" y="531433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2F7F14B-F0E1-4D32-8049-DDA6C6C54820}"/>
                  </a:ext>
                </a:extLst>
              </p:cNvPr>
              <p:cNvSpPr/>
              <p:nvPr/>
            </p:nvSpPr>
            <p:spPr>
              <a:xfrm>
                <a:off x="9001447" y="531433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36EA499-D287-4F9C-8EB6-DDF290D77522}"/>
                  </a:ext>
                </a:extLst>
              </p:cNvPr>
              <p:cNvSpPr/>
              <p:nvPr/>
            </p:nvSpPr>
            <p:spPr>
              <a:xfrm>
                <a:off x="8089119" y="555331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B1EF471-F423-4138-86C5-0BA7E3499AC3}"/>
                  </a:ext>
                </a:extLst>
              </p:cNvPr>
              <p:cNvSpPr/>
              <p:nvPr/>
            </p:nvSpPr>
            <p:spPr>
              <a:xfrm>
                <a:off x="8548458" y="555331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794B0B-954D-498A-8104-477E0AB7CC91}"/>
                  </a:ext>
                </a:extLst>
              </p:cNvPr>
              <p:cNvSpPr/>
              <p:nvPr/>
            </p:nvSpPr>
            <p:spPr>
              <a:xfrm>
                <a:off x="9001447" y="5553317"/>
                <a:ext cx="432000" cy="21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train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37B0B-16CA-43F6-A56A-26BB7DFF4A4C}"/>
                </a:ext>
              </a:extLst>
            </p:cNvPr>
            <p:cNvSpPr txBox="1"/>
            <p:nvPr/>
          </p:nvSpPr>
          <p:spPr>
            <a:xfrm>
              <a:off x="7405005" y="5182565"/>
              <a:ext cx="850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iteration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48DF43-DC96-4C1C-A48D-2FD9045BE377}"/>
                </a:ext>
              </a:extLst>
            </p:cNvPr>
            <p:cNvSpPr txBox="1"/>
            <p:nvPr/>
          </p:nvSpPr>
          <p:spPr>
            <a:xfrm>
              <a:off x="7405005" y="5431877"/>
              <a:ext cx="850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iteration 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309754-1607-4B71-8538-44BE8F5C93E1}"/>
                </a:ext>
              </a:extLst>
            </p:cNvPr>
            <p:cNvSpPr txBox="1"/>
            <p:nvPr/>
          </p:nvSpPr>
          <p:spPr>
            <a:xfrm>
              <a:off x="7405005" y="5681189"/>
              <a:ext cx="850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iteration 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1DD750-17A9-4F0D-A410-33815E30520B}"/>
                </a:ext>
              </a:extLst>
            </p:cNvPr>
            <p:cNvSpPr txBox="1"/>
            <p:nvPr/>
          </p:nvSpPr>
          <p:spPr>
            <a:xfrm>
              <a:off x="7405005" y="5930501"/>
              <a:ext cx="850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iteration 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09CA64-4216-4606-A3C7-FD910B44057B}"/>
                </a:ext>
              </a:extLst>
            </p:cNvPr>
            <p:cNvSpPr txBox="1"/>
            <p:nvPr/>
          </p:nvSpPr>
          <p:spPr>
            <a:xfrm>
              <a:off x="7405005" y="6179812"/>
              <a:ext cx="850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iteration 5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DB1034B-8948-4CE4-B189-CC08DAB20F63}"/>
              </a:ext>
            </a:extLst>
          </p:cNvPr>
          <p:cNvSpPr/>
          <p:nvPr/>
        </p:nvSpPr>
        <p:spPr>
          <a:xfrm>
            <a:off x="7168216" y="1079876"/>
            <a:ext cx="3625677" cy="3129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Cross-validation = 5-kfold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6FF380-26E9-4976-AB74-64EB6D6A474D}"/>
              </a:ext>
            </a:extLst>
          </p:cNvPr>
          <p:cNvSpPr/>
          <p:nvPr/>
        </p:nvSpPr>
        <p:spPr>
          <a:xfrm>
            <a:off x="776577" y="3665184"/>
            <a:ext cx="5319424" cy="3102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2: Bayesian hyperparameter optimization</a:t>
            </a:r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8CE46BA7-8E2C-4441-B94F-415AD838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145" y="5246464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088A9E-B769-4248-AFF9-E796E344D79A}"/>
              </a:ext>
            </a:extLst>
          </p:cNvPr>
          <p:cNvSpPr/>
          <p:nvPr/>
        </p:nvSpPr>
        <p:spPr>
          <a:xfrm>
            <a:off x="7499600" y="5438067"/>
            <a:ext cx="1219736" cy="4695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fitting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FF96-1E13-49AE-BDC6-9C1E6C09DB2E}"/>
              </a:ext>
            </a:extLst>
          </p:cNvPr>
          <p:cNvSpPr txBox="1"/>
          <p:nvPr/>
        </p:nvSpPr>
        <p:spPr>
          <a:xfrm>
            <a:off x="9546503" y="5296738"/>
            <a:ext cx="96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</a:t>
            </a:r>
          </a:p>
          <a:p>
            <a:r>
              <a:rPr lang="en-US" sz="1200" dirty="0"/>
              <a:t>model parameters (weights)</a:t>
            </a:r>
          </a:p>
        </p:txBody>
      </p:sp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D76E1809-C6A6-455C-82E0-81D75CC0B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6870" y="4048812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187ED3C-7412-40DB-8E72-5FADA4753B6F}"/>
              </a:ext>
            </a:extLst>
          </p:cNvPr>
          <p:cNvSpPr txBox="1"/>
          <p:nvPr/>
        </p:nvSpPr>
        <p:spPr>
          <a:xfrm>
            <a:off x="8020376" y="4121711"/>
            <a:ext cx="156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hyperparameters (settings)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A02B82-0FA0-45E4-B080-08B628DA97FF}"/>
              </a:ext>
            </a:extLst>
          </p:cNvPr>
          <p:cNvSpPr/>
          <p:nvPr/>
        </p:nvSpPr>
        <p:spPr>
          <a:xfrm>
            <a:off x="7168217" y="3664060"/>
            <a:ext cx="3625678" cy="3129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Machine learning process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448CD6-CF7B-4E9C-A17F-242150259292}"/>
              </a:ext>
            </a:extLst>
          </p:cNvPr>
          <p:cNvSpPr/>
          <p:nvPr/>
        </p:nvSpPr>
        <p:spPr>
          <a:xfrm>
            <a:off x="7168216" y="5246465"/>
            <a:ext cx="3486315" cy="9349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FB245266-689E-4020-BD51-D5ED7DD238D5}"/>
              </a:ext>
            </a:extLst>
          </p:cNvPr>
          <p:cNvSpPr/>
          <p:nvPr/>
        </p:nvSpPr>
        <p:spPr>
          <a:xfrm>
            <a:off x="7765459" y="4963212"/>
            <a:ext cx="688018" cy="23287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E46C93-BE21-4B3C-9B05-8D034A51D816}"/>
              </a:ext>
            </a:extLst>
          </p:cNvPr>
          <p:cNvSpPr/>
          <p:nvPr/>
        </p:nvSpPr>
        <p:spPr>
          <a:xfrm>
            <a:off x="7168216" y="4070167"/>
            <a:ext cx="2378287" cy="8417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71A3FFC-FF86-4CAB-99C0-C3EE4D5BA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916" y="4021019"/>
            <a:ext cx="4838700" cy="23622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A791EBB-A1A6-42ED-84E4-EB58B500D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916" y="1435711"/>
            <a:ext cx="4829175" cy="20193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592DF99-6180-4CFE-9238-2CBEACD05E2F}"/>
              </a:ext>
            </a:extLst>
          </p:cNvPr>
          <p:cNvSpPr txBox="1"/>
          <p:nvPr/>
        </p:nvSpPr>
        <p:spPr>
          <a:xfrm>
            <a:off x="4602457" y="4491043"/>
            <a:ext cx="10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Optimal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85369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F3-8019-4810-BAAD-1119A266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35"/>
          </a:xfrm>
        </p:spPr>
        <p:txBody>
          <a:bodyPr>
            <a:normAutofit/>
          </a:bodyPr>
          <a:lstStyle/>
          <a:p>
            <a:r>
              <a:rPr lang="en-US" sz="2000" dirty="0"/>
              <a:t>2.3 Credit default modeling: Factors driving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22099-114C-44A9-8040-3AA77C74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7" y="1662747"/>
            <a:ext cx="3819525" cy="4676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A911A-AAF3-4F50-9171-2D3C661327E7}"/>
              </a:ext>
            </a:extLst>
          </p:cNvPr>
          <p:cNvSpPr/>
          <p:nvPr/>
        </p:nvSpPr>
        <p:spPr>
          <a:xfrm>
            <a:off x="776577" y="1079876"/>
            <a:ext cx="5319424" cy="3102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</a:t>
            </a:r>
            <a:r>
              <a:rPr lang="en-US" sz="1600" dirty="0" err="1"/>
              <a:t>importances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ED28EB-78C8-444E-BC56-19450F2833DC}"/>
              </a:ext>
            </a:extLst>
          </p:cNvPr>
          <p:cNvSpPr/>
          <p:nvPr/>
        </p:nvSpPr>
        <p:spPr>
          <a:xfrm>
            <a:off x="6853237" y="1079875"/>
            <a:ext cx="4058604" cy="3102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Default by US state (‘</a:t>
            </a:r>
            <a:r>
              <a:rPr lang="en-US" sz="1600" dirty="0" err="1"/>
              <a:t>addr_state</a:t>
            </a:r>
            <a:r>
              <a:rPr lang="en-US" sz="1600" dirty="0"/>
              <a:t>’)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00481-13E3-4BF8-959F-675B6DF5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7" y="2392680"/>
            <a:ext cx="5320665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4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10F0906-4DAF-4E45-93B9-1E14B73B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8" y="2552700"/>
            <a:ext cx="3895725" cy="257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B1AF3-8019-4810-BAAD-1119A266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35"/>
          </a:xfrm>
        </p:spPr>
        <p:txBody>
          <a:bodyPr>
            <a:noAutofit/>
          </a:bodyPr>
          <a:lstStyle/>
          <a:p>
            <a:r>
              <a:rPr lang="en-US" sz="2000" dirty="0"/>
              <a:t>3. Results on test data – threshold to set the trade-off between rightly predicting defaults vs. wrongly predicting non-defaults</a:t>
            </a:r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95E8B89C-E721-42E1-BF02-341E3BDA4F7D}"/>
              </a:ext>
            </a:extLst>
          </p:cNvPr>
          <p:cNvSpPr/>
          <p:nvPr/>
        </p:nvSpPr>
        <p:spPr>
          <a:xfrm>
            <a:off x="4481989" y="4307205"/>
            <a:ext cx="106680" cy="990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5A3323FA-21BF-4A6C-B96A-7BCC99528ACC}"/>
              </a:ext>
            </a:extLst>
          </p:cNvPr>
          <p:cNvSpPr/>
          <p:nvPr/>
        </p:nvSpPr>
        <p:spPr>
          <a:xfrm>
            <a:off x="5410201" y="3369946"/>
            <a:ext cx="106680" cy="990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65CB48-E23F-4E09-8D67-95FBDBD8889F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 flipV="1">
            <a:off x="3446622" y="3505200"/>
            <a:ext cx="1035367" cy="8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DD22A4-D240-4EA3-B592-A1A9FE619FD6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5516881" y="3419476"/>
            <a:ext cx="2628899" cy="8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7E927AD-6FAC-44E9-BAAB-479BF3615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80" y="2552700"/>
            <a:ext cx="2447925" cy="1905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20327E-C440-4952-A2A5-1968A66D7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97" y="2552700"/>
            <a:ext cx="2447925" cy="1905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CD6EDB-0CA9-43B5-9FF5-E55D93A1258D}"/>
              </a:ext>
            </a:extLst>
          </p:cNvPr>
          <p:cNvSpPr/>
          <p:nvPr/>
        </p:nvSpPr>
        <p:spPr>
          <a:xfrm>
            <a:off x="998697" y="1996576"/>
            <a:ext cx="2521743" cy="3102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Threshold @ 0.70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5324A-DDA4-4C8A-9F74-A27C6E8ECE10}"/>
              </a:ext>
            </a:extLst>
          </p:cNvPr>
          <p:cNvSpPr/>
          <p:nvPr/>
        </p:nvSpPr>
        <p:spPr>
          <a:xfrm>
            <a:off x="8145780" y="1996575"/>
            <a:ext cx="2521743" cy="3102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Threshold @ 0.50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44A81-8D29-4A05-A400-FFBE4937B613}"/>
              </a:ext>
            </a:extLst>
          </p:cNvPr>
          <p:cNvSpPr txBox="1"/>
          <p:nvPr/>
        </p:nvSpPr>
        <p:spPr>
          <a:xfrm>
            <a:off x="9063038" y="4551183"/>
            <a:ext cx="129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TPR = 65%</a:t>
            </a:r>
          </a:p>
          <a:p>
            <a:r>
              <a:rPr lang="en-US" sz="1400" dirty="0">
                <a:solidFill>
                  <a:srgbClr val="C00000"/>
                </a:solidFill>
              </a:rPr>
              <a:t>FPR = 34%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EE6423-130F-4A65-B770-B5046D9A1994}"/>
              </a:ext>
            </a:extLst>
          </p:cNvPr>
          <p:cNvSpPr txBox="1"/>
          <p:nvPr/>
        </p:nvSpPr>
        <p:spPr>
          <a:xfrm>
            <a:off x="1834039" y="4551183"/>
            <a:ext cx="100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TPR = 20%</a:t>
            </a:r>
          </a:p>
          <a:p>
            <a:r>
              <a:rPr lang="en-US" sz="1400" dirty="0">
                <a:solidFill>
                  <a:srgbClr val="C00000"/>
                </a:solidFill>
              </a:rPr>
              <a:t>FPR = 6%</a:t>
            </a:r>
          </a:p>
        </p:txBody>
      </p:sp>
    </p:spTree>
    <p:extLst>
      <p:ext uri="{BB962C8B-B14F-4D97-AF65-F5344CB8AC3E}">
        <p14:creationId xmlns:p14="http://schemas.microsoft.com/office/powerpoint/2010/main" val="425722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1AF3-8019-4810-BAAD-1119A266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35"/>
          </a:xfrm>
        </p:spPr>
        <p:txBody>
          <a:bodyPr>
            <a:noAutofit/>
          </a:bodyPr>
          <a:lstStyle/>
          <a:p>
            <a:r>
              <a:rPr lang="en-US" sz="2000" dirty="0"/>
              <a:t>4. Comparing machine learning model with a model based on sub-grades shows that advanced analytics adds business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44A81-8D29-4A05-A400-FFBE4937B613}"/>
              </a:ext>
            </a:extLst>
          </p:cNvPr>
          <p:cNvSpPr txBox="1"/>
          <p:nvPr/>
        </p:nvSpPr>
        <p:spPr>
          <a:xfrm>
            <a:off x="7310438" y="4705486"/>
            <a:ext cx="129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TPR = 62%</a:t>
            </a:r>
          </a:p>
          <a:p>
            <a:r>
              <a:rPr lang="en-US" sz="1400" dirty="0">
                <a:solidFill>
                  <a:srgbClr val="C00000"/>
                </a:solidFill>
              </a:rPr>
              <a:t>FPR = 37%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494092-ABAB-487D-B3B5-F3DBC5AE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2583180"/>
            <a:ext cx="2447925" cy="1905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E25AE7-A3C0-4960-8B53-EC31F6F466B0}"/>
              </a:ext>
            </a:extLst>
          </p:cNvPr>
          <p:cNvSpPr/>
          <p:nvPr/>
        </p:nvSpPr>
        <p:spPr>
          <a:xfrm>
            <a:off x="2583180" y="1765165"/>
            <a:ext cx="2521743" cy="572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learning model with threshold @ 0.50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AEB7D-AB59-4702-ADB5-C013EC4125B6}"/>
              </a:ext>
            </a:extLst>
          </p:cNvPr>
          <p:cNvSpPr txBox="1"/>
          <p:nvPr/>
        </p:nvSpPr>
        <p:spPr>
          <a:xfrm>
            <a:off x="3408998" y="4734061"/>
            <a:ext cx="129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TPR = 65%</a:t>
            </a:r>
          </a:p>
          <a:p>
            <a:r>
              <a:rPr lang="en-US" sz="1400" dirty="0">
                <a:solidFill>
                  <a:srgbClr val="C00000"/>
                </a:solidFill>
              </a:rPr>
              <a:t>FPR = 34%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6DE987-9FFF-44F3-B8B0-EB2973E5CF1F}"/>
              </a:ext>
            </a:extLst>
          </p:cNvPr>
          <p:cNvSpPr/>
          <p:nvPr/>
        </p:nvSpPr>
        <p:spPr>
          <a:xfrm>
            <a:off x="6438900" y="1765165"/>
            <a:ext cx="2521743" cy="57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Sub-grades model with threshold @ 0.50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08B1F-DD35-46A5-985B-48855898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554605"/>
            <a:ext cx="2381250" cy="19335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05E658-4C21-46EC-900F-C93117B9F1E0}"/>
              </a:ext>
            </a:extLst>
          </p:cNvPr>
          <p:cNvSpPr/>
          <p:nvPr/>
        </p:nvSpPr>
        <p:spPr>
          <a:xfrm>
            <a:off x="909496" y="5474587"/>
            <a:ext cx="8730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sub-grades model has 201 more false negatives than the ML model (losses from 201 loans that could be avoided)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But equally important, the sub-grade model would wrongly label 1307 more non-defaulters – i.e. foregoing business opportunity from 1307 customers</a:t>
            </a:r>
          </a:p>
        </p:txBody>
      </p:sp>
    </p:spTree>
    <p:extLst>
      <p:ext uri="{BB962C8B-B14F-4D97-AF65-F5344CB8AC3E}">
        <p14:creationId xmlns:p14="http://schemas.microsoft.com/office/powerpoint/2010/main" val="36086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E9D5-881D-4F7B-8D58-F145C4AB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>
            <a:normAutofit/>
          </a:bodyPr>
          <a:lstStyle/>
          <a:p>
            <a:r>
              <a:rPr lang="en-US" sz="2000" dirty="0"/>
              <a:t>Appendix I: A quick review of decision trees</a:t>
            </a:r>
          </a:p>
        </p:txBody>
      </p:sp>
      <p:pic>
        <p:nvPicPr>
          <p:cNvPr id="9220" name="Picture 4" descr="Bilderesultat for decision tree machine learning">
            <a:extLst>
              <a:ext uri="{FF2B5EF4-FFF2-40B4-BE49-F238E27FC236}">
                <a16:creationId xmlns:a16="http://schemas.microsoft.com/office/drawing/2014/main" id="{0AE8E893-58EB-4564-BEE6-2F955DE6F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2"/>
          <a:stretch/>
        </p:blipFill>
        <p:spPr bwMode="auto">
          <a:xfrm>
            <a:off x="2452216" y="1830977"/>
            <a:ext cx="4161400" cy="44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7F60D4-1B67-4688-829B-D3BDFBF35951}"/>
              </a:ext>
            </a:extLst>
          </p:cNvPr>
          <p:cNvSpPr/>
          <p:nvPr/>
        </p:nvSpPr>
        <p:spPr>
          <a:xfrm>
            <a:off x="6962626" y="2355669"/>
            <a:ext cx="3676083" cy="291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Starts at root node (one feature) and finds the best split to max e.g. </a:t>
            </a:r>
            <a:r>
              <a:rPr lang="en-US" sz="1200" dirty="0" err="1">
                <a:solidFill>
                  <a:schemeClr val="tx1"/>
                </a:solidFill>
              </a:rPr>
              <a:t>gini</a:t>
            </a:r>
            <a:r>
              <a:rPr lang="en-US" sz="1200" dirty="0">
                <a:solidFill>
                  <a:schemeClr val="tx1"/>
                </a:solidFill>
              </a:rPr>
              <a:t> impurity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‘Builds the tree’ by progressing through each feature, until certain hyperparameters are reached (max depth, minimum samples in leaves)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Pros</a:t>
            </a:r>
            <a:r>
              <a:rPr lang="en-US" sz="1200" dirty="0">
                <a:solidFill>
                  <a:schemeClr val="tx1"/>
                </a:solidFill>
              </a:rPr>
              <a:t>: easy to interpret and great as building stone in ensembles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Cons</a:t>
            </a:r>
            <a:r>
              <a:rPr lang="en-US" sz="1200" dirty="0">
                <a:solidFill>
                  <a:schemeClr val="tx1"/>
                </a:solidFill>
              </a:rPr>
              <a:t>: overfits rather easily, and requires data to be orthogonally divisible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541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Cambria Math</vt:lpstr>
      <vt:lpstr>Wingdings</vt:lpstr>
      <vt:lpstr>Office Theme</vt:lpstr>
      <vt:lpstr>Predicting Credit Defaults</vt:lpstr>
      <vt:lpstr>Outline</vt:lpstr>
      <vt:lpstr>1. An overview of the data: Historical defaults</vt:lpstr>
      <vt:lpstr>2.1 Credit default modeling: A supervised learning problem</vt:lpstr>
      <vt:lpstr>2.2 Credit default modeling: Finding the ‘f()’</vt:lpstr>
      <vt:lpstr>2.3 Credit default modeling: Factors driving default</vt:lpstr>
      <vt:lpstr>3. Results on test data – threshold to set the trade-off between rightly predicting defaults vs. wrongly predicting non-defaults</vt:lpstr>
      <vt:lpstr>4. Comparing machine learning model with a model based on sub-grades shows that advanced analytics adds business value</vt:lpstr>
      <vt:lpstr>Appendix I: A quick review of decision trees</vt:lpstr>
      <vt:lpstr>Appendix II: (Stochastic) Gradient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</dc:title>
  <dc:creator>Bergem, Adrian</dc:creator>
  <cp:lastModifiedBy>Bergem, Adrian</cp:lastModifiedBy>
  <cp:revision>89</cp:revision>
  <dcterms:created xsi:type="dcterms:W3CDTF">2018-10-06T18:42:14Z</dcterms:created>
  <dcterms:modified xsi:type="dcterms:W3CDTF">2018-10-30T20:49:50Z</dcterms:modified>
</cp:coreProperties>
</file>