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A05-0D0C-43A7-82D0-A3392C64EE02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281-2DCE-4475-B670-1528DB55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43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A05-0D0C-43A7-82D0-A3392C64EE02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281-2DCE-4475-B670-1528DB55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9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A05-0D0C-43A7-82D0-A3392C64EE02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281-2DCE-4475-B670-1528DB55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2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A05-0D0C-43A7-82D0-A3392C64EE02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281-2DCE-4475-B670-1528DB55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11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A05-0D0C-43A7-82D0-A3392C64EE02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281-2DCE-4475-B670-1528DB55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81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A05-0D0C-43A7-82D0-A3392C64EE02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281-2DCE-4475-B670-1528DB55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3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A05-0D0C-43A7-82D0-A3392C64EE02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281-2DCE-4475-B670-1528DB55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37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A05-0D0C-43A7-82D0-A3392C64EE02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281-2DCE-4475-B670-1528DB55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09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A05-0D0C-43A7-82D0-A3392C64EE02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281-2DCE-4475-B670-1528DB55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52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A05-0D0C-43A7-82D0-A3392C64EE02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281-2DCE-4475-B670-1528DB55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10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A05-0D0C-43A7-82D0-A3392C64EE02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281-2DCE-4475-B670-1528DB55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11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10A05-0D0C-43A7-82D0-A3392C64EE02}" type="datetimeFigureOut">
              <a:rPr lang="en-GB" smtClean="0"/>
              <a:t>30/09/2013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1281-2DCE-4475-B670-1528DB55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9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Source Management</a:t>
            </a:r>
            <a:br>
              <a:rPr lang="en-GB" dirty="0" smtClean="0"/>
            </a:br>
            <a:r>
              <a:rPr lang="en-GB" dirty="0" smtClean="0"/>
              <a:t>using Git and GitHub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walk through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24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Ignore Files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817445" y="2186940"/>
            <a:ext cx="5509110" cy="3548955"/>
            <a:chOff x="1618908" y="2186940"/>
            <a:chExt cx="5509110" cy="3548955"/>
          </a:xfrm>
        </p:grpSpPr>
        <p:sp>
          <p:nvSpPr>
            <p:cNvPr id="8" name="Rectangle 7"/>
            <p:cNvSpPr/>
            <p:nvPr/>
          </p:nvSpPr>
          <p:spPr>
            <a:xfrm>
              <a:off x="1618908" y="2550408"/>
              <a:ext cx="5509110" cy="69249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3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.idea/</a:t>
              </a:r>
            </a:p>
            <a:p>
              <a:r>
                <a:rPr lang="en-GB" sz="13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out/</a:t>
              </a:r>
            </a:p>
            <a:p>
              <a:r>
                <a:rPr lang="en-GB" sz="13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*.</a:t>
              </a:r>
              <a:r>
                <a:rPr lang="en-GB" sz="1300" dirty="0" err="1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iml</a:t>
              </a:r>
              <a:endParaRPr lang="en-GB" sz="13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19317" y="2186940"/>
              <a:ext cx="55082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 smtClean="0"/>
                <a:t>Edit </a:t>
              </a:r>
              <a:r>
                <a:rPr lang="en-GB" dirty="0" smtClean="0">
                  <a:solidFill>
                    <a:schemeClr val="accent6">
                      <a:lumMod val="50000"/>
                    </a:schemeClr>
                  </a:solidFill>
                </a:rPr>
                <a:t>.</a:t>
              </a:r>
              <a:r>
                <a:rPr lang="en-GB" dirty="0" err="1" smtClean="0">
                  <a:solidFill>
                    <a:schemeClr val="accent6">
                      <a:lumMod val="50000"/>
                    </a:schemeClr>
                  </a:solidFill>
                </a:rPr>
                <a:t>gitignore</a:t>
              </a:r>
              <a:endParaRPr lang="en-GB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19345" y="3242905"/>
              <a:ext cx="55082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 smtClean="0"/>
                <a:t>Commit again</a:t>
              </a:r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19344" y="3612237"/>
              <a:ext cx="5508238" cy="212365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$ </a:t>
              </a:r>
              <a:r>
                <a:rPr lang="en-GB" sz="12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git add .</a:t>
              </a:r>
            </a:p>
            <a:p>
              <a:r>
                <a:rPr lang="en-GB" sz="12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$ git </a:t>
              </a:r>
              <a:r>
                <a:rPr lang="en-GB" sz="1200" dirty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commit -m 'removed compile and IDE files, added </a:t>
              </a:r>
              <a:r>
                <a:rPr lang="en-GB" sz="1200" dirty="0" err="1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gitignore</a:t>
              </a:r>
              <a:r>
                <a:rPr lang="en-GB" sz="1200" dirty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'</a:t>
              </a:r>
            </a:p>
            <a:p>
              <a:r>
                <a:rPr lang="en-GB" sz="1200" dirty="0">
                  <a:solidFill>
                    <a:schemeClr val="bg1"/>
                  </a:solidFill>
                  <a:latin typeface="Envy Code R" panose="02000509000000020004" pitchFamily="49" charset="0"/>
                </a:rPr>
                <a:t>[master 5248588] removed compile and IDE files, added </a:t>
              </a:r>
              <a:r>
                <a:rPr lang="en-GB" sz="1200" dirty="0" err="1">
                  <a:solidFill>
                    <a:schemeClr val="bg1"/>
                  </a:solidFill>
                  <a:latin typeface="Envy Code R" panose="02000509000000020004" pitchFamily="49" charset="0"/>
                </a:rPr>
                <a:t>gitignore</a:t>
              </a:r>
              <a:endParaRPr lang="en-GB" sz="1200" dirty="0">
                <a:solidFill>
                  <a:schemeClr val="bg1"/>
                </a:solidFill>
                <a:latin typeface="Envy Code R" panose="02000509000000020004" pitchFamily="49" charset="0"/>
              </a:endParaRPr>
            </a:p>
            <a:p>
              <a:r>
                <a:rPr lang="en-GB" sz="1200" dirty="0">
                  <a:solidFill>
                    <a:schemeClr val="bg1"/>
                  </a:solidFill>
                  <a:latin typeface="Envy Code R" panose="02000509000000020004" pitchFamily="49" charset="0"/>
                </a:rPr>
                <a:t> 12 files changed, 3 insertions(+), 412 deletions(-)</a:t>
              </a:r>
            </a:p>
            <a:p>
              <a:r>
                <a:rPr lang="en-GB" sz="1200" dirty="0">
                  <a:solidFill>
                    <a:schemeClr val="bg1"/>
                  </a:solidFill>
                  <a:latin typeface="Envy Code R" panose="02000509000000020004" pitchFamily="49" charset="0"/>
                </a:rPr>
                <a:t> create mode 100644 .</a:t>
              </a:r>
              <a:r>
                <a:rPr lang="en-GB" sz="1200" dirty="0" err="1">
                  <a:solidFill>
                    <a:schemeClr val="bg1"/>
                  </a:solidFill>
                  <a:latin typeface="Envy Code R" panose="02000509000000020004" pitchFamily="49" charset="0"/>
                </a:rPr>
                <a:t>gitignore</a:t>
              </a:r>
              <a:endParaRPr lang="en-GB" sz="1200" dirty="0">
                <a:solidFill>
                  <a:schemeClr val="bg1"/>
                </a:solidFill>
                <a:latin typeface="Envy Code R" panose="02000509000000020004" pitchFamily="49" charset="0"/>
              </a:endParaRPr>
            </a:p>
            <a:p>
              <a:r>
                <a:rPr lang="en-GB" sz="1200" dirty="0">
                  <a:solidFill>
                    <a:schemeClr val="bg1"/>
                  </a:solidFill>
                  <a:latin typeface="Envy Code R" panose="02000509000000020004" pitchFamily="49" charset="0"/>
                </a:rPr>
                <a:t> delete mode 100644 .idea/.name</a:t>
              </a: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...</a:t>
              </a:r>
            </a:p>
            <a:p>
              <a:r>
                <a:rPr lang="en-GB" sz="1200" dirty="0">
                  <a:solidFill>
                    <a:schemeClr val="bg1"/>
                  </a:solidFill>
                  <a:latin typeface="Envy Code R" panose="02000509000000020004" pitchFamily="49" charset="0"/>
                </a:rPr>
                <a:t> </a:t>
              </a:r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delete </a:t>
              </a:r>
              <a:r>
                <a:rPr lang="en-GB" sz="1200" dirty="0">
                  <a:solidFill>
                    <a:schemeClr val="bg1"/>
                  </a:solidFill>
                  <a:latin typeface="Envy Code R" panose="02000509000000020004" pitchFamily="49" charset="0"/>
                </a:rPr>
                <a:t>mode 100644 .idea/workspace.xml</a:t>
              </a:r>
            </a:p>
            <a:p>
              <a:r>
                <a:rPr lang="en-GB" sz="1200" dirty="0">
                  <a:solidFill>
                    <a:schemeClr val="bg1"/>
                  </a:solidFill>
                  <a:latin typeface="Envy Code R" panose="02000509000000020004" pitchFamily="49" charset="0"/>
                </a:rPr>
                <a:t> delete mode 100644 hello_world.iml</a:t>
              </a:r>
            </a:p>
            <a:p>
              <a:r>
                <a:rPr lang="en-GB" sz="1200" dirty="0">
                  <a:solidFill>
                    <a:schemeClr val="bg1"/>
                  </a:solidFill>
                  <a:latin typeface="Envy Code R" panose="02000509000000020004" pitchFamily="49" charset="0"/>
                </a:rPr>
                <a:t> delete mode 100644 out/production/</a:t>
              </a:r>
              <a:r>
                <a:rPr lang="en-GB" sz="1200" dirty="0" err="1">
                  <a:solidFill>
                    <a:schemeClr val="bg1"/>
                  </a:solidFill>
                  <a:latin typeface="Envy Code R" panose="02000509000000020004" pitchFamily="49" charset="0"/>
                </a:rPr>
                <a:t>hello_world</a:t>
              </a:r>
              <a:r>
                <a:rPr lang="en-GB" sz="1200" dirty="0">
                  <a:solidFill>
                    <a:schemeClr val="bg1"/>
                  </a:solidFill>
                  <a:latin typeface="Envy Code R" panose="02000509000000020004" pitchFamily="49" charset="0"/>
                </a:rPr>
                <a:t>/</a:t>
              </a:r>
              <a:r>
                <a:rPr lang="en-GB" sz="1200" dirty="0" err="1">
                  <a:solidFill>
                    <a:schemeClr val="bg1"/>
                  </a:solidFill>
                  <a:latin typeface="Envy Code R" panose="02000509000000020004" pitchFamily="49" charset="0"/>
                </a:rPr>
                <a:t>Alphabet.class</a:t>
              </a:r>
              <a:endParaRPr lang="en-GB" sz="1200" dirty="0">
                <a:solidFill>
                  <a:schemeClr val="bg1"/>
                </a:solidFill>
                <a:latin typeface="Envy Code R" panose="02000509000000020004" pitchFamily="49" charset="0"/>
              </a:endParaRPr>
            </a:p>
            <a:p>
              <a:r>
                <a:rPr lang="en-GB" sz="1200" dirty="0">
                  <a:solidFill>
                    <a:schemeClr val="bg1"/>
                  </a:solidFill>
                  <a:latin typeface="Envy Code R" panose="02000509000000020004" pitchFamily="49" charset="0"/>
                </a:rPr>
                <a:t> delete mode 100644 out/production/</a:t>
              </a:r>
              <a:r>
                <a:rPr lang="en-GB" sz="1200" dirty="0" err="1">
                  <a:solidFill>
                    <a:schemeClr val="bg1"/>
                  </a:solidFill>
                  <a:latin typeface="Envy Code R" panose="02000509000000020004" pitchFamily="49" charset="0"/>
                </a:rPr>
                <a:t>hello_world</a:t>
              </a:r>
              <a:r>
                <a:rPr lang="en-GB" sz="1200" dirty="0">
                  <a:solidFill>
                    <a:schemeClr val="bg1"/>
                  </a:solidFill>
                  <a:latin typeface="Envy Code R" panose="02000509000000020004" pitchFamily="49" charset="0"/>
                </a:rPr>
                <a:t>/</a:t>
              </a:r>
              <a:r>
                <a:rPr lang="en-GB" sz="1200" dirty="0" err="1">
                  <a:solidFill>
                    <a:schemeClr val="bg1"/>
                  </a:solidFill>
                  <a:latin typeface="Envy Code R" panose="02000509000000020004" pitchFamily="49" charset="0"/>
                </a:rPr>
                <a:t>Main.class</a:t>
              </a:r>
              <a:endParaRPr lang="en-GB" sz="1200" dirty="0">
                <a:solidFill>
                  <a:schemeClr val="bg1"/>
                </a:solidFill>
                <a:latin typeface="Envy Code R" panose="0200050900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Branching and Merging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998478" y="1556792"/>
            <a:ext cx="7147044" cy="4930705"/>
            <a:chOff x="998479" y="2114758"/>
            <a:chExt cx="7147044" cy="4930705"/>
          </a:xfrm>
        </p:grpSpPr>
        <p:sp>
          <p:nvSpPr>
            <p:cNvPr id="8" name="Rectangle 7"/>
            <p:cNvSpPr/>
            <p:nvPr/>
          </p:nvSpPr>
          <p:spPr>
            <a:xfrm>
              <a:off x="998479" y="2478226"/>
              <a:ext cx="7147044" cy="69249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3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$ git checkout -b '</a:t>
              </a:r>
              <a:r>
                <a:rPr lang="en-GB" sz="1300" dirty="0" err="1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hellogithub</a:t>
              </a:r>
              <a:r>
                <a:rPr lang="en-GB" sz="13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'</a:t>
              </a:r>
            </a:p>
            <a:p>
              <a:r>
                <a:rPr lang="en-GB" sz="13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M       </a:t>
              </a:r>
              <a:r>
                <a:rPr lang="en-GB" sz="1300" dirty="0" err="1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src</a:t>
              </a:r>
              <a:r>
                <a:rPr lang="en-GB" sz="13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/Main.java</a:t>
              </a:r>
            </a:p>
            <a:p>
              <a:r>
                <a:rPr lang="en-GB" sz="13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Switched to a new branch '</a:t>
              </a:r>
              <a:r>
                <a:rPr lang="en-GB" sz="1300" dirty="0" err="1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hellogithub</a:t>
              </a:r>
              <a:r>
                <a:rPr lang="en-GB" sz="13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'</a:t>
              </a:r>
              <a:endPara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9009" y="2114758"/>
              <a:ext cx="71459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 smtClean="0"/>
                <a:t>New branch</a:t>
              </a:r>
              <a:endParaRPr lang="en-GB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9045" y="3169912"/>
              <a:ext cx="71459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 smtClean="0"/>
                <a:t>Commit changes</a:t>
              </a:r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9044" y="3538433"/>
              <a:ext cx="7145915" cy="138499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$ </a:t>
              </a:r>
              <a:r>
                <a:rPr lang="en-GB" sz="12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git add .</a:t>
              </a:r>
            </a:p>
            <a:p>
              <a:r>
                <a:rPr lang="en-GB" sz="12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$ git commit -m 'hello to GitHub instead'</a:t>
              </a: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[</a:t>
              </a:r>
              <a:r>
                <a:rPr lang="en-GB" sz="1200" dirty="0" err="1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hellogithub</a:t>
              </a:r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9d54dd0] hello to GitHub instead</a:t>
              </a: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1 file changed, 6 insertions(+), 6 deletions(-)</a:t>
              </a:r>
            </a:p>
            <a:p>
              <a:r>
                <a:rPr lang="en-GB" sz="12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$ git branch -v</a:t>
              </a: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* </a:t>
              </a:r>
              <a:r>
                <a:rPr lang="en-GB" sz="1200" dirty="0" err="1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hellogithub</a:t>
              </a:r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9d54dd0 hello to GitHub instead</a:t>
              </a: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 master      5248588 [ahead 2] removed compile and IDE files, added </a:t>
              </a:r>
              <a:r>
                <a:rPr lang="en-GB" sz="1200" dirty="0" err="1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gitignore</a:t>
              </a:r>
              <a:endParaRPr lang="en-GB" sz="1200" dirty="0">
                <a:solidFill>
                  <a:schemeClr val="bg1"/>
                </a:solidFill>
                <a:latin typeface="Envy Code R" panose="020005090000000200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9045" y="4922617"/>
              <a:ext cx="71459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 smtClean="0"/>
                <a:t>Fast-forward merge</a:t>
              </a:r>
              <a:endParaRPr lang="en-GB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9044" y="5291137"/>
              <a:ext cx="7145915" cy="175432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2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$ git checkout master</a:t>
              </a: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Switched to branch 'master'</a:t>
              </a: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Your branch is ahead of 'origin/master' by 2 commits.</a:t>
              </a: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 (use "git push" to publish your local commits)</a:t>
              </a:r>
            </a:p>
            <a:p>
              <a:r>
                <a:rPr lang="en-GB" sz="12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$ git merge </a:t>
              </a:r>
              <a:r>
                <a:rPr lang="en-GB" sz="1200" dirty="0" err="1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hellogithub</a:t>
              </a:r>
              <a:endParaRPr lang="en-GB" sz="12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endParaRP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Updating 5248588..9d54dd0</a:t>
              </a: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Fast-forward</a:t>
              </a: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</a:t>
              </a:r>
              <a:r>
                <a:rPr lang="en-GB" sz="1200" dirty="0" err="1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src</a:t>
              </a:r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/Main.java | 12 ++++++------</a:t>
              </a: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1 file changed, 6 insertions(+), 6 deletions(-)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80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Branching and Merging, Again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998478" y="1556792"/>
            <a:ext cx="7147044" cy="4930705"/>
            <a:chOff x="998479" y="2114758"/>
            <a:chExt cx="7147044" cy="4930705"/>
          </a:xfrm>
        </p:grpSpPr>
        <p:sp>
          <p:nvSpPr>
            <p:cNvPr id="8" name="Rectangle 7"/>
            <p:cNvSpPr/>
            <p:nvPr/>
          </p:nvSpPr>
          <p:spPr>
            <a:xfrm>
              <a:off x="998479" y="2478226"/>
              <a:ext cx="7147044" cy="69249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3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$ git checkout -b '</a:t>
              </a:r>
              <a:r>
                <a:rPr lang="en-GB" sz="1300" dirty="0" err="1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hellogithub</a:t>
              </a:r>
              <a:r>
                <a:rPr lang="en-GB" sz="13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'</a:t>
              </a:r>
            </a:p>
            <a:p>
              <a:r>
                <a:rPr lang="en-GB" sz="13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M       </a:t>
              </a:r>
              <a:r>
                <a:rPr lang="en-GB" sz="1300" dirty="0" err="1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src</a:t>
              </a:r>
              <a:r>
                <a:rPr lang="en-GB" sz="13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/Main.java</a:t>
              </a:r>
            </a:p>
            <a:p>
              <a:r>
                <a:rPr lang="en-GB" sz="13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Switched to a new branch '</a:t>
              </a:r>
              <a:r>
                <a:rPr lang="en-GB" sz="1300" dirty="0" err="1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hellogithub</a:t>
              </a:r>
              <a:r>
                <a:rPr lang="en-GB" sz="13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'</a:t>
              </a:r>
              <a:endPara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9009" y="2114758"/>
              <a:ext cx="71459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 smtClean="0"/>
                <a:t>New branch</a:t>
              </a:r>
              <a:endParaRPr lang="en-GB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9045" y="3169912"/>
              <a:ext cx="71459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 smtClean="0"/>
                <a:t>Commit changes</a:t>
              </a:r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9044" y="3538433"/>
              <a:ext cx="7145915" cy="138499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$ </a:t>
              </a:r>
              <a:r>
                <a:rPr lang="en-GB" sz="12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git add .</a:t>
              </a:r>
            </a:p>
            <a:p>
              <a:r>
                <a:rPr lang="en-GB" sz="12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$ git commit -m 'hello to GitHub instead'</a:t>
              </a: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[</a:t>
              </a:r>
              <a:r>
                <a:rPr lang="en-GB" sz="1200" dirty="0" err="1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hellogithub</a:t>
              </a:r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9d54dd0] hello to GitHub instead</a:t>
              </a: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1 file changed, 6 insertions(+), 6 deletions(-)</a:t>
              </a:r>
            </a:p>
            <a:p>
              <a:r>
                <a:rPr lang="en-GB" sz="12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$ git branch -v</a:t>
              </a: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* </a:t>
              </a:r>
              <a:r>
                <a:rPr lang="en-GB" sz="1200" dirty="0" err="1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hellogithub</a:t>
              </a:r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9d54dd0 hello to GitHub instead</a:t>
              </a: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 master      5248588 [ahead 2] removed compile and IDE files, added </a:t>
              </a:r>
              <a:r>
                <a:rPr lang="en-GB" sz="1200" dirty="0" err="1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gitignore</a:t>
              </a:r>
              <a:endParaRPr lang="en-GB" sz="1200" dirty="0">
                <a:solidFill>
                  <a:schemeClr val="bg1"/>
                </a:solidFill>
                <a:latin typeface="Envy Code R" panose="020005090000000200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9045" y="4922617"/>
              <a:ext cx="71459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 smtClean="0"/>
                <a:t>Fast-forward merge</a:t>
              </a:r>
              <a:endParaRPr lang="en-GB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9044" y="5291137"/>
              <a:ext cx="7145915" cy="175432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2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$ git checkout master</a:t>
              </a: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Switched to branch 'master'</a:t>
              </a: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Your branch is ahead of 'origin/master' by 2 commits.</a:t>
              </a: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 (use "git push" to publish your local commits)</a:t>
              </a:r>
            </a:p>
            <a:p>
              <a:r>
                <a:rPr lang="en-GB" sz="12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$ git merge </a:t>
              </a:r>
              <a:r>
                <a:rPr lang="en-GB" sz="1200" dirty="0" err="1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hellogithub</a:t>
              </a:r>
              <a:endParaRPr lang="en-GB" sz="12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endParaRP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Updating 5248588..9d54dd0</a:t>
              </a: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Fast-forward</a:t>
              </a: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</a:t>
              </a:r>
              <a:r>
                <a:rPr lang="en-GB" sz="1200" dirty="0" err="1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src</a:t>
              </a:r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/Main.java | 12 ++++++------</a:t>
              </a: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1 file changed, 6 insertions(+), 6 deletions(-)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3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Collaborate!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7" r="5805" b="9833"/>
          <a:stretch/>
        </p:blipFill>
        <p:spPr>
          <a:xfrm>
            <a:off x="559532" y="1600200"/>
            <a:ext cx="8024937" cy="50894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8007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Install</a:t>
            </a:r>
          </a:p>
          <a:p>
            <a:r>
              <a:rPr lang="en-GB" dirty="0" smtClean="0"/>
              <a:t>GitHub Sign 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88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Git Install</a:t>
            </a:r>
            <a:br>
              <a:rPr lang="en-GB" dirty="0" smtClean="0"/>
            </a:br>
            <a:r>
              <a:rPr lang="en-GB" dirty="0" smtClean="0"/>
              <a:t>(In Progress)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93" y="1600200"/>
            <a:ext cx="5685213" cy="4525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440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GitHub Sign Up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412776"/>
            <a:ext cx="7241540" cy="4525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5150679" y="1945432"/>
            <a:ext cx="1872208" cy="165618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968837" y="6002124"/>
            <a:ext cx="3206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 smtClean="0"/>
              <a:t>https://github.com/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1896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New Empty </a:t>
            </a:r>
            <a:r>
              <a:rPr lang="en-GB" dirty="0" smtClean="0"/>
              <a:t>Repository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03" r="16201" b="24259"/>
          <a:stretch/>
        </p:blipFill>
        <p:spPr>
          <a:xfrm>
            <a:off x="1223628" y="1600199"/>
            <a:ext cx="6696744" cy="4975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5454000" y="4797152"/>
            <a:ext cx="2376264" cy="10081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86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Configure New Repository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18" r="6101"/>
          <a:stretch/>
        </p:blipFill>
        <p:spPr>
          <a:xfrm>
            <a:off x="194511" y="1628800"/>
            <a:ext cx="8754978" cy="4752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54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Link and Push to </a:t>
            </a:r>
            <a:r>
              <a:rPr lang="en-GB" dirty="0" smtClean="0"/>
              <a:t>Remote </a:t>
            </a:r>
            <a:r>
              <a:rPr lang="en-US" altLang="zh-CN" dirty="0" smtClean="0"/>
              <a:t>Origin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2089696"/>
            <a:ext cx="4570406" cy="4093428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mkdir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 </a:t>
            </a:r>
            <a:r>
              <a:rPr lang="en-GB" sz="1300" dirty="0" err="1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hello_world</a:t>
            </a:r>
            <a:endParaRPr lang="en-GB" sz="1300" dirty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cd </a:t>
            </a:r>
            <a:r>
              <a:rPr lang="en-GB" sz="1300" dirty="0" err="1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hello_world</a:t>
            </a:r>
            <a:endParaRPr lang="en-GB" sz="1300" dirty="0" smtClean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3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</a:t>
            </a:r>
            <a:r>
              <a:rPr lang="en-GB" sz="1300" dirty="0" err="1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init</a:t>
            </a:r>
            <a:endParaRPr lang="en-GB" sz="1300" dirty="0" smtClean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Initialized empty Git repository in c:/Users/rrd09/Documents/hello_world/.git/</a:t>
            </a:r>
          </a:p>
          <a:p>
            <a:r>
              <a:rPr lang="en-GB" sz="13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</a:t>
            </a:r>
            <a:r>
              <a:rPr lang="en-GB" sz="1300" dirty="0" err="1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mkdir</a:t>
            </a:r>
            <a:r>
              <a:rPr lang="en-GB" sz="13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 </a:t>
            </a:r>
            <a:r>
              <a:rPr lang="en-GB" sz="1300" dirty="0" err="1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src</a:t>
            </a:r>
            <a:r>
              <a:rPr lang="en-GB" sz="13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 lib</a:t>
            </a:r>
          </a:p>
          <a:p>
            <a:r>
              <a:rPr lang="en-GB" sz="13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touch </a:t>
            </a:r>
            <a:r>
              <a:rPr lang="en-GB" sz="1300" dirty="0" err="1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src</a:t>
            </a:r>
            <a:r>
              <a:rPr lang="en-GB" sz="13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/Main.java</a:t>
            </a:r>
          </a:p>
          <a:p>
            <a:r>
              <a:rPr lang="en-GB" sz="13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mv ../commons-math-2.1.jar lib/</a:t>
            </a:r>
            <a:endParaRPr lang="en-GB" sz="1300" dirty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3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git add .</a:t>
            </a:r>
          </a:p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status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# On branch master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# Initial commit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# Changes to be committed:</a:t>
            </a: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#       new file:   lib/commons-math-2.1.jar</a:t>
            </a: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#       new file:   </a:t>
            </a:r>
            <a:r>
              <a:rPr lang="en-GB" sz="1300" dirty="0" err="1" smtClean="0">
                <a:solidFill>
                  <a:schemeClr val="bg1"/>
                </a:solidFill>
                <a:latin typeface="Envy Code R" panose="02000509000000020004" pitchFamily="49" charset="0"/>
              </a:rPr>
              <a:t>src</a:t>
            </a:r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/Main.java</a:t>
            </a:r>
            <a:b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</a:br>
            <a:r>
              <a:rPr lang="en-GB" sz="13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git commit -m 'initial commit'</a:t>
            </a: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[master (root-commit) 56b4a6d] initial commit</a:t>
            </a: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 2 files changed, 0 insertions(+), 0 deletions(-)</a:t>
            </a: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 create mode 100644 lib/commons-math-2.1.jar</a:t>
            </a: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 create mode 100644 </a:t>
            </a:r>
            <a:r>
              <a:rPr lang="en-GB" sz="1300" dirty="0" err="1" smtClean="0">
                <a:solidFill>
                  <a:schemeClr val="bg1"/>
                </a:solidFill>
                <a:latin typeface="Envy Code R" panose="02000509000000020004" pitchFamily="49" charset="0"/>
              </a:rPr>
              <a:t>src</a:t>
            </a:r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/Main.java</a:t>
            </a:r>
            <a:endParaRPr lang="en-GB" sz="1300" dirty="0">
              <a:solidFill>
                <a:schemeClr val="bg1"/>
              </a:solidFill>
              <a:latin typeface="Envy Code R" panose="020005090000000200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2089696"/>
            <a:ext cx="4572000" cy="4093428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sz="13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remote add origin https://github.com/endario/hello_world.git</a:t>
            </a:r>
          </a:p>
          <a:p>
            <a:r>
              <a:rPr lang="en-GB" sz="13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push -u origin master</a:t>
            </a: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Username for 'https://github.com': </a:t>
            </a:r>
            <a:r>
              <a:rPr lang="en-GB" sz="1300" dirty="0" err="1" smtClean="0">
                <a:solidFill>
                  <a:schemeClr val="bg1"/>
                </a:solidFill>
                <a:latin typeface="Envy Code R" panose="02000509000000020004" pitchFamily="49" charset="0"/>
              </a:rPr>
              <a:t>endario</a:t>
            </a:r>
            <a:endParaRPr lang="en-GB" sz="1300" dirty="0" smtClean="0">
              <a:solidFill>
                <a:schemeClr val="bg1"/>
              </a:solidFill>
              <a:latin typeface="Envy Code R" panose="02000509000000020004" pitchFamily="49" charset="0"/>
            </a:endParaRP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Password for 'https://endario@github.com':</a:t>
            </a: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Counting objects: 6, done.</a:t>
            </a: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Delta compression using up to 4 threads.</a:t>
            </a: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Compressing objects: 100% (3/3), done.</a:t>
            </a: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Writing objects: 100% (6/6), 725.22 </a:t>
            </a:r>
            <a:r>
              <a:rPr lang="en-GB" sz="1300" dirty="0" err="1" smtClean="0">
                <a:solidFill>
                  <a:schemeClr val="bg1"/>
                </a:solidFill>
                <a:latin typeface="Envy Code R" panose="02000509000000020004" pitchFamily="49" charset="0"/>
              </a:rPr>
              <a:t>KiB</a:t>
            </a:r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 | 0 bytes/s, done.</a:t>
            </a: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Total 6 (delta 0), reused 0 (delta 0)</a:t>
            </a: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To https://github.com/endario/hello_world.git</a:t>
            </a: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 * [new branch]      master -&gt; master</a:t>
            </a: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Branch master set up to track remote branch master from origin.</a:t>
            </a: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rrd09@PCRRD09 ~/Documents/</a:t>
            </a:r>
            <a:r>
              <a:rPr lang="en-GB" sz="1300" dirty="0" err="1" smtClean="0">
                <a:solidFill>
                  <a:schemeClr val="bg1"/>
                </a:solidFill>
                <a:latin typeface="Envy Code R" panose="02000509000000020004" pitchFamily="49" charset="0"/>
              </a:rPr>
              <a:t>hello_world</a:t>
            </a:r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 (master)</a:t>
            </a:r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/>
            </a:r>
            <a:b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</a:br>
            <a:r>
              <a:rPr lang="en-GB" sz="13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status</a:t>
            </a: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# On branch master</a:t>
            </a: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nothing to commit, working directory clean</a:t>
            </a:r>
            <a:b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</a:br>
            <a:endParaRPr lang="en-GB" sz="1300" dirty="0" smtClean="0">
              <a:solidFill>
                <a:schemeClr val="bg1"/>
              </a:solidFill>
              <a:latin typeface="Envy Code R" panose="0200050900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Track and Un-Track Files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60000" y="1412776"/>
            <a:ext cx="4824000" cy="5122547"/>
            <a:chOff x="0" y="1720364"/>
            <a:chExt cx="4824000" cy="5122547"/>
          </a:xfrm>
        </p:grpSpPr>
        <p:sp>
          <p:nvSpPr>
            <p:cNvPr id="5" name="Rectangle 4"/>
            <p:cNvSpPr/>
            <p:nvPr/>
          </p:nvSpPr>
          <p:spPr>
            <a:xfrm>
              <a:off x="0" y="2089696"/>
              <a:ext cx="4824000" cy="191590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2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$ git add .</a:t>
              </a:r>
            </a:p>
            <a:p>
              <a:r>
                <a:rPr lang="en-GB" sz="12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$ git commit -m 'Hello World print using Alphabet class'</a:t>
              </a:r>
            </a:p>
            <a:p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[master 34f0cfa] Hello World print using Alphabet class</a:t>
              </a:r>
            </a:p>
            <a:p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13 files changed, 455 insertions(+)</a:t>
              </a:r>
            </a:p>
            <a:p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create mode 100644 .idea/.name</a:t>
              </a:r>
            </a:p>
            <a:p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...</a:t>
              </a:r>
            </a:p>
            <a:p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create mode 100644 .idea/workspace.xml</a:t>
              </a:r>
            </a:p>
            <a:p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create mode 100644 hello_world.iml</a:t>
              </a:r>
            </a:p>
            <a:p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create mode 100644 out/production/</a:t>
              </a:r>
              <a:r>
                <a:rPr lang="en-GB" sz="1000" dirty="0" err="1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hello_world</a:t>
              </a:r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/</a:t>
              </a:r>
              <a:r>
                <a:rPr lang="en-GB" sz="1000" dirty="0" err="1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Alphabet.class</a:t>
              </a:r>
              <a:endParaRPr lang="en-GB" sz="1000" dirty="0" smtClean="0">
                <a:solidFill>
                  <a:schemeClr val="bg1"/>
                </a:solidFill>
                <a:latin typeface="Envy Code R" panose="02000509000000020004" pitchFamily="49" charset="0"/>
              </a:endParaRPr>
            </a:p>
            <a:p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create mode 100644 out/production/</a:t>
              </a:r>
              <a:r>
                <a:rPr lang="en-GB" sz="1000" dirty="0" err="1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hello_world</a:t>
              </a:r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/</a:t>
              </a:r>
              <a:r>
                <a:rPr lang="en-GB" sz="1000" dirty="0" err="1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Main.class</a:t>
              </a:r>
              <a:endParaRPr lang="en-GB" sz="1000" dirty="0" smtClean="0">
                <a:solidFill>
                  <a:schemeClr val="bg1"/>
                </a:solidFill>
                <a:latin typeface="Envy Code R" panose="02000509000000020004" pitchFamily="49" charset="0"/>
              </a:endParaRPr>
            </a:p>
            <a:p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create mode 100644 </a:t>
              </a:r>
              <a:r>
                <a:rPr lang="en-GB" sz="1000" dirty="0" err="1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src</a:t>
              </a:r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/Alphabet.java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868949" y="4011366"/>
              <a:ext cx="3086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Oops, added unnecessary files.</a:t>
              </a:r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4380698"/>
              <a:ext cx="4824000" cy="246221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2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$ git </a:t>
              </a:r>
              <a:r>
                <a:rPr lang="en-GB" sz="1200" dirty="0" err="1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rm</a:t>
              </a:r>
              <a:r>
                <a:rPr lang="en-GB" sz="12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 –r –cached .idea/ out/ hello_world.iml</a:t>
              </a:r>
            </a:p>
            <a:p>
              <a:r>
                <a:rPr lang="en-GB" sz="12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$ git status</a:t>
              </a:r>
            </a:p>
            <a:p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# On branch master</a:t>
              </a:r>
            </a:p>
            <a:p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# Your branch is ahead of 'origin/master' by 1 commit.</a:t>
              </a:r>
            </a:p>
            <a:p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# Changes to be committed:</a:t>
              </a:r>
            </a:p>
            <a:p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#       deleted:    .idea/.name</a:t>
              </a:r>
            </a:p>
            <a:p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#       ...</a:t>
              </a:r>
            </a:p>
            <a:p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#       deleted:    .idea/workspace.xml</a:t>
              </a:r>
            </a:p>
            <a:p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#       deleted:    hello_world.iml</a:t>
              </a:r>
            </a:p>
            <a:p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#       deleted:    out/production/</a:t>
              </a:r>
              <a:r>
                <a:rPr lang="en-GB" sz="1000" dirty="0" err="1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hello_world</a:t>
              </a:r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/</a:t>
              </a:r>
              <a:r>
                <a:rPr lang="en-GB" sz="1000" dirty="0" err="1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Alphabet.class</a:t>
              </a:r>
              <a:endParaRPr lang="en-GB" sz="1000" dirty="0" smtClean="0">
                <a:solidFill>
                  <a:schemeClr val="bg1"/>
                </a:solidFill>
                <a:latin typeface="Envy Code R" panose="02000509000000020004" pitchFamily="49" charset="0"/>
              </a:endParaRPr>
            </a:p>
            <a:p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#       deleted:    out/production/</a:t>
              </a:r>
              <a:r>
                <a:rPr lang="en-GB" sz="1000" dirty="0" err="1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hello_world</a:t>
              </a:r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/</a:t>
              </a:r>
              <a:r>
                <a:rPr lang="en-GB" sz="1000" dirty="0" err="1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Main.class</a:t>
              </a:r>
              <a:endParaRPr lang="en-GB" sz="1000" dirty="0" smtClean="0">
                <a:solidFill>
                  <a:schemeClr val="bg1"/>
                </a:solidFill>
                <a:latin typeface="Envy Code R" panose="02000509000000020004" pitchFamily="49" charset="0"/>
              </a:endParaRPr>
            </a:p>
            <a:p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# Untracked files:</a:t>
              </a:r>
            </a:p>
            <a:p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#       .idea/</a:t>
              </a:r>
            </a:p>
            <a:p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#       hello_world.iml</a:t>
              </a:r>
            </a:p>
            <a:p>
              <a:r>
                <a:rPr lang="en-GB" sz="10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#       out/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720364"/>
              <a:ext cx="4824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 smtClean="0"/>
                <a:t>Write some code, add and commit changes</a:t>
              </a:r>
              <a:endParaRPr lang="en-GB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9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Ignore Files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817445" y="2186940"/>
            <a:ext cx="5509110" cy="3548955"/>
            <a:chOff x="1618908" y="2186940"/>
            <a:chExt cx="5509110" cy="3548955"/>
          </a:xfrm>
        </p:grpSpPr>
        <p:sp>
          <p:nvSpPr>
            <p:cNvPr id="8" name="Rectangle 7"/>
            <p:cNvSpPr/>
            <p:nvPr/>
          </p:nvSpPr>
          <p:spPr>
            <a:xfrm>
              <a:off x="1618908" y="2550408"/>
              <a:ext cx="5509110" cy="69249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3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.idea/</a:t>
              </a:r>
            </a:p>
            <a:p>
              <a:r>
                <a:rPr lang="en-GB" sz="13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out/</a:t>
              </a:r>
            </a:p>
            <a:p>
              <a:r>
                <a:rPr lang="en-GB" sz="13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*.</a:t>
              </a:r>
              <a:r>
                <a:rPr lang="en-GB" sz="1300" dirty="0" err="1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iml</a:t>
              </a:r>
              <a:endParaRPr lang="en-GB" sz="13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19317" y="2186940"/>
              <a:ext cx="55082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 smtClean="0"/>
                <a:t>Edit </a:t>
              </a:r>
              <a:r>
                <a:rPr lang="en-GB" dirty="0" smtClean="0">
                  <a:solidFill>
                    <a:schemeClr val="accent6">
                      <a:lumMod val="50000"/>
                    </a:schemeClr>
                  </a:solidFill>
                </a:rPr>
                <a:t>.</a:t>
              </a:r>
              <a:r>
                <a:rPr lang="en-GB" dirty="0" err="1" smtClean="0">
                  <a:solidFill>
                    <a:schemeClr val="accent6">
                      <a:lumMod val="50000"/>
                    </a:schemeClr>
                  </a:solidFill>
                </a:rPr>
                <a:t>gitignore</a:t>
              </a:r>
              <a:endParaRPr lang="en-GB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19345" y="3242905"/>
              <a:ext cx="55082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 smtClean="0"/>
                <a:t>Commit again</a:t>
              </a:r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19344" y="3612237"/>
              <a:ext cx="5508238" cy="212365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$ </a:t>
              </a:r>
              <a:r>
                <a:rPr lang="en-GB" sz="12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git add .</a:t>
              </a:r>
            </a:p>
            <a:p>
              <a:r>
                <a:rPr lang="en-GB" sz="1200" dirty="0" smtClean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$ git </a:t>
              </a:r>
              <a:r>
                <a:rPr lang="en-GB" sz="1200" dirty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commit -m 'removed compile and IDE files, added </a:t>
              </a:r>
              <a:r>
                <a:rPr lang="en-GB" sz="1200" dirty="0" err="1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gitignore</a:t>
              </a:r>
              <a:r>
                <a:rPr lang="en-GB" sz="1200" dirty="0">
                  <a:solidFill>
                    <a:schemeClr val="accent6">
                      <a:lumMod val="75000"/>
                    </a:schemeClr>
                  </a:solidFill>
                  <a:latin typeface="Envy Code R" panose="02000509000000020004" pitchFamily="49" charset="0"/>
                </a:rPr>
                <a:t>'</a:t>
              </a:r>
            </a:p>
            <a:p>
              <a:r>
                <a:rPr lang="en-GB" sz="1200" dirty="0">
                  <a:solidFill>
                    <a:schemeClr val="bg1"/>
                  </a:solidFill>
                  <a:latin typeface="Envy Code R" panose="02000509000000020004" pitchFamily="49" charset="0"/>
                </a:rPr>
                <a:t>[master 5248588] removed compile and IDE files, added </a:t>
              </a:r>
              <a:r>
                <a:rPr lang="en-GB" sz="1200" dirty="0" err="1">
                  <a:solidFill>
                    <a:schemeClr val="bg1"/>
                  </a:solidFill>
                  <a:latin typeface="Envy Code R" panose="02000509000000020004" pitchFamily="49" charset="0"/>
                </a:rPr>
                <a:t>gitignore</a:t>
              </a:r>
              <a:endParaRPr lang="en-GB" sz="1200" dirty="0">
                <a:solidFill>
                  <a:schemeClr val="bg1"/>
                </a:solidFill>
                <a:latin typeface="Envy Code R" panose="02000509000000020004" pitchFamily="49" charset="0"/>
              </a:endParaRPr>
            </a:p>
            <a:p>
              <a:r>
                <a:rPr lang="en-GB" sz="1200" dirty="0">
                  <a:solidFill>
                    <a:schemeClr val="bg1"/>
                  </a:solidFill>
                  <a:latin typeface="Envy Code R" panose="02000509000000020004" pitchFamily="49" charset="0"/>
                </a:rPr>
                <a:t> 12 files changed, 3 insertions(+), 412 deletions(-)</a:t>
              </a:r>
            </a:p>
            <a:p>
              <a:r>
                <a:rPr lang="en-GB" sz="1200" dirty="0">
                  <a:solidFill>
                    <a:schemeClr val="bg1"/>
                  </a:solidFill>
                  <a:latin typeface="Envy Code R" panose="02000509000000020004" pitchFamily="49" charset="0"/>
                </a:rPr>
                <a:t> create mode 100644 .</a:t>
              </a:r>
              <a:r>
                <a:rPr lang="en-GB" sz="1200" dirty="0" err="1">
                  <a:solidFill>
                    <a:schemeClr val="bg1"/>
                  </a:solidFill>
                  <a:latin typeface="Envy Code R" panose="02000509000000020004" pitchFamily="49" charset="0"/>
                </a:rPr>
                <a:t>gitignore</a:t>
              </a:r>
              <a:endParaRPr lang="en-GB" sz="1200" dirty="0">
                <a:solidFill>
                  <a:schemeClr val="bg1"/>
                </a:solidFill>
                <a:latin typeface="Envy Code R" panose="02000509000000020004" pitchFamily="49" charset="0"/>
              </a:endParaRPr>
            </a:p>
            <a:p>
              <a:r>
                <a:rPr lang="en-GB" sz="1200" dirty="0">
                  <a:solidFill>
                    <a:schemeClr val="bg1"/>
                  </a:solidFill>
                  <a:latin typeface="Envy Code R" panose="02000509000000020004" pitchFamily="49" charset="0"/>
                </a:rPr>
                <a:t> delete mode 100644 .idea/.name</a:t>
              </a:r>
            </a:p>
            <a:p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 ...</a:t>
              </a:r>
            </a:p>
            <a:p>
              <a:r>
                <a:rPr lang="en-GB" sz="1200" dirty="0">
                  <a:solidFill>
                    <a:schemeClr val="bg1"/>
                  </a:solidFill>
                  <a:latin typeface="Envy Code R" panose="02000509000000020004" pitchFamily="49" charset="0"/>
                </a:rPr>
                <a:t> </a:t>
              </a:r>
              <a:r>
                <a:rPr lang="en-GB" sz="1200" dirty="0" smtClean="0">
                  <a:solidFill>
                    <a:schemeClr val="bg1"/>
                  </a:solidFill>
                  <a:latin typeface="Envy Code R" panose="02000509000000020004" pitchFamily="49" charset="0"/>
                </a:rPr>
                <a:t>delete </a:t>
              </a:r>
              <a:r>
                <a:rPr lang="en-GB" sz="1200" dirty="0">
                  <a:solidFill>
                    <a:schemeClr val="bg1"/>
                  </a:solidFill>
                  <a:latin typeface="Envy Code R" panose="02000509000000020004" pitchFamily="49" charset="0"/>
                </a:rPr>
                <a:t>mode 100644 .idea/workspace.xml</a:t>
              </a:r>
            </a:p>
            <a:p>
              <a:r>
                <a:rPr lang="en-GB" sz="1200" dirty="0">
                  <a:solidFill>
                    <a:schemeClr val="bg1"/>
                  </a:solidFill>
                  <a:latin typeface="Envy Code R" panose="02000509000000020004" pitchFamily="49" charset="0"/>
                </a:rPr>
                <a:t> delete mode 100644 hello_world.iml</a:t>
              </a:r>
            </a:p>
            <a:p>
              <a:r>
                <a:rPr lang="en-GB" sz="1200" dirty="0">
                  <a:solidFill>
                    <a:schemeClr val="bg1"/>
                  </a:solidFill>
                  <a:latin typeface="Envy Code R" panose="02000509000000020004" pitchFamily="49" charset="0"/>
                </a:rPr>
                <a:t> delete mode 100644 out/production/</a:t>
              </a:r>
              <a:r>
                <a:rPr lang="en-GB" sz="1200" dirty="0" err="1">
                  <a:solidFill>
                    <a:schemeClr val="bg1"/>
                  </a:solidFill>
                  <a:latin typeface="Envy Code R" panose="02000509000000020004" pitchFamily="49" charset="0"/>
                </a:rPr>
                <a:t>hello_world</a:t>
              </a:r>
              <a:r>
                <a:rPr lang="en-GB" sz="1200" dirty="0">
                  <a:solidFill>
                    <a:schemeClr val="bg1"/>
                  </a:solidFill>
                  <a:latin typeface="Envy Code R" panose="02000509000000020004" pitchFamily="49" charset="0"/>
                </a:rPr>
                <a:t>/</a:t>
              </a:r>
              <a:r>
                <a:rPr lang="en-GB" sz="1200" dirty="0" err="1">
                  <a:solidFill>
                    <a:schemeClr val="bg1"/>
                  </a:solidFill>
                  <a:latin typeface="Envy Code R" panose="02000509000000020004" pitchFamily="49" charset="0"/>
                </a:rPr>
                <a:t>Alphabet.class</a:t>
              </a:r>
              <a:endParaRPr lang="en-GB" sz="1200" dirty="0">
                <a:solidFill>
                  <a:schemeClr val="bg1"/>
                </a:solidFill>
                <a:latin typeface="Envy Code R" panose="02000509000000020004" pitchFamily="49" charset="0"/>
              </a:endParaRPr>
            </a:p>
            <a:p>
              <a:r>
                <a:rPr lang="en-GB" sz="1200" dirty="0">
                  <a:solidFill>
                    <a:schemeClr val="bg1"/>
                  </a:solidFill>
                  <a:latin typeface="Envy Code R" panose="02000509000000020004" pitchFamily="49" charset="0"/>
                </a:rPr>
                <a:t> delete mode 100644 out/production/</a:t>
              </a:r>
              <a:r>
                <a:rPr lang="en-GB" sz="1200" dirty="0" err="1">
                  <a:solidFill>
                    <a:schemeClr val="bg1"/>
                  </a:solidFill>
                  <a:latin typeface="Envy Code R" panose="02000509000000020004" pitchFamily="49" charset="0"/>
                </a:rPr>
                <a:t>hello_world</a:t>
              </a:r>
              <a:r>
                <a:rPr lang="en-GB" sz="1200" dirty="0">
                  <a:solidFill>
                    <a:schemeClr val="bg1"/>
                  </a:solidFill>
                  <a:latin typeface="Envy Code R" panose="02000509000000020004" pitchFamily="49" charset="0"/>
                </a:rPr>
                <a:t>/</a:t>
              </a:r>
              <a:r>
                <a:rPr lang="en-GB" sz="1200" dirty="0" err="1">
                  <a:solidFill>
                    <a:schemeClr val="bg1"/>
                  </a:solidFill>
                  <a:latin typeface="Envy Code R" panose="02000509000000020004" pitchFamily="49" charset="0"/>
                </a:rPr>
                <a:t>Main.class</a:t>
              </a:r>
              <a:endParaRPr lang="en-GB" sz="1200" dirty="0">
                <a:solidFill>
                  <a:schemeClr val="bg1"/>
                </a:solidFill>
                <a:latin typeface="Envy Code R" panose="0200050900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3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846</Words>
  <Application>Microsoft Office PowerPoint</Application>
  <PresentationFormat>On-screen Show (4:3)</PresentationFormat>
  <Paragraphs>154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Source Management using Git and GitHub</vt:lpstr>
      <vt:lpstr>Overview</vt:lpstr>
      <vt:lpstr>Git Install (In Progress)</vt:lpstr>
      <vt:lpstr>GitHub Sign Up</vt:lpstr>
      <vt:lpstr>New Empty Repository</vt:lpstr>
      <vt:lpstr>Configure New Repository</vt:lpstr>
      <vt:lpstr>Link and Push to Remote Origin</vt:lpstr>
      <vt:lpstr>Track and Un-Track Files</vt:lpstr>
      <vt:lpstr>Ignore Files</vt:lpstr>
      <vt:lpstr>Ignore Files</vt:lpstr>
      <vt:lpstr>Branching and Merging</vt:lpstr>
      <vt:lpstr>Branching and Merging, Again</vt:lpstr>
      <vt:lpstr>Collaborate!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rrd09</dc:creator>
  <cp:lastModifiedBy>rrd09</cp:lastModifiedBy>
  <cp:revision>55</cp:revision>
  <dcterms:created xsi:type="dcterms:W3CDTF">2013-09-30T11:40:36Z</dcterms:created>
  <dcterms:modified xsi:type="dcterms:W3CDTF">2013-09-30T14:58:25Z</dcterms:modified>
</cp:coreProperties>
</file>