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4" r:id="rId8"/>
    <p:sldId id="265" r:id="rId9"/>
    <p:sldId id="263" r:id="rId10"/>
    <p:sldId id="266" r:id="rId11"/>
    <p:sldId id="25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FD6A-4F12-448B-953A-1522474C3AC3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6A4F-00E5-4019-A680-71F0EB48F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29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FD6A-4F12-448B-953A-1522474C3AC3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6A4F-00E5-4019-A680-71F0EB48F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49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FD6A-4F12-448B-953A-1522474C3AC3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6A4F-00E5-4019-A680-71F0EB48F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134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FD6A-4F12-448B-953A-1522474C3AC3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6A4F-00E5-4019-A680-71F0EB48F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008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FD6A-4F12-448B-953A-1522474C3AC3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6A4F-00E5-4019-A680-71F0EB48F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962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FD6A-4F12-448B-953A-1522474C3AC3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6A4F-00E5-4019-A680-71F0EB48F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427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FD6A-4F12-448B-953A-1522474C3AC3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6A4F-00E5-4019-A680-71F0EB48F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65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FD6A-4F12-448B-953A-1522474C3AC3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6A4F-00E5-4019-A680-71F0EB48F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20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FD6A-4F12-448B-953A-1522474C3AC3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6A4F-00E5-4019-A680-71F0EB48F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02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FD6A-4F12-448B-953A-1522474C3AC3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6A4F-00E5-4019-A680-71F0EB48F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218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FD6A-4F12-448B-953A-1522474C3AC3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6A4F-00E5-4019-A680-71F0EB48F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64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9FD6A-4F12-448B-953A-1522474C3AC3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36A4F-00E5-4019-A680-71F0EB48F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77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zh-CN" dirty="0" smtClean="0"/>
              <a:t>Branching and Merging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10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Merge Tools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72" y="1412776"/>
            <a:ext cx="7704857" cy="516316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234507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Recommended Readings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https://www.atlassian.com/git/tutorial/git-branches</a:t>
            </a:r>
          </a:p>
          <a:p>
            <a:r>
              <a:rPr lang="en-GB" dirty="0" smtClean="0"/>
              <a:t>http://nvie.com/posts/a-successful-git-branching-model/</a:t>
            </a:r>
          </a:p>
          <a:p>
            <a:r>
              <a:rPr lang="en-GB" dirty="0" smtClean="0"/>
              <a:t>http://git-scm.com/book/en/Git-Branching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8699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Branching</a:t>
            </a:r>
            <a:endParaRPr lang="en-GB" dirty="0"/>
          </a:p>
        </p:txBody>
      </p:sp>
      <p:pic>
        <p:nvPicPr>
          <p:cNvPr id="1026" name="Picture 2" descr="C:\Users\rrd09\Documents\images\hotfix-branches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772816"/>
            <a:ext cx="3352639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457201" y="1600200"/>
            <a:ext cx="497889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Diverge from a single line of development</a:t>
            </a:r>
          </a:p>
          <a:p>
            <a:r>
              <a:rPr lang="en-GB" dirty="0" smtClean="0"/>
              <a:t>Work without disturbing other lines</a:t>
            </a:r>
          </a:p>
          <a:p>
            <a:r>
              <a:rPr lang="en-GB" dirty="0" smtClean="0"/>
              <a:t>Team members may work on sub-components independently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4282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Branching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git branch -v</a:t>
            </a:r>
          </a:p>
          <a:p>
            <a:pPr marL="400050" lvl="1" indent="0">
              <a:buNone/>
            </a:pPr>
            <a:r>
              <a:rPr lang="en-GB" dirty="0" smtClean="0"/>
              <a:t>list the local branches</a:t>
            </a:r>
            <a:endParaRPr lang="en-GB" dirty="0"/>
          </a:p>
          <a:p>
            <a:r>
              <a:rPr lang="en-GB" sz="2800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git branch </a:t>
            </a:r>
            <a:r>
              <a:rPr lang="en-GB" sz="2800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&lt;branch&gt;</a:t>
            </a:r>
            <a:endParaRPr lang="en-GB" sz="2800" dirty="0">
              <a:solidFill>
                <a:schemeClr val="accent6">
                  <a:lumMod val="50000"/>
                </a:schemeClr>
              </a:solidFill>
              <a:latin typeface="Envy Code R" panose="02000509000000020004" pitchFamily="49" charset="0"/>
            </a:endParaRPr>
          </a:p>
          <a:p>
            <a:pPr marL="400050" lvl="1" indent="0">
              <a:buNone/>
            </a:pPr>
            <a:r>
              <a:rPr lang="en-GB" dirty="0" smtClean="0"/>
              <a:t>create a new branch</a:t>
            </a:r>
            <a:endParaRPr lang="en-GB" dirty="0"/>
          </a:p>
          <a:p>
            <a:r>
              <a:rPr lang="en-GB" sz="2800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git checkout &lt;branch&gt;</a:t>
            </a:r>
          </a:p>
          <a:p>
            <a:pPr marL="400050" lvl="1" indent="0">
              <a:buNone/>
            </a:pPr>
            <a:r>
              <a:rPr lang="en-GB" dirty="0" smtClean="0"/>
              <a:t>switch to a branch</a:t>
            </a:r>
          </a:p>
          <a:p>
            <a:r>
              <a:rPr lang="en-GB" sz="2800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git branch –d &lt;branch&gt;</a:t>
            </a:r>
          </a:p>
          <a:p>
            <a:pPr marL="400050" lvl="1" indent="0">
              <a:buNone/>
            </a:pPr>
            <a:r>
              <a:rPr lang="en-GB" dirty="0" smtClean="0"/>
              <a:t>delete a branch</a:t>
            </a:r>
          </a:p>
        </p:txBody>
      </p:sp>
      <p:sp>
        <p:nvSpPr>
          <p:cNvPr id="4" name="Rectangle 3"/>
          <p:cNvSpPr/>
          <p:nvPr/>
        </p:nvSpPr>
        <p:spPr>
          <a:xfrm>
            <a:off x="5148064" y="1765502"/>
            <a:ext cx="3672056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$ git branch</a:t>
            </a:r>
            <a:endParaRPr lang="en-GB" sz="1400" dirty="0">
              <a:solidFill>
                <a:schemeClr val="accent6">
                  <a:lumMod val="75000"/>
                </a:schemeClr>
              </a:solidFill>
              <a:latin typeface="Envy Code R" panose="02000509000000020004" pitchFamily="49" charset="0"/>
            </a:endParaRPr>
          </a:p>
          <a:p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* crazy   3b74ddf best feature ever?</a:t>
            </a:r>
          </a:p>
          <a:p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 </a:t>
            </a:r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 master  90cd414 added GUI</a:t>
            </a:r>
          </a:p>
          <a:p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  stable  3b74ddf feature A included</a:t>
            </a:r>
          </a:p>
          <a:p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 </a:t>
            </a:r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 test    62a557a updated test code</a:t>
            </a:r>
            <a:endParaRPr lang="en-GB" sz="1400" dirty="0">
              <a:solidFill>
                <a:schemeClr val="bg1"/>
              </a:solidFill>
              <a:latin typeface="Envy Code R" panose="020005090000000200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48064" y="3789040"/>
            <a:ext cx="3672056" cy="9541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$ </a:t>
            </a: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git checkout master</a:t>
            </a:r>
          </a:p>
          <a:p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Switched to branch 'master'</a:t>
            </a:r>
          </a:p>
          <a:p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$ </a:t>
            </a: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git branch -d crazy</a:t>
            </a:r>
          </a:p>
          <a:p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Deleted branch crazy (was 3b74ddf).</a:t>
            </a:r>
            <a:endParaRPr lang="en-GB" sz="1400" dirty="0">
              <a:solidFill>
                <a:schemeClr val="bg1"/>
              </a:solidFill>
              <a:latin typeface="Envy Code R" panose="0200050900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192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Merging</a:t>
            </a:r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7E4"/>
              </a:clrFrom>
              <a:clrTo>
                <a:srgbClr val="FEF7E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37697" y="3717032"/>
            <a:ext cx="4268607" cy="297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0"/>
            <a:ext cx="821925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git merge &lt;branch&gt;</a:t>
            </a:r>
          </a:p>
          <a:p>
            <a:r>
              <a:rPr lang="en-GB" dirty="0" smtClean="0"/>
              <a:t>Putting a forked history back together.</a:t>
            </a:r>
          </a:p>
          <a:p>
            <a:r>
              <a:rPr lang="en-GB" dirty="0" smtClean="0"/>
              <a:t>Integrate independent lines of development into a single branch.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3883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Fast-Forward Merge</a:t>
            </a:r>
            <a:endParaRPr lang="en-GB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49" y="1893592"/>
            <a:ext cx="3864871" cy="2149215"/>
          </a:xfrm>
        </p:spPr>
      </p:pic>
      <p:pic>
        <p:nvPicPr>
          <p:cNvPr id="8" name="Content Placeholder 7"/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781" y="1893592"/>
            <a:ext cx="3864871" cy="2149215"/>
          </a:xfrm>
        </p:spPr>
      </p:pic>
      <p:sp>
        <p:nvSpPr>
          <p:cNvPr id="11" name="Rectangle 10"/>
          <p:cNvSpPr/>
          <p:nvPr/>
        </p:nvSpPr>
        <p:spPr>
          <a:xfrm>
            <a:off x="561584" y="4186823"/>
            <a:ext cx="802083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3200" dirty="0" smtClean="0"/>
              <a:t>There’s a linear path from the current branch tip to the target branch.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3200" dirty="0" smtClean="0"/>
              <a:t>Git simply moves the current branch tip up to that of the target.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3200" dirty="0" smtClean="0"/>
              <a:t>Useful for small features or bug fixes.</a:t>
            </a:r>
            <a:endParaRPr lang="en-GB" sz="3200" dirty="0"/>
          </a:p>
        </p:txBody>
      </p:sp>
      <p:sp>
        <p:nvSpPr>
          <p:cNvPr id="14" name="Rectangle 13"/>
          <p:cNvSpPr/>
          <p:nvPr/>
        </p:nvSpPr>
        <p:spPr>
          <a:xfrm>
            <a:off x="561584" y="1450519"/>
            <a:ext cx="3866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 smtClean="0"/>
              <a:t>Before</a:t>
            </a:r>
            <a:endParaRPr lang="en-GB" sz="2000" b="1" dirty="0"/>
          </a:p>
        </p:txBody>
      </p:sp>
      <p:sp>
        <p:nvSpPr>
          <p:cNvPr id="15" name="Rectangle 14"/>
          <p:cNvSpPr/>
          <p:nvPr/>
        </p:nvSpPr>
        <p:spPr>
          <a:xfrm>
            <a:off x="4716016" y="1450519"/>
            <a:ext cx="3866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 smtClean="0"/>
              <a:t>After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008614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3-Way Merge (1)</a:t>
            </a:r>
            <a:endParaRPr lang="en-GB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95" y="1893600"/>
            <a:ext cx="3294000" cy="2149215"/>
          </a:xfrm>
        </p:spPr>
      </p:pic>
      <p:pic>
        <p:nvPicPr>
          <p:cNvPr id="8" name="Content Placeholder 7"/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416" y="1893600"/>
            <a:ext cx="3293601" cy="2149215"/>
          </a:xfrm>
        </p:spPr>
      </p:pic>
      <p:sp>
        <p:nvSpPr>
          <p:cNvPr id="11" name="Rectangle 10"/>
          <p:cNvSpPr/>
          <p:nvPr/>
        </p:nvSpPr>
        <p:spPr>
          <a:xfrm>
            <a:off x="561584" y="4186800"/>
            <a:ext cx="802083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3200" dirty="0" smtClean="0"/>
              <a:t>The branches have diverged, i.e., no linear path to the target branch.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3200" dirty="0"/>
              <a:t>3-way merges use a dedicated commit to tie together the two histories.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61584" y="1450800"/>
            <a:ext cx="3866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 smtClean="0"/>
              <a:t>Before</a:t>
            </a:r>
            <a:endParaRPr lang="en-GB" sz="2000" b="1" dirty="0"/>
          </a:p>
        </p:txBody>
      </p:sp>
      <p:sp>
        <p:nvSpPr>
          <p:cNvPr id="15" name="Rectangle 14"/>
          <p:cNvSpPr/>
          <p:nvPr/>
        </p:nvSpPr>
        <p:spPr>
          <a:xfrm>
            <a:off x="4716016" y="1450800"/>
            <a:ext cx="3866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 smtClean="0"/>
              <a:t>After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2382603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3-Way Merge (2)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1340768"/>
            <a:ext cx="4762500" cy="4105275"/>
          </a:xfrm>
        </p:spPr>
      </p:pic>
      <p:sp>
        <p:nvSpPr>
          <p:cNvPr id="9" name="Rectangle 8"/>
          <p:cNvSpPr/>
          <p:nvPr/>
        </p:nvSpPr>
        <p:spPr>
          <a:xfrm>
            <a:off x="467544" y="5518800"/>
            <a:ext cx="82809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dirty="0"/>
              <a:t>Git automatically </a:t>
            </a:r>
            <a:r>
              <a:rPr lang="en-GB" sz="2800" dirty="0" smtClean="0"/>
              <a:t>identifies</a:t>
            </a:r>
            <a:br>
              <a:rPr lang="en-GB" sz="2800" dirty="0" smtClean="0"/>
            </a:br>
            <a:r>
              <a:rPr lang="en-GB" sz="2800" dirty="0" smtClean="0"/>
              <a:t>the </a:t>
            </a:r>
            <a:r>
              <a:rPr lang="en-GB" sz="2800" dirty="0"/>
              <a:t>best </a:t>
            </a:r>
            <a:r>
              <a:rPr lang="en-GB" sz="2800" dirty="0" smtClean="0"/>
              <a:t>common-ancestor.</a:t>
            </a:r>
          </a:p>
        </p:txBody>
      </p:sp>
    </p:spTree>
    <p:extLst>
      <p:ext uri="{BB962C8B-B14F-4D97-AF65-F5344CB8AC3E}">
        <p14:creationId xmlns:p14="http://schemas.microsoft.com/office/powerpoint/2010/main" val="3828661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3-Way Merge (2)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2129885"/>
            <a:ext cx="4762500" cy="2527040"/>
          </a:xfrm>
        </p:spPr>
      </p:pic>
      <p:sp>
        <p:nvSpPr>
          <p:cNvPr id="9" name="Rectangle 8"/>
          <p:cNvSpPr/>
          <p:nvPr/>
        </p:nvSpPr>
        <p:spPr>
          <a:xfrm>
            <a:off x="0" y="5517232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dirty="0"/>
              <a:t>A ‘merge commit’ created this </a:t>
            </a:r>
            <a:r>
              <a:rPr lang="en-GB" sz="2800" dirty="0" smtClean="0"/>
              <a:t>way</a:t>
            </a:r>
            <a:br>
              <a:rPr lang="en-GB" sz="2800" dirty="0" smtClean="0"/>
            </a:br>
            <a:r>
              <a:rPr lang="en-GB" sz="2800" dirty="0" smtClean="0"/>
              <a:t>has </a:t>
            </a:r>
            <a:r>
              <a:rPr lang="en-GB" sz="2800" dirty="0"/>
              <a:t>more than one parent.</a:t>
            </a: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1390636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Resolving Conflicts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431536" y="2460958"/>
            <a:ext cx="3996000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This </a:t>
            </a:r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is</a:t>
            </a:r>
          </a:p>
          <a:p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the </a:t>
            </a:r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new file</a:t>
            </a:r>
          </a:p>
          <a:p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content that is</a:t>
            </a:r>
          </a:p>
          <a:p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in the </a:t>
            </a:r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file,</a:t>
            </a:r>
            <a:endParaRPr lang="en-GB" sz="1400" dirty="0">
              <a:solidFill>
                <a:schemeClr val="bg1"/>
              </a:solidFill>
              <a:latin typeface="Envy Code R" panose="02000509000000020004" pitchFamily="49" charset="0"/>
            </a:endParaRPr>
          </a:p>
          <a:p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refined as part of the update to </a:t>
            </a:r>
            <a:r>
              <a:rPr lang="en-GB" sz="1400" dirty="0" smtClean="0">
                <a:solidFill>
                  <a:schemeClr val="bg1"/>
                </a:solidFill>
                <a:latin typeface="Envy Code R" panose="02000509000000020004" pitchFamily="49" charset="0"/>
              </a:rPr>
              <a:t>master</a:t>
            </a:r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.</a:t>
            </a:r>
            <a:endParaRPr lang="en-GB" sz="1400" dirty="0">
              <a:solidFill>
                <a:schemeClr val="bg1"/>
              </a:solidFill>
              <a:latin typeface="Envy Code R" panose="020005090000000200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51216" y="2460958"/>
            <a:ext cx="3996000" cy="24622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This is</a:t>
            </a:r>
          </a:p>
          <a:p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&lt;&lt;&lt;&lt;&lt;&lt;&lt; HEAD</a:t>
            </a:r>
          </a:p>
          <a:p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the new file</a:t>
            </a:r>
          </a:p>
          <a:p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content that is</a:t>
            </a:r>
          </a:p>
          <a:p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in the </a:t>
            </a:r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file,</a:t>
            </a:r>
            <a:endParaRPr lang="en-GB" sz="1400" dirty="0">
              <a:solidFill>
                <a:schemeClr val="bg1"/>
              </a:solidFill>
              <a:latin typeface="Envy Code R" panose="02000509000000020004" pitchFamily="49" charset="0"/>
            </a:endParaRPr>
          </a:p>
          <a:p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refined as part of the update to </a:t>
            </a:r>
            <a:r>
              <a:rPr lang="en-GB" sz="1400" dirty="0" smtClean="0">
                <a:solidFill>
                  <a:schemeClr val="bg1"/>
                </a:solidFill>
                <a:latin typeface="Envy Code R" panose="02000509000000020004" pitchFamily="49" charset="0"/>
              </a:rPr>
              <a:t>master</a:t>
            </a:r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.</a:t>
            </a:r>
          </a:p>
          <a:p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=======</a:t>
            </a:r>
          </a:p>
          <a:p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the</a:t>
            </a:r>
          </a:p>
          <a:p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content </a:t>
            </a:r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of file</a:t>
            </a:r>
            <a:endParaRPr lang="en-GB" sz="1400" dirty="0">
              <a:solidFill>
                <a:schemeClr val="bg1"/>
              </a:solidFill>
              <a:latin typeface="Envy Code R" panose="02000509000000020004" pitchFamily="49" charset="0"/>
            </a:endParaRPr>
          </a:p>
          <a:p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after implementing a new feature.</a:t>
            </a:r>
          </a:p>
          <a:p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&gt;&gt;&gt;&gt;&gt;&gt;&gt; feature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431536" y="3969064"/>
            <a:ext cx="3996000" cy="9541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This is</a:t>
            </a:r>
          </a:p>
          <a:p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the</a:t>
            </a:r>
            <a:endParaRPr lang="en-GB" sz="1400" dirty="0">
              <a:solidFill>
                <a:schemeClr val="bg1"/>
              </a:solidFill>
              <a:latin typeface="Envy Code R" panose="02000509000000020004" pitchFamily="49" charset="0"/>
            </a:endParaRPr>
          </a:p>
          <a:p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content of </a:t>
            </a:r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file</a:t>
            </a:r>
            <a:endParaRPr lang="en-GB" sz="1400" dirty="0">
              <a:solidFill>
                <a:schemeClr val="bg1"/>
              </a:solidFill>
              <a:latin typeface="Envy Code R" panose="02000509000000020004" pitchFamily="49" charset="0"/>
            </a:endParaRPr>
          </a:p>
          <a:p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after implementing a new feature.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95536" y="2060848"/>
            <a:ext cx="40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dirty="0" smtClean="0"/>
              <a:t>branch master HEAD</a:t>
            </a:r>
            <a:endParaRPr lang="en-GB" sz="2000" dirty="0"/>
          </a:p>
        </p:txBody>
      </p:sp>
      <p:sp>
        <p:nvSpPr>
          <p:cNvPr id="17" name="Rectangle 16"/>
          <p:cNvSpPr/>
          <p:nvPr/>
        </p:nvSpPr>
        <p:spPr>
          <a:xfrm>
            <a:off x="4716016" y="2060848"/>
            <a:ext cx="3866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dirty="0" smtClean="0"/>
              <a:t>unmerged state</a:t>
            </a:r>
            <a:endParaRPr lang="en-GB" sz="2000" dirty="0"/>
          </a:p>
        </p:txBody>
      </p:sp>
      <p:sp>
        <p:nvSpPr>
          <p:cNvPr id="18" name="Rectangle 17"/>
          <p:cNvSpPr/>
          <p:nvPr/>
        </p:nvSpPr>
        <p:spPr>
          <a:xfrm>
            <a:off x="395536" y="3585942"/>
            <a:ext cx="40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dirty="0" smtClean="0"/>
              <a:t>branch feature</a:t>
            </a:r>
            <a:endParaRPr lang="en-GB" sz="2000" dirty="0"/>
          </a:p>
        </p:txBody>
      </p:sp>
      <p:sp>
        <p:nvSpPr>
          <p:cNvPr id="19" name="Rectangle 18"/>
          <p:cNvSpPr/>
          <p:nvPr/>
        </p:nvSpPr>
        <p:spPr>
          <a:xfrm>
            <a:off x="467544" y="5518800"/>
            <a:ext cx="82809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dirty="0" smtClean="0"/>
              <a:t>Resolve the conflicts, and run </a:t>
            </a:r>
            <a:r>
              <a:rPr lang="en-GB" sz="2800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git add &lt;file</a:t>
            </a:r>
            <a:r>
              <a:rPr lang="en-GB" sz="2800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&gt;</a:t>
            </a: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to mark resolved, and use </a:t>
            </a:r>
            <a:r>
              <a:rPr lang="en-GB" sz="2800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git status</a:t>
            </a:r>
            <a:r>
              <a:rPr lang="en-GB" sz="2800" dirty="0" smtClean="0"/>
              <a:t> to verify.</a:t>
            </a:r>
          </a:p>
        </p:txBody>
      </p:sp>
    </p:spTree>
    <p:extLst>
      <p:ext uri="{BB962C8B-B14F-4D97-AF65-F5344CB8AC3E}">
        <p14:creationId xmlns:p14="http://schemas.microsoft.com/office/powerpoint/2010/main" val="1800922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331</Words>
  <Application>Microsoft Office PowerPoint</Application>
  <PresentationFormat>On-screen Show (4:3)</PresentationFormat>
  <Paragraphs>72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Branching and Merging</vt:lpstr>
      <vt:lpstr>Branching</vt:lpstr>
      <vt:lpstr>Branching</vt:lpstr>
      <vt:lpstr>Merging</vt:lpstr>
      <vt:lpstr>Fast-Forward Merge</vt:lpstr>
      <vt:lpstr>3-Way Merge (1)</vt:lpstr>
      <vt:lpstr>3-Way Merge (2)</vt:lpstr>
      <vt:lpstr>3-Way Merge (2)</vt:lpstr>
      <vt:lpstr>Resolving Conflicts</vt:lpstr>
      <vt:lpstr>Merge Tools</vt:lpstr>
      <vt:lpstr>Recommended Readings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Branching and Merging</dc:title>
  <dc:creator>rrd09</dc:creator>
  <cp:lastModifiedBy>rrd09</cp:lastModifiedBy>
  <cp:revision>107</cp:revision>
  <dcterms:created xsi:type="dcterms:W3CDTF">2013-09-28T11:07:54Z</dcterms:created>
  <dcterms:modified xsi:type="dcterms:W3CDTF">2013-09-28T21:27:46Z</dcterms:modified>
</cp:coreProperties>
</file>