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7" r:id="rId4"/>
    <p:sldId id="262" r:id="rId5"/>
    <p:sldId id="267" r:id="rId6"/>
    <p:sldId id="268" r:id="rId7"/>
    <p:sldId id="269" r:id="rId8"/>
    <p:sldId id="263" r:id="rId9"/>
    <p:sldId id="264" r:id="rId10"/>
    <p:sldId id="279" r:id="rId11"/>
    <p:sldId id="281" r:id="rId12"/>
    <p:sldId id="283" r:id="rId13"/>
    <p:sldId id="282" r:id="rId14"/>
    <p:sldId id="274" r:id="rId15"/>
    <p:sldId id="270" r:id="rId16"/>
    <p:sldId id="259" r:id="rId17"/>
    <p:sldId id="271" r:id="rId18"/>
    <p:sldId id="273" r:id="rId19"/>
    <p:sldId id="276" r:id="rId20"/>
    <p:sldId id="275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3" autoAdjust="0"/>
    <p:restoredTop sz="84247" autoAdjust="0"/>
  </p:normalViewPr>
  <p:slideViewPr>
    <p:cSldViewPr>
      <p:cViewPr varScale="1">
        <p:scale>
          <a:sx n="116" d="100"/>
          <a:sy n="116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CAEED-1546-40F0-A6E7-99F0A44B4BD7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5970-6C0F-40DB-A065-726EBFA8B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4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9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9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5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32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95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0D8E-E5A4-427E-ADD9-F42CF6AA9141}" type="datetimeFigureOut">
              <a:rPr lang="en-GB" smtClean="0"/>
              <a:t>20/10/2013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Development Workflow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/>
              <a:t>Git, GitHub, and </a:t>
            </a:r>
            <a:r>
              <a:rPr lang="en-GB" dirty="0" err="1" smtClean="0"/>
              <a:t>GitEye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97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You may get an error like this: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Some team member may have updated the remote branch while you’re working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•(a).</a:t>
            </a:r>
            <a:r>
              <a:rPr lang="en-GB" dirty="0" smtClean="0"/>
              <a:t> Deal with </a:t>
            </a:r>
            <a:r>
              <a:rPr lang="en-GB" dirty="0"/>
              <a:t>Updates/Conflicts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6" t="40000" r="43810" b="28762"/>
          <a:stretch/>
        </p:blipFill>
        <p:spPr bwMode="auto">
          <a:xfrm>
            <a:off x="1422400" y="2276872"/>
            <a:ext cx="62992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2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Fetch and pull updates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Sometimes you </a:t>
            </a:r>
            <a:r>
              <a:rPr lang="en-GB" dirty="0" smtClean="0"/>
              <a:t>may get conflicts!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•(b). </a:t>
            </a:r>
            <a:r>
              <a:rPr lang="en-GB" dirty="0" smtClean="0"/>
              <a:t>Deal with Updates/Conflicts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6634" r="79858" b="76421"/>
          <a:stretch/>
        </p:blipFill>
        <p:spPr bwMode="auto">
          <a:xfrm>
            <a:off x="2699792" y="2341012"/>
            <a:ext cx="3495675" cy="65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5408" y="2604974"/>
            <a:ext cx="648072" cy="391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1" t="43809" r="34253" b="37270"/>
          <a:stretch/>
        </p:blipFill>
        <p:spPr bwMode="auto">
          <a:xfrm>
            <a:off x="243281" y="3972332"/>
            <a:ext cx="5028936" cy="188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9" t="39478" r="47084" b="37833"/>
          <a:stretch/>
        </p:blipFill>
        <p:spPr bwMode="auto">
          <a:xfrm>
            <a:off x="5420527" y="3972332"/>
            <a:ext cx="3543961" cy="226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43650" y="4509120"/>
            <a:ext cx="111658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5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•(c). </a:t>
            </a:r>
            <a:r>
              <a:rPr lang="en-GB" dirty="0" smtClean="0"/>
              <a:t>Deal with </a:t>
            </a:r>
            <a:r>
              <a:rPr lang="en-GB" dirty="0"/>
              <a:t>Updates/Conflicts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1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1720" y="1556792"/>
            <a:ext cx="136815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2670" y="1776611"/>
            <a:ext cx="156949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7504" y="4005064"/>
            <a:ext cx="4248472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Make the necessary changes to restore consistency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Make sure it compiles and runs!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Stage the file again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876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Finally, commit and push again</a:t>
            </a:r>
            <a:br>
              <a:rPr lang="en-GB" dirty="0" smtClean="0"/>
            </a:br>
            <a:r>
              <a:rPr lang="en-GB" dirty="0" smtClean="0"/>
              <a:t>(notice you pushed 2(+) commits)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•(d). </a:t>
            </a:r>
            <a:r>
              <a:rPr lang="en-GB" dirty="0" smtClean="0"/>
              <a:t>Deal with </a:t>
            </a:r>
            <a:r>
              <a:rPr lang="en-GB" dirty="0"/>
              <a:t>Updates/Conflicts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39000" r="22291" b="19000"/>
          <a:stretch/>
        </p:blipFill>
        <p:spPr bwMode="auto">
          <a:xfrm>
            <a:off x="386185" y="2668683"/>
            <a:ext cx="8371631" cy="407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3" t="36826" r="35397" b="45778"/>
          <a:stretch/>
        </p:blipFill>
        <p:spPr bwMode="auto">
          <a:xfrm>
            <a:off x="2987824" y="4869244"/>
            <a:ext cx="5794019" cy="187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077451" y="5684075"/>
            <a:ext cx="2358645" cy="6779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7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Daily </a:t>
            </a:r>
            <a:r>
              <a:rPr lang="en-GB" dirty="0"/>
              <a:t>Routine (2)</a:t>
            </a:r>
            <a:br>
              <a:rPr lang="en-GB" dirty="0"/>
            </a:br>
            <a:r>
              <a:rPr lang="en-GB" dirty="0" smtClean="0"/>
              <a:t>(for Major/Risky </a:t>
            </a:r>
            <a:r>
              <a:rPr lang="en-GB" dirty="0" smtClean="0"/>
              <a:t>Developments)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19256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Fetch and pull</a:t>
                </a:r>
                <a:r>
                  <a:rPr lang="en-GB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from remote</a:t>
                </a: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*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Create </a:t>
                </a:r>
                <a:r>
                  <a:rPr lang="en-GB" dirty="0" smtClean="0"/>
                  <a:t>a new </a:t>
                </a:r>
                <a:r>
                  <a:rPr lang="en-GB" dirty="0" smtClean="0"/>
                  <a:t>side branch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Make, stage</a:t>
                </a: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and </a:t>
                </a: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commit </a:t>
                </a: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changes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 dirty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) </a:t>
                </a:r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Stay </a:t>
                </a:r>
                <a:r>
                  <a:rPr lang="en-GB" dirty="0"/>
                  <a:t>up-to-date</a:t>
                </a:r>
                <a:r>
                  <a:rPr lang="en-GB" dirty="0" smtClean="0">
                    <a:solidFill>
                      <a:srgbClr val="C00000"/>
                    </a:solidFill>
                  </a:rPr>
                  <a:t>*</a:t>
                </a:r>
                <a:r>
                  <a:rPr lang="en-GB" dirty="0" smtClean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Merge change into master</a:t>
                </a:r>
                <a:endParaRPr lang="en-GB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Push to </a:t>
                </a:r>
                <a:r>
                  <a:rPr lang="en-GB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remote</a:t>
                </a:r>
                <a:r>
                  <a:rPr lang="en-GB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*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(Optional) delete side </a:t>
                </a:r>
                <a:r>
                  <a:rPr lang="en-GB" dirty="0" smtClean="0"/>
                  <a:t>branch</a:t>
                </a:r>
                <a:br>
                  <a:rPr lang="en-GB" dirty="0" smtClean="0"/>
                </a:br>
                <a:endParaRPr lang="en-GB" dirty="0" smtClean="0"/>
              </a:p>
              <a:p>
                <a:pPr marL="0" indent="0" algn="r">
                  <a:buNone/>
                </a:pPr>
                <a:r>
                  <a:rPr lang="en-GB" dirty="0" smtClean="0">
                    <a:solidFill>
                      <a:srgbClr val="C00000"/>
                    </a:solidFill>
                  </a:rPr>
                  <a:t>*</a:t>
                </a:r>
                <a:r>
                  <a:rPr lang="en-GB" dirty="0" smtClean="0"/>
                  <a:t> resolve conflict when necessary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19256" cy="4525963"/>
              </a:xfrm>
              <a:blipFill rotWithShape="1">
                <a:blip r:embed="rId2"/>
                <a:stretch>
                  <a:fillRect l="-1706" t="-2830" r="-1706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01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GB" dirty="0" smtClean="0"/>
              <a:t>2. Create </a:t>
            </a:r>
            <a:r>
              <a:rPr lang="en-GB" dirty="0" smtClean="0"/>
              <a:t>a New </a:t>
            </a:r>
            <a:r>
              <a:rPr lang="en-GB" dirty="0" smtClean="0"/>
              <a:t>Side Branch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(and switch to) a new side branch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/>
          <a:stretch/>
        </p:blipFill>
        <p:spPr bwMode="auto">
          <a:xfrm>
            <a:off x="35496" y="2564904"/>
            <a:ext cx="452140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"/>
          <a:stretch/>
        </p:blipFill>
        <p:spPr bwMode="auto">
          <a:xfrm>
            <a:off x="4649743" y="2564904"/>
            <a:ext cx="446385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67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4. </a:t>
            </a:r>
            <a:r>
              <a:rPr lang="en-GB" dirty="0" smtClean="0"/>
              <a:t>Stay Up-to-Date</a:t>
            </a:r>
            <a:r>
              <a:rPr lang="en-GB" dirty="0" smtClean="0">
                <a:solidFill>
                  <a:srgbClr val="C00000"/>
                </a:solidFill>
              </a:rPr>
              <a:t>*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(while in a side branch)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Fetch &amp; Pull </a:t>
            </a:r>
            <a:r>
              <a:rPr lang="en-GB" dirty="0" smtClean="0"/>
              <a:t>origin/master</a:t>
            </a:r>
            <a:br>
              <a:rPr lang="en-GB" dirty="0" smtClean="0"/>
            </a:br>
            <a:r>
              <a:rPr lang="en-GB" b="1" u="sng" dirty="0" smtClean="0">
                <a:solidFill>
                  <a:srgbClr val="C00000"/>
                </a:solidFill>
              </a:rPr>
              <a:t>into</a:t>
            </a:r>
            <a:r>
              <a:rPr lang="en-GB" dirty="0" smtClean="0"/>
              <a:t> </a:t>
            </a:r>
            <a:r>
              <a:rPr lang="en-GB" dirty="0" smtClean="0"/>
              <a:t>your branch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and resolve </a:t>
            </a:r>
            <a:r>
              <a:rPr lang="en-GB" dirty="0" smtClean="0"/>
              <a:t>any conflicts ...</a:t>
            </a:r>
            <a:endParaRPr lang="en-GB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6634" r="79858" b="76421"/>
          <a:stretch/>
        </p:blipFill>
        <p:spPr bwMode="auto">
          <a:xfrm>
            <a:off x="5351206" y="1772816"/>
            <a:ext cx="3495675" cy="65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66822" y="2036778"/>
            <a:ext cx="648072" cy="391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51" y="2564904"/>
            <a:ext cx="3919661" cy="244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05" y="2564903"/>
            <a:ext cx="3495675" cy="426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9" y="5013176"/>
            <a:ext cx="3915531" cy="124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urved Left Arrow 13"/>
          <p:cNvSpPr/>
          <p:nvPr/>
        </p:nvSpPr>
        <p:spPr>
          <a:xfrm flipV="1">
            <a:off x="6444208" y="3672000"/>
            <a:ext cx="360040" cy="576000"/>
          </a:xfrm>
          <a:prstGeom prst="curvedLeftArrow">
            <a:avLst>
              <a:gd name="adj1" fmla="val 16936"/>
              <a:gd name="adj2" fmla="val 50000"/>
              <a:gd name="adj3" fmla="val 216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36096" y="5301208"/>
            <a:ext cx="1440160" cy="463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</a:t>
            </a:r>
            <a:r>
              <a:rPr lang="en-GB" dirty="0" smtClean="0"/>
              <a:t>. Merge Change into master</a:t>
            </a:r>
            <a:br>
              <a:rPr lang="en-GB" dirty="0" smtClean="0"/>
            </a:br>
            <a:r>
              <a:rPr lang="en-GB" dirty="0" smtClean="0"/>
              <a:t>(remember to switch to </a:t>
            </a:r>
            <a:r>
              <a:rPr lang="en-GB" dirty="0" smtClean="0">
                <a:solidFill>
                  <a:srgbClr val="C00000"/>
                </a:solidFill>
              </a:rPr>
              <a:t>master</a:t>
            </a:r>
            <a:r>
              <a:rPr lang="en-GB" dirty="0" smtClean="0"/>
              <a:t> first)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"/>
          <a:stretch/>
        </p:blipFill>
        <p:spPr bwMode="auto">
          <a:xfrm>
            <a:off x="323528" y="1556792"/>
            <a:ext cx="3384375" cy="41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rved Left Arrow 6"/>
          <p:cNvSpPr/>
          <p:nvPr/>
        </p:nvSpPr>
        <p:spPr>
          <a:xfrm flipV="1">
            <a:off x="1187624" y="2636936"/>
            <a:ext cx="360040" cy="180000"/>
          </a:xfrm>
          <a:prstGeom prst="curvedLeftArrow">
            <a:avLst>
              <a:gd name="adj1" fmla="val 16936"/>
              <a:gd name="adj2" fmla="val 50000"/>
              <a:gd name="adj3" fmla="val 216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92896"/>
            <a:ext cx="5184575" cy="154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1920" y="4149079"/>
            <a:ext cx="388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6. Push </a:t>
            </a:r>
            <a:r>
              <a:rPr lang="en-GB" sz="2800" dirty="0"/>
              <a:t>to origin/master</a:t>
            </a:r>
            <a:r>
              <a:rPr lang="en-GB" sz="2800" dirty="0">
                <a:solidFill>
                  <a:srgbClr val="C00000"/>
                </a:solidFill>
              </a:rPr>
              <a:t>*</a:t>
            </a:r>
            <a:endParaRPr lang="en-GB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672299"/>
            <a:ext cx="26765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5902658"/>
            <a:ext cx="8229600" cy="766702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 smtClean="0"/>
              <a:t>If someone </a:t>
            </a:r>
            <a:r>
              <a:rPr lang="en-GB" sz="2600" dirty="0" smtClean="0"/>
              <a:t>updated remote master </a:t>
            </a:r>
            <a:r>
              <a:rPr lang="en-GB" sz="2600" dirty="0" smtClean="0"/>
              <a:t>in </a:t>
            </a:r>
            <a:r>
              <a:rPr lang="en-GB" sz="2600" dirty="0" smtClean="0"/>
              <a:t>the meantime, </a:t>
            </a:r>
            <a:r>
              <a:rPr lang="en-GB" sz="2600" dirty="0" smtClean="0"/>
              <a:t>you </a:t>
            </a:r>
            <a:r>
              <a:rPr lang="en-GB" sz="2600" dirty="0" smtClean="0"/>
              <a:t>need </a:t>
            </a:r>
            <a:r>
              <a:rPr lang="en-GB" sz="2600" dirty="0" smtClean="0"/>
              <a:t>to Pull </a:t>
            </a:r>
            <a:r>
              <a:rPr lang="en-GB" sz="2600" dirty="0" smtClean="0"/>
              <a:t>and </a:t>
            </a:r>
            <a:r>
              <a:rPr lang="en-GB" sz="2600" dirty="0" smtClean="0"/>
              <a:t>deal with the potential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4908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Delete </a:t>
            </a:r>
            <a:r>
              <a:rPr lang="en-GB" dirty="0"/>
              <a:t>side </a:t>
            </a:r>
            <a:r>
              <a:rPr lang="en-GB" dirty="0" smtClean="0"/>
              <a:t>branch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 smtClean="0"/>
              <a:t>Delete your local side branch if this particular line of development is </a:t>
            </a:r>
            <a:r>
              <a:rPr lang="en-GB" dirty="0" smtClean="0"/>
              <a:t>completed</a:t>
            </a:r>
          </a:p>
          <a:p>
            <a:r>
              <a:rPr lang="en-GB" dirty="0" smtClean="0"/>
              <a:t>Make sure all changes have been merged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12976"/>
            <a:ext cx="4267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32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Conflicts – A Revisit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When can it happen?</a:t>
            </a:r>
          </a:p>
          <a:p>
            <a:pPr lvl="1"/>
            <a:r>
              <a:rPr lang="en-GB" dirty="0" smtClean="0"/>
              <a:t>Pull remote changes into side branch</a:t>
            </a:r>
          </a:p>
          <a:p>
            <a:pPr lvl="1"/>
            <a:r>
              <a:rPr lang="en-GB" dirty="0" smtClean="0"/>
              <a:t>Merge side branch into master</a:t>
            </a:r>
          </a:p>
          <a:p>
            <a:pPr lvl="1"/>
            <a:r>
              <a:rPr lang="en-GB" dirty="0" smtClean="0"/>
              <a:t>Push master to </a:t>
            </a:r>
            <a:r>
              <a:rPr lang="en-GB" dirty="0" smtClean="0"/>
              <a:t>remote</a:t>
            </a:r>
            <a:endParaRPr lang="en-GB" dirty="0" smtClean="0"/>
          </a:p>
          <a:p>
            <a:r>
              <a:rPr lang="en-GB" dirty="0" smtClean="0"/>
              <a:t>Inconsistency caused by simultaneous editing of the same part of the code / file</a:t>
            </a:r>
          </a:p>
          <a:p>
            <a:r>
              <a:rPr lang="en-GB" dirty="0" smtClean="0"/>
              <a:t>Try your best to resolve all conflicts, especially when dealing with the remote </a:t>
            </a:r>
            <a:r>
              <a:rPr lang="en-GB" dirty="0" smtClean="0"/>
              <a:t>branch</a:t>
            </a:r>
          </a:p>
          <a:p>
            <a:r>
              <a:rPr lang="en-GB" dirty="0" smtClean="0"/>
              <a:t>Remember to stage the file again afterwards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81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Remote branch </a:t>
            </a:r>
            <a:r>
              <a:rPr lang="en-GB" dirty="0"/>
              <a:t>should never be </a:t>
            </a:r>
            <a:r>
              <a:rPr lang="en-GB" dirty="0" smtClean="0"/>
              <a:t>broken</a:t>
            </a:r>
          </a:p>
          <a:p>
            <a:pPr lvl="1"/>
            <a:r>
              <a:rPr lang="en-GB" dirty="0"/>
              <a:t>You should always have full confidence that deploying </a:t>
            </a:r>
            <a:r>
              <a:rPr lang="en-GB" dirty="0" smtClean="0"/>
              <a:t>to the remote won’t </a:t>
            </a:r>
            <a:r>
              <a:rPr lang="en-GB" dirty="0"/>
              <a:t>break </a:t>
            </a:r>
            <a:r>
              <a:rPr lang="en-GB" dirty="0" smtClean="0"/>
              <a:t>anything</a:t>
            </a:r>
          </a:p>
          <a:p>
            <a:pPr lvl="1"/>
            <a:r>
              <a:rPr lang="en-GB" dirty="0" smtClean="0"/>
              <a:t>Develop features and bug fixes in side branches</a:t>
            </a:r>
          </a:p>
          <a:p>
            <a:r>
              <a:rPr lang="en-GB" dirty="0" smtClean="0"/>
              <a:t>Try to reduce / avoid simultaneous editing</a:t>
            </a:r>
          </a:p>
          <a:p>
            <a:pPr lvl="1"/>
            <a:r>
              <a:rPr lang="en-GB" dirty="0" smtClean="0"/>
              <a:t>Careful task assignment</a:t>
            </a:r>
          </a:p>
          <a:p>
            <a:pPr lvl="1"/>
            <a:r>
              <a:rPr lang="en-GB" dirty="0" smtClean="0"/>
              <a:t>Team communication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1599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* </a:t>
            </a:r>
            <a:r>
              <a:rPr lang="en-GB" dirty="0" smtClean="0"/>
              <a:t>View Conflicts in Diff Panel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0" t="33381" r="5596" b="11867"/>
          <a:stretch/>
        </p:blipFill>
        <p:spPr bwMode="auto">
          <a:xfrm>
            <a:off x="209550" y="1265446"/>
            <a:ext cx="8724900" cy="547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83968" y="4149080"/>
            <a:ext cx="42484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2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* </a:t>
            </a:r>
            <a:r>
              <a:rPr lang="en-GB" dirty="0" smtClean="0"/>
              <a:t>Resolve Conflicts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any text editor / IDE to correct the code</a:t>
            </a:r>
          </a:p>
          <a:p>
            <a:r>
              <a:rPr lang="en-GB" dirty="0" smtClean="0"/>
              <a:t>Remove all tags like</a:t>
            </a:r>
          </a:p>
          <a:p>
            <a:pPr lvl="1"/>
            <a:r>
              <a:rPr lang="en-GB" dirty="0" smtClean="0"/>
              <a:t>&lt;&lt;&lt;&lt;&lt;&lt;&lt; HEAD</a:t>
            </a:r>
          </a:p>
          <a:p>
            <a:pPr lvl="1"/>
            <a:r>
              <a:rPr lang="en-GB" dirty="0" smtClean="0"/>
              <a:t>=======</a:t>
            </a:r>
          </a:p>
          <a:p>
            <a:pPr lvl="1"/>
            <a:r>
              <a:rPr lang="en-GB" dirty="0"/>
              <a:t>&gt;&gt;&gt;&gt;&gt;&gt;&gt; </a:t>
            </a:r>
            <a:r>
              <a:rPr lang="en-GB" dirty="0" smtClean="0"/>
              <a:t>8119d26699ec7902f51411fd85725b099</a:t>
            </a:r>
          </a:p>
          <a:p>
            <a:r>
              <a:rPr lang="en-GB" dirty="0"/>
              <a:t>Make sure it </a:t>
            </a:r>
            <a:r>
              <a:rPr lang="en-GB" dirty="0" smtClean="0"/>
              <a:t>compiles and runs</a:t>
            </a:r>
          </a:p>
          <a:p>
            <a:pPr lvl="1"/>
            <a:r>
              <a:rPr lang="en-GB" dirty="0" smtClean="0"/>
              <a:t>and/or </a:t>
            </a:r>
            <a:r>
              <a:rPr lang="en-GB" dirty="0"/>
              <a:t>logically </a:t>
            </a:r>
            <a:r>
              <a:rPr lang="en-GB" dirty="0" smtClean="0"/>
              <a:t>correct!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163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* </a:t>
            </a:r>
            <a:r>
              <a:rPr lang="en-GB" dirty="0" smtClean="0"/>
              <a:t>Re-Stage and Commit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8" t="33234" r="5669" b="11619"/>
          <a:stretch/>
        </p:blipFill>
        <p:spPr bwMode="auto">
          <a:xfrm>
            <a:off x="179512" y="1268760"/>
            <a:ext cx="8723087" cy="551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42219" y="3329976"/>
            <a:ext cx="720080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rved Left Arrow 5"/>
          <p:cNvSpPr/>
          <p:nvPr/>
        </p:nvSpPr>
        <p:spPr>
          <a:xfrm flipV="1">
            <a:off x="3140441" y="3726020"/>
            <a:ext cx="360040" cy="1575188"/>
          </a:xfrm>
          <a:prstGeom prst="curvedLeftArrow">
            <a:avLst>
              <a:gd name="adj1" fmla="val 16936"/>
              <a:gd name="adj2" fmla="val 50000"/>
              <a:gd name="adj3" fmla="val 216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>
            <a:off x="1890000" y="2680974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890000" y="6093298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634000" y="3401085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634000" y="2681005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890000" y="3789103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90000" y="4509152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634000" y="4292833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890000" y="4797184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34000" y="6093296"/>
            <a:ext cx="1620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View of the Project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35896" y="1394488"/>
            <a:ext cx="0" cy="48600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95554" y="6269250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master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63963" y="1394488"/>
            <a:ext cx="0" cy="48600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3628" y="626925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abc01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380312" y="1394488"/>
            <a:ext cx="0" cy="486000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0252" y="626925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3">
                    <a:lumMod val="50000"/>
                  </a:schemeClr>
                </a:solidFill>
              </a:rPr>
              <a:t>stable</a:t>
            </a:r>
            <a:endParaRPr lang="en-GB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91955" y="602128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308304" y="602128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563888" y="602128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691955" y="544522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691955" y="5229200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691955" y="5013176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3563888" y="4725176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452320" y="592402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initial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05426" y="422108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1691955" y="443714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1691955" y="422111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1691955" y="400509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7305426" y="333173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304160" y="2608996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7452320" y="412381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v 1.0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32344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v 2.0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52320" y="251169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v 3.0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505026" y="1394488"/>
            <a:ext cx="0" cy="486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26006" y="6269250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</a:rPr>
              <a:t>origin/master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433018" y="602128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433018" y="528236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5433018" y="332907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5433018" y="289702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5433018" y="260899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5433018" y="495224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5433018" y="4725176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3563606" y="232022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1691955" y="578000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5433018" y="422108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563888" y="314096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5433018" y="314096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563888" y="371703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5433018" y="371703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3563888" y="422082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3563888" y="495224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3563888" y="528236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3563888" y="333173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3563888" y="2897029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3563888" y="2608998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1890000" y="1960925"/>
            <a:ext cx="162000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691955" y="260896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1691955" y="239294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1691955" y="217691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3563606" y="188891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5433018" y="232022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5433018" y="188891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3762000" y="1959014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762000" y="3789103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3762000" y="2969037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3762000" y="4797184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3762000" y="6093295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8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GitEye</a:t>
            </a:r>
            <a:r>
              <a:rPr lang="en-GB" dirty="0" smtClean="0"/>
              <a:t> Interface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6635" r="49365" b="25206"/>
          <a:stretch/>
        </p:blipFill>
        <p:spPr bwMode="auto">
          <a:xfrm>
            <a:off x="0" y="1364837"/>
            <a:ext cx="9144000" cy="549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66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Daily Routine</a:t>
            </a:r>
            <a:r>
              <a:rPr lang="zh-CN" altLang="en-US" dirty="0"/>
              <a:t> </a:t>
            </a:r>
            <a:r>
              <a:rPr lang="en-GB" altLang="zh-CN" dirty="0" smtClean="0"/>
              <a:t>(1)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(for Minor/Safe </a:t>
            </a:r>
            <a:r>
              <a:rPr lang="en-GB" dirty="0" smtClean="0"/>
              <a:t>Modifications)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600200"/>
            <a:ext cx="547212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Fetch and pull </a:t>
            </a:r>
            <a:r>
              <a:rPr lang="en-US" altLang="zh-CN" sz="2800" dirty="0" smtClean="0"/>
              <a:t>from</a:t>
            </a:r>
            <a:r>
              <a:rPr lang="en-GB" altLang="zh-CN" sz="2800" dirty="0" smtClean="0"/>
              <a:t> </a:t>
            </a:r>
            <a:r>
              <a:rPr lang="en-GB" altLang="zh-CN" sz="2800" dirty="0" smtClean="0"/>
              <a:t>remote</a:t>
            </a:r>
            <a:endParaRPr lang="en-GB" sz="28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Make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Stage, commit and push </a:t>
            </a:r>
            <a:r>
              <a:rPr lang="en-GB" sz="2800" dirty="0" smtClean="0"/>
              <a:t>changes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</a:t>
            </a:r>
            <a:r>
              <a:rPr lang="en-GB" sz="2800" dirty="0" smtClean="0"/>
              <a:t>Deal with updates/conflicts </a:t>
            </a:r>
            <a:r>
              <a:rPr lang="en-GB" sz="2800" dirty="0"/>
              <a:t>(</a:t>
            </a:r>
            <a:r>
              <a:rPr lang="en-GB" altLang="zh-CN" sz="2800" dirty="0"/>
              <a:t>when necessary)</a:t>
            </a:r>
            <a:endParaRPr lang="en-GB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10182" y="1484784"/>
            <a:ext cx="0" cy="48600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9840" y="6359546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master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38174" y="611158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38174" y="4815472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079312" y="1484784"/>
            <a:ext cx="0" cy="486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292" y="6359546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</a:rPr>
              <a:t>origin/master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7304" y="611158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007304" y="537266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007304" y="341937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007304" y="298732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007304" y="5042540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007304" y="4815472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007304" y="431138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138174" y="323126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007304" y="323126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138174" y="380732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8007304" y="380732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38174" y="4311121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138174" y="5042540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138174" y="5372664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138174" y="342202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138174" y="2987325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138174" y="269929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137892" y="197921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8007304" y="2410517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8007304" y="1979213"/>
            <a:ext cx="144016" cy="14401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336286" y="2049310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36286" y="3879399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336286" y="3059333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336286" y="4383128"/>
            <a:ext cx="162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886146" y="1838964"/>
            <a:ext cx="2483178" cy="1431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6336286" y="2123229"/>
            <a:ext cx="1601449" cy="3615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H="1" flipV="1">
            <a:off x="6336000" y="2205609"/>
            <a:ext cx="282" cy="575319"/>
          </a:xfrm>
          <a:prstGeom prst="curvedConnector3">
            <a:avLst>
              <a:gd name="adj1" fmla="val -810638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1. Fetch and Pull</a:t>
            </a:r>
            <a:r>
              <a:rPr lang="en-GB" dirty="0" smtClean="0">
                <a:solidFill>
                  <a:srgbClr val="C00000"/>
                </a:solidFill>
              </a:rPr>
              <a:t>*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(update master)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Switch to master (if not already on</a:t>
            </a:r>
            <a:r>
              <a:rPr lang="en-GB" dirty="0" smtClean="0"/>
              <a:t>) and pull</a:t>
            </a:r>
            <a:endParaRPr lang="en-GB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6634" r="49365" b="43724"/>
          <a:stretch/>
        </p:blipFill>
        <p:spPr bwMode="auto">
          <a:xfrm>
            <a:off x="0" y="2420888"/>
            <a:ext cx="9144000" cy="374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15616" y="2684850"/>
            <a:ext cx="648072" cy="391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0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GB" dirty="0" smtClean="0"/>
              <a:t>Make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None of Git’s business</a:t>
            </a:r>
            <a:endParaRPr lang="en-GB" dirty="0"/>
          </a:p>
        </p:txBody>
      </p:sp>
      <p:pic>
        <p:nvPicPr>
          <p:cNvPr id="1026" name="Picture 2" descr="C:\Users\rrd09\Downloads\perfectly-coded-small-business-websitse-1100x8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77" y="2254801"/>
            <a:ext cx="5598046" cy="41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7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3(a). </a:t>
            </a:r>
            <a:r>
              <a:rPr lang="en-GB" dirty="0" smtClean="0"/>
              <a:t>Stage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 only stage the necessary changes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39365" r="50000" b="19746"/>
          <a:stretch/>
        </p:blipFill>
        <p:spPr bwMode="auto">
          <a:xfrm>
            <a:off x="1016000" y="2194519"/>
            <a:ext cx="7112000" cy="467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69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3(b).Commit and Push </a:t>
            </a:r>
            <a:r>
              <a:rPr lang="en-GB" dirty="0" smtClean="0"/>
              <a:t>Changes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39365" r="50000" b="19746"/>
          <a:stretch/>
        </p:blipFill>
        <p:spPr bwMode="auto">
          <a:xfrm>
            <a:off x="1016000" y="2194519"/>
            <a:ext cx="7112000" cy="467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52120" y="4405174"/>
            <a:ext cx="2376264" cy="391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5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438</Words>
  <Application>Microsoft Office PowerPoint</Application>
  <PresentationFormat>On-screen Show (4:3)</PresentationFormat>
  <Paragraphs>94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Project Development Workflow</vt:lpstr>
      <vt:lpstr>Best Practices</vt:lpstr>
      <vt:lpstr>Your View of the Project</vt:lpstr>
      <vt:lpstr>GitEye Interface</vt:lpstr>
      <vt:lpstr>Your Daily Routine (1) (for Minor/Safe Modifications)</vt:lpstr>
      <vt:lpstr>1. Fetch and Pull* (update master)</vt:lpstr>
      <vt:lpstr>2. Make Changes</vt:lpstr>
      <vt:lpstr>3(a). Stage Changes</vt:lpstr>
      <vt:lpstr>3(b).Commit and Push Changes</vt:lpstr>
      <vt:lpstr>•(a). Deal with Updates/Conflicts</vt:lpstr>
      <vt:lpstr>•(b). Deal with Updates/Conflicts</vt:lpstr>
      <vt:lpstr>•(c). Deal with Updates/Conflicts</vt:lpstr>
      <vt:lpstr>•(d). Deal with Updates/Conflicts</vt:lpstr>
      <vt:lpstr>Your Daily Routine (2) (for Major/Risky Developments)</vt:lpstr>
      <vt:lpstr>2. Create a New Side Branch</vt:lpstr>
      <vt:lpstr>4. Stay Up-to-Date* (while in a side branch)</vt:lpstr>
      <vt:lpstr>5. Merge Change into master (remember to switch to master first)</vt:lpstr>
      <vt:lpstr>7. Delete side branch</vt:lpstr>
      <vt:lpstr>Merge Conflicts – A Revisit</vt:lpstr>
      <vt:lpstr>* View Conflicts in Diff Panel</vt:lpstr>
      <vt:lpstr>* Resolve Conflicts</vt:lpstr>
      <vt:lpstr>* Re-Stage and Commit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</dc:title>
  <dc:creator>rrd09</dc:creator>
  <cp:lastModifiedBy>rrd09</cp:lastModifiedBy>
  <cp:revision>447</cp:revision>
  <dcterms:created xsi:type="dcterms:W3CDTF">2013-10-04T07:40:57Z</dcterms:created>
  <dcterms:modified xsi:type="dcterms:W3CDTF">2013-10-20T20:26:10Z</dcterms:modified>
</cp:coreProperties>
</file>