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Roboto Medium"/>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italic.fntdata"/><Relationship Id="rId20" Type="http://schemas.openxmlformats.org/officeDocument/2006/relationships/slide" Target="slides/slide15.xml"/><Relationship Id="rId41" Type="http://schemas.openxmlformats.org/officeDocument/2006/relationships/font" Target="fonts/RobotoMedium-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RobotoMedium-bold.fntdata"/><Relationship Id="rId16" Type="http://schemas.openxmlformats.org/officeDocument/2006/relationships/slide" Target="slides/slide11.xml"/><Relationship Id="rId38" Type="http://schemas.openxmlformats.org/officeDocument/2006/relationships/font" Target="fonts/Roboto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680c0eea5_0_3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680c0eea5_0_3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7abea27f9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7abea27f9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 = Vermont, 1= Wyoming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Common: vax side effects,: covid after vax</a:t>
            </a:r>
            <a:endParaRPr/>
          </a:p>
          <a:p>
            <a:pPr indent="0" lvl="0" marL="0" rtl="0" algn="l">
              <a:spcBef>
                <a:spcPts val="0"/>
              </a:spcBef>
              <a:spcAft>
                <a:spcPts val="0"/>
              </a:spcAft>
              <a:buNone/>
            </a:pPr>
            <a:r>
              <a:rPr lang="en"/>
              <a:t>Divergent: vax mandate</a:t>
            </a:r>
            <a:endParaRPr/>
          </a:p>
          <a:p>
            <a:pPr indent="0" lvl="0" marL="0" rtl="0" algn="l">
              <a:spcBef>
                <a:spcPts val="0"/>
              </a:spcBef>
              <a:spcAft>
                <a:spcPts val="0"/>
              </a:spcAft>
              <a:buNone/>
            </a:pPr>
            <a:r>
              <a:rPr lang="en"/>
              <a:t>Shocking: where to get the </a:t>
            </a:r>
            <a:r>
              <a:rPr lang="en"/>
              <a:t>vaccine!!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gave me hope for my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680c0eea5_0_1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680c0eea5_0_1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680c0eea5_0_1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680c0eea5_0_1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680c0eea5_0_1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680c0eea5_0_1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680c0eea5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680c0eea5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Linking the target (D or R) in numeric format to the state name for input into the model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680c0eea5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680c0eea5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680c0eea5_0_1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680c0eea5_0_1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680c0eea5_0_1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680c0eea5_0_1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PVI rank creates a clear gradient, but is not a good feature choice because we are looking specifically at covid search trends and PVI is akin to the target.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785e2e2bd_0_3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785e2e2bd_0_3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Blue hue lines show what terms folks used to look up the virus: coronavirus, covid 19 and covid.  Coronavirus was popular early and then covid became dominant.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 hue lines show how folks look up the vaccine, with the first pink spike being where to get vaccinated, the second spike </a:t>
            </a:r>
            <a:r>
              <a:rPr lang="en"/>
              <a:t>being split between the chances getting covid after being vaccinated and any side effects, and the third chain of spikes being the vax mandate.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680c0eea5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680c0eea5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680c0eea5_0_1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680c0eea5_0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680c0eea5_0_1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680c0eea5_0_1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7abea27f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7abea27f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Journal of Medical Internet Research study came out at the end of 2020, and search trends have changed since then, but this was a helpful place to start.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680c0eea5_0_3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680c0eea5_0_3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3 features were quarantine, stimulus check, and vax side effects.</a:t>
            </a:r>
            <a:endParaRPr/>
          </a:p>
          <a:p>
            <a:pPr indent="0" lvl="0" marL="0" rtl="0" algn="l">
              <a:spcBef>
                <a:spcPts val="0"/>
              </a:spcBef>
              <a:spcAft>
                <a:spcPts val="0"/>
              </a:spcAft>
              <a:buNone/>
            </a:pPr>
            <a:r>
              <a:rPr lang="en"/>
              <a:t>Bottom 3 were lockdown, covid symptoms, and coronavirus.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7abea27f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7abea27f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pos, False Neg</a:t>
            </a:r>
            <a:endParaRPr/>
          </a:p>
          <a:p>
            <a:pPr indent="0" lvl="0" marL="0" rtl="0" algn="l">
              <a:spcBef>
                <a:spcPts val="0"/>
              </a:spcBef>
              <a:spcAft>
                <a:spcPts val="0"/>
              </a:spcAft>
              <a:buNone/>
            </a:pPr>
            <a:r>
              <a:rPr lang="en"/>
              <a:t>False pos, True Neg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Precision, or positive </a:t>
            </a:r>
            <a:r>
              <a:rPr lang="en"/>
              <a:t>predictive</a:t>
            </a:r>
            <a:r>
              <a:rPr lang="en"/>
              <a:t> value, shows how likely is it that a </a:t>
            </a:r>
            <a:r>
              <a:rPr lang="en"/>
              <a:t>categorization</a:t>
            </a:r>
            <a:r>
              <a:rPr lang="en"/>
              <a:t> was correct.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Democratic states: 83% precision or 5 out of 6 predictions were correct.</a:t>
            </a:r>
            <a:endParaRPr/>
          </a:p>
          <a:p>
            <a:pPr indent="0" lvl="0" marL="0" rtl="0" algn="l">
              <a:spcBef>
                <a:spcPts val="0"/>
              </a:spcBef>
              <a:spcAft>
                <a:spcPts val="0"/>
              </a:spcAft>
              <a:buNone/>
            </a:pPr>
            <a:r>
              <a:rPr lang="en"/>
              <a:t>Republican states: 100% precision, or 7 out of 7 predictions.</a:t>
            </a:r>
            <a:endParaRPr/>
          </a:p>
          <a:p>
            <a:pPr indent="0" lvl="0" marL="0" rtl="0" algn="l">
              <a:spcBef>
                <a:spcPts val="0"/>
              </a:spcBef>
              <a:spcAft>
                <a:spcPts val="0"/>
              </a:spcAft>
              <a:buNone/>
            </a:pPr>
            <a:r>
              <a:rPr lang="en"/>
              <a:t>Secsitivity, or recall, shows how many were correctly categorized.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Democrat states: 100% recall, or 5 out of 5 democratic states were correctly categorzed.</a:t>
            </a:r>
            <a:endParaRPr/>
          </a:p>
          <a:p>
            <a:pPr indent="0" lvl="0" marL="0" rtl="0" algn="l">
              <a:spcBef>
                <a:spcPts val="0"/>
              </a:spcBef>
              <a:spcAft>
                <a:spcPts val="0"/>
              </a:spcAft>
              <a:buNone/>
            </a:pPr>
            <a:r>
              <a:rPr lang="en"/>
              <a:t>Republican states: 88% recall, or 7 out of 8 republican states were labeled correcctly.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accuracy was 92%</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680c0eea5_0_1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680c0eea5_0_1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680c0eea5_0_1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680c0eea5_0_1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27abea27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27abea27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680c0eea5_0_1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680c0eea5_0_1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2b1b268ad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2b1b268ad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2b1b268ad_0_1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2b1b268ad_0_1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Confirmation bias: a pattern of seeking out information that affirms current beliefs (Britannica 2019).</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785e2e2bd_0_3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785e2e2bd_0_3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680c0eea5_0_1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680c0eea5_0_1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680c0eea5_0_1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680c0eea5_0_1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80c0eea5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80c0eea5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680c0eea5_0_1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680c0eea5_0_1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744575"/>
            <a:ext cx="8520600" cy="30717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4089175"/>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4127200"/>
            <a:ext cx="8520600" cy="841800"/>
          </a:xfrm>
          <a:prstGeom prst="rect">
            <a:avLst/>
          </a:prstGeom>
          <a:effectLst>
            <a:outerShdw blurRad="57150" rotWithShape="0" algn="bl" dir="5400000" dist="19050">
              <a:srgbClr val="000000">
                <a:alpha val="85000"/>
              </a:srgbClr>
            </a:outerShdw>
          </a:effectLst>
        </p:spPr>
        <p:txBody>
          <a:bodyPr anchorCtr="0" anchor="ctr" bIns="91425" lIns="91425" spcFirstLastPara="1" rIns="91425" wrap="square" tIns="91425">
            <a:normAutofit/>
          </a:bodyPr>
          <a:lstStyle>
            <a:lvl1pPr lvl="0" rtl="0" algn="ctr">
              <a:spcBef>
                <a:spcPts val="0"/>
              </a:spcBef>
              <a:spcAft>
                <a:spcPts val="0"/>
              </a:spcAft>
              <a:buSzPts val="3600"/>
              <a:buNone/>
              <a:defRPr sz="36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solidFill>
                  <a:schemeClr val="lt2"/>
                </a:solidFill>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solidFill>
                  <a:schemeClr val="lt2"/>
                </a:solidFill>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lnSpc>
                <a:spcPct val="150000"/>
              </a:lnSpc>
              <a:spcBef>
                <a:spcPts val="0"/>
              </a:spcBef>
              <a:spcAft>
                <a:spcPts val="0"/>
              </a:spcAft>
              <a:buSzPts val="2100"/>
              <a:buNone/>
              <a:defRPr>
                <a:solidFill>
                  <a:schemeClr val="l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3177EE"/>
            </a:gs>
            <a:gs pos="100000">
              <a:srgbClr val="113D8A"/>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23.png"/><Relationship Id="rId7"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ublic.tableau.com/views/draft_16514494708920/CovidVaccineSearchTrendsbyState?:language=en-US&amp;:display_count=n&amp;:origin=viz_share_link" TargetMode="Externa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2.png"/><Relationship Id="rId5"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hyperlink" Target="https://www.cdc.gov/museum/timeline/covid19.html" TargetMode="External"/><Relationship Id="rId4" Type="http://schemas.openxmlformats.org/officeDocument/2006/relationships/hyperlink" Target="https://www.nytimes.com/2021/09/27/briefing/covid-red-states-vaccinations.html" TargetMode="External"/><Relationship Id="rId5" Type="http://schemas.openxmlformats.org/officeDocument/2006/relationships/hyperlink" Target="https://www.britannica.com/science/confirmation-bias" TargetMode="External"/><Relationship Id="rId6" Type="http://schemas.openxmlformats.org/officeDocument/2006/relationships/hyperlink" Target="https://electionlab.mit.edu/data" TargetMode="External"/><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31000"/>
          </a:blip>
          <a:stretch>
            <a:fillRect/>
          </a:stretch>
        </p:blipFill>
        <p:spPr>
          <a:xfrm>
            <a:off x="3926277" y="3333750"/>
            <a:ext cx="1507448" cy="1535175"/>
          </a:xfrm>
          <a:prstGeom prst="rect">
            <a:avLst/>
          </a:prstGeom>
          <a:noFill/>
          <a:ln>
            <a:noFill/>
          </a:ln>
          <a:effectLst>
            <a:outerShdw blurRad="57150" rotWithShape="0" algn="bl" dir="5400000" dist="19050">
              <a:srgbClr val="000000">
                <a:alpha val="50000"/>
              </a:srgbClr>
            </a:outerShdw>
          </a:effectLst>
        </p:spPr>
      </p:pic>
      <p:sp>
        <p:nvSpPr>
          <p:cNvPr id="55" name="Google Shape;55;p13"/>
          <p:cNvSpPr txBox="1"/>
          <p:nvPr>
            <p:ph type="ctrTitle"/>
          </p:nvPr>
        </p:nvSpPr>
        <p:spPr>
          <a:xfrm>
            <a:off x="311700" y="744575"/>
            <a:ext cx="8520600" cy="234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2"/>
                </a:solidFill>
              </a:rPr>
              <a:t>Predicting Political Party </a:t>
            </a:r>
            <a:endParaRPr>
              <a:solidFill>
                <a:schemeClr val="lt2"/>
              </a:solidFill>
            </a:endParaRPr>
          </a:p>
          <a:p>
            <a:pPr indent="0" lvl="0" marL="0" rtl="0" algn="ctr">
              <a:spcBef>
                <a:spcPts val="0"/>
              </a:spcBef>
              <a:spcAft>
                <a:spcPts val="0"/>
              </a:spcAft>
              <a:buNone/>
            </a:pPr>
            <a:r>
              <a:rPr lang="en">
                <a:solidFill>
                  <a:schemeClr val="lt2"/>
                </a:solidFill>
              </a:rPr>
              <a:t>by Covid</a:t>
            </a:r>
            <a:endParaRPr>
              <a:solidFill>
                <a:schemeClr val="lt2"/>
              </a:solidFill>
            </a:endParaRPr>
          </a:p>
          <a:p>
            <a:pPr indent="0" lvl="0" marL="0" rtl="0" algn="ctr">
              <a:spcBef>
                <a:spcPts val="0"/>
              </a:spcBef>
              <a:spcAft>
                <a:spcPts val="0"/>
              </a:spcAft>
              <a:buNone/>
            </a:pPr>
            <a:r>
              <a:rPr lang="en">
                <a:solidFill>
                  <a:schemeClr val="lt2"/>
                </a:solidFill>
              </a:rPr>
              <a:t>Search Trends </a:t>
            </a:r>
            <a:endParaRPr>
              <a:solidFill>
                <a:schemeClr val="lt2"/>
              </a:solidFill>
            </a:endParaRPr>
          </a:p>
        </p:txBody>
      </p:sp>
      <p:pic>
        <p:nvPicPr>
          <p:cNvPr id="56" name="Google Shape;56;p13"/>
          <p:cNvPicPr preferRelativeResize="0"/>
          <p:nvPr/>
        </p:nvPicPr>
        <p:blipFill>
          <a:blip r:embed="rId4">
            <a:alphaModFix amt="31000"/>
          </a:blip>
          <a:stretch>
            <a:fillRect/>
          </a:stretch>
        </p:blipFill>
        <p:spPr>
          <a:xfrm>
            <a:off x="5652725" y="3232276"/>
            <a:ext cx="1678599" cy="1636649"/>
          </a:xfrm>
          <a:prstGeom prst="rect">
            <a:avLst/>
          </a:prstGeom>
          <a:noFill/>
          <a:ln>
            <a:noFill/>
          </a:ln>
          <a:effectLst>
            <a:outerShdw blurRad="57150" rotWithShape="0" algn="bl" dir="5400000" dist="19050">
              <a:srgbClr val="000000">
                <a:alpha val="50000"/>
              </a:srgbClr>
            </a:outerShdw>
          </a:effectLst>
        </p:spPr>
      </p:pic>
      <p:pic>
        <p:nvPicPr>
          <p:cNvPr id="57" name="Google Shape;57;p13"/>
          <p:cNvPicPr preferRelativeResize="0"/>
          <p:nvPr/>
        </p:nvPicPr>
        <p:blipFill>
          <a:blip r:embed="rId5">
            <a:alphaModFix amt="31000"/>
          </a:blip>
          <a:stretch>
            <a:fillRect/>
          </a:stretch>
        </p:blipFill>
        <p:spPr>
          <a:xfrm>
            <a:off x="1955629" y="3333750"/>
            <a:ext cx="1678597" cy="1456675"/>
          </a:xfrm>
          <a:prstGeom prst="rect">
            <a:avLst/>
          </a:prstGeom>
          <a:noFill/>
          <a:ln>
            <a:noFill/>
          </a:ln>
          <a:effectLst>
            <a:outerShdw blurRad="57150" rotWithShape="0" algn="bl" dir="5400000" dist="19050">
              <a:srgbClr val="000000">
                <a:alpha val="50000"/>
              </a:srgbClr>
            </a:outerShdw>
          </a:effectLst>
        </p:spPr>
      </p:pic>
      <p:sp>
        <p:nvSpPr>
          <p:cNvPr id="58" name="Google Shape;58;p13"/>
          <p:cNvSpPr txBox="1"/>
          <p:nvPr>
            <p:ph idx="1" type="subTitle"/>
          </p:nvPr>
        </p:nvSpPr>
        <p:spPr>
          <a:xfrm>
            <a:off x="311700" y="3465100"/>
            <a:ext cx="8520600" cy="1155000"/>
          </a:xfrm>
          <a:prstGeom prst="rect">
            <a:avLst/>
          </a:prstGeom>
        </p:spPr>
        <p:txBody>
          <a:bodyPr anchorCtr="0" anchor="t" bIns="91425" lIns="91425" spcFirstLastPara="1" rIns="91425" wrap="square" tIns="91425">
            <a:normAutofit fontScale="62500" lnSpcReduction="20000"/>
          </a:bodyPr>
          <a:lstStyle/>
          <a:p>
            <a:pPr indent="0" lvl="0" marL="0" rtl="0" algn="ctr">
              <a:lnSpc>
                <a:spcPct val="150000"/>
              </a:lnSpc>
              <a:spcBef>
                <a:spcPts val="0"/>
              </a:spcBef>
              <a:spcAft>
                <a:spcPts val="0"/>
              </a:spcAft>
              <a:buNone/>
            </a:pPr>
            <a:r>
              <a:rPr lang="en">
                <a:solidFill>
                  <a:schemeClr val="lt2"/>
                </a:solidFill>
              </a:rPr>
              <a:t>Data Analytics, UC Berkeley, </a:t>
            </a:r>
            <a:endParaRPr>
              <a:solidFill>
                <a:schemeClr val="lt2"/>
              </a:solidFill>
            </a:endParaRPr>
          </a:p>
          <a:p>
            <a:pPr indent="0" lvl="0" marL="0" rtl="0" algn="ctr">
              <a:lnSpc>
                <a:spcPct val="150000"/>
              </a:lnSpc>
              <a:spcBef>
                <a:spcPts val="0"/>
              </a:spcBef>
              <a:spcAft>
                <a:spcPts val="0"/>
              </a:spcAft>
              <a:buNone/>
            </a:pPr>
            <a:r>
              <a:rPr lang="en">
                <a:solidFill>
                  <a:schemeClr val="lt2"/>
                </a:solidFill>
              </a:rPr>
              <a:t>May 2022</a:t>
            </a:r>
            <a:endParaRPr>
              <a:solidFill>
                <a:schemeClr val="lt2"/>
              </a:solidFill>
            </a:endParaRPr>
          </a:p>
          <a:p>
            <a:pPr indent="0" lvl="0" marL="0" rtl="0" algn="ctr">
              <a:lnSpc>
                <a:spcPct val="150000"/>
              </a:lnSpc>
              <a:spcBef>
                <a:spcPts val="0"/>
              </a:spcBef>
              <a:spcAft>
                <a:spcPts val="0"/>
              </a:spcAft>
              <a:buNone/>
            </a:pPr>
            <a:r>
              <a:rPr lang="en">
                <a:solidFill>
                  <a:schemeClr val="lt2"/>
                </a:solidFill>
              </a:rPr>
              <a:t> - </a:t>
            </a:r>
            <a:r>
              <a:rPr lang="en">
                <a:solidFill>
                  <a:schemeClr val="lt2"/>
                </a:solidFill>
              </a:rPr>
              <a:t>Aurora Christensen - </a:t>
            </a: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idx="2" type="body"/>
          </p:nvPr>
        </p:nvSpPr>
        <p:spPr>
          <a:xfrm>
            <a:off x="4814025" y="163675"/>
            <a:ext cx="3837000" cy="3773700"/>
          </a:xfrm>
          <a:prstGeom prst="rect">
            <a:avLst/>
          </a:prstGeom>
        </p:spPr>
        <p:txBody>
          <a:bodyPr anchorCtr="0" anchor="t" bIns="91425" lIns="91425" spcFirstLastPara="1" rIns="91425" wrap="square" tIns="91425">
            <a:noAutofit/>
          </a:bodyPr>
          <a:lstStyle/>
          <a:p>
            <a:pPr indent="-307975" lvl="0" marL="457200" rtl="0" algn="ctr">
              <a:lnSpc>
                <a:spcPct val="150000"/>
              </a:lnSpc>
              <a:spcBef>
                <a:spcPts val="0"/>
              </a:spcBef>
              <a:spcAft>
                <a:spcPts val="0"/>
              </a:spcAft>
              <a:buSzPts val="1250"/>
              <a:buChar char="★"/>
            </a:pPr>
            <a:r>
              <a:rPr b="1" lang="en" sz="1250"/>
              <a:t>Keep top candidate per year, state</a:t>
            </a:r>
            <a:endParaRPr b="1" sz="1250"/>
          </a:p>
          <a:p>
            <a:pPr indent="0" lvl="0" marL="0" rtl="0" algn="ctr">
              <a:lnSpc>
                <a:spcPct val="150000"/>
              </a:lnSpc>
              <a:spcBef>
                <a:spcPts val="1200"/>
              </a:spcBef>
              <a:spcAft>
                <a:spcPts val="0"/>
              </a:spcAft>
              <a:buNone/>
            </a:pPr>
            <a:r>
              <a:t/>
            </a:r>
            <a:endParaRPr b="1" sz="1250"/>
          </a:p>
          <a:p>
            <a:pPr indent="0" lvl="0" marL="0" rtl="0" algn="ctr">
              <a:lnSpc>
                <a:spcPct val="150000"/>
              </a:lnSpc>
              <a:spcBef>
                <a:spcPts val="1200"/>
              </a:spcBef>
              <a:spcAft>
                <a:spcPts val="0"/>
              </a:spcAft>
              <a:buNone/>
            </a:pPr>
            <a:r>
              <a:t/>
            </a:r>
            <a:endParaRPr b="1" sz="1250"/>
          </a:p>
          <a:p>
            <a:pPr indent="0" lvl="0" marL="0" rtl="0" algn="ctr">
              <a:lnSpc>
                <a:spcPct val="150000"/>
              </a:lnSpc>
              <a:spcBef>
                <a:spcPts val="1200"/>
              </a:spcBef>
              <a:spcAft>
                <a:spcPts val="0"/>
              </a:spcAft>
              <a:buNone/>
            </a:pPr>
            <a:r>
              <a:t/>
            </a:r>
            <a:endParaRPr b="1" sz="1250"/>
          </a:p>
          <a:p>
            <a:pPr indent="0" lvl="0" marL="457200" rtl="0" algn="ctr">
              <a:lnSpc>
                <a:spcPct val="150000"/>
              </a:lnSpc>
              <a:spcBef>
                <a:spcPts val="1200"/>
              </a:spcBef>
              <a:spcAft>
                <a:spcPts val="0"/>
              </a:spcAft>
              <a:buNone/>
            </a:pPr>
            <a:r>
              <a:t/>
            </a:r>
            <a:endParaRPr b="1" sz="550"/>
          </a:p>
          <a:p>
            <a:pPr indent="0" lvl="0" marL="457200" rtl="0" algn="ctr">
              <a:lnSpc>
                <a:spcPct val="150000"/>
              </a:lnSpc>
              <a:spcBef>
                <a:spcPts val="1200"/>
              </a:spcBef>
              <a:spcAft>
                <a:spcPts val="0"/>
              </a:spcAft>
              <a:buNone/>
            </a:pPr>
            <a:r>
              <a:t/>
            </a:r>
            <a:endParaRPr b="1" sz="550"/>
          </a:p>
          <a:p>
            <a:pPr indent="0" lvl="0" marL="457200" rtl="0" algn="ctr">
              <a:lnSpc>
                <a:spcPct val="150000"/>
              </a:lnSpc>
              <a:spcBef>
                <a:spcPts val="1200"/>
              </a:spcBef>
              <a:spcAft>
                <a:spcPts val="0"/>
              </a:spcAft>
              <a:buNone/>
            </a:pPr>
            <a:r>
              <a:t/>
            </a:r>
            <a:endParaRPr b="1" sz="1250"/>
          </a:p>
          <a:p>
            <a:pPr indent="-307975" lvl="0" marL="457200" rtl="0" algn="ctr">
              <a:lnSpc>
                <a:spcPct val="150000"/>
              </a:lnSpc>
              <a:spcBef>
                <a:spcPts val="1200"/>
              </a:spcBef>
              <a:spcAft>
                <a:spcPts val="0"/>
              </a:spcAft>
              <a:buSzPts val="1250"/>
              <a:buChar char="★"/>
            </a:pPr>
            <a:r>
              <a:rPr b="1" lang="en" sz="1250"/>
              <a:t>Pivot</a:t>
            </a:r>
            <a:endParaRPr b="1" sz="1250"/>
          </a:p>
          <a:p>
            <a:pPr indent="0" lvl="0" marL="0" rtl="0" algn="ctr">
              <a:lnSpc>
                <a:spcPct val="150000"/>
              </a:lnSpc>
              <a:spcBef>
                <a:spcPts val="1200"/>
              </a:spcBef>
              <a:spcAft>
                <a:spcPts val="0"/>
              </a:spcAft>
              <a:buNone/>
            </a:pPr>
            <a:r>
              <a:t/>
            </a:r>
            <a:endParaRPr b="1" sz="1250"/>
          </a:p>
          <a:p>
            <a:pPr indent="0" lvl="0" marL="0" rtl="0" algn="ctr">
              <a:lnSpc>
                <a:spcPct val="150000"/>
              </a:lnSpc>
              <a:spcBef>
                <a:spcPts val="1200"/>
              </a:spcBef>
              <a:spcAft>
                <a:spcPts val="1200"/>
              </a:spcAft>
              <a:buNone/>
            </a:pPr>
            <a:r>
              <a:t/>
            </a:r>
            <a:endParaRPr b="1" sz="1250"/>
          </a:p>
        </p:txBody>
      </p:sp>
      <p:sp>
        <p:nvSpPr>
          <p:cNvPr id="185" name="Google Shape;185;p22"/>
          <p:cNvSpPr txBox="1"/>
          <p:nvPr>
            <p:ph type="title"/>
          </p:nvPr>
        </p:nvSpPr>
        <p:spPr>
          <a:xfrm>
            <a:off x="265500" y="1233175"/>
            <a:ext cx="41883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Data Exploration</a:t>
            </a:r>
            <a:endParaRPr>
              <a:solidFill>
                <a:schemeClr val="lt2"/>
              </a:solidFill>
            </a:endParaRPr>
          </a:p>
        </p:txBody>
      </p:sp>
      <p:sp>
        <p:nvSpPr>
          <p:cNvPr id="186" name="Google Shape;186;p22"/>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77500" lnSpcReduction="20000"/>
          </a:bodyPr>
          <a:lstStyle/>
          <a:p>
            <a:pPr indent="0" lvl="0" marL="0" rtl="0" algn="ctr">
              <a:lnSpc>
                <a:spcPct val="150000"/>
              </a:lnSpc>
              <a:spcBef>
                <a:spcPts val="0"/>
              </a:spcBef>
              <a:spcAft>
                <a:spcPts val="0"/>
              </a:spcAft>
              <a:buSzPct val="42777"/>
              <a:buNone/>
            </a:pPr>
            <a:r>
              <a:rPr lang="en"/>
              <a:t>Presidential data required filtering for the most recent elections, keeping </a:t>
            </a:r>
            <a:r>
              <a:rPr i="1" lang="en"/>
              <a:t>only </a:t>
            </a:r>
            <a:r>
              <a:rPr lang="en"/>
              <a:t>the winning party for each year and state, and pivoting the data to desired output configuration. </a:t>
            </a:r>
            <a:endParaRPr sz="1800">
              <a:solidFill>
                <a:schemeClr val="lt2"/>
              </a:solidFill>
            </a:endParaRPr>
          </a:p>
        </p:txBody>
      </p:sp>
      <p:pic>
        <p:nvPicPr>
          <p:cNvPr id="187" name="Google Shape;187;p22"/>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pic>
        <p:nvPicPr>
          <p:cNvPr id="188" name="Google Shape;188;p22"/>
          <p:cNvPicPr preferRelativeResize="0"/>
          <p:nvPr/>
        </p:nvPicPr>
        <p:blipFill>
          <a:blip r:embed="rId4">
            <a:alphaModFix/>
          </a:blip>
          <a:stretch>
            <a:fillRect/>
          </a:stretch>
        </p:blipFill>
        <p:spPr>
          <a:xfrm>
            <a:off x="5712575" y="3278800"/>
            <a:ext cx="2290400" cy="1358525"/>
          </a:xfrm>
          <a:prstGeom prst="rect">
            <a:avLst/>
          </a:prstGeom>
          <a:noFill/>
          <a:ln>
            <a:noFill/>
          </a:ln>
          <a:effectLst>
            <a:outerShdw blurRad="57150" rotWithShape="0" algn="bl" dir="5400000" dist="19050">
              <a:srgbClr val="000000">
                <a:alpha val="50000"/>
              </a:srgbClr>
            </a:outerShdw>
          </a:effectLst>
        </p:spPr>
      </p:pic>
      <p:pic>
        <p:nvPicPr>
          <p:cNvPr id="189" name="Google Shape;189;p22"/>
          <p:cNvPicPr preferRelativeResize="0"/>
          <p:nvPr/>
        </p:nvPicPr>
        <p:blipFill rotWithShape="1">
          <a:blip r:embed="rId5">
            <a:alphaModFix/>
          </a:blip>
          <a:srcRect b="0" l="10029" r="1997" t="1874"/>
          <a:stretch/>
        </p:blipFill>
        <p:spPr>
          <a:xfrm>
            <a:off x="4746175" y="674927"/>
            <a:ext cx="2488300" cy="1953375"/>
          </a:xfrm>
          <a:prstGeom prst="rect">
            <a:avLst/>
          </a:prstGeom>
          <a:noFill/>
          <a:ln>
            <a:noFill/>
          </a:ln>
          <a:effectLst>
            <a:outerShdw blurRad="57150" rotWithShape="0" algn="bl" dir="5400000" dist="19050">
              <a:srgbClr val="000000">
                <a:alpha val="50000"/>
              </a:srgbClr>
            </a:outerShdw>
          </a:effectLst>
        </p:spPr>
      </p:pic>
      <p:pic>
        <p:nvPicPr>
          <p:cNvPr id="190" name="Google Shape;190;p22"/>
          <p:cNvPicPr preferRelativeResize="0"/>
          <p:nvPr/>
        </p:nvPicPr>
        <p:blipFill rotWithShape="1">
          <a:blip r:embed="rId6">
            <a:alphaModFix/>
          </a:blip>
          <a:srcRect b="2434" l="12880" r="4392" t="3571"/>
          <a:stretch/>
        </p:blipFill>
        <p:spPr>
          <a:xfrm>
            <a:off x="7389850" y="674925"/>
            <a:ext cx="1607538" cy="19533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265500" y="1233175"/>
            <a:ext cx="41883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Data Exploration</a:t>
            </a:r>
            <a:endParaRPr>
              <a:solidFill>
                <a:schemeClr val="lt2"/>
              </a:solidFill>
            </a:endParaRPr>
          </a:p>
        </p:txBody>
      </p:sp>
      <p:sp>
        <p:nvSpPr>
          <p:cNvPr id="196" name="Google Shape;196;p23"/>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a:bodyPr>
          <a:lstStyle/>
          <a:p>
            <a:pPr indent="0" lvl="0" marL="0" rtl="0" algn="ctr">
              <a:lnSpc>
                <a:spcPct val="150000"/>
              </a:lnSpc>
              <a:spcBef>
                <a:spcPts val="0"/>
              </a:spcBef>
              <a:spcAft>
                <a:spcPts val="0"/>
              </a:spcAft>
              <a:buSzPct val="42777"/>
              <a:buNone/>
            </a:pPr>
            <a:r>
              <a:rPr lang="en"/>
              <a:t>An </a:t>
            </a:r>
            <a:r>
              <a:rPr lang="en"/>
              <a:t>initial</a:t>
            </a:r>
            <a:r>
              <a:rPr lang="en"/>
              <a:t> look at how the most Democratic state (Vermont) vs the most Republican state (Wyoming) searched for vaccine info. </a:t>
            </a:r>
            <a:endParaRPr sz="1800">
              <a:solidFill>
                <a:schemeClr val="lt2"/>
              </a:solidFill>
            </a:endParaRPr>
          </a:p>
        </p:txBody>
      </p:sp>
      <p:pic>
        <p:nvPicPr>
          <p:cNvPr id="197" name="Google Shape;197;p23"/>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pic>
        <p:nvPicPr>
          <p:cNvPr id="198" name="Google Shape;198;p23"/>
          <p:cNvPicPr preferRelativeResize="0"/>
          <p:nvPr/>
        </p:nvPicPr>
        <p:blipFill>
          <a:blip r:embed="rId4">
            <a:alphaModFix/>
          </a:blip>
          <a:stretch>
            <a:fillRect/>
          </a:stretch>
        </p:blipFill>
        <p:spPr>
          <a:xfrm>
            <a:off x="4861750" y="258575"/>
            <a:ext cx="3932650" cy="4547975"/>
          </a:xfrm>
          <a:prstGeom prst="rect">
            <a:avLst/>
          </a:prstGeom>
          <a:noFill/>
          <a:ln>
            <a:noFill/>
          </a:ln>
          <a:effectLst>
            <a:outerShdw blurRad="57150" rotWithShape="0" algn="bl" dir="5400000" dist="19050">
              <a:srgbClr val="000000">
                <a:alpha val="50000"/>
              </a:srgbClr>
            </a:outerShdw>
          </a:effectLst>
        </p:spPr>
      </p:pic>
      <p:pic>
        <p:nvPicPr>
          <p:cNvPr id="199" name="Google Shape;199;p23"/>
          <p:cNvPicPr preferRelativeResize="0"/>
          <p:nvPr/>
        </p:nvPicPr>
        <p:blipFill rotWithShape="1">
          <a:blip r:embed="rId5">
            <a:alphaModFix/>
          </a:blip>
          <a:srcRect b="4658" l="2807" r="9726" t="6270"/>
          <a:stretch/>
        </p:blipFill>
        <p:spPr>
          <a:xfrm>
            <a:off x="7640925" y="3934425"/>
            <a:ext cx="1399650" cy="11198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203" name="Shape 203"/>
        <p:cNvGrpSpPr/>
        <p:nvPr/>
      </p:nvGrpSpPr>
      <p:grpSpPr>
        <a:xfrm>
          <a:off x="0" y="0"/>
          <a:ext cx="0" cy="0"/>
          <a:chOff x="0" y="0"/>
          <a:chExt cx="0" cy="0"/>
        </a:xfrm>
      </p:grpSpPr>
      <p:sp>
        <p:nvSpPr>
          <p:cNvPr id="204" name="Google Shape;204;p24"/>
          <p:cNvSpPr txBox="1"/>
          <p:nvPr>
            <p:ph type="title"/>
          </p:nvPr>
        </p:nvSpPr>
        <p:spPr>
          <a:xfrm>
            <a:off x="311700" y="38710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SQL Database</a:t>
            </a:r>
            <a:endParaRPr/>
          </a:p>
        </p:txBody>
      </p:sp>
      <p:pic>
        <p:nvPicPr>
          <p:cNvPr id="205" name="Google Shape;205;p24"/>
          <p:cNvPicPr preferRelativeResize="0"/>
          <p:nvPr/>
        </p:nvPicPr>
        <p:blipFill>
          <a:blip r:embed="rId3">
            <a:alphaModFix/>
          </a:blip>
          <a:stretch>
            <a:fillRect/>
          </a:stretch>
        </p:blipFill>
        <p:spPr>
          <a:xfrm>
            <a:off x="3401013" y="932900"/>
            <a:ext cx="2341975" cy="2385000"/>
          </a:xfrm>
          <a:prstGeom prst="rect">
            <a:avLst/>
          </a:prstGeom>
          <a:noFill/>
          <a:ln>
            <a:noFill/>
          </a:ln>
          <a:effectLst>
            <a:outerShdw blurRad="57150" rotWithShape="0" algn="bl" dir="5400000" dist="19050">
              <a:srgbClr val="000000">
                <a:alpha val="50000"/>
              </a:srgbClr>
            </a:outerShdw>
          </a:effectLst>
        </p:spPr>
      </p:pic>
      <p:pic>
        <p:nvPicPr>
          <p:cNvPr id="206" name="Google Shape;206;p24"/>
          <p:cNvPicPr preferRelativeResize="0"/>
          <p:nvPr/>
        </p:nvPicPr>
        <p:blipFill>
          <a:blip r:embed="rId4">
            <a:alphaModFix/>
          </a:blip>
          <a:stretch>
            <a:fillRect/>
          </a:stretch>
        </p:blipFill>
        <p:spPr>
          <a:xfrm>
            <a:off x="6038625" y="932900"/>
            <a:ext cx="2506899" cy="2444174"/>
          </a:xfrm>
          <a:prstGeom prst="rect">
            <a:avLst/>
          </a:prstGeom>
          <a:noFill/>
          <a:ln>
            <a:noFill/>
          </a:ln>
          <a:effectLst>
            <a:outerShdw blurRad="57150" rotWithShape="0" algn="bl" dir="5400000" dist="19050">
              <a:srgbClr val="000000">
                <a:alpha val="50000"/>
              </a:srgbClr>
            </a:outerShdw>
          </a:effectLst>
        </p:spPr>
      </p:pic>
      <p:pic>
        <p:nvPicPr>
          <p:cNvPr id="207" name="Google Shape;207;p24"/>
          <p:cNvPicPr preferRelativeResize="0"/>
          <p:nvPr/>
        </p:nvPicPr>
        <p:blipFill>
          <a:blip r:embed="rId5">
            <a:alphaModFix/>
          </a:blip>
          <a:stretch>
            <a:fillRect/>
          </a:stretch>
        </p:blipFill>
        <p:spPr>
          <a:xfrm>
            <a:off x="445375" y="1039150"/>
            <a:ext cx="2660000" cy="23083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65500" y="1233175"/>
            <a:ext cx="40452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SQL Database</a:t>
            </a:r>
            <a:endParaRPr>
              <a:solidFill>
                <a:schemeClr val="lt2"/>
              </a:solidFill>
            </a:endParaRPr>
          </a:p>
        </p:txBody>
      </p:sp>
      <p:sp>
        <p:nvSpPr>
          <p:cNvPr id="213" name="Google Shape;213;p25"/>
          <p:cNvSpPr txBox="1"/>
          <p:nvPr>
            <p:ph idx="2" type="body"/>
          </p:nvPr>
        </p:nvSpPr>
        <p:spPr>
          <a:xfrm>
            <a:off x="4939500" y="419275"/>
            <a:ext cx="3837000" cy="3695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300">
                <a:solidFill>
                  <a:schemeClr val="accent1"/>
                </a:solidFill>
              </a:rPr>
              <a:t>Confirm connection</a:t>
            </a:r>
            <a:endParaRPr b="1" sz="1300">
              <a:solidFill>
                <a:schemeClr val="accent1"/>
              </a:solidFill>
            </a:endParaRPr>
          </a:p>
          <a:p>
            <a:pPr indent="0" lvl="0" marL="0" rtl="0" algn="l">
              <a:lnSpc>
                <a:spcPct val="150000"/>
              </a:lnSpc>
              <a:spcBef>
                <a:spcPts val="1200"/>
              </a:spcBef>
              <a:spcAft>
                <a:spcPts val="0"/>
              </a:spcAft>
              <a:buNone/>
            </a:pPr>
            <a:r>
              <a:t/>
            </a:r>
            <a:endParaRPr b="1" sz="1300">
              <a:solidFill>
                <a:schemeClr val="accent1"/>
              </a:solidFill>
            </a:endParaRPr>
          </a:p>
          <a:p>
            <a:pPr indent="0" lvl="0" marL="0" rtl="0" algn="l">
              <a:lnSpc>
                <a:spcPct val="150000"/>
              </a:lnSpc>
              <a:spcBef>
                <a:spcPts val="1200"/>
              </a:spcBef>
              <a:spcAft>
                <a:spcPts val="0"/>
              </a:spcAft>
              <a:buNone/>
            </a:pPr>
            <a:r>
              <a:t/>
            </a:r>
            <a:endParaRPr b="1" sz="1300">
              <a:solidFill>
                <a:schemeClr val="accent1"/>
              </a:solidFill>
            </a:endParaRPr>
          </a:p>
          <a:p>
            <a:pPr indent="0" lvl="0" marL="0" rtl="0" algn="l">
              <a:lnSpc>
                <a:spcPct val="150000"/>
              </a:lnSpc>
              <a:spcBef>
                <a:spcPts val="1200"/>
              </a:spcBef>
              <a:spcAft>
                <a:spcPts val="0"/>
              </a:spcAft>
              <a:buNone/>
            </a:pPr>
            <a:r>
              <a:t/>
            </a:r>
            <a:endParaRPr b="1" sz="1300">
              <a:solidFill>
                <a:schemeClr val="accent1"/>
              </a:solidFill>
            </a:endParaRPr>
          </a:p>
          <a:p>
            <a:pPr indent="0" lvl="0" marL="0" rtl="0" algn="l">
              <a:lnSpc>
                <a:spcPct val="150000"/>
              </a:lnSpc>
              <a:spcBef>
                <a:spcPts val="1200"/>
              </a:spcBef>
              <a:spcAft>
                <a:spcPts val="0"/>
              </a:spcAft>
              <a:buNone/>
            </a:pPr>
            <a:r>
              <a:t/>
            </a:r>
            <a:endParaRPr b="1" sz="1300">
              <a:solidFill>
                <a:schemeClr val="accent1"/>
              </a:solidFill>
            </a:endParaRPr>
          </a:p>
          <a:p>
            <a:pPr indent="0" lvl="0" marL="0" rtl="0" algn="l">
              <a:lnSpc>
                <a:spcPct val="150000"/>
              </a:lnSpc>
              <a:spcBef>
                <a:spcPts val="1200"/>
              </a:spcBef>
              <a:spcAft>
                <a:spcPts val="0"/>
              </a:spcAft>
              <a:buNone/>
            </a:pPr>
            <a:r>
              <a:t/>
            </a:r>
            <a:endParaRPr b="1" sz="1300">
              <a:solidFill>
                <a:schemeClr val="accent1"/>
              </a:solidFill>
            </a:endParaRPr>
          </a:p>
          <a:p>
            <a:pPr indent="0" lvl="0" marL="0" rtl="0" algn="l">
              <a:lnSpc>
                <a:spcPct val="150000"/>
              </a:lnSpc>
              <a:spcBef>
                <a:spcPts val="1200"/>
              </a:spcBef>
              <a:spcAft>
                <a:spcPts val="0"/>
              </a:spcAft>
              <a:buNone/>
            </a:pPr>
            <a:r>
              <a:t/>
            </a:r>
            <a:endParaRPr b="1" sz="1300">
              <a:solidFill>
                <a:schemeClr val="accent1"/>
              </a:solidFill>
            </a:endParaRPr>
          </a:p>
          <a:p>
            <a:pPr indent="0" lvl="0" marL="0" rtl="0" algn="l">
              <a:lnSpc>
                <a:spcPct val="150000"/>
              </a:lnSpc>
              <a:spcBef>
                <a:spcPts val="1200"/>
              </a:spcBef>
              <a:spcAft>
                <a:spcPts val="1200"/>
              </a:spcAft>
              <a:buNone/>
            </a:pPr>
            <a:r>
              <a:rPr b="1" lang="en" sz="1300">
                <a:solidFill>
                  <a:schemeClr val="accent1"/>
                </a:solidFill>
              </a:rPr>
              <a:t>Read in data for model</a:t>
            </a:r>
            <a:endParaRPr b="1" sz="1300">
              <a:solidFill>
                <a:schemeClr val="accent1"/>
              </a:solidFill>
            </a:endParaRPr>
          </a:p>
        </p:txBody>
      </p:sp>
      <p:pic>
        <p:nvPicPr>
          <p:cNvPr id="214" name="Google Shape;214;p25"/>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pic>
        <p:nvPicPr>
          <p:cNvPr id="215" name="Google Shape;215;p25"/>
          <p:cNvPicPr preferRelativeResize="0"/>
          <p:nvPr/>
        </p:nvPicPr>
        <p:blipFill>
          <a:blip r:embed="rId4">
            <a:alphaModFix/>
          </a:blip>
          <a:stretch>
            <a:fillRect/>
          </a:stretch>
        </p:blipFill>
        <p:spPr>
          <a:xfrm>
            <a:off x="4754050" y="883675"/>
            <a:ext cx="4207925" cy="2333700"/>
          </a:xfrm>
          <a:prstGeom prst="rect">
            <a:avLst/>
          </a:prstGeom>
          <a:noFill/>
          <a:ln>
            <a:noFill/>
          </a:ln>
          <a:effectLst>
            <a:outerShdw blurRad="57150" rotWithShape="0" algn="bl" dir="5400000" dist="19050">
              <a:srgbClr val="000000">
                <a:alpha val="50000"/>
              </a:srgbClr>
            </a:outerShdw>
          </a:effectLst>
        </p:spPr>
      </p:pic>
      <p:pic>
        <p:nvPicPr>
          <p:cNvPr id="216" name="Google Shape;216;p25"/>
          <p:cNvPicPr preferRelativeResize="0"/>
          <p:nvPr/>
        </p:nvPicPr>
        <p:blipFill>
          <a:blip r:embed="rId5">
            <a:alphaModFix/>
          </a:blip>
          <a:stretch>
            <a:fillRect/>
          </a:stretch>
        </p:blipFill>
        <p:spPr>
          <a:xfrm>
            <a:off x="4709125" y="4012958"/>
            <a:ext cx="4207925" cy="652167"/>
          </a:xfrm>
          <a:prstGeom prst="rect">
            <a:avLst/>
          </a:prstGeom>
          <a:noFill/>
          <a:ln>
            <a:noFill/>
          </a:ln>
          <a:effectLst>
            <a:outerShdw blurRad="57150" rotWithShape="0" algn="bl" dir="5400000" dist="19050">
              <a:srgbClr val="000000">
                <a:alpha val="50000"/>
              </a:srgbClr>
            </a:outerShdw>
          </a:effectLst>
        </p:spPr>
      </p:pic>
      <p:grpSp>
        <p:nvGrpSpPr>
          <p:cNvPr id="217" name="Google Shape;217;p25"/>
          <p:cNvGrpSpPr/>
          <p:nvPr/>
        </p:nvGrpSpPr>
        <p:grpSpPr>
          <a:xfrm>
            <a:off x="1269521" y="3001707"/>
            <a:ext cx="1040942" cy="1564940"/>
            <a:chOff x="2979975" y="1957150"/>
            <a:chExt cx="1074021" cy="1391800"/>
          </a:xfrm>
        </p:grpSpPr>
        <p:sp>
          <p:nvSpPr>
            <p:cNvPr id="218" name="Google Shape;218;p25"/>
            <p:cNvSpPr/>
            <p:nvPr/>
          </p:nvSpPr>
          <p:spPr>
            <a:xfrm>
              <a:off x="2979975" y="1957150"/>
              <a:ext cx="1028700" cy="594300"/>
            </a:xfrm>
            <a:prstGeom prst="chevron">
              <a:avLst>
                <a:gd fmla="val 50000" name="adj"/>
              </a:avLst>
            </a:prstGeom>
            <a:noFill/>
            <a:ln cap="flat" cmpd="sng" w="38100">
              <a:solidFill>
                <a:srgbClr val="0C58D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219" name="Google Shape;219;p25"/>
            <p:cNvSpPr txBox="1"/>
            <p:nvPr/>
          </p:nvSpPr>
          <p:spPr>
            <a:xfrm>
              <a:off x="3058596" y="2611550"/>
              <a:ext cx="995400" cy="737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lt2"/>
                  </a:solidFill>
                  <a:latin typeface="Roboto"/>
                  <a:ea typeface="Roboto"/>
                  <a:cs typeface="Roboto"/>
                  <a:sym typeface="Roboto"/>
                </a:rPr>
                <a:t>Where it is transformed…</a:t>
              </a:r>
              <a:endParaRPr sz="800">
                <a:solidFill>
                  <a:schemeClr val="lt2"/>
                </a:solidFill>
                <a:latin typeface="Roboto"/>
                <a:ea typeface="Roboto"/>
                <a:cs typeface="Roboto"/>
                <a:sym typeface="Roboto"/>
              </a:endParaRPr>
            </a:p>
          </p:txBody>
        </p:sp>
        <p:sp>
          <p:nvSpPr>
            <p:cNvPr id="220" name="Google Shape;220;p25"/>
            <p:cNvSpPr txBox="1"/>
            <p:nvPr/>
          </p:nvSpPr>
          <p:spPr>
            <a:xfrm>
              <a:off x="3329697" y="2101125"/>
              <a:ext cx="594300" cy="330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lt2"/>
                  </a:solidFill>
                  <a:latin typeface="Roboto"/>
                  <a:ea typeface="Roboto"/>
                  <a:cs typeface="Roboto"/>
                  <a:sym typeface="Roboto"/>
                </a:rPr>
                <a:t>Python</a:t>
              </a:r>
              <a:endParaRPr b="1" sz="800">
                <a:solidFill>
                  <a:schemeClr val="lt2"/>
                </a:solidFill>
                <a:latin typeface="Roboto"/>
                <a:ea typeface="Roboto"/>
                <a:cs typeface="Roboto"/>
                <a:sym typeface="Roboto"/>
              </a:endParaRPr>
            </a:p>
          </p:txBody>
        </p:sp>
      </p:grpSp>
      <p:grpSp>
        <p:nvGrpSpPr>
          <p:cNvPr id="221" name="Google Shape;221;p25"/>
          <p:cNvGrpSpPr/>
          <p:nvPr/>
        </p:nvGrpSpPr>
        <p:grpSpPr>
          <a:xfrm>
            <a:off x="2250617" y="3001707"/>
            <a:ext cx="997016" cy="1564940"/>
            <a:chOff x="5059150" y="1957150"/>
            <a:chExt cx="1028700" cy="1391800"/>
          </a:xfrm>
        </p:grpSpPr>
        <p:sp>
          <p:nvSpPr>
            <p:cNvPr id="222" name="Google Shape;222;p25"/>
            <p:cNvSpPr/>
            <p:nvPr/>
          </p:nvSpPr>
          <p:spPr>
            <a:xfrm>
              <a:off x="5059150" y="1957150"/>
              <a:ext cx="1028700" cy="594300"/>
            </a:xfrm>
            <a:prstGeom prst="chevron">
              <a:avLst>
                <a:gd fmla="val 50000" name="adj"/>
              </a:avLst>
            </a:prstGeom>
            <a:noFill/>
            <a:ln cap="flat" cmpd="sng" w="381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nvGrpSpPr>
            <p:cNvPr id="223" name="Google Shape;223;p25"/>
            <p:cNvGrpSpPr/>
            <p:nvPr/>
          </p:nvGrpSpPr>
          <p:grpSpPr>
            <a:xfrm>
              <a:off x="5059150" y="2118319"/>
              <a:ext cx="1028700" cy="1230631"/>
              <a:chOff x="5059150" y="2118319"/>
              <a:chExt cx="1028700" cy="1230631"/>
            </a:xfrm>
          </p:grpSpPr>
          <p:sp>
            <p:nvSpPr>
              <p:cNvPr id="224" name="Google Shape;224;p25"/>
              <p:cNvSpPr txBox="1"/>
              <p:nvPr/>
            </p:nvSpPr>
            <p:spPr>
              <a:xfrm>
                <a:off x="5059150" y="2611550"/>
                <a:ext cx="1028700" cy="737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lt2"/>
                    </a:solidFill>
                    <a:latin typeface="Roboto"/>
                    <a:ea typeface="Roboto"/>
                    <a:cs typeface="Roboto"/>
                    <a:sym typeface="Roboto"/>
                  </a:rPr>
                  <a:t>Then moved to the database…</a:t>
                </a:r>
                <a:endParaRPr sz="800">
                  <a:solidFill>
                    <a:schemeClr val="lt2"/>
                  </a:solidFill>
                  <a:latin typeface="Roboto"/>
                  <a:ea typeface="Roboto"/>
                  <a:cs typeface="Roboto"/>
                  <a:sym typeface="Roboto"/>
                </a:endParaRPr>
              </a:p>
            </p:txBody>
          </p:sp>
          <p:sp>
            <p:nvSpPr>
              <p:cNvPr id="225" name="Google Shape;225;p25"/>
              <p:cNvSpPr txBox="1"/>
              <p:nvPr/>
            </p:nvSpPr>
            <p:spPr>
              <a:xfrm>
                <a:off x="5393248" y="2118319"/>
                <a:ext cx="674100" cy="321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lt2"/>
                    </a:solidFill>
                    <a:latin typeface="Roboto"/>
                    <a:ea typeface="Roboto"/>
                    <a:cs typeface="Roboto"/>
                    <a:sym typeface="Roboto"/>
                  </a:rPr>
                  <a:t>Database</a:t>
                </a:r>
                <a:endParaRPr b="1" sz="800">
                  <a:solidFill>
                    <a:schemeClr val="lt2"/>
                  </a:solidFill>
                  <a:latin typeface="Roboto"/>
                  <a:ea typeface="Roboto"/>
                  <a:cs typeface="Roboto"/>
                  <a:sym typeface="Roboto"/>
                </a:endParaRPr>
              </a:p>
            </p:txBody>
          </p:sp>
        </p:grpSp>
      </p:grpSp>
      <p:grpSp>
        <p:nvGrpSpPr>
          <p:cNvPr id="226" name="Google Shape;226;p25"/>
          <p:cNvGrpSpPr/>
          <p:nvPr/>
        </p:nvGrpSpPr>
        <p:grpSpPr>
          <a:xfrm>
            <a:off x="270625" y="3001707"/>
            <a:ext cx="1004303" cy="1564951"/>
            <a:chOff x="1111057" y="1957150"/>
            <a:chExt cx="1036219" cy="1391810"/>
          </a:xfrm>
        </p:grpSpPr>
        <p:sp>
          <p:nvSpPr>
            <p:cNvPr id="227" name="Google Shape;227;p25"/>
            <p:cNvSpPr/>
            <p:nvPr/>
          </p:nvSpPr>
          <p:spPr>
            <a:xfrm>
              <a:off x="1151875" y="1957150"/>
              <a:ext cx="995400" cy="594300"/>
            </a:xfrm>
            <a:prstGeom prst="homePlate">
              <a:avLst>
                <a:gd fmla="val 50000" name="adj"/>
              </a:avLst>
            </a:prstGeom>
            <a:noFill/>
            <a:ln cap="flat" cmpd="sng" w="38100">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228" name="Google Shape;228;p25"/>
            <p:cNvSpPr txBox="1"/>
            <p:nvPr/>
          </p:nvSpPr>
          <p:spPr>
            <a:xfrm>
              <a:off x="1383036" y="2118324"/>
              <a:ext cx="436800" cy="321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lt2"/>
                  </a:solidFill>
                  <a:latin typeface="Roboto"/>
                  <a:ea typeface="Roboto"/>
                  <a:cs typeface="Roboto"/>
                  <a:sym typeface="Roboto"/>
                </a:rPr>
                <a:t>Data</a:t>
              </a:r>
              <a:endParaRPr b="1" sz="800">
                <a:solidFill>
                  <a:schemeClr val="lt2"/>
                </a:solidFill>
                <a:latin typeface="Roboto"/>
                <a:ea typeface="Roboto"/>
                <a:cs typeface="Roboto"/>
                <a:sym typeface="Roboto"/>
              </a:endParaRPr>
            </a:p>
          </p:txBody>
        </p:sp>
        <p:sp>
          <p:nvSpPr>
            <p:cNvPr id="229" name="Google Shape;229;p25"/>
            <p:cNvSpPr txBox="1"/>
            <p:nvPr/>
          </p:nvSpPr>
          <p:spPr>
            <a:xfrm>
              <a:off x="1111057" y="2611560"/>
              <a:ext cx="995400" cy="737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lt2"/>
                  </a:solidFill>
                  <a:latin typeface="Roboto"/>
                  <a:ea typeface="Roboto"/>
                  <a:cs typeface="Roboto"/>
                  <a:sym typeface="Roboto"/>
                </a:rPr>
                <a:t>Raw data is read into Python…</a:t>
              </a:r>
              <a:endParaRPr sz="800">
                <a:solidFill>
                  <a:schemeClr val="lt2"/>
                </a:solidFill>
                <a:latin typeface="Roboto"/>
                <a:ea typeface="Roboto"/>
                <a:cs typeface="Roboto"/>
                <a:sym typeface="Roboto"/>
              </a:endParaRPr>
            </a:p>
          </p:txBody>
        </p:sp>
      </p:grpSp>
      <p:grpSp>
        <p:nvGrpSpPr>
          <p:cNvPr id="230" name="Google Shape;230;p25"/>
          <p:cNvGrpSpPr/>
          <p:nvPr/>
        </p:nvGrpSpPr>
        <p:grpSpPr>
          <a:xfrm>
            <a:off x="3223815" y="3001707"/>
            <a:ext cx="997016" cy="1564940"/>
            <a:chOff x="7130175" y="1957150"/>
            <a:chExt cx="1028700" cy="1391800"/>
          </a:xfrm>
        </p:grpSpPr>
        <p:grpSp>
          <p:nvGrpSpPr>
            <p:cNvPr id="231" name="Google Shape;231;p25"/>
            <p:cNvGrpSpPr/>
            <p:nvPr/>
          </p:nvGrpSpPr>
          <p:grpSpPr>
            <a:xfrm>
              <a:off x="7130175" y="2106075"/>
              <a:ext cx="1028700" cy="1242875"/>
              <a:chOff x="7130175" y="2106075"/>
              <a:chExt cx="1028700" cy="1242875"/>
            </a:xfrm>
          </p:grpSpPr>
          <p:sp>
            <p:nvSpPr>
              <p:cNvPr id="232" name="Google Shape;232;p25"/>
              <p:cNvSpPr txBox="1"/>
              <p:nvPr/>
            </p:nvSpPr>
            <p:spPr>
              <a:xfrm>
                <a:off x="7130175" y="2611550"/>
                <a:ext cx="1028700" cy="737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lt2"/>
                    </a:solidFill>
                    <a:latin typeface="Roboto"/>
                    <a:ea typeface="Roboto"/>
                    <a:cs typeface="Roboto"/>
                    <a:sym typeface="Roboto"/>
                  </a:rPr>
                  <a:t>And retrieved by the machine learning model.</a:t>
                </a:r>
                <a:endParaRPr sz="800">
                  <a:solidFill>
                    <a:schemeClr val="lt2"/>
                  </a:solidFill>
                  <a:latin typeface="Roboto"/>
                  <a:ea typeface="Roboto"/>
                  <a:cs typeface="Roboto"/>
                  <a:sym typeface="Roboto"/>
                </a:endParaRPr>
              </a:p>
            </p:txBody>
          </p:sp>
          <p:sp>
            <p:nvSpPr>
              <p:cNvPr id="233" name="Google Shape;233;p25"/>
              <p:cNvSpPr txBox="1"/>
              <p:nvPr/>
            </p:nvSpPr>
            <p:spPr>
              <a:xfrm>
                <a:off x="7403220" y="2106075"/>
                <a:ext cx="629400" cy="321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lt2"/>
                    </a:solidFill>
                    <a:latin typeface="Roboto"/>
                    <a:ea typeface="Roboto"/>
                    <a:cs typeface="Roboto"/>
                    <a:sym typeface="Roboto"/>
                  </a:rPr>
                  <a:t>Model</a:t>
                </a:r>
                <a:endParaRPr b="1" sz="800">
                  <a:solidFill>
                    <a:schemeClr val="lt2"/>
                  </a:solidFill>
                  <a:latin typeface="Roboto"/>
                  <a:ea typeface="Roboto"/>
                  <a:cs typeface="Roboto"/>
                  <a:sym typeface="Roboto"/>
                </a:endParaRPr>
              </a:p>
            </p:txBody>
          </p:sp>
        </p:grpSp>
        <p:sp>
          <p:nvSpPr>
            <p:cNvPr id="234" name="Google Shape;234;p25"/>
            <p:cNvSpPr/>
            <p:nvPr/>
          </p:nvSpPr>
          <p:spPr>
            <a:xfrm>
              <a:off x="7130175" y="1957150"/>
              <a:ext cx="1028700" cy="594300"/>
            </a:xfrm>
            <a:prstGeom prst="chevron">
              <a:avLst>
                <a:gd fmla="val 50000" name="adj"/>
              </a:avLst>
            </a:prstGeom>
            <a:noFill/>
            <a:ln cap="flat" cmpd="sng" w="38100">
              <a:solidFill>
                <a:srgbClr val="C9D1D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265500" y="1233175"/>
            <a:ext cx="40452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SQL Database</a:t>
            </a:r>
            <a:endParaRPr>
              <a:solidFill>
                <a:schemeClr val="lt2"/>
              </a:solidFill>
            </a:endParaRPr>
          </a:p>
        </p:txBody>
      </p:sp>
      <p:sp>
        <p:nvSpPr>
          <p:cNvPr id="240" name="Google Shape;240;p26"/>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lnSpc>
                <a:spcPct val="150000"/>
              </a:lnSpc>
              <a:spcBef>
                <a:spcPts val="0"/>
              </a:spcBef>
              <a:spcAft>
                <a:spcPts val="0"/>
              </a:spcAft>
              <a:buSzPts val="770"/>
              <a:buNone/>
            </a:pPr>
            <a:r>
              <a:rPr lang="en"/>
              <a:t>ERD made with </a:t>
            </a:r>
            <a:endParaRPr/>
          </a:p>
          <a:p>
            <a:pPr indent="0" lvl="0" marL="0" rtl="0" algn="ctr">
              <a:lnSpc>
                <a:spcPct val="150000"/>
              </a:lnSpc>
              <a:spcBef>
                <a:spcPts val="0"/>
              </a:spcBef>
              <a:spcAft>
                <a:spcPts val="0"/>
              </a:spcAft>
              <a:buSzPts val="770"/>
              <a:buNone/>
            </a:pPr>
            <a:r>
              <a:rPr lang="en"/>
              <a:t>quickdatabasediagrams.com</a:t>
            </a:r>
            <a:endParaRPr/>
          </a:p>
        </p:txBody>
      </p:sp>
      <p:pic>
        <p:nvPicPr>
          <p:cNvPr id="241" name="Google Shape;241;p26"/>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pic>
        <p:nvPicPr>
          <p:cNvPr id="242" name="Google Shape;242;p26"/>
          <p:cNvPicPr preferRelativeResize="0"/>
          <p:nvPr/>
        </p:nvPicPr>
        <p:blipFill rotWithShape="1">
          <a:blip r:embed="rId4">
            <a:alphaModFix/>
          </a:blip>
          <a:srcRect b="2324" l="0" r="8324" t="0"/>
          <a:stretch/>
        </p:blipFill>
        <p:spPr>
          <a:xfrm>
            <a:off x="4829450" y="250125"/>
            <a:ext cx="4045200" cy="46432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265500" y="1233175"/>
            <a:ext cx="40452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SQL Database</a:t>
            </a:r>
            <a:endParaRPr>
              <a:solidFill>
                <a:schemeClr val="lt2"/>
              </a:solidFill>
            </a:endParaRPr>
          </a:p>
        </p:txBody>
      </p:sp>
      <p:pic>
        <p:nvPicPr>
          <p:cNvPr id="248" name="Google Shape;248;p27"/>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pic>
        <p:nvPicPr>
          <p:cNvPr id="249" name="Google Shape;249;p27"/>
          <p:cNvPicPr preferRelativeResize="0"/>
          <p:nvPr/>
        </p:nvPicPr>
        <p:blipFill rotWithShape="1">
          <a:blip r:embed="rId4">
            <a:alphaModFix/>
          </a:blip>
          <a:srcRect b="60460" l="0" r="0" t="0"/>
          <a:stretch/>
        </p:blipFill>
        <p:spPr>
          <a:xfrm>
            <a:off x="5128125" y="152400"/>
            <a:ext cx="3558450" cy="1913174"/>
          </a:xfrm>
          <a:prstGeom prst="rect">
            <a:avLst/>
          </a:prstGeom>
          <a:noFill/>
          <a:ln>
            <a:noFill/>
          </a:ln>
          <a:effectLst>
            <a:outerShdw blurRad="57150" rotWithShape="0" algn="bl" dir="5400000" dist="19050">
              <a:srgbClr val="000000">
                <a:alpha val="50000"/>
              </a:srgbClr>
            </a:outerShdw>
          </a:effectLst>
        </p:spPr>
      </p:pic>
      <p:pic>
        <p:nvPicPr>
          <p:cNvPr id="250" name="Google Shape;250;p27"/>
          <p:cNvPicPr preferRelativeResize="0"/>
          <p:nvPr/>
        </p:nvPicPr>
        <p:blipFill rotWithShape="1">
          <a:blip r:embed="rId4">
            <a:alphaModFix/>
          </a:blip>
          <a:srcRect b="0" l="0" r="30661" t="43136"/>
          <a:stretch/>
        </p:blipFill>
        <p:spPr>
          <a:xfrm>
            <a:off x="5673675" y="2245200"/>
            <a:ext cx="2467350" cy="2751374"/>
          </a:xfrm>
          <a:prstGeom prst="rect">
            <a:avLst/>
          </a:prstGeom>
          <a:noFill/>
          <a:ln>
            <a:noFill/>
          </a:ln>
          <a:effectLst>
            <a:outerShdw blurRad="57150" rotWithShape="0" algn="bl" dir="5400000" dist="19050">
              <a:srgbClr val="000000">
                <a:alpha val="50000"/>
              </a:srgbClr>
            </a:outerShdw>
          </a:effectLst>
        </p:spPr>
      </p:pic>
      <p:sp>
        <p:nvSpPr>
          <p:cNvPr id="251" name="Google Shape;251;p27"/>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770"/>
              <a:buNone/>
            </a:pPr>
            <a:r>
              <a:rPr lang="en" sz="1800">
                <a:solidFill>
                  <a:schemeClr val="lt2"/>
                </a:solidFill>
              </a:rPr>
              <a:t>“Talk is cheap. Show me the code.”</a:t>
            </a:r>
            <a:endParaRPr sz="1800">
              <a:solidFill>
                <a:schemeClr val="lt2"/>
              </a:solidFill>
            </a:endParaRPr>
          </a:p>
          <a:p>
            <a:pPr indent="0" lvl="0" marL="0" rtl="0" algn="ctr">
              <a:lnSpc>
                <a:spcPct val="90000"/>
              </a:lnSpc>
              <a:spcBef>
                <a:spcPts val="0"/>
              </a:spcBef>
              <a:spcAft>
                <a:spcPts val="0"/>
              </a:spcAft>
              <a:buNone/>
            </a:pPr>
            <a:r>
              <a:rPr lang="en" sz="1800">
                <a:solidFill>
                  <a:schemeClr val="lt2"/>
                </a:solidFill>
              </a:rPr>
              <a:t>- Linus Torvalds</a:t>
            </a:r>
            <a:endParaRPr sz="1800">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255" name="Shape 255"/>
        <p:cNvGrpSpPr/>
        <p:nvPr/>
      </p:nvGrpSpPr>
      <p:grpSpPr>
        <a:xfrm>
          <a:off x="0" y="0"/>
          <a:ext cx="0" cy="0"/>
          <a:chOff x="0" y="0"/>
          <a:chExt cx="0" cy="0"/>
        </a:xfrm>
      </p:grpSpPr>
      <p:sp>
        <p:nvSpPr>
          <p:cNvPr id="256" name="Google Shape;256;p28"/>
          <p:cNvSpPr txBox="1"/>
          <p:nvPr>
            <p:ph type="title"/>
          </p:nvPr>
        </p:nvSpPr>
        <p:spPr>
          <a:xfrm>
            <a:off x="311700" y="38710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Analysis + Visualizations </a:t>
            </a:r>
            <a:endParaRPr/>
          </a:p>
        </p:txBody>
      </p:sp>
      <p:pic>
        <p:nvPicPr>
          <p:cNvPr id="257" name="Google Shape;257;p28"/>
          <p:cNvPicPr preferRelativeResize="0"/>
          <p:nvPr/>
        </p:nvPicPr>
        <p:blipFill>
          <a:blip r:embed="rId3">
            <a:alphaModFix/>
          </a:blip>
          <a:stretch>
            <a:fillRect/>
          </a:stretch>
        </p:blipFill>
        <p:spPr>
          <a:xfrm>
            <a:off x="3401013" y="932900"/>
            <a:ext cx="2341975" cy="2385000"/>
          </a:xfrm>
          <a:prstGeom prst="rect">
            <a:avLst/>
          </a:prstGeom>
          <a:noFill/>
          <a:ln>
            <a:noFill/>
          </a:ln>
          <a:effectLst>
            <a:outerShdw blurRad="57150" rotWithShape="0" algn="bl" dir="5400000" dist="19050">
              <a:srgbClr val="000000">
                <a:alpha val="50000"/>
              </a:srgbClr>
            </a:outerShdw>
          </a:effectLst>
        </p:spPr>
      </p:pic>
      <p:pic>
        <p:nvPicPr>
          <p:cNvPr id="258" name="Google Shape;258;p28"/>
          <p:cNvPicPr preferRelativeResize="0"/>
          <p:nvPr/>
        </p:nvPicPr>
        <p:blipFill>
          <a:blip r:embed="rId4">
            <a:alphaModFix/>
          </a:blip>
          <a:stretch>
            <a:fillRect/>
          </a:stretch>
        </p:blipFill>
        <p:spPr>
          <a:xfrm>
            <a:off x="6038625" y="932900"/>
            <a:ext cx="2506899" cy="2444174"/>
          </a:xfrm>
          <a:prstGeom prst="rect">
            <a:avLst/>
          </a:prstGeom>
          <a:noFill/>
          <a:ln>
            <a:noFill/>
          </a:ln>
          <a:effectLst>
            <a:outerShdw blurRad="57150" rotWithShape="0" algn="bl" dir="5400000" dist="19050">
              <a:srgbClr val="000000">
                <a:alpha val="50000"/>
              </a:srgbClr>
            </a:outerShdw>
          </a:effectLst>
        </p:spPr>
      </p:pic>
      <p:pic>
        <p:nvPicPr>
          <p:cNvPr id="259" name="Google Shape;259;p28"/>
          <p:cNvPicPr preferRelativeResize="0"/>
          <p:nvPr/>
        </p:nvPicPr>
        <p:blipFill>
          <a:blip r:embed="rId5">
            <a:alphaModFix/>
          </a:blip>
          <a:stretch>
            <a:fillRect/>
          </a:stretch>
        </p:blipFill>
        <p:spPr>
          <a:xfrm>
            <a:off x="445375" y="1039150"/>
            <a:ext cx="2660000" cy="23083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9"/>
          <p:cNvPicPr preferRelativeResize="0"/>
          <p:nvPr/>
        </p:nvPicPr>
        <p:blipFill>
          <a:blip r:embed="rId3">
            <a:alphaModFix/>
          </a:blip>
          <a:stretch>
            <a:fillRect/>
          </a:stretch>
        </p:blipFill>
        <p:spPr>
          <a:xfrm>
            <a:off x="4758401" y="3726688"/>
            <a:ext cx="4208700" cy="990762"/>
          </a:xfrm>
          <a:prstGeom prst="rect">
            <a:avLst/>
          </a:prstGeom>
          <a:no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cxnSp>
        <p:nvCxnSpPr>
          <p:cNvPr id="265" name="Google Shape;265;p29"/>
          <p:cNvCxnSpPr>
            <a:stCxn id="266" idx="2"/>
            <a:endCxn id="264" idx="0"/>
          </p:cNvCxnSpPr>
          <p:nvPr/>
        </p:nvCxnSpPr>
        <p:spPr>
          <a:xfrm>
            <a:off x="5427269" y="1343588"/>
            <a:ext cx="1435500" cy="2383200"/>
          </a:xfrm>
          <a:prstGeom prst="straightConnector1">
            <a:avLst/>
          </a:prstGeom>
          <a:noFill/>
          <a:ln cap="flat" cmpd="sng" w="28575">
            <a:solidFill>
              <a:srgbClr val="0000FF"/>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267" name="Google Shape;267;p29"/>
          <p:cNvCxnSpPr>
            <a:endCxn id="264" idx="0"/>
          </p:cNvCxnSpPr>
          <p:nvPr/>
        </p:nvCxnSpPr>
        <p:spPr>
          <a:xfrm flipH="1">
            <a:off x="6862751" y="887188"/>
            <a:ext cx="1424100" cy="2839500"/>
          </a:xfrm>
          <a:prstGeom prst="straightConnector1">
            <a:avLst/>
          </a:prstGeom>
          <a:noFill/>
          <a:ln cap="flat" cmpd="sng" w="28575">
            <a:solidFill>
              <a:schemeClr val="accent3"/>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268" name="Google Shape;268;p29"/>
          <p:cNvCxnSpPr>
            <a:stCxn id="269" idx="2"/>
          </p:cNvCxnSpPr>
          <p:nvPr/>
        </p:nvCxnSpPr>
        <p:spPr>
          <a:xfrm flipH="1">
            <a:off x="6860352" y="2849300"/>
            <a:ext cx="2400" cy="852000"/>
          </a:xfrm>
          <a:prstGeom prst="straightConnector1">
            <a:avLst/>
          </a:prstGeom>
          <a:noFill/>
          <a:ln cap="flat" cmpd="sng" w="28575">
            <a:solidFill>
              <a:schemeClr val="accent1"/>
            </a:solidFill>
            <a:prstDash val="solid"/>
            <a:round/>
            <a:headEnd len="med" w="med" type="none"/>
            <a:tailEnd len="med" w="med" type="triangle"/>
          </a:ln>
          <a:effectLst>
            <a:outerShdw blurRad="57150" rotWithShape="0" algn="bl" dir="5400000" dist="19050">
              <a:srgbClr val="000000">
                <a:alpha val="50000"/>
              </a:srgbClr>
            </a:outerShdw>
          </a:effectLst>
        </p:spPr>
      </p:cxnSp>
      <p:sp>
        <p:nvSpPr>
          <p:cNvPr id="270" name="Google Shape;270;p29"/>
          <p:cNvSpPr txBox="1"/>
          <p:nvPr>
            <p:ph type="title"/>
          </p:nvPr>
        </p:nvSpPr>
        <p:spPr>
          <a:xfrm>
            <a:off x="265500" y="1233175"/>
            <a:ext cx="40452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Data Prep</a:t>
            </a:r>
            <a:endParaRPr>
              <a:solidFill>
                <a:schemeClr val="lt2"/>
              </a:solidFill>
            </a:endParaRPr>
          </a:p>
        </p:txBody>
      </p:sp>
      <p:sp>
        <p:nvSpPr>
          <p:cNvPr id="271" name="Google Shape;271;p29"/>
          <p:cNvSpPr txBox="1"/>
          <p:nvPr>
            <p:ph idx="1" type="subTitle"/>
          </p:nvPr>
        </p:nvSpPr>
        <p:spPr>
          <a:xfrm>
            <a:off x="265500" y="2803075"/>
            <a:ext cx="4045200" cy="198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en"/>
              <a:t>Data needed to be merged </a:t>
            </a:r>
            <a:endParaRPr/>
          </a:p>
          <a:p>
            <a:pPr indent="0" lvl="0" marL="0" rtl="0" algn="ctr">
              <a:lnSpc>
                <a:spcPct val="90000"/>
              </a:lnSpc>
              <a:spcBef>
                <a:spcPts val="0"/>
              </a:spcBef>
              <a:spcAft>
                <a:spcPts val="0"/>
              </a:spcAft>
              <a:buNone/>
            </a:pPr>
            <a:r>
              <a:rPr lang="en"/>
              <a:t>into a single table </a:t>
            </a:r>
            <a:endParaRPr/>
          </a:p>
          <a:p>
            <a:pPr indent="0" lvl="0" marL="0" rtl="0" algn="ctr">
              <a:lnSpc>
                <a:spcPct val="90000"/>
              </a:lnSpc>
              <a:spcBef>
                <a:spcPts val="0"/>
              </a:spcBef>
              <a:spcAft>
                <a:spcPts val="0"/>
              </a:spcAft>
              <a:buNone/>
            </a:pPr>
            <a:r>
              <a:rPr lang="en"/>
              <a:t>prior to analysis </a:t>
            </a:r>
            <a:endParaRPr/>
          </a:p>
          <a:p>
            <a:pPr indent="0" lvl="0" marL="0" rtl="0" algn="ctr">
              <a:lnSpc>
                <a:spcPct val="90000"/>
              </a:lnSpc>
              <a:spcBef>
                <a:spcPts val="0"/>
              </a:spcBef>
              <a:spcAft>
                <a:spcPts val="0"/>
              </a:spcAft>
              <a:buNone/>
            </a:pPr>
            <a:r>
              <a:rPr lang="en"/>
              <a:t>by machine learning  </a:t>
            </a:r>
            <a:endParaRPr/>
          </a:p>
          <a:p>
            <a:pPr indent="0" lvl="0" marL="0" rtl="0" algn="ctr">
              <a:lnSpc>
                <a:spcPct val="90000"/>
              </a:lnSpc>
              <a:spcBef>
                <a:spcPts val="0"/>
              </a:spcBef>
              <a:spcAft>
                <a:spcPts val="0"/>
              </a:spcAft>
              <a:buNone/>
            </a:pPr>
            <a:r>
              <a:rPr lang="en"/>
              <a:t>or visualization in Tableau.</a:t>
            </a:r>
            <a:endParaRPr/>
          </a:p>
        </p:txBody>
      </p:sp>
      <p:pic>
        <p:nvPicPr>
          <p:cNvPr id="272" name="Google Shape;272;p29"/>
          <p:cNvPicPr preferRelativeResize="0"/>
          <p:nvPr/>
        </p:nvPicPr>
        <p:blipFill>
          <a:blip r:embed="rId4">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pic>
        <p:nvPicPr>
          <p:cNvPr id="266" name="Google Shape;266;p29"/>
          <p:cNvPicPr preferRelativeResize="0"/>
          <p:nvPr/>
        </p:nvPicPr>
        <p:blipFill>
          <a:blip r:embed="rId5">
            <a:alphaModFix/>
          </a:blip>
          <a:stretch>
            <a:fillRect/>
          </a:stretch>
        </p:blipFill>
        <p:spPr>
          <a:xfrm>
            <a:off x="4758400" y="415213"/>
            <a:ext cx="1337737" cy="928375"/>
          </a:xfrm>
          <a:prstGeom prst="rect">
            <a:avLst/>
          </a:prstGeom>
          <a:noFill/>
          <a:ln cap="flat" cmpd="sng" w="19050">
            <a:solidFill>
              <a:srgbClr val="0000FF"/>
            </a:solidFill>
            <a:prstDash val="solid"/>
            <a:round/>
            <a:headEnd len="sm" w="sm" type="none"/>
            <a:tailEnd len="sm" w="sm" type="none"/>
          </a:ln>
          <a:effectLst>
            <a:outerShdw blurRad="57150" rotWithShape="0" algn="bl" dir="5400000" dist="19050">
              <a:srgbClr val="000000">
                <a:alpha val="50000"/>
              </a:srgbClr>
            </a:outerShdw>
          </a:effectLst>
        </p:spPr>
      </p:pic>
      <p:pic>
        <p:nvPicPr>
          <p:cNvPr id="269" name="Google Shape;269;p29"/>
          <p:cNvPicPr preferRelativeResize="0"/>
          <p:nvPr/>
        </p:nvPicPr>
        <p:blipFill>
          <a:blip r:embed="rId6">
            <a:alphaModFix/>
          </a:blip>
          <a:stretch>
            <a:fillRect/>
          </a:stretch>
        </p:blipFill>
        <p:spPr>
          <a:xfrm>
            <a:off x="5008978" y="1989375"/>
            <a:ext cx="3707548" cy="859925"/>
          </a:xfrm>
          <a:prstGeom prst="rect">
            <a:avLst/>
          </a:prstGeom>
          <a:noFill/>
          <a:ln cap="flat" cmpd="sng" w="1905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pic>
      <p:pic>
        <p:nvPicPr>
          <p:cNvPr id="273" name="Google Shape;273;p29"/>
          <p:cNvPicPr preferRelativeResize="0"/>
          <p:nvPr/>
        </p:nvPicPr>
        <p:blipFill>
          <a:blip r:embed="rId7">
            <a:alphaModFix/>
          </a:blip>
          <a:stretch>
            <a:fillRect/>
          </a:stretch>
        </p:blipFill>
        <p:spPr>
          <a:xfrm>
            <a:off x="6663214" y="415225"/>
            <a:ext cx="2303885" cy="859925"/>
          </a:xfrm>
          <a:prstGeom prst="rect">
            <a:avLst/>
          </a:prstGeom>
          <a:noFill/>
          <a:ln cap="flat" cmpd="sng" w="19050">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SzPts val="770"/>
              <a:buNone/>
            </a:pPr>
            <a:r>
              <a:rPr lang="en"/>
              <a:t>“If we have data, let’s look at data. If all we have are opinions, let’s go with mine.” — Jim Barksdale</a:t>
            </a:r>
            <a:endParaRPr/>
          </a:p>
        </p:txBody>
      </p:sp>
      <p:sp>
        <p:nvSpPr>
          <p:cNvPr id="279" name="Google Shape;279;p30"/>
          <p:cNvSpPr txBox="1"/>
          <p:nvPr>
            <p:ph type="title"/>
          </p:nvPr>
        </p:nvSpPr>
        <p:spPr>
          <a:xfrm>
            <a:off x="265500" y="1233175"/>
            <a:ext cx="40452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Data Analysis</a:t>
            </a:r>
            <a:endParaRPr>
              <a:solidFill>
                <a:schemeClr val="lt2"/>
              </a:solidFill>
            </a:endParaRPr>
          </a:p>
        </p:txBody>
      </p:sp>
      <p:pic>
        <p:nvPicPr>
          <p:cNvPr id="280" name="Google Shape;280;p30"/>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pic>
        <p:nvPicPr>
          <p:cNvPr id="281" name="Google Shape;281;p30"/>
          <p:cNvPicPr preferRelativeResize="0"/>
          <p:nvPr/>
        </p:nvPicPr>
        <p:blipFill>
          <a:blip r:embed="rId4">
            <a:alphaModFix/>
          </a:blip>
          <a:stretch>
            <a:fillRect/>
          </a:stretch>
        </p:blipFill>
        <p:spPr>
          <a:xfrm>
            <a:off x="4939400" y="138973"/>
            <a:ext cx="3807549" cy="2277479"/>
          </a:xfrm>
          <a:prstGeom prst="rect">
            <a:avLst/>
          </a:prstGeom>
          <a:noFill/>
          <a:ln>
            <a:noFill/>
          </a:ln>
          <a:effectLst>
            <a:outerShdw blurRad="57150" rotWithShape="0" algn="bl" dir="5400000" dist="19050">
              <a:srgbClr val="000000">
                <a:alpha val="50000"/>
              </a:srgbClr>
            </a:outerShdw>
          </a:effectLst>
        </p:spPr>
      </p:pic>
      <p:pic>
        <p:nvPicPr>
          <p:cNvPr id="282" name="Google Shape;282;p30"/>
          <p:cNvPicPr preferRelativeResize="0"/>
          <p:nvPr/>
        </p:nvPicPr>
        <p:blipFill>
          <a:blip r:embed="rId5">
            <a:alphaModFix/>
          </a:blip>
          <a:stretch>
            <a:fillRect/>
          </a:stretch>
        </p:blipFill>
        <p:spPr>
          <a:xfrm>
            <a:off x="4939400" y="2633825"/>
            <a:ext cx="3807551" cy="24411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311700" y="2164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uFill>
                  <a:noFill/>
                </a:uFill>
                <a:hlinkClick r:id="rId3">
                  <a:extLst>
                    <a:ext uri="{A12FA001-AC4F-418D-AE19-62706E023703}">
                      <ahyp:hlinkClr val="tx"/>
                    </a:ext>
                  </a:extLst>
                </a:hlinkClick>
              </a:rPr>
              <a:t>Tableau Interactive Dashboard</a:t>
            </a:r>
            <a:endParaRPr>
              <a:solidFill>
                <a:schemeClr val="lt2"/>
              </a:solidFill>
            </a:endParaRPr>
          </a:p>
        </p:txBody>
      </p:sp>
      <p:pic>
        <p:nvPicPr>
          <p:cNvPr id="288" name="Google Shape;288;p31"/>
          <p:cNvPicPr preferRelativeResize="0"/>
          <p:nvPr/>
        </p:nvPicPr>
        <p:blipFill>
          <a:blip r:embed="rId4">
            <a:alphaModFix/>
          </a:blip>
          <a:stretch>
            <a:fillRect/>
          </a:stretch>
        </p:blipFill>
        <p:spPr>
          <a:xfrm>
            <a:off x="152400" y="1150174"/>
            <a:ext cx="8839201" cy="36062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38710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Overview</a:t>
            </a:r>
            <a:endParaRPr/>
          </a:p>
        </p:txBody>
      </p:sp>
      <p:pic>
        <p:nvPicPr>
          <p:cNvPr id="64" name="Google Shape;64;p14"/>
          <p:cNvPicPr preferRelativeResize="0"/>
          <p:nvPr/>
        </p:nvPicPr>
        <p:blipFill>
          <a:blip r:embed="rId3">
            <a:alphaModFix/>
          </a:blip>
          <a:stretch>
            <a:fillRect/>
          </a:stretch>
        </p:blipFill>
        <p:spPr>
          <a:xfrm>
            <a:off x="3401013" y="932900"/>
            <a:ext cx="2341975" cy="2385000"/>
          </a:xfrm>
          <a:prstGeom prst="rect">
            <a:avLst/>
          </a:prstGeom>
          <a:noFill/>
          <a:ln>
            <a:noFill/>
          </a:ln>
          <a:effectLst>
            <a:outerShdw blurRad="57150" rotWithShape="0" algn="bl" dir="5400000" dist="19050">
              <a:srgbClr val="000000">
                <a:alpha val="50000"/>
              </a:srgbClr>
            </a:outerShdw>
          </a:effectLst>
        </p:spPr>
      </p:pic>
      <p:pic>
        <p:nvPicPr>
          <p:cNvPr id="65" name="Google Shape;65;p14"/>
          <p:cNvPicPr preferRelativeResize="0"/>
          <p:nvPr/>
        </p:nvPicPr>
        <p:blipFill>
          <a:blip r:embed="rId4">
            <a:alphaModFix/>
          </a:blip>
          <a:stretch>
            <a:fillRect/>
          </a:stretch>
        </p:blipFill>
        <p:spPr>
          <a:xfrm>
            <a:off x="6038625" y="932900"/>
            <a:ext cx="2506899" cy="2444174"/>
          </a:xfrm>
          <a:prstGeom prst="rect">
            <a:avLst/>
          </a:prstGeom>
          <a:noFill/>
          <a:ln>
            <a:noFill/>
          </a:ln>
          <a:effectLst>
            <a:outerShdw blurRad="57150" rotWithShape="0" algn="bl" dir="5400000" dist="19050">
              <a:srgbClr val="000000">
                <a:alpha val="50000"/>
              </a:srgbClr>
            </a:outerShdw>
          </a:effectLst>
        </p:spPr>
      </p:pic>
      <p:pic>
        <p:nvPicPr>
          <p:cNvPr id="66" name="Google Shape;66;p14"/>
          <p:cNvPicPr preferRelativeResize="0"/>
          <p:nvPr/>
        </p:nvPicPr>
        <p:blipFill>
          <a:blip r:embed="rId5">
            <a:alphaModFix/>
          </a:blip>
          <a:stretch>
            <a:fillRect/>
          </a:stretch>
        </p:blipFill>
        <p:spPr>
          <a:xfrm>
            <a:off x="445375" y="1039150"/>
            <a:ext cx="2660000" cy="23083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292" name="Shape 292"/>
        <p:cNvGrpSpPr/>
        <p:nvPr/>
      </p:nvGrpSpPr>
      <p:grpSpPr>
        <a:xfrm>
          <a:off x="0" y="0"/>
          <a:ext cx="0" cy="0"/>
          <a:chOff x="0" y="0"/>
          <a:chExt cx="0" cy="0"/>
        </a:xfrm>
      </p:grpSpPr>
      <p:sp>
        <p:nvSpPr>
          <p:cNvPr id="293" name="Google Shape;293;p32"/>
          <p:cNvSpPr txBox="1"/>
          <p:nvPr>
            <p:ph type="title"/>
          </p:nvPr>
        </p:nvSpPr>
        <p:spPr>
          <a:xfrm>
            <a:off x="311700" y="38710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Machine Learning</a:t>
            </a:r>
            <a:endParaRPr/>
          </a:p>
        </p:txBody>
      </p:sp>
      <p:pic>
        <p:nvPicPr>
          <p:cNvPr id="294" name="Google Shape;294;p32"/>
          <p:cNvPicPr preferRelativeResize="0"/>
          <p:nvPr/>
        </p:nvPicPr>
        <p:blipFill>
          <a:blip r:embed="rId3">
            <a:alphaModFix/>
          </a:blip>
          <a:stretch>
            <a:fillRect/>
          </a:stretch>
        </p:blipFill>
        <p:spPr>
          <a:xfrm>
            <a:off x="3401013" y="932900"/>
            <a:ext cx="2341975" cy="2385000"/>
          </a:xfrm>
          <a:prstGeom prst="rect">
            <a:avLst/>
          </a:prstGeom>
          <a:noFill/>
          <a:ln>
            <a:noFill/>
          </a:ln>
          <a:effectLst>
            <a:outerShdw blurRad="57150" rotWithShape="0" algn="bl" dir="5400000" dist="19050">
              <a:srgbClr val="000000">
                <a:alpha val="50000"/>
              </a:srgbClr>
            </a:outerShdw>
          </a:effectLst>
        </p:spPr>
      </p:pic>
      <p:pic>
        <p:nvPicPr>
          <p:cNvPr id="295" name="Google Shape;295;p32"/>
          <p:cNvPicPr preferRelativeResize="0"/>
          <p:nvPr/>
        </p:nvPicPr>
        <p:blipFill>
          <a:blip r:embed="rId4">
            <a:alphaModFix/>
          </a:blip>
          <a:stretch>
            <a:fillRect/>
          </a:stretch>
        </p:blipFill>
        <p:spPr>
          <a:xfrm>
            <a:off x="6038625" y="932900"/>
            <a:ext cx="2506899" cy="2444174"/>
          </a:xfrm>
          <a:prstGeom prst="rect">
            <a:avLst/>
          </a:prstGeom>
          <a:noFill/>
          <a:ln>
            <a:noFill/>
          </a:ln>
          <a:effectLst>
            <a:outerShdw blurRad="57150" rotWithShape="0" algn="bl" dir="5400000" dist="19050">
              <a:srgbClr val="000000">
                <a:alpha val="50000"/>
              </a:srgbClr>
            </a:outerShdw>
          </a:effectLst>
        </p:spPr>
      </p:pic>
      <p:pic>
        <p:nvPicPr>
          <p:cNvPr id="296" name="Google Shape;296;p32"/>
          <p:cNvPicPr preferRelativeResize="0"/>
          <p:nvPr/>
        </p:nvPicPr>
        <p:blipFill>
          <a:blip r:embed="rId5">
            <a:alphaModFix/>
          </a:blip>
          <a:stretch>
            <a:fillRect/>
          </a:stretch>
        </p:blipFill>
        <p:spPr>
          <a:xfrm>
            <a:off x="445375" y="1039150"/>
            <a:ext cx="2660000" cy="23083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71900" y="1233175"/>
            <a:ext cx="43983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sz="3700">
                <a:solidFill>
                  <a:schemeClr val="lt2"/>
                </a:solidFill>
              </a:rPr>
              <a:t>Logistic Regression</a:t>
            </a:r>
            <a:endParaRPr sz="3700">
              <a:solidFill>
                <a:schemeClr val="lt2"/>
              </a:solidFill>
            </a:endParaRPr>
          </a:p>
        </p:txBody>
      </p:sp>
      <p:pic>
        <p:nvPicPr>
          <p:cNvPr id="302" name="Google Shape;302;p33"/>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sp>
        <p:nvSpPr>
          <p:cNvPr id="303" name="Google Shape;303;p33"/>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SzPts val="1100"/>
              <a:buNone/>
            </a:pPr>
            <a:r>
              <a:rPr lang="en"/>
              <a:t>“Without big data you are blind deaf and in the middle of the freeway” </a:t>
            </a:r>
            <a:endParaRPr/>
          </a:p>
          <a:p>
            <a:pPr indent="0" lvl="0" marL="0" rtl="0" algn="ctr">
              <a:spcBef>
                <a:spcPts val="0"/>
              </a:spcBef>
              <a:spcAft>
                <a:spcPts val="0"/>
              </a:spcAft>
              <a:buSzPts val="1100"/>
              <a:buNone/>
            </a:pPr>
            <a:r>
              <a:rPr lang="en"/>
              <a:t>- Geoffrey More</a:t>
            </a:r>
            <a:endParaRPr/>
          </a:p>
        </p:txBody>
      </p:sp>
      <p:grpSp>
        <p:nvGrpSpPr>
          <p:cNvPr id="304" name="Google Shape;304;p33"/>
          <p:cNvGrpSpPr/>
          <p:nvPr/>
        </p:nvGrpSpPr>
        <p:grpSpPr>
          <a:xfrm>
            <a:off x="4786800" y="1067789"/>
            <a:ext cx="4172946" cy="920698"/>
            <a:chOff x="-253310" y="1323164"/>
            <a:chExt cx="8264895" cy="731700"/>
          </a:xfrm>
        </p:grpSpPr>
        <p:sp>
          <p:nvSpPr>
            <p:cNvPr id="305" name="Google Shape;305;p33"/>
            <p:cNvSpPr txBox="1"/>
            <p:nvPr/>
          </p:nvSpPr>
          <p:spPr>
            <a:xfrm>
              <a:off x="-253310" y="1373340"/>
              <a:ext cx="29682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944A1"/>
                  </a:solidFill>
                  <a:latin typeface="Roboto Medium"/>
                  <a:ea typeface="Roboto Medium"/>
                  <a:cs typeface="Roboto Medium"/>
                  <a:sym typeface="Roboto Medium"/>
                </a:rPr>
                <a:t>Why</a:t>
              </a:r>
              <a:endParaRPr sz="4400">
                <a:solidFill>
                  <a:srgbClr val="0944A1"/>
                </a:solidFill>
                <a:latin typeface="Roboto Medium"/>
                <a:ea typeface="Roboto Medium"/>
                <a:cs typeface="Roboto Medium"/>
                <a:sym typeface="Roboto Medium"/>
              </a:endParaRPr>
            </a:p>
          </p:txBody>
        </p:sp>
        <p:sp>
          <p:nvSpPr>
            <p:cNvPr id="306" name="Google Shape;306;p33"/>
            <p:cNvSpPr/>
            <p:nvPr/>
          </p:nvSpPr>
          <p:spPr>
            <a:xfrm>
              <a:off x="2789785" y="1323164"/>
              <a:ext cx="5221800" cy="731700"/>
            </a:xfrm>
            <a:prstGeom prst="rect">
              <a:avLst/>
            </a:prstGeom>
            <a:solidFill>
              <a:srgbClr val="0944A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3"/>
            <p:cNvSpPr txBox="1"/>
            <p:nvPr/>
          </p:nvSpPr>
          <p:spPr>
            <a:xfrm>
              <a:off x="2914397" y="1407434"/>
              <a:ext cx="49029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Classifies outcomes into one of two classes: Democrat or Republican.</a:t>
              </a:r>
              <a:endParaRPr sz="1200">
                <a:solidFill>
                  <a:srgbClr val="FFFFFF"/>
                </a:solidFill>
                <a:latin typeface="Roboto"/>
                <a:ea typeface="Roboto"/>
                <a:cs typeface="Roboto"/>
                <a:sym typeface="Roboto"/>
              </a:endParaRPr>
            </a:p>
          </p:txBody>
        </p:sp>
      </p:grpSp>
      <p:grpSp>
        <p:nvGrpSpPr>
          <p:cNvPr id="308" name="Google Shape;308;p33"/>
          <p:cNvGrpSpPr/>
          <p:nvPr/>
        </p:nvGrpSpPr>
        <p:grpSpPr>
          <a:xfrm>
            <a:off x="4914700" y="2180580"/>
            <a:ext cx="3862525" cy="920698"/>
            <a:chOff x="7" y="2207525"/>
            <a:chExt cx="7650080" cy="731700"/>
          </a:xfrm>
        </p:grpSpPr>
        <p:sp>
          <p:nvSpPr>
            <p:cNvPr id="309" name="Google Shape;309;p33"/>
            <p:cNvSpPr txBox="1"/>
            <p:nvPr/>
          </p:nvSpPr>
          <p:spPr>
            <a:xfrm>
              <a:off x="7" y="2257725"/>
              <a:ext cx="2715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C58D3"/>
                  </a:solidFill>
                  <a:latin typeface="Roboto Medium"/>
                  <a:ea typeface="Roboto Medium"/>
                  <a:cs typeface="Roboto Medium"/>
                  <a:sym typeface="Roboto Medium"/>
                </a:rPr>
                <a:t>Pro</a:t>
              </a:r>
              <a:endParaRPr sz="4400">
                <a:solidFill>
                  <a:srgbClr val="0C58D3"/>
                </a:solidFill>
                <a:latin typeface="Roboto Medium"/>
                <a:ea typeface="Roboto Medium"/>
                <a:cs typeface="Roboto Medium"/>
                <a:sym typeface="Roboto Medium"/>
              </a:endParaRPr>
            </a:p>
          </p:txBody>
        </p:sp>
        <p:sp>
          <p:nvSpPr>
            <p:cNvPr id="310" name="Google Shape;310;p33"/>
            <p:cNvSpPr/>
            <p:nvPr/>
          </p:nvSpPr>
          <p:spPr>
            <a:xfrm>
              <a:off x="2789787" y="2207525"/>
              <a:ext cx="4860300" cy="731700"/>
            </a:xfrm>
            <a:prstGeom prst="rect">
              <a:avLst/>
            </a:prstGeom>
            <a:solidFill>
              <a:srgbClr val="0C58D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3"/>
            <p:cNvSpPr txBox="1"/>
            <p:nvPr/>
          </p:nvSpPr>
          <p:spPr>
            <a:xfrm>
              <a:off x="2914397" y="2414090"/>
              <a:ext cx="46113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Handles </a:t>
              </a:r>
              <a:r>
                <a:rPr lang="en" sz="1200">
                  <a:solidFill>
                    <a:srgbClr val="FFFFFF"/>
                  </a:solidFill>
                  <a:latin typeface="Roboto"/>
                  <a:ea typeface="Roboto"/>
                  <a:cs typeface="Roboto"/>
                  <a:sym typeface="Roboto"/>
                </a:rPr>
                <a:t>multiple </a:t>
              </a:r>
              <a:r>
                <a:rPr lang="en" sz="1200">
                  <a:solidFill>
                    <a:srgbClr val="FFFFFF"/>
                  </a:solidFill>
                  <a:latin typeface="Roboto"/>
                  <a:ea typeface="Roboto"/>
                  <a:cs typeface="Roboto"/>
                  <a:sym typeface="Roboto"/>
                </a:rPr>
                <a:t>independent variables, ease of setup compared to neural networks.</a:t>
              </a:r>
              <a:endParaRPr sz="1200">
                <a:solidFill>
                  <a:srgbClr val="FFFFFF"/>
                </a:solidFill>
                <a:latin typeface="Roboto"/>
                <a:ea typeface="Roboto"/>
                <a:cs typeface="Roboto"/>
                <a:sym typeface="Roboto"/>
              </a:endParaRPr>
            </a:p>
          </p:txBody>
        </p:sp>
      </p:grpSp>
      <p:grpSp>
        <p:nvGrpSpPr>
          <p:cNvPr id="312" name="Google Shape;312;p33"/>
          <p:cNvGrpSpPr/>
          <p:nvPr/>
        </p:nvGrpSpPr>
        <p:grpSpPr>
          <a:xfrm>
            <a:off x="4786800" y="3289268"/>
            <a:ext cx="3807298" cy="920698"/>
            <a:chOff x="-253311" y="3088625"/>
            <a:chExt cx="7540698" cy="731700"/>
          </a:xfrm>
        </p:grpSpPr>
        <p:sp>
          <p:nvSpPr>
            <p:cNvPr id="313" name="Google Shape;313;p33"/>
            <p:cNvSpPr txBox="1"/>
            <p:nvPr/>
          </p:nvSpPr>
          <p:spPr>
            <a:xfrm>
              <a:off x="-253311" y="3138817"/>
              <a:ext cx="29682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D5DDF"/>
                  </a:solidFill>
                  <a:latin typeface="Roboto Medium"/>
                  <a:ea typeface="Roboto Medium"/>
                  <a:cs typeface="Roboto Medium"/>
                  <a:sym typeface="Roboto Medium"/>
                </a:rPr>
                <a:t>Con</a:t>
              </a:r>
              <a:endParaRPr sz="4400">
                <a:solidFill>
                  <a:srgbClr val="0D5DDF"/>
                </a:solidFill>
                <a:latin typeface="Roboto Medium"/>
                <a:ea typeface="Roboto Medium"/>
                <a:cs typeface="Roboto Medium"/>
                <a:sym typeface="Roboto Medium"/>
              </a:endParaRPr>
            </a:p>
          </p:txBody>
        </p:sp>
        <p:sp>
          <p:nvSpPr>
            <p:cNvPr id="314" name="Google Shape;314;p33"/>
            <p:cNvSpPr/>
            <p:nvPr/>
          </p:nvSpPr>
          <p:spPr>
            <a:xfrm>
              <a:off x="2789787" y="3088625"/>
              <a:ext cx="4497600" cy="731700"/>
            </a:xfrm>
            <a:prstGeom prst="rect">
              <a:avLst/>
            </a:prstGeom>
            <a:solidFill>
              <a:srgbClr val="0D5DDF"/>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3"/>
            <p:cNvSpPr txBox="1"/>
            <p:nvPr/>
          </p:nvSpPr>
          <p:spPr>
            <a:xfrm>
              <a:off x="2914397" y="3295179"/>
              <a:ext cx="40035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Limited by the assumption that relationships in the data are linear.</a:t>
              </a:r>
              <a:endParaRPr sz="1200">
                <a:solidFill>
                  <a:srgbClr val="FFFFFF"/>
                </a:solidFill>
                <a:latin typeface="Roboto"/>
                <a:ea typeface="Roboto"/>
                <a:cs typeface="Roboto"/>
                <a:sym typeface="Robot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4"/>
          <p:cNvSpPr/>
          <p:nvPr/>
        </p:nvSpPr>
        <p:spPr>
          <a:xfrm>
            <a:off x="4819400" y="2952000"/>
            <a:ext cx="4099500" cy="19566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4"/>
          <p:cNvSpPr txBox="1"/>
          <p:nvPr>
            <p:ph type="title"/>
          </p:nvPr>
        </p:nvSpPr>
        <p:spPr>
          <a:xfrm>
            <a:off x="187050" y="1233175"/>
            <a:ext cx="42021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sz="3900">
                <a:solidFill>
                  <a:schemeClr val="lt2"/>
                </a:solidFill>
              </a:rPr>
              <a:t>Feature Selection</a:t>
            </a:r>
            <a:endParaRPr sz="3900">
              <a:solidFill>
                <a:schemeClr val="lt2"/>
              </a:solidFill>
            </a:endParaRPr>
          </a:p>
        </p:txBody>
      </p:sp>
      <p:sp>
        <p:nvSpPr>
          <p:cNvPr id="322" name="Google Shape;322;p34"/>
          <p:cNvSpPr txBox="1"/>
          <p:nvPr>
            <p:ph idx="1" type="subTitle"/>
          </p:nvPr>
        </p:nvSpPr>
        <p:spPr>
          <a:xfrm>
            <a:off x="265500" y="2803075"/>
            <a:ext cx="4045200" cy="1781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ctr">
              <a:lnSpc>
                <a:spcPct val="150000"/>
              </a:lnSpc>
              <a:spcBef>
                <a:spcPts val="0"/>
              </a:spcBef>
              <a:spcAft>
                <a:spcPts val="0"/>
              </a:spcAft>
              <a:buNone/>
            </a:pPr>
            <a:r>
              <a:rPr lang="en"/>
              <a:t>Covid “treatment strategies” (including vaccines) were the second most searched Covid topic after “symptoms”.</a:t>
            </a:r>
            <a:endParaRPr/>
          </a:p>
          <a:p>
            <a:pPr indent="0" lvl="0" marL="0" rtl="0" algn="ctr">
              <a:lnSpc>
                <a:spcPct val="150000"/>
              </a:lnSpc>
              <a:spcBef>
                <a:spcPts val="1000"/>
              </a:spcBef>
              <a:spcAft>
                <a:spcPts val="1000"/>
              </a:spcAft>
              <a:buNone/>
            </a:pPr>
            <a:r>
              <a:rPr lang="en"/>
              <a:t>Other major categories were transmission, activity modification, and policy. (JMIR 2020)</a:t>
            </a:r>
            <a:endParaRPr sz="1800">
              <a:solidFill>
                <a:schemeClr val="lt2"/>
              </a:solidFill>
            </a:endParaRPr>
          </a:p>
        </p:txBody>
      </p:sp>
      <p:pic>
        <p:nvPicPr>
          <p:cNvPr id="323" name="Google Shape;323;p34"/>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grpSp>
        <p:nvGrpSpPr>
          <p:cNvPr id="324" name="Google Shape;324;p34"/>
          <p:cNvGrpSpPr/>
          <p:nvPr/>
        </p:nvGrpSpPr>
        <p:grpSpPr>
          <a:xfrm>
            <a:off x="7425409" y="326127"/>
            <a:ext cx="1493515" cy="2794533"/>
            <a:chOff x="5632317" y="1189775"/>
            <a:chExt cx="3305700" cy="3390601"/>
          </a:xfrm>
        </p:grpSpPr>
        <p:sp>
          <p:nvSpPr>
            <p:cNvPr id="325" name="Google Shape;325;p34"/>
            <p:cNvSpPr/>
            <p:nvPr/>
          </p:nvSpPr>
          <p:spPr>
            <a:xfrm>
              <a:off x="5632317" y="1189775"/>
              <a:ext cx="3305700" cy="669000"/>
            </a:xfrm>
            <a:prstGeom prst="chevron">
              <a:avLst>
                <a:gd fmla="val 50000" name="adj"/>
              </a:avLst>
            </a:prstGeom>
            <a:solidFill>
              <a:srgbClr val="307B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Related Searche</a:t>
              </a:r>
              <a:r>
                <a:rPr lang="en" sz="1300">
                  <a:solidFill>
                    <a:srgbClr val="FFFFFF"/>
                  </a:solidFill>
                  <a:latin typeface="Roboto"/>
                  <a:ea typeface="Roboto"/>
                  <a:cs typeface="Roboto"/>
                  <a:sym typeface="Roboto"/>
                </a:rPr>
                <a:t>s</a:t>
              </a:r>
              <a:endParaRPr sz="1300">
                <a:solidFill>
                  <a:srgbClr val="FFFFFF"/>
                </a:solidFill>
                <a:latin typeface="Roboto"/>
                <a:ea typeface="Roboto"/>
                <a:cs typeface="Roboto"/>
                <a:sym typeface="Roboto"/>
              </a:endParaRPr>
            </a:p>
          </p:txBody>
        </p:sp>
        <p:sp>
          <p:nvSpPr>
            <p:cNvPr id="326" name="Google Shape;326;p34"/>
            <p:cNvSpPr txBox="1"/>
            <p:nvPr/>
          </p:nvSpPr>
          <p:spPr>
            <a:xfrm>
              <a:off x="5800182" y="1964676"/>
              <a:ext cx="2603100" cy="2615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latin typeface="Roboto"/>
                  <a:ea typeface="Roboto"/>
                  <a:cs typeface="Roboto"/>
                  <a:sym typeface="Roboto"/>
                </a:rPr>
                <a:t>Covid cases</a:t>
              </a:r>
              <a:endParaRPr sz="1000">
                <a:latin typeface="Roboto"/>
                <a:ea typeface="Roboto"/>
                <a:cs typeface="Roboto"/>
                <a:sym typeface="Roboto"/>
              </a:endParaRPr>
            </a:p>
            <a:p>
              <a:pPr indent="0" lvl="0" marL="0" rtl="0" algn="ctr">
                <a:lnSpc>
                  <a:spcPct val="115000"/>
                </a:lnSpc>
                <a:spcBef>
                  <a:spcPts val="800"/>
                </a:spcBef>
                <a:spcAft>
                  <a:spcPts val="0"/>
                </a:spcAft>
                <a:buNone/>
              </a:pPr>
              <a:r>
                <a:rPr lang="en" sz="1000">
                  <a:latin typeface="Roboto"/>
                  <a:ea typeface="Roboto"/>
                  <a:cs typeface="Roboto"/>
                  <a:sym typeface="Roboto"/>
                </a:rPr>
                <a:t>Lockdown</a:t>
              </a:r>
              <a:endParaRPr sz="1000">
                <a:latin typeface="Roboto"/>
                <a:ea typeface="Roboto"/>
                <a:cs typeface="Roboto"/>
                <a:sym typeface="Roboto"/>
              </a:endParaRPr>
            </a:p>
            <a:p>
              <a:pPr indent="0" lvl="0" marL="0" rtl="0" algn="ctr">
                <a:lnSpc>
                  <a:spcPct val="115000"/>
                </a:lnSpc>
                <a:spcBef>
                  <a:spcPts val="800"/>
                </a:spcBef>
                <a:spcAft>
                  <a:spcPts val="0"/>
                </a:spcAft>
                <a:buNone/>
              </a:pPr>
              <a:r>
                <a:rPr lang="en" sz="1000">
                  <a:latin typeface="Roboto"/>
                  <a:ea typeface="Roboto"/>
                  <a:cs typeface="Roboto"/>
                  <a:sym typeface="Roboto"/>
                </a:rPr>
                <a:t>Covid symptoms</a:t>
              </a:r>
              <a:endParaRPr sz="1000">
                <a:latin typeface="Roboto"/>
                <a:ea typeface="Roboto"/>
                <a:cs typeface="Roboto"/>
                <a:sym typeface="Roboto"/>
              </a:endParaRPr>
            </a:p>
            <a:p>
              <a:pPr indent="0" lvl="0" marL="0" rtl="0" algn="ctr">
                <a:lnSpc>
                  <a:spcPct val="115000"/>
                </a:lnSpc>
                <a:spcBef>
                  <a:spcPts val="800"/>
                </a:spcBef>
                <a:spcAft>
                  <a:spcPts val="0"/>
                </a:spcAft>
                <a:buNone/>
              </a:pPr>
              <a:r>
                <a:rPr lang="en" sz="1000">
                  <a:latin typeface="Roboto"/>
                  <a:ea typeface="Roboto"/>
                  <a:cs typeface="Roboto"/>
                  <a:sym typeface="Roboto"/>
                </a:rPr>
                <a:t>Quarantine</a:t>
              </a:r>
              <a:endParaRPr sz="1000">
                <a:latin typeface="Roboto"/>
                <a:ea typeface="Roboto"/>
                <a:cs typeface="Roboto"/>
                <a:sym typeface="Roboto"/>
              </a:endParaRPr>
            </a:p>
            <a:p>
              <a:pPr indent="0" lvl="0" marL="0" rtl="0" algn="ctr">
                <a:lnSpc>
                  <a:spcPct val="115000"/>
                </a:lnSpc>
                <a:spcBef>
                  <a:spcPts val="800"/>
                </a:spcBef>
                <a:spcAft>
                  <a:spcPts val="0"/>
                </a:spcAft>
                <a:buNone/>
              </a:pPr>
              <a:r>
                <a:rPr lang="en" sz="1000">
                  <a:latin typeface="Roboto"/>
                  <a:ea typeface="Roboto"/>
                  <a:cs typeface="Roboto"/>
                  <a:sym typeface="Roboto"/>
                </a:rPr>
                <a:t>Stimulus Check</a:t>
              </a:r>
              <a:endParaRPr sz="1000">
                <a:latin typeface="Roboto"/>
                <a:ea typeface="Roboto"/>
                <a:cs typeface="Roboto"/>
                <a:sym typeface="Roboto"/>
              </a:endParaRPr>
            </a:p>
            <a:p>
              <a:pPr indent="0" lvl="0" marL="0" rtl="0" algn="ctr">
                <a:lnSpc>
                  <a:spcPct val="115000"/>
                </a:lnSpc>
                <a:spcBef>
                  <a:spcPts val="800"/>
                </a:spcBef>
                <a:spcAft>
                  <a:spcPts val="1000"/>
                </a:spcAft>
                <a:buNone/>
              </a:pPr>
              <a:r>
                <a:t/>
              </a:r>
              <a:endParaRPr sz="1000">
                <a:latin typeface="Roboto"/>
                <a:ea typeface="Roboto"/>
                <a:cs typeface="Roboto"/>
                <a:sym typeface="Roboto"/>
              </a:endParaRPr>
            </a:p>
          </p:txBody>
        </p:sp>
      </p:grpSp>
      <p:grpSp>
        <p:nvGrpSpPr>
          <p:cNvPr id="327" name="Google Shape;327;p34"/>
          <p:cNvGrpSpPr/>
          <p:nvPr/>
        </p:nvGrpSpPr>
        <p:grpSpPr>
          <a:xfrm>
            <a:off x="4810125" y="326301"/>
            <a:ext cx="1493600" cy="2794359"/>
            <a:chOff x="0" y="1189989"/>
            <a:chExt cx="3546900" cy="3390389"/>
          </a:xfrm>
        </p:grpSpPr>
        <p:sp>
          <p:nvSpPr>
            <p:cNvPr id="328" name="Google Shape;328;p34"/>
            <p:cNvSpPr/>
            <p:nvPr/>
          </p:nvSpPr>
          <p:spPr>
            <a:xfrm>
              <a:off x="0" y="1189989"/>
              <a:ext cx="3546900" cy="669000"/>
            </a:xfrm>
            <a:prstGeom prst="homePlate">
              <a:avLst>
                <a:gd fmla="val 50000" name="adj"/>
              </a:avLst>
            </a:prstGeom>
            <a:solidFill>
              <a:srgbClr val="0944A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What do folks call the virus?</a:t>
              </a:r>
              <a:endParaRPr sz="1300">
                <a:solidFill>
                  <a:srgbClr val="FFFFFF"/>
                </a:solidFill>
                <a:latin typeface="Roboto"/>
                <a:ea typeface="Roboto"/>
                <a:cs typeface="Roboto"/>
                <a:sym typeface="Roboto"/>
              </a:endParaRPr>
            </a:p>
          </p:txBody>
        </p:sp>
        <p:sp>
          <p:nvSpPr>
            <p:cNvPr id="329" name="Google Shape;329;p34"/>
            <p:cNvSpPr txBox="1"/>
            <p:nvPr/>
          </p:nvSpPr>
          <p:spPr>
            <a:xfrm>
              <a:off x="163019" y="1964679"/>
              <a:ext cx="2728500" cy="2615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1000">
                  <a:latin typeface="Roboto"/>
                  <a:ea typeface="Roboto"/>
                  <a:cs typeface="Roboto"/>
                  <a:sym typeface="Roboto"/>
                </a:rPr>
                <a:t>Coronavirus</a:t>
              </a:r>
              <a:endParaRPr sz="1000">
                <a:latin typeface="Roboto"/>
                <a:ea typeface="Roboto"/>
                <a:cs typeface="Roboto"/>
                <a:sym typeface="Roboto"/>
              </a:endParaRPr>
            </a:p>
            <a:p>
              <a:pPr indent="0" lvl="0" marL="0" rtl="0" algn="ctr">
                <a:lnSpc>
                  <a:spcPct val="115000"/>
                </a:lnSpc>
                <a:spcBef>
                  <a:spcPts val="800"/>
                </a:spcBef>
                <a:spcAft>
                  <a:spcPts val="0"/>
                </a:spcAft>
                <a:buNone/>
              </a:pPr>
              <a:r>
                <a:rPr lang="en" sz="1000">
                  <a:latin typeface="Roboto"/>
                  <a:ea typeface="Roboto"/>
                  <a:cs typeface="Roboto"/>
                  <a:sym typeface="Roboto"/>
                </a:rPr>
                <a:t>Covid</a:t>
              </a:r>
              <a:endParaRPr sz="1000">
                <a:latin typeface="Roboto"/>
                <a:ea typeface="Roboto"/>
                <a:cs typeface="Roboto"/>
                <a:sym typeface="Roboto"/>
              </a:endParaRPr>
            </a:p>
            <a:p>
              <a:pPr indent="0" lvl="0" marL="0" rtl="0" algn="ctr">
                <a:lnSpc>
                  <a:spcPct val="115000"/>
                </a:lnSpc>
                <a:spcBef>
                  <a:spcPts val="800"/>
                </a:spcBef>
                <a:spcAft>
                  <a:spcPts val="800"/>
                </a:spcAft>
                <a:buNone/>
              </a:pPr>
              <a:r>
                <a:rPr lang="en" sz="1000">
                  <a:latin typeface="Roboto"/>
                  <a:ea typeface="Roboto"/>
                  <a:cs typeface="Roboto"/>
                  <a:sym typeface="Roboto"/>
                </a:rPr>
                <a:t>Covid 19</a:t>
              </a:r>
              <a:endParaRPr sz="1000">
                <a:latin typeface="Roboto"/>
                <a:ea typeface="Roboto"/>
                <a:cs typeface="Roboto"/>
                <a:sym typeface="Roboto"/>
              </a:endParaRPr>
            </a:p>
          </p:txBody>
        </p:sp>
      </p:grpSp>
      <p:grpSp>
        <p:nvGrpSpPr>
          <p:cNvPr id="330" name="Google Shape;330;p34"/>
          <p:cNvGrpSpPr/>
          <p:nvPr/>
        </p:nvGrpSpPr>
        <p:grpSpPr>
          <a:xfrm>
            <a:off x="6121574" y="326127"/>
            <a:ext cx="1493515" cy="2794533"/>
            <a:chOff x="2944204" y="1189775"/>
            <a:chExt cx="3305700" cy="3390601"/>
          </a:xfrm>
        </p:grpSpPr>
        <p:sp>
          <p:nvSpPr>
            <p:cNvPr id="331" name="Google Shape;331;p34"/>
            <p:cNvSpPr/>
            <p:nvPr/>
          </p:nvSpPr>
          <p:spPr>
            <a:xfrm>
              <a:off x="2944204" y="1189775"/>
              <a:ext cx="3305700" cy="669000"/>
            </a:xfrm>
            <a:prstGeom prst="chevron">
              <a:avLst>
                <a:gd fmla="val 50000" name="adj"/>
              </a:avLst>
            </a:prstGeom>
            <a:solidFill>
              <a:srgbClr val="0D5DD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Vaccine Searches</a:t>
              </a:r>
              <a:endParaRPr sz="1300">
                <a:solidFill>
                  <a:srgbClr val="FFFFFF"/>
                </a:solidFill>
                <a:latin typeface="Roboto"/>
                <a:ea typeface="Roboto"/>
                <a:cs typeface="Roboto"/>
                <a:sym typeface="Roboto"/>
              </a:endParaRPr>
            </a:p>
          </p:txBody>
        </p:sp>
        <p:sp>
          <p:nvSpPr>
            <p:cNvPr id="332" name="Google Shape;332;p34"/>
            <p:cNvSpPr txBox="1"/>
            <p:nvPr/>
          </p:nvSpPr>
          <p:spPr>
            <a:xfrm>
              <a:off x="2944205" y="1964676"/>
              <a:ext cx="3009900" cy="2615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latin typeface="Roboto"/>
                  <a:ea typeface="Roboto"/>
                  <a:cs typeface="Roboto"/>
                  <a:sym typeface="Roboto"/>
                </a:rPr>
                <a:t>Covid after vaccination</a:t>
              </a:r>
              <a:endParaRPr sz="1000">
                <a:latin typeface="Roboto"/>
                <a:ea typeface="Roboto"/>
                <a:cs typeface="Roboto"/>
                <a:sym typeface="Roboto"/>
              </a:endParaRPr>
            </a:p>
            <a:p>
              <a:pPr indent="0" lvl="0" marL="0" rtl="0" algn="ctr">
                <a:lnSpc>
                  <a:spcPct val="115000"/>
                </a:lnSpc>
                <a:spcBef>
                  <a:spcPts val="800"/>
                </a:spcBef>
                <a:spcAft>
                  <a:spcPts val="0"/>
                </a:spcAft>
                <a:buNone/>
              </a:pPr>
              <a:r>
                <a:rPr lang="en" sz="1000">
                  <a:latin typeface="Roboto"/>
                  <a:ea typeface="Roboto"/>
                  <a:cs typeface="Roboto"/>
                  <a:sym typeface="Roboto"/>
                </a:rPr>
                <a:t>CVS covid vaccine </a:t>
              </a:r>
              <a:endParaRPr sz="1000">
                <a:latin typeface="Roboto"/>
                <a:ea typeface="Roboto"/>
                <a:cs typeface="Roboto"/>
                <a:sym typeface="Roboto"/>
              </a:endParaRPr>
            </a:p>
            <a:p>
              <a:pPr indent="0" lvl="0" marL="0" rtl="0" algn="ctr">
                <a:lnSpc>
                  <a:spcPct val="115000"/>
                </a:lnSpc>
                <a:spcBef>
                  <a:spcPts val="800"/>
                </a:spcBef>
                <a:spcAft>
                  <a:spcPts val="0"/>
                </a:spcAft>
                <a:buNone/>
              </a:pPr>
              <a:r>
                <a:rPr lang="en" sz="1000">
                  <a:latin typeface="Roboto"/>
                  <a:ea typeface="Roboto"/>
                  <a:cs typeface="Roboto"/>
                  <a:sym typeface="Roboto"/>
                </a:rPr>
                <a:t>Walgreens covid vaccine</a:t>
              </a:r>
              <a:endParaRPr sz="1000">
                <a:latin typeface="Roboto"/>
                <a:ea typeface="Roboto"/>
                <a:cs typeface="Roboto"/>
                <a:sym typeface="Roboto"/>
              </a:endParaRPr>
            </a:p>
            <a:p>
              <a:pPr indent="0" lvl="0" marL="0" rtl="0" algn="ctr">
                <a:lnSpc>
                  <a:spcPct val="115000"/>
                </a:lnSpc>
                <a:spcBef>
                  <a:spcPts val="800"/>
                </a:spcBef>
                <a:spcAft>
                  <a:spcPts val="0"/>
                </a:spcAft>
                <a:buNone/>
              </a:pPr>
              <a:r>
                <a:rPr lang="en" sz="1000">
                  <a:latin typeface="Roboto"/>
                  <a:ea typeface="Roboto"/>
                  <a:cs typeface="Roboto"/>
                  <a:sym typeface="Roboto"/>
                </a:rPr>
                <a:t>Vaccine side effects</a:t>
              </a:r>
              <a:endParaRPr sz="1000">
                <a:latin typeface="Roboto"/>
                <a:ea typeface="Roboto"/>
                <a:cs typeface="Roboto"/>
                <a:sym typeface="Roboto"/>
              </a:endParaRPr>
            </a:p>
            <a:p>
              <a:pPr indent="0" lvl="0" marL="0" rtl="0" algn="ctr">
                <a:lnSpc>
                  <a:spcPct val="115000"/>
                </a:lnSpc>
                <a:spcBef>
                  <a:spcPts val="800"/>
                </a:spcBef>
                <a:spcAft>
                  <a:spcPts val="800"/>
                </a:spcAft>
                <a:buNone/>
              </a:pPr>
              <a:r>
                <a:rPr lang="en" sz="1000">
                  <a:latin typeface="Roboto"/>
                  <a:ea typeface="Roboto"/>
                  <a:cs typeface="Roboto"/>
                  <a:sym typeface="Roboto"/>
                </a:rPr>
                <a:t>Vaccine mandate</a:t>
              </a:r>
              <a:endParaRPr sz="1000">
                <a:latin typeface="Roboto"/>
                <a:ea typeface="Roboto"/>
                <a:cs typeface="Roboto"/>
                <a:sym typeface="Roboto"/>
              </a:endParaRPr>
            </a:p>
          </p:txBody>
        </p:sp>
      </p:grpSp>
      <p:pic>
        <p:nvPicPr>
          <p:cNvPr id="333" name="Google Shape;333;p34"/>
          <p:cNvPicPr preferRelativeResize="0"/>
          <p:nvPr/>
        </p:nvPicPr>
        <p:blipFill rotWithShape="1">
          <a:blip r:embed="rId4">
            <a:alphaModFix/>
          </a:blip>
          <a:srcRect b="5245" l="0" r="0" t="5236"/>
          <a:stretch/>
        </p:blipFill>
        <p:spPr>
          <a:xfrm>
            <a:off x="5274625" y="3538150"/>
            <a:ext cx="3315200" cy="1333700"/>
          </a:xfrm>
          <a:prstGeom prst="rect">
            <a:avLst/>
          </a:prstGeom>
          <a:noFill/>
          <a:ln>
            <a:noFill/>
          </a:ln>
        </p:spPr>
      </p:pic>
      <p:sp>
        <p:nvSpPr>
          <p:cNvPr id="334" name="Google Shape;334;p34"/>
          <p:cNvSpPr txBox="1"/>
          <p:nvPr/>
        </p:nvSpPr>
        <p:spPr>
          <a:xfrm>
            <a:off x="4845738" y="3044450"/>
            <a:ext cx="4045200" cy="615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rPr>
              <a:t>All 3 feature categories were important to the training of the logistic regression model.</a:t>
            </a:r>
            <a:endParaRPr>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5"/>
          <p:cNvSpPr txBox="1"/>
          <p:nvPr>
            <p:ph type="title"/>
          </p:nvPr>
        </p:nvSpPr>
        <p:spPr>
          <a:xfrm>
            <a:off x="187050" y="1233175"/>
            <a:ext cx="42021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sz="3900">
                <a:solidFill>
                  <a:schemeClr val="lt2"/>
                </a:solidFill>
              </a:rPr>
              <a:t>Algorithm Testing</a:t>
            </a:r>
            <a:endParaRPr sz="3900">
              <a:solidFill>
                <a:schemeClr val="lt2"/>
              </a:solidFill>
            </a:endParaRPr>
          </a:p>
        </p:txBody>
      </p:sp>
      <p:pic>
        <p:nvPicPr>
          <p:cNvPr id="340" name="Google Shape;340;p35"/>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sp>
        <p:nvSpPr>
          <p:cNvPr id="341" name="Google Shape;341;p35"/>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en"/>
              <a:t>How do you add flavor to your algorithm?</a:t>
            </a:r>
            <a:endParaRPr/>
          </a:p>
          <a:p>
            <a:pPr indent="0" lvl="0" marL="0" rtl="0" algn="ctr">
              <a:lnSpc>
                <a:spcPct val="90000"/>
              </a:lnSpc>
              <a:spcBef>
                <a:spcPts val="1000"/>
              </a:spcBef>
              <a:spcAft>
                <a:spcPts val="1000"/>
              </a:spcAft>
              <a:buNone/>
            </a:pPr>
            <a:r>
              <a:rPr lang="en"/>
              <a:t>Use a Boolean cube.</a:t>
            </a:r>
            <a:endParaRPr/>
          </a:p>
        </p:txBody>
      </p:sp>
      <p:grpSp>
        <p:nvGrpSpPr>
          <p:cNvPr id="342" name="Google Shape;342;p35"/>
          <p:cNvGrpSpPr/>
          <p:nvPr/>
        </p:nvGrpSpPr>
        <p:grpSpPr>
          <a:xfrm>
            <a:off x="4962962" y="3326775"/>
            <a:ext cx="3527075" cy="1635300"/>
            <a:chOff x="5055038" y="226500"/>
            <a:chExt cx="3527075" cy="1635300"/>
          </a:xfrm>
        </p:grpSpPr>
        <p:pic>
          <p:nvPicPr>
            <p:cNvPr id="343" name="Google Shape;343;p35"/>
            <p:cNvPicPr preferRelativeResize="0"/>
            <p:nvPr/>
          </p:nvPicPr>
          <p:blipFill rotWithShape="1">
            <a:blip r:embed="rId4">
              <a:alphaModFix/>
            </a:blip>
            <a:srcRect b="45899" l="0" r="0" t="0"/>
            <a:stretch/>
          </p:blipFill>
          <p:spPr>
            <a:xfrm>
              <a:off x="5055037" y="626700"/>
              <a:ext cx="3527075" cy="1235100"/>
            </a:xfrm>
            <a:prstGeom prst="rect">
              <a:avLst/>
            </a:prstGeom>
            <a:noFill/>
            <a:ln>
              <a:noFill/>
            </a:ln>
          </p:spPr>
        </p:pic>
        <p:sp>
          <p:nvSpPr>
            <p:cNvPr id="344" name="Google Shape;344;p35"/>
            <p:cNvSpPr txBox="1"/>
            <p:nvPr/>
          </p:nvSpPr>
          <p:spPr>
            <a:xfrm>
              <a:off x="5055050" y="226500"/>
              <a:ext cx="144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rPr>
                <a:t>Top Features</a:t>
              </a:r>
              <a:endParaRPr b="1">
                <a:solidFill>
                  <a:schemeClr val="accent1"/>
                </a:solidFill>
              </a:endParaRPr>
            </a:p>
          </p:txBody>
        </p:sp>
      </p:grpSp>
      <p:grpSp>
        <p:nvGrpSpPr>
          <p:cNvPr id="345" name="Google Shape;345;p35"/>
          <p:cNvGrpSpPr/>
          <p:nvPr/>
        </p:nvGrpSpPr>
        <p:grpSpPr>
          <a:xfrm>
            <a:off x="4962975" y="168925"/>
            <a:ext cx="3723574" cy="2932625"/>
            <a:chOff x="5055050" y="2042550"/>
            <a:chExt cx="3723574" cy="2932625"/>
          </a:xfrm>
        </p:grpSpPr>
        <p:pic>
          <p:nvPicPr>
            <p:cNvPr id="346" name="Google Shape;346;p35"/>
            <p:cNvPicPr preferRelativeResize="0"/>
            <p:nvPr/>
          </p:nvPicPr>
          <p:blipFill>
            <a:blip r:embed="rId5">
              <a:alphaModFix/>
            </a:blip>
            <a:stretch>
              <a:fillRect/>
            </a:stretch>
          </p:blipFill>
          <p:spPr>
            <a:xfrm>
              <a:off x="6208675" y="3655175"/>
              <a:ext cx="2569950" cy="1320000"/>
            </a:xfrm>
            <a:prstGeom prst="rect">
              <a:avLst/>
            </a:prstGeom>
            <a:noFill/>
            <a:ln>
              <a:noFill/>
            </a:ln>
            <a:effectLst>
              <a:outerShdw blurRad="57150" rotWithShape="0" algn="bl" dir="5400000" dist="19050">
                <a:srgbClr val="000000">
                  <a:alpha val="50000"/>
                </a:srgbClr>
              </a:outerShdw>
            </a:effectLst>
          </p:spPr>
        </p:pic>
        <p:pic>
          <p:nvPicPr>
            <p:cNvPr id="347" name="Google Shape;347;p35"/>
            <p:cNvPicPr preferRelativeResize="0"/>
            <p:nvPr/>
          </p:nvPicPr>
          <p:blipFill>
            <a:blip r:embed="rId6">
              <a:alphaModFix/>
            </a:blip>
            <a:stretch>
              <a:fillRect/>
            </a:stretch>
          </p:blipFill>
          <p:spPr>
            <a:xfrm>
              <a:off x="5055050" y="2500275"/>
              <a:ext cx="2748416" cy="1235100"/>
            </a:xfrm>
            <a:prstGeom prst="rect">
              <a:avLst/>
            </a:prstGeom>
            <a:noFill/>
            <a:ln>
              <a:noFill/>
            </a:ln>
            <a:effectLst>
              <a:outerShdw blurRad="57150" rotWithShape="0" algn="bl" dir="5400000" dist="19050">
                <a:srgbClr val="000000">
                  <a:alpha val="50000"/>
                </a:srgbClr>
              </a:outerShdw>
            </a:effectLst>
          </p:spPr>
        </p:pic>
        <p:sp>
          <p:nvSpPr>
            <p:cNvPr id="348" name="Google Shape;348;p35"/>
            <p:cNvSpPr txBox="1"/>
            <p:nvPr/>
          </p:nvSpPr>
          <p:spPr>
            <a:xfrm>
              <a:off x="5055050" y="2042550"/>
              <a:ext cx="365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rPr>
                <a:t>Logistic </a:t>
              </a:r>
              <a:r>
                <a:rPr b="1" lang="en">
                  <a:solidFill>
                    <a:schemeClr val="accent1"/>
                  </a:solidFill>
                </a:rPr>
                <a:t>Regression</a:t>
              </a:r>
              <a:r>
                <a:rPr b="1" lang="en">
                  <a:solidFill>
                    <a:schemeClr val="accent1"/>
                  </a:solidFill>
                </a:rPr>
                <a:t> vs Random Forest</a:t>
              </a:r>
              <a:endParaRPr b="1">
                <a:solidFill>
                  <a:schemeClr val="accent1"/>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6"/>
          <p:cNvSpPr txBox="1"/>
          <p:nvPr>
            <p:ph type="title"/>
          </p:nvPr>
        </p:nvSpPr>
        <p:spPr>
          <a:xfrm>
            <a:off x="187050" y="1233175"/>
            <a:ext cx="42021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sz="3900">
                <a:solidFill>
                  <a:schemeClr val="lt2"/>
                </a:solidFill>
              </a:rPr>
              <a:t>Model </a:t>
            </a:r>
            <a:r>
              <a:rPr lang="en" sz="3900">
                <a:solidFill>
                  <a:schemeClr val="lt2"/>
                </a:solidFill>
              </a:rPr>
              <a:t>Evaluation</a:t>
            </a:r>
            <a:endParaRPr sz="3900">
              <a:solidFill>
                <a:schemeClr val="lt2"/>
              </a:solidFill>
            </a:endParaRPr>
          </a:p>
        </p:txBody>
      </p:sp>
      <p:pic>
        <p:nvPicPr>
          <p:cNvPr id="354" name="Google Shape;354;p36"/>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sp>
        <p:nvSpPr>
          <p:cNvPr id="355" name="Google Shape;355;p36"/>
          <p:cNvSpPr txBox="1"/>
          <p:nvPr/>
        </p:nvSpPr>
        <p:spPr>
          <a:xfrm>
            <a:off x="4978850" y="683700"/>
            <a:ext cx="374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rPr>
              <a:t>Logistic Regression Confusion Matrix</a:t>
            </a:r>
            <a:endParaRPr b="1">
              <a:solidFill>
                <a:schemeClr val="accent1"/>
              </a:solidFill>
            </a:endParaRPr>
          </a:p>
        </p:txBody>
      </p:sp>
      <p:sp>
        <p:nvSpPr>
          <p:cNvPr id="356" name="Google Shape;356;p36"/>
          <p:cNvSpPr txBox="1"/>
          <p:nvPr/>
        </p:nvSpPr>
        <p:spPr>
          <a:xfrm>
            <a:off x="4978850" y="2499750"/>
            <a:ext cx="374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rPr>
              <a:t>Logistic Regression Classification Report</a:t>
            </a:r>
            <a:endParaRPr b="1">
              <a:solidFill>
                <a:schemeClr val="accent1"/>
              </a:solidFill>
            </a:endParaRPr>
          </a:p>
        </p:txBody>
      </p:sp>
      <p:pic>
        <p:nvPicPr>
          <p:cNvPr id="357" name="Google Shape;357;p36"/>
          <p:cNvPicPr preferRelativeResize="0"/>
          <p:nvPr/>
        </p:nvPicPr>
        <p:blipFill>
          <a:blip r:embed="rId4">
            <a:alphaModFix/>
          </a:blip>
          <a:stretch>
            <a:fillRect/>
          </a:stretch>
        </p:blipFill>
        <p:spPr>
          <a:xfrm>
            <a:off x="5077925" y="3028375"/>
            <a:ext cx="3615500" cy="1311725"/>
          </a:xfrm>
          <a:prstGeom prst="rect">
            <a:avLst/>
          </a:prstGeom>
          <a:noFill/>
          <a:ln>
            <a:noFill/>
          </a:ln>
        </p:spPr>
      </p:pic>
      <p:pic>
        <p:nvPicPr>
          <p:cNvPr id="358" name="Google Shape;358;p36"/>
          <p:cNvPicPr preferRelativeResize="0"/>
          <p:nvPr/>
        </p:nvPicPr>
        <p:blipFill>
          <a:blip r:embed="rId5">
            <a:alphaModFix/>
          </a:blip>
          <a:stretch>
            <a:fillRect/>
          </a:stretch>
        </p:blipFill>
        <p:spPr>
          <a:xfrm>
            <a:off x="5077925" y="1136375"/>
            <a:ext cx="3059253" cy="1039550"/>
          </a:xfrm>
          <a:prstGeom prst="rect">
            <a:avLst/>
          </a:prstGeom>
          <a:noFill/>
          <a:ln>
            <a:noFill/>
          </a:ln>
        </p:spPr>
      </p:pic>
      <p:sp>
        <p:nvSpPr>
          <p:cNvPr id="359" name="Google Shape;359;p36"/>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SzPts val="1100"/>
              <a:buNone/>
            </a:pPr>
            <a:r>
              <a:rPr lang="en"/>
              <a:t>“All models are wrong, </a:t>
            </a:r>
            <a:endParaRPr/>
          </a:p>
          <a:p>
            <a:pPr indent="0" lvl="0" marL="0" rtl="0" algn="ctr">
              <a:spcBef>
                <a:spcPts val="0"/>
              </a:spcBef>
              <a:spcAft>
                <a:spcPts val="0"/>
              </a:spcAft>
              <a:buSzPts val="1100"/>
              <a:buNone/>
            </a:pPr>
            <a:r>
              <a:rPr lang="en"/>
              <a:t>but some are useful.”</a:t>
            </a:r>
            <a:endParaRPr/>
          </a:p>
          <a:p>
            <a:pPr indent="0" lvl="0" marL="0" rtl="0" algn="ctr">
              <a:spcBef>
                <a:spcPts val="0"/>
              </a:spcBef>
              <a:spcAft>
                <a:spcPts val="0"/>
              </a:spcAft>
              <a:buSzPts val="1100"/>
              <a:buNone/>
            </a:pPr>
            <a:r>
              <a:rPr lang="en"/>
              <a:t>- George Box</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363" name="Shape 363"/>
        <p:cNvGrpSpPr/>
        <p:nvPr/>
      </p:nvGrpSpPr>
      <p:grpSpPr>
        <a:xfrm>
          <a:off x="0" y="0"/>
          <a:ext cx="0" cy="0"/>
          <a:chOff x="0" y="0"/>
          <a:chExt cx="0" cy="0"/>
        </a:xfrm>
      </p:grpSpPr>
      <p:sp>
        <p:nvSpPr>
          <p:cNvPr id="364" name="Google Shape;364;p37"/>
          <p:cNvSpPr txBox="1"/>
          <p:nvPr>
            <p:ph type="title"/>
          </p:nvPr>
        </p:nvSpPr>
        <p:spPr>
          <a:xfrm>
            <a:off x="311700" y="38710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 Conclusion</a:t>
            </a:r>
            <a:endParaRPr/>
          </a:p>
        </p:txBody>
      </p:sp>
      <p:pic>
        <p:nvPicPr>
          <p:cNvPr id="365" name="Google Shape;365;p37"/>
          <p:cNvPicPr preferRelativeResize="0"/>
          <p:nvPr/>
        </p:nvPicPr>
        <p:blipFill>
          <a:blip r:embed="rId3">
            <a:alphaModFix/>
          </a:blip>
          <a:stretch>
            <a:fillRect/>
          </a:stretch>
        </p:blipFill>
        <p:spPr>
          <a:xfrm>
            <a:off x="3401013" y="932900"/>
            <a:ext cx="2341975" cy="2385000"/>
          </a:xfrm>
          <a:prstGeom prst="rect">
            <a:avLst/>
          </a:prstGeom>
          <a:noFill/>
          <a:ln>
            <a:noFill/>
          </a:ln>
          <a:effectLst>
            <a:outerShdw blurRad="57150" rotWithShape="0" algn="bl" dir="5400000" dist="19050">
              <a:srgbClr val="000000">
                <a:alpha val="50000"/>
              </a:srgbClr>
            </a:outerShdw>
          </a:effectLst>
        </p:spPr>
      </p:pic>
      <p:pic>
        <p:nvPicPr>
          <p:cNvPr id="366" name="Google Shape;366;p37"/>
          <p:cNvPicPr preferRelativeResize="0"/>
          <p:nvPr/>
        </p:nvPicPr>
        <p:blipFill>
          <a:blip r:embed="rId4">
            <a:alphaModFix/>
          </a:blip>
          <a:stretch>
            <a:fillRect/>
          </a:stretch>
        </p:blipFill>
        <p:spPr>
          <a:xfrm>
            <a:off x="6038625" y="932900"/>
            <a:ext cx="2506899" cy="2444174"/>
          </a:xfrm>
          <a:prstGeom prst="rect">
            <a:avLst/>
          </a:prstGeom>
          <a:noFill/>
          <a:ln>
            <a:noFill/>
          </a:ln>
          <a:effectLst>
            <a:outerShdw blurRad="57150" rotWithShape="0" algn="bl" dir="5400000" dist="19050">
              <a:srgbClr val="000000">
                <a:alpha val="50000"/>
              </a:srgbClr>
            </a:outerShdw>
          </a:effectLst>
        </p:spPr>
      </p:pic>
      <p:pic>
        <p:nvPicPr>
          <p:cNvPr id="367" name="Google Shape;367;p37"/>
          <p:cNvPicPr preferRelativeResize="0"/>
          <p:nvPr/>
        </p:nvPicPr>
        <p:blipFill>
          <a:blip r:embed="rId5">
            <a:alphaModFix/>
          </a:blip>
          <a:stretch>
            <a:fillRect/>
          </a:stretch>
        </p:blipFill>
        <p:spPr>
          <a:xfrm>
            <a:off x="445375" y="1039150"/>
            <a:ext cx="2660000" cy="23083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265500" y="1233175"/>
            <a:ext cx="40452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Conclusions</a:t>
            </a:r>
            <a:endParaRPr>
              <a:solidFill>
                <a:schemeClr val="lt2"/>
              </a:solidFill>
            </a:endParaRPr>
          </a:p>
        </p:txBody>
      </p:sp>
      <p:sp>
        <p:nvSpPr>
          <p:cNvPr id="373" name="Google Shape;373;p38"/>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30000"/>
              </a:lnSpc>
              <a:spcBef>
                <a:spcPts val="0"/>
              </a:spcBef>
              <a:spcAft>
                <a:spcPts val="0"/>
              </a:spcAft>
              <a:buSzPts val="852"/>
              <a:buNone/>
            </a:pPr>
            <a:r>
              <a:rPr lang="en" sz="1795"/>
              <a:t>“</a:t>
            </a:r>
            <a:r>
              <a:rPr lang="en" sz="1795"/>
              <a:t>Numbers have an important story to tell. They rely on you to give them a clear and convincing voice.”</a:t>
            </a:r>
            <a:endParaRPr sz="1795"/>
          </a:p>
          <a:p>
            <a:pPr indent="0" lvl="0" marL="0" rtl="0" algn="ctr">
              <a:lnSpc>
                <a:spcPct val="130000"/>
              </a:lnSpc>
              <a:spcBef>
                <a:spcPts val="0"/>
              </a:spcBef>
              <a:spcAft>
                <a:spcPts val="0"/>
              </a:spcAft>
              <a:buClr>
                <a:schemeClr val="dk1"/>
              </a:buClr>
              <a:buSzPts val="852"/>
              <a:buFont typeface="Arial"/>
              <a:buNone/>
            </a:pPr>
            <a:r>
              <a:rPr lang="en" sz="1795"/>
              <a:t> - </a:t>
            </a:r>
            <a:r>
              <a:rPr lang="en" sz="1795"/>
              <a:t>Stephen Few</a:t>
            </a:r>
            <a:endParaRPr sz="1795"/>
          </a:p>
        </p:txBody>
      </p:sp>
      <p:sp>
        <p:nvSpPr>
          <p:cNvPr id="374" name="Google Shape;374;p3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None/>
            </a:pPr>
            <a:r>
              <a:rPr b="1" lang="en"/>
              <a:t>Top Accuracy Score:</a:t>
            </a:r>
            <a:r>
              <a:rPr lang="en"/>
              <a:t> 92%</a:t>
            </a:r>
            <a:endParaRPr/>
          </a:p>
          <a:p>
            <a:pPr indent="0" lvl="0" marL="0" rtl="0" algn="l">
              <a:lnSpc>
                <a:spcPct val="150000"/>
              </a:lnSpc>
              <a:spcBef>
                <a:spcPts val="1200"/>
              </a:spcBef>
              <a:spcAft>
                <a:spcPts val="0"/>
              </a:spcAft>
              <a:buNone/>
            </a:pPr>
            <a:r>
              <a:rPr b="1" lang="en"/>
              <a:t>Best Model</a:t>
            </a:r>
            <a:r>
              <a:rPr b="1" lang="en"/>
              <a:t>:</a:t>
            </a:r>
            <a:r>
              <a:rPr lang="en"/>
              <a:t> Logistic Regression has slight edge over Random Forest in accuracy across feature selection.</a:t>
            </a:r>
            <a:endParaRPr/>
          </a:p>
          <a:p>
            <a:pPr indent="0" lvl="0" marL="0" rtl="0" algn="l">
              <a:lnSpc>
                <a:spcPct val="150000"/>
              </a:lnSpc>
              <a:spcBef>
                <a:spcPts val="1200"/>
              </a:spcBef>
              <a:spcAft>
                <a:spcPts val="1200"/>
              </a:spcAft>
              <a:buNone/>
            </a:pPr>
            <a:r>
              <a:rPr b="1" lang="en"/>
              <a:t>Limitations</a:t>
            </a:r>
            <a:r>
              <a:rPr b="1" lang="en"/>
              <a:t>:</a:t>
            </a:r>
            <a:r>
              <a:rPr lang="en"/>
              <a:t> Small sample size, there are only 50 states. The testing set was only 13 data points.</a:t>
            </a:r>
            <a:endParaRPr/>
          </a:p>
        </p:txBody>
      </p:sp>
      <p:pic>
        <p:nvPicPr>
          <p:cNvPr id="375" name="Google Shape;375;p38"/>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ph type="title"/>
          </p:nvPr>
        </p:nvSpPr>
        <p:spPr>
          <a:xfrm>
            <a:off x="265500" y="1233175"/>
            <a:ext cx="41826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Looking Forward</a:t>
            </a:r>
            <a:endParaRPr>
              <a:solidFill>
                <a:schemeClr val="lt2"/>
              </a:solidFill>
            </a:endParaRPr>
          </a:p>
        </p:txBody>
      </p:sp>
      <p:sp>
        <p:nvSpPr>
          <p:cNvPr id="381" name="Google Shape;381;p39"/>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30000"/>
              </a:lnSpc>
              <a:spcBef>
                <a:spcPts val="0"/>
              </a:spcBef>
              <a:spcAft>
                <a:spcPts val="0"/>
              </a:spcAft>
              <a:buClr>
                <a:schemeClr val="dk1"/>
              </a:buClr>
              <a:buSzPts val="852"/>
              <a:buFont typeface="Arial"/>
              <a:buNone/>
            </a:pPr>
            <a:r>
              <a:rPr lang="en" sz="1795"/>
              <a:t>“An investment in knowledge pays the best interest.”</a:t>
            </a:r>
            <a:endParaRPr sz="1795"/>
          </a:p>
          <a:p>
            <a:pPr indent="0" lvl="0" marL="0" rtl="0" algn="ctr">
              <a:lnSpc>
                <a:spcPct val="130000"/>
              </a:lnSpc>
              <a:spcBef>
                <a:spcPts val="0"/>
              </a:spcBef>
              <a:spcAft>
                <a:spcPts val="0"/>
              </a:spcAft>
              <a:buClr>
                <a:schemeClr val="dk1"/>
              </a:buClr>
              <a:buSzPts val="852"/>
              <a:buFont typeface="Arial"/>
              <a:buNone/>
            </a:pPr>
            <a:r>
              <a:rPr lang="en" sz="1795"/>
              <a:t>- </a:t>
            </a:r>
            <a:r>
              <a:rPr lang="en" sz="1795"/>
              <a:t>Benjamin Franklin</a:t>
            </a:r>
            <a:endParaRPr sz="1795"/>
          </a:p>
        </p:txBody>
      </p:sp>
      <p:sp>
        <p:nvSpPr>
          <p:cNvPr id="382" name="Google Shape;382;p3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fontScale="40000" lnSpcReduction="20000"/>
          </a:bodyPr>
          <a:lstStyle/>
          <a:p>
            <a:pPr indent="0" lvl="0" marL="0" rtl="0" algn="l">
              <a:spcBef>
                <a:spcPts val="0"/>
              </a:spcBef>
              <a:spcAft>
                <a:spcPts val="0"/>
              </a:spcAft>
              <a:buNone/>
            </a:pPr>
            <a:r>
              <a:rPr b="1" lang="en"/>
              <a:t>Additional Analysis</a:t>
            </a:r>
            <a:endParaRPr b="1"/>
          </a:p>
          <a:p>
            <a:pPr indent="-274320" lvl="0" marL="457200" rtl="0" algn="l">
              <a:lnSpc>
                <a:spcPct val="150000"/>
              </a:lnSpc>
              <a:spcBef>
                <a:spcPts val="1000"/>
              </a:spcBef>
              <a:spcAft>
                <a:spcPts val="0"/>
              </a:spcAft>
              <a:buSzPct val="100000"/>
              <a:buChar char="★"/>
            </a:pPr>
            <a:r>
              <a:rPr b="1" lang="en"/>
              <a:t>Breakdown by metro</a:t>
            </a:r>
            <a:r>
              <a:rPr b="1" lang="en"/>
              <a:t>:</a:t>
            </a:r>
            <a:r>
              <a:rPr lang="en"/>
              <a:t> the number of states, 50, limits the data.  Taking a larger sample, metropolitan area (~300), would result in a better dataset for training and evaluation of any model.  </a:t>
            </a:r>
            <a:endParaRPr/>
          </a:p>
          <a:p>
            <a:pPr indent="-274320" lvl="0" marL="457200" rtl="0" algn="l">
              <a:lnSpc>
                <a:spcPct val="150000"/>
              </a:lnSpc>
              <a:spcBef>
                <a:spcPts val="1000"/>
              </a:spcBef>
              <a:spcAft>
                <a:spcPts val="0"/>
              </a:spcAft>
              <a:buSzPct val="100000"/>
              <a:buChar char="★"/>
            </a:pPr>
            <a:r>
              <a:rPr b="1" lang="en"/>
              <a:t>Vaccine brands, and emerging treatment options: </a:t>
            </a:r>
            <a:r>
              <a:rPr lang="en"/>
              <a:t>Vaccine distribution by brand could be impacted by geography.  Different states may or may not have strong feelings about other treatment options, such as pill prescriptions. A look at the search trends around vaccine branding and emerging treatment options could impact model accuracy. </a:t>
            </a:r>
            <a:endParaRPr/>
          </a:p>
          <a:p>
            <a:pPr indent="-274320" lvl="0" marL="457200" rtl="0" algn="l">
              <a:lnSpc>
                <a:spcPct val="150000"/>
              </a:lnSpc>
              <a:spcBef>
                <a:spcPts val="1000"/>
              </a:spcBef>
              <a:spcAft>
                <a:spcPts val="0"/>
              </a:spcAft>
              <a:buSzPct val="100000"/>
              <a:buChar char="★"/>
            </a:pPr>
            <a:r>
              <a:rPr b="1" lang="en"/>
              <a:t>Statistical analysis:</a:t>
            </a:r>
            <a:r>
              <a:rPr lang="en"/>
              <a:t> run each model a number of times and perform a 2 sample t-Test to determine if the accuracy scores of the logistic regression and random forest models differ from each other. </a:t>
            </a:r>
            <a:endParaRPr/>
          </a:p>
          <a:p>
            <a:pPr indent="0" lvl="0" marL="0" rtl="0" algn="l">
              <a:lnSpc>
                <a:spcPct val="150000"/>
              </a:lnSpc>
              <a:spcBef>
                <a:spcPts val="1000"/>
              </a:spcBef>
              <a:spcAft>
                <a:spcPts val="0"/>
              </a:spcAft>
              <a:buNone/>
            </a:pPr>
            <a:r>
              <a:rPr b="1" lang="en"/>
              <a:t>Personal Improvement</a:t>
            </a:r>
            <a:endParaRPr b="1"/>
          </a:p>
          <a:p>
            <a:pPr indent="-274320" lvl="0" marL="457200" rtl="0" algn="l">
              <a:lnSpc>
                <a:spcPct val="150000"/>
              </a:lnSpc>
              <a:spcBef>
                <a:spcPts val="1000"/>
              </a:spcBef>
              <a:spcAft>
                <a:spcPts val="0"/>
              </a:spcAft>
              <a:buSzPct val="100000"/>
              <a:buChar char="★"/>
            </a:pPr>
            <a:r>
              <a:rPr lang="en"/>
              <a:t>D</a:t>
            </a:r>
            <a:r>
              <a:rPr lang="en"/>
              <a:t>on’t pull so much data up </a:t>
            </a:r>
            <a:r>
              <a:rPr lang="en"/>
              <a:t>font</a:t>
            </a:r>
            <a:r>
              <a:rPr lang="en"/>
              <a:t>.  I collected data enough for 3 more </a:t>
            </a:r>
            <a:r>
              <a:rPr i="1" lang="en"/>
              <a:t>categories </a:t>
            </a:r>
            <a:r>
              <a:rPr lang="en"/>
              <a:t>of features that I didn’t use. </a:t>
            </a:r>
            <a:endParaRPr/>
          </a:p>
          <a:p>
            <a:pPr indent="-274320" lvl="0" marL="457200" rtl="0" algn="l">
              <a:lnSpc>
                <a:spcPct val="150000"/>
              </a:lnSpc>
              <a:spcBef>
                <a:spcPts val="1000"/>
              </a:spcBef>
              <a:spcAft>
                <a:spcPts val="1000"/>
              </a:spcAft>
              <a:buSzPct val="100000"/>
              <a:buChar char="★"/>
            </a:pPr>
            <a:r>
              <a:rPr lang="en"/>
              <a:t>Think more about how a feature should or should not impact the model </a:t>
            </a:r>
            <a:r>
              <a:rPr i="1" lang="en"/>
              <a:t>before</a:t>
            </a:r>
            <a:r>
              <a:rPr lang="en"/>
              <a:t> I clean the data: state rate rank is an example of an inappropriate feature because it has nothing to do with google search trends and would overtrain the model. Same for presidential election results, this data is redundant to PVI. </a:t>
            </a:r>
            <a:endParaRPr/>
          </a:p>
        </p:txBody>
      </p:sp>
      <p:pic>
        <p:nvPicPr>
          <p:cNvPr id="383" name="Google Shape;383;p39"/>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0"/>
          <p:cNvSpPr txBox="1"/>
          <p:nvPr>
            <p:ph type="title"/>
          </p:nvPr>
        </p:nvSpPr>
        <p:spPr>
          <a:xfrm>
            <a:off x="265500" y="1233175"/>
            <a:ext cx="40452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Citations</a:t>
            </a:r>
            <a:endParaRPr>
              <a:solidFill>
                <a:schemeClr val="lt2"/>
              </a:solidFill>
            </a:endParaRPr>
          </a:p>
        </p:txBody>
      </p:sp>
      <p:sp>
        <p:nvSpPr>
          <p:cNvPr id="389" name="Google Shape;389;p40"/>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SzPts val="1100"/>
              <a:buNone/>
            </a:pPr>
            <a:r>
              <a:rPr lang="en"/>
              <a:t>Credit where credit is due…</a:t>
            </a:r>
            <a:endParaRPr/>
          </a:p>
        </p:txBody>
      </p:sp>
      <p:sp>
        <p:nvSpPr>
          <p:cNvPr id="390" name="Google Shape;390;p4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fontScale="47500" lnSpcReduction="10000"/>
          </a:bodyPr>
          <a:lstStyle/>
          <a:p>
            <a:pPr indent="-282892" lvl="0" marL="457200" rtl="0" algn="l">
              <a:lnSpc>
                <a:spcPct val="150000"/>
              </a:lnSpc>
              <a:spcBef>
                <a:spcPts val="0"/>
              </a:spcBef>
              <a:spcAft>
                <a:spcPts val="0"/>
              </a:spcAft>
              <a:buSzPct val="100000"/>
              <a:buChar char="★"/>
            </a:pPr>
            <a:r>
              <a:rPr b="1" lang="en"/>
              <a:t>CDC 2022</a:t>
            </a:r>
            <a:r>
              <a:rPr lang="en"/>
              <a:t>, </a:t>
            </a:r>
            <a:r>
              <a:rPr i="1" lang="en"/>
              <a:t>CDC COVID-19 Timeline</a:t>
            </a:r>
            <a:r>
              <a:rPr lang="en"/>
              <a:t>, accessed 2022-4-21, </a:t>
            </a:r>
            <a:r>
              <a:rPr lang="en">
                <a:uFill>
                  <a:noFill/>
                </a:uFill>
                <a:hlinkClick r:id="rId3"/>
              </a:rPr>
              <a:t>cdc.gov/museum/timeline/covid19</a:t>
            </a:r>
            <a:endParaRPr/>
          </a:p>
          <a:p>
            <a:pPr indent="-282892" lvl="0" marL="457200" rtl="0" algn="l">
              <a:lnSpc>
                <a:spcPct val="150000"/>
              </a:lnSpc>
              <a:spcBef>
                <a:spcPts val="1000"/>
              </a:spcBef>
              <a:spcAft>
                <a:spcPts val="0"/>
              </a:spcAft>
              <a:buSzPct val="100000"/>
              <a:buChar char="★"/>
            </a:pPr>
            <a:r>
              <a:rPr b="1" lang="en"/>
              <a:t>The New York Times 2021-09-27</a:t>
            </a:r>
            <a:r>
              <a:rPr lang="en"/>
              <a:t>, </a:t>
            </a:r>
            <a:r>
              <a:rPr i="1" lang="en"/>
              <a:t>Red Covid</a:t>
            </a:r>
            <a:r>
              <a:rPr lang="en"/>
              <a:t>, accessed 2022-04-21, </a:t>
            </a:r>
            <a:r>
              <a:rPr lang="en">
                <a:uFill>
                  <a:noFill/>
                </a:uFill>
                <a:hlinkClick r:id="rId4"/>
              </a:rPr>
              <a:t>nytimes.com/2021/09/27/briefing/covid-red-states-vaccinations</a:t>
            </a:r>
            <a:endParaRPr/>
          </a:p>
          <a:p>
            <a:pPr indent="-282892" lvl="0" marL="457200" rtl="0" algn="l">
              <a:lnSpc>
                <a:spcPct val="150000"/>
              </a:lnSpc>
              <a:spcBef>
                <a:spcPts val="1000"/>
              </a:spcBef>
              <a:spcAft>
                <a:spcPts val="0"/>
              </a:spcAft>
              <a:buSzPct val="100000"/>
              <a:buChar char="★"/>
            </a:pPr>
            <a:r>
              <a:rPr b="1" lang="en"/>
              <a:t>Britannica 2019</a:t>
            </a:r>
            <a:r>
              <a:rPr lang="en"/>
              <a:t>, </a:t>
            </a:r>
            <a:r>
              <a:rPr i="1" lang="en"/>
              <a:t>Confirmation Bias</a:t>
            </a:r>
            <a:r>
              <a:rPr lang="en"/>
              <a:t>, accessed 2022-04-21, </a:t>
            </a:r>
            <a:r>
              <a:rPr lang="en">
                <a:uFill>
                  <a:noFill/>
                </a:uFill>
                <a:hlinkClick r:id="rId5"/>
              </a:rPr>
              <a:t>britannica.com/science/confirmation-bias</a:t>
            </a:r>
            <a:endParaRPr/>
          </a:p>
          <a:p>
            <a:pPr indent="-282892" lvl="0" marL="457200" rtl="0" algn="l">
              <a:lnSpc>
                <a:spcPct val="150000"/>
              </a:lnSpc>
              <a:spcBef>
                <a:spcPts val="1000"/>
              </a:spcBef>
              <a:spcAft>
                <a:spcPts val="0"/>
              </a:spcAft>
              <a:buSzPct val="100000"/>
              <a:buChar char="★"/>
            </a:pPr>
            <a:r>
              <a:rPr b="1" lang="en"/>
              <a:t>Harvard Dataverse 2020</a:t>
            </a:r>
            <a:r>
              <a:rPr lang="en"/>
              <a:t>, </a:t>
            </a:r>
            <a:r>
              <a:rPr i="1" lang="en"/>
              <a:t>U.S. President 1976–2020</a:t>
            </a:r>
            <a:r>
              <a:rPr lang="en"/>
              <a:t>, MIT Election Data and Science Lab, accessed 2022-04-21, </a:t>
            </a:r>
            <a:r>
              <a:rPr lang="en">
                <a:uFill>
                  <a:noFill/>
                </a:uFill>
                <a:hlinkClick r:id="rId6"/>
              </a:rPr>
              <a:t>electionlab.mit.edu/data</a:t>
            </a:r>
            <a:endParaRPr/>
          </a:p>
          <a:p>
            <a:pPr indent="-282892" lvl="0" marL="457200" rtl="0" algn="l">
              <a:lnSpc>
                <a:spcPct val="150000"/>
              </a:lnSpc>
              <a:spcBef>
                <a:spcPts val="1000"/>
              </a:spcBef>
              <a:spcAft>
                <a:spcPts val="0"/>
              </a:spcAft>
              <a:buSzPct val="100000"/>
              <a:buChar char="★"/>
            </a:pPr>
            <a:r>
              <a:rPr b="1" lang="en"/>
              <a:t>Google Trends 2022</a:t>
            </a:r>
            <a:r>
              <a:rPr lang="en"/>
              <a:t>, accessed 2022-04-21, trends.google.com/trends</a:t>
            </a:r>
            <a:endParaRPr/>
          </a:p>
          <a:p>
            <a:pPr indent="-282892" lvl="0" marL="457200" rtl="0" algn="l">
              <a:lnSpc>
                <a:spcPct val="150000"/>
              </a:lnSpc>
              <a:spcBef>
                <a:spcPts val="1000"/>
              </a:spcBef>
              <a:spcAft>
                <a:spcPts val="1000"/>
              </a:spcAft>
              <a:buSzPct val="100000"/>
              <a:buChar char="★"/>
            </a:pPr>
            <a:r>
              <a:rPr b="1" lang="en"/>
              <a:t>Journal of Medical Internet Research 2020-11, </a:t>
            </a:r>
            <a:r>
              <a:rPr i="1" lang="en"/>
              <a:t>Covid-19-Related Internet Search Patterns Among People in the United States, </a:t>
            </a:r>
            <a:r>
              <a:rPr lang="en"/>
              <a:t>accessed 2022-04-21, https://www.ncbi.nlm.nih.gov/pmc/articles/PMC7685696/</a:t>
            </a:r>
            <a:endParaRPr/>
          </a:p>
        </p:txBody>
      </p:sp>
      <p:pic>
        <p:nvPicPr>
          <p:cNvPr id="391" name="Google Shape;391;p40"/>
          <p:cNvPicPr preferRelativeResize="0"/>
          <p:nvPr/>
        </p:nvPicPr>
        <p:blipFill>
          <a:blip r:embed="rId7">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233175"/>
            <a:ext cx="40452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solidFill>
                  <a:schemeClr val="lt2"/>
                </a:solidFill>
              </a:rPr>
              <a:t>Background</a:t>
            </a:r>
            <a:endParaRPr>
              <a:solidFill>
                <a:schemeClr val="lt2"/>
              </a:solidFill>
            </a:endParaRPr>
          </a:p>
        </p:txBody>
      </p:sp>
      <p:sp>
        <p:nvSpPr>
          <p:cNvPr id="72" name="Google Shape;72;p15"/>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chemeClr val="dk1"/>
              </a:buClr>
              <a:buSzPts val="770"/>
              <a:buFont typeface="Arial"/>
              <a:buNone/>
            </a:pPr>
            <a:r>
              <a:rPr lang="en"/>
              <a:t>TLDR</a:t>
            </a:r>
            <a:r>
              <a:rPr lang="en" sz="1800">
                <a:solidFill>
                  <a:schemeClr val="lt2"/>
                </a:solidFill>
              </a:rPr>
              <a:t> pandemic recap…</a:t>
            </a:r>
            <a:endParaRPr sz="1800">
              <a:solidFill>
                <a:schemeClr val="lt2"/>
              </a:solidFill>
            </a:endParaRPr>
          </a:p>
        </p:txBody>
      </p:sp>
      <p:pic>
        <p:nvPicPr>
          <p:cNvPr id="73" name="Google Shape;73;p15"/>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grpSp>
        <p:nvGrpSpPr>
          <p:cNvPr id="74" name="Google Shape;74;p15"/>
          <p:cNvGrpSpPr/>
          <p:nvPr/>
        </p:nvGrpSpPr>
        <p:grpSpPr>
          <a:xfrm>
            <a:off x="4808472" y="541708"/>
            <a:ext cx="4094300" cy="1193579"/>
            <a:chOff x="3977400" y="946003"/>
            <a:chExt cx="4094300" cy="1193579"/>
          </a:xfrm>
        </p:grpSpPr>
        <p:grpSp>
          <p:nvGrpSpPr>
            <p:cNvPr id="75" name="Google Shape;75;p15"/>
            <p:cNvGrpSpPr/>
            <p:nvPr/>
          </p:nvGrpSpPr>
          <p:grpSpPr>
            <a:xfrm>
              <a:off x="4732925" y="1140987"/>
              <a:ext cx="529800" cy="998596"/>
              <a:chOff x="4318975" y="1083450"/>
              <a:chExt cx="529800" cy="591305"/>
            </a:xfrm>
          </p:grpSpPr>
          <p:sp>
            <p:nvSpPr>
              <p:cNvPr id="76" name="Google Shape;76;p15"/>
              <p:cNvSpPr/>
              <p:nvPr/>
            </p:nvSpPr>
            <p:spPr>
              <a:xfrm>
                <a:off x="4517129" y="1083455"/>
                <a:ext cx="133500" cy="5913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 name="Google Shape;77;p15"/>
              <p:cNvCxnSpPr/>
              <p:nvPr/>
            </p:nvCxnSpPr>
            <p:spPr>
              <a:xfrm rot="10800000">
                <a:off x="4318975" y="1083450"/>
                <a:ext cx="529800" cy="0"/>
              </a:xfrm>
              <a:prstGeom prst="straightConnector1">
                <a:avLst/>
              </a:prstGeom>
              <a:noFill/>
              <a:ln cap="flat" cmpd="sng" w="9525">
                <a:solidFill>
                  <a:srgbClr val="0944A1"/>
                </a:solidFill>
                <a:prstDash val="solid"/>
                <a:round/>
                <a:headEnd len="sm" w="sm" type="none"/>
                <a:tailEnd len="sm" w="sm" type="none"/>
              </a:ln>
            </p:spPr>
          </p:cxnSp>
        </p:grpSp>
        <p:sp>
          <p:nvSpPr>
            <p:cNvPr id="78" name="Google Shape;78;p1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944A1"/>
                  </a:solidFill>
                  <a:latin typeface="Roboto"/>
                  <a:ea typeface="Roboto"/>
                  <a:cs typeface="Roboto"/>
                  <a:sym typeface="Roboto"/>
                </a:rPr>
                <a:t>Novel Virus Detected</a:t>
              </a:r>
              <a:endParaRPr b="1" sz="1100">
                <a:solidFill>
                  <a:srgbClr val="0944A1"/>
                </a:solidFill>
                <a:latin typeface="Roboto"/>
                <a:ea typeface="Roboto"/>
                <a:cs typeface="Roboto"/>
                <a:sym typeface="Roboto"/>
              </a:endParaRPr>
            </a:p>
          </p:txBody>
        </p:sp>
        <p:sp>
          <p:nvSpPr>
            <p:cNvPr id="79" name="Google Shape;79;p1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rgbClr val="0944A1"/>
                  </a:solidFill>
                  <a:latin typeface="Roboto"/>
                  <a:ea typeface="Roboto"/>
                  <a:cs typeface="Roboto"/>
                  <a:sym typeface="Roboto"/>
                </a:rPr>
                <a:t>The first case of an unknown pneumonia virus is recorded in Wuhan, China. </a:t>
              </a:r>
              <a:endParaRPr sz="700">
                <a:solidFill>
                  <a:srgbClr val="0944A1"/>
                </a:solidFill>
                <a:latin typeface="Roboto"/>
                <a:ea typeface="Roboto"/>
                <a:cs typeface="Roboto"/>
                <a:sym typeface="Roboto"/>
              </a:endParaRPr>
            </a:p>
          </p:txBody>
        </p:sp>
        <p:sp>
          <p:nvSpPr>
            <p:cNvPr id="80" name="Google Shape;80;p15"/>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0944A1"/>
                  </a:solidFill>
                  <a:latin typeface="Roboto"/>
                  <a:ea typeface="Roboto"/>
                  <a:cs typeface="Roboto"/>
                  <a:sym typeface="Roboto"/>
                </a:rPr>
                <a:t>Dec 2019</a:t>
              </a:r>
              <a:endParaRPr sz="900">
                <a:solidFill>
                  <a:srgbClr val="0944A1"/>
                </a:solidFill>
                <a:latin typeface="Roboto"/>
                <a:ea typeface="Roboto"/>
                <a:cs typeface="Roboto"/>
                <a:sym typeface="Roboto"/>
              </a:endParaRPr>
            </a:p>
          </p:txBody>
        </p:sp>
      </p:grpSp>
      <p:grpSp>
        <p:nvGrpSpPr>
          <p:cNvPr id="81" name="Google Shape;81;p15"/>
          <p:cNvGrpSpPr/>
          <p:nvPr/>
        </p:nvGrpSpPr>
        <p:grpSpPr>
          <a:xfrm>
            <a:off x="4808472" y="1542551"/>
            <a:ext cx="4094300" cy="1193487"/>
            <a:chOff x="3977400" y="946003"/>
            <a:chExt cx="4094300" cy="1193487"/>
          </a:xfrm>
        </p:grpSpPr>
        <p:grpSp>
          <p:nvGrpSpPr>
            <p:cNvPr id="82" name="Google Shape;82;p15"/>
            <p:cNvGrpSpPr/>
            <p:nvPr/>
          </p:nvGrpSpPr>
          <p:grpSpPr>
            <a:xfrm>
              <a:off x="4732925" y="1140987"/>
              <a:ext cx="529800" cy="998503"/>
              <a:chOff x="4318975" y="1083450"/>
              <a:chExt cx="529800" cy="591250"/>
            </a:xfrm>
          </p:grpSpPr>
          <p:sp>
            <p:nvSpPr>
              <p:cNvPr id="83" name="Google Shape;83;p15"/>
              <p:cNvSpPr/>
              <p:nvPr/>
            </p:nvSpPr>
            <p:spPr>
              <a:xfrm>
                <a:off x="4517125" y="1086100"/>
                <a:ext cx="133500" cy="5886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5"/>
              <p:cNvCxnSpPr/>
              <p:nvPr/>
            </p:nvCxnSpPr>
            <p:spPr>
              <a:xfrm rot="10800000">
                <a:off x="4318975" y="1083450"/>
                <a:ext cx="529800" cy="0"/>
              </a:xfrm>
              <a:prstGeom prst="straightConnector1">
                <a:avLst/>
              </a:prstGeom>
              <a:noFill/>
              <a:ln cap="flat" cmpd="sng" w="9525">
                <a:solidFill>
                  <a:srgbClr val="0944A1"/>
                </a:solidFill>
                <a:prstDash val="solid"/>
                <a:round/>
                <a:headEnd len="sm" w="sm" type="none"/>
                <a:tailEnd len="sm" w="sm" type="none"/>
              </a:ln>
            </p:spPr>
          </p:cxnSp>
        </p:grpSp>
        <p:sp>
          <p:nvSpPr>
            <p:cNvPr id="85" name="Google Shape;85;p1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944A1"/>
                  </a:solidFill>
                  <a:latin typeface="Roboto"/>
                  <a:ea typeface="Roboto"/>
                  <a:cs typeface="Roboto"/>
                  <a:sym typeface="Roboto"/>
                </a:rPr>
                <a:t>Virus is named.  And traveling…</a:t>
              </a:r>
              <a:endParaRPr b="1" sz="1100">
                <a:solidFill>
                  <a:srgbClr val="0944A1"/>
                </a:solidFill>
                <a:latin typeface="Roboto"/>
                <a:ea typeface="Roboto"/>
                <a:cs typeface="Roboto"/>
                <a:sym typeface="Roboto"/>
              </a:endParaRPr>
            </a:p>
          </p:txBody>
        </p:sp>
        <p:sp>
          <p:nvSpPr>
            <p:cNvPr id="86" name="Google Shape;86;p1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0944A1"/>
                  </a:solidFill>
                  <a:latin typeface="Roboto"/>
                  <a:ea typeface="Roboto"/>
                  <a:cs typeface="Roboto"/>
                  <a:sym typeface="Roboto"/>
                </a:rPr>
                <a:t>The first novel coronavirus case is recorded in Washington State, USA.  </a:t>
              </a:r>
              <a:endParaRPr sz="700">
                <a:solidFill>
                  <a:srgbClr val="0944A1"/>
                </a:solidFill>
                <a:latin typeface="Roboto"/>
                <a:ea typeface="Roboto"/>
                <a:cs typeface="Roboto"/>
                <a:sym typeface="Roboto"/>
              </a:endParaRPr>
            </a:p>
            <a:p>
              <a:pPr indent="0" lvl="0" marL="0" rtl="0" algn="l">
                <a:lnSpc>
                  <a:spcPct val="115000"/>
                </a:lnSpc>
                <a:spcBef>
                  <a:spcPts val="1600"/>
                </a:spcBef>
                <a:spcAft>
                  <a:spcPts val="1600"/>
                </a:spcAft>
                <a:buNone/>
              </a:pPr>
              <a:r>
                <a:t/>
              </a:r>
              <a:endParaRPr sz="700">
                <a:solidFill>
                  <a:srgbClr val="0944A1"/>
                </a:solidFill>
                <a:latin typeface="Roboto"/>
                <a:ea typeface="Roboto"/>
                <a:cs typeface="Roboto"/>
                <a:sym typeface="Roboto"/>
              </a:endParaRPr>
            </a:p>
          </p:txBody>
        </p:sp>
        <p:sp>
          <p:nvSpPr>
            <p:cNvPr id="87" name="Google Shape;87;p15"/>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0944A1"/>
                  </a:solidFill>
                  <a:latin typeface="Roboto"/>
                  <a:ea typeface="Roboto"/>
                  <a:cs typeface="Roboto"/>
                  <a:sym typeface="Roboto"/>
                </a:rPr>
                <a:t>Jan 2020</a:t>
              </a:r>
              <a:endParaRPr sz="900">
                <a:solidFill>
                  <a:srgbClr val="0944A1"/>
                </a:solidFill>
                <a:latin typeface="Roboto"/>
                <a:ea typeface="Roboto"/>
                <a:cs typeface="Roboto"/>
                <a:sym typeface="Roboto"/>
              </a:endParaRPr>
            </a:p>
          </p:txBody>
        </p:sp>
      </p:grpSp>
      <p:grpSp>
        <p:nvGrpSpPr>
          <p:cNvPr id="88" name="Google Shape;88;p15"/>
          <p:cNvGrpSpPr/>
          <p:nvPr/>
        </p:nvGrpSpPr>
        <p:grpSpPr>
          <a:xfrm>
            <a:off x="4808472" y="3542697"/>
            <a:ext cx="4094300" cy="1196520"/>
            <a:chOff x="3977400" y="946003"/>
            <a:chExt cx="4094300" cy="1196520"/>
          </a:xfrm>
        </p:grpSpPr>
        <p:grpSp>
          <p:nvGrpSpPr>
            <p:cNvPr id="89" name="Google Shape;89;p15"/>
            <p:cNvGrpSpPr/>
            <p:nvPr/>
          </p:nvGrpSpPr>
          <p:grpSpPr>
            <a:xfrm>
              <a:off x="4732925" y="1142460"/>
              <a:ext cx="529800" cy="1000063"/>
              <a:chOff x="4318975" y="1084322"/>
              <a:chExt cx="529800" cy="592174"/>
            </a:xfrm>
          </p:grpSpPr>
          <p:sp>
            <p:nvSpPr>
              <p:cNvPr id="90" name="Google Shape;90;p15"/>
              <p:cNvSpPr/>
              <p:nvPr/>
            </p:nvSpPr>
            <p:spPr>
              <a:xfrm>
                <a:off x="4517129" y="1086096"/>
                <a:ext cx="133500" cy="5904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5"/>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92" name="Google Shape;92;p1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58585"/>
                  </a:solidFill>
                  <a:latin typeface="Roboto"/>
                  <a:ea typeface="Roboto"/>
                  <a:cs typeface="Roboto"/>
                  <a:sym typeface="Roboto"/>
                </a:rPr>
                <a:t>A vaccine is approved</a:t>
              </a:r>
              <a:endParaRPr b="1" sz="1100">
                <a:solidFill>
                  <a:srgbClr val="858585"/>
                </a:solidFill>
                <a:latin typeface="Roboto"/>
                <a:ea typeface="Roboto"/>
                <a:cs typeface="Roboto"/>
                <a:sym typeface="Roboto"/>
              </a:endParaRPr>
            </a:p>
          </p:txBody>
        </p:sp>
        <p:sp>
          <p:nvSpPr>
            <p:cNvPr id="93" name="Google Shape;93;p1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rgbClr val="858585"/>
                  </a:solidFill>
                  <a:latin typeface="Roboto"/>
                  <a:ea typeface="Roboto"/>
                  <a:cs typeface="Roboto"/>
                  <a:sym typeface="Roboto"/>
                </a:rPr>
                <a:t>The FDA issues an Emergency Use Authorization for the first Covid19 vaccine. (CDC 2022) </a:t>
              </a:r>
              <a:endParaRPr sz="700">
                <a:solidFill>
                  <a:srgbClr val="858585"/>
                </a:solidFill>
                <a:latin typeface="Roboto"/>
                <a:ea typeface="Roboto"/>
                <a:cs typeface="Roboto"/>
                <a:sym typeface="Roboto"/>
              </a:endParaRPr>
            </a:p>
          </p:txBody>
        </p:sp>
        <p:sp>
          <p:nvSpPr>
            <p:cNvPr id="94" name="Google Shape;94;p15"/>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58585"/>
                  </a:solidFill>
                  <a:latin typeface="Roboto"/>
                  <a:ea typeface="Roboto"/>
                  <a:cs typeface="Roboto"/>
                  <a:sym typeface="Roboto"/>
                </a:rPr>
                <a:t>Dec 2020</a:t>
              </a:r>
              <a:endParaRPr sz="900">
                <a:solidFill>
                  <a:srgbClr val="858585"/>
                </a:solidFill>
                <a:latin typeface="Roboto"/>
                <a:ea typeface="Roboto"/>
                <a:cs typeface="Roboto"/>
                <a:sym typeface="Roboto"/>
              </a:endParaRPr>
            </a:p>
          </p:txBody>
        </p:sp>
      </p:grpSp>
      <p:grpSp>
        <p:nvGrpSpPr>
          <p:cNvPr id="95" name="Google Shape;95;p15"/>
          <p:cNvGrpSpPr/>
          <p:nvPr/>
        </p:nvGrpSpPr>
        <p:grpSpPr>
          <a:xfrm>
            <a:off x="4808472" y="2541895"/>
            <a:ext cx="4094300" cy="1193487"/>
            <a:chOff x="3977400" y="946003"/>
            <a:chExt cx="4094300" cy="1193487"/>
          </a:xfrm>
        </p:grpSpPr>
        <p:grpSp>
          <p:nvGrpSpPr>
            <p:cNvPr id="96" name="Google Shape;96;p15"/>
            <p:cNvGrpSpPr/>
            <p:nvPr/>
          </p:nvGrpSpPr>
          <p:grpSpPr>
            <a:xfrm>
              <a:off x="4732925" y="1142460"/>
              <a:ext cx="529800" cy="997030"/>
              <a:chOff x="4318975" y="1084322"/>
              <a:chExt cx="529800" cy="590378"/>
            </a:xfrm>
          </p:grpSpPr>
          <p:sp>
            <p:nvSpPr>
              <p:cNvPr id="97" name="Google Shape;97;p15"/>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5"/>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99" name="Google Shape;99;p1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858585"/>
                  </a:solidFill>
                  <a:latin typeface="Roboto"/>
                  <a:ea typeface="Roboto"/>
                  <a:cs typeface="Roboto"/>
                  <a:sym typeface="Roboto"/>
                </a:rPr>
                <a:t>… Everywhere</a:t>
              </a:r>
              <a:endParaRPr b="1" sz="1100">
                <a:solidFill>
                  <a:srgbClr val="858585"/>
                </a:solidFill>
                <a:latin typeface="Roboto"/>
                <a:ea typeface="Roboto"/>
                <a:cs typeface="Roboto"/>
                <a:sym typeface="Roboto"/>
              </a:endParaRPr>
            </a:p>
          </p:txBody>
        </p:sp>
        <p:sp>
          <p:nvSpPr>
            <p:cNvPr id="100" name="Google Shape;100;p1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rgbClr val="858585"/>
                  </a:solidFill>
                  <a:latin typeface="Roboto"/>
                  <a:ea typeface="Roboto"/>
                  <a:cs typeface="Roboto"/>
                  <a:sym typeface="Roboto"/>
                </a:rPr>
                <a:t>The WHO declares a global pandemic. </a:t>
              </a:r>
              <a:endParaRPr sz="700">
                <a:solidFill>
                  <a:srgbClr val="858585"/>
                </a:solidFill>
                <a:latin typeface="Roboto"/>
                <a:ea typeface="Roboto"/>
                <a:cs typeface="Roboto"/>
                <a:sym typeface="Roboto"/>
              </a:endParaRPr>
            </a:p>
          </p:txBody>
        </p:sp>
        <p:sp>
          <p:nvSpPr>
            <p:cNvPr id="101" name="Google Shape;101;p15"/>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858585"/>
                  </a:solidFill>
                  <a:latin typeface="Roboto"/>
                  <a:ea typeface="Roboto"/>
                  <a:cs typeface="Roboto"/>
                  <a:sym typeface="Roboto"/>
                </a:rPr>
                <a:t>Mar 2020</a:t>
              </a:r>
              <a:endParaRPr sz="900">
                <a:solidFill>
                  <a:srgbClr val="858585"/>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265500" y="1233175"/>
            <a:ext cx="40452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The Question</a:t>
            </a:r>
            <a:endParaRPr>
              <a:solidFill>
                <a:schemeClr val="lt2"/>
              </a:solidFill>
            </a:endParaRPr>
          </a:p>
        </p:txBody>
      </p:sp>
      <p:sp>
        <p:nvSpPr>
          <p:cNvPr id="107" name="Google Shape;107;p1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SzPts val="440"/>
              <a:buNone/>
            </a:pPr>
            <a:r>
              <a:rPr lang="en"/>
              <a:t>“Science has not yet mastered prophecy”</a:t>
            </a:r>
            <a:endParaRPr/>
          </a:p>
          <a:p>
            <a:pPr indent="0" lvl="0" marL="0" rtl="0" algn="ctr">
              <a:spcBef>
                <a:spcPts val="0"/>
              </a:spcBef>
              <a:spcAft>
                <a:spcPts val="0"/>
              </a:spcAft>
              <a:buSzPts val="440"/>
              <a:buNone/>
            </a:pPr>
            <a:r>
              <a:rPr lang="en"/>
              <a:t>- Neil Armstrong</a:t>
            </a:r>
            <a:endParaRPr/>
          </a:p>
        </p:txBody>
      </p:sp>
      <p:pic>
        <p:nvPicPr>
          <p:cNvPr id="108" name="Google Shape;108;p16"/>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sp>
        <p:nvSpPr>
          <p:cNvPr id="109" name="Google Shape;109;p16"/>
          <p:cNvSpPr/>
          <p:nvPr/>
        </p:nvSpPr>
        <p:spPr>
          <a:xfrm>
            <a:off x="5209256" y="1193419"/>
            <a:ext cx="3283500" cy="3205200"/>
          </a:xfrm>
          <a:prstGeom prst="ellipse">
            <a:avLst/>
          </a:prstGeom>
          <a:solidFill>
            <a:srgbClr val="A1C3F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6"/>
          <p:cNvGrpSpPr/>
          <p:nvPr/>
        </p:nvGrpSpPr>
        <p:grpSpPr>
          <a:xfrm>
            <a:off x="5835426" y="829299"/>
            <a:ext cx="2031275" cy="1982756"/>
            <a:chOff x="3611776" y="414352"/>
            <a:chExt cx="2166000" cy="2166000"/>
          </a:xfrm>
        </p:grpSpPr>
        <p:sp>
          <p:nvSpPr>
            <p:cNvPr id="111" name="Google Shape;111;p16"/>
            <p:cNvSpPr/>
            <p:nvPr/>
          </p:nvSpPr>
          <p:spPr>
            <a:xfrm>
              <a:off x="3611776" y="414352"/>
              <a:ext cx="2166000" cy="2166000"/>
            </a:xfrm>
            <a:prstGeom prst="ellipse">
              <a:avLst/>
            </a:prstGeom>
            <a:solidFill>
              <a:srgbClr val="307B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txBox="1"/>
            <p:nvPr/>
          </p:nvSpPr>
          <p:spPr>
            <a:xfrm>
              <a:off x="3799554" y="810491"/>
              <a:ext cx="1783800" cy="8157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Roboto"/>
                  <a:ea typeface="Roboto"/>
                  <a:cs typeface="Roboto"/>
                  <a:sym typeface="Roboto"/>
                </a:rPr>
                <a:t>Vaccination rates are </a:t>
              </a:r>
              <a:r>
                <a:rPr b="1" lang="en" sz="900">
                  <a:solidFill>
                    <a:srgbClr val="FFFFFF"/>
                  </a:solidFill>
                  <a:latin typeface="Roboto"/>
                  <a:ea typeface="Roboto"/>
                  <a:cs typeface="Roboto"/>
                  <a:sym typeface="Roboto"/>
                </a:rPr>
                <a:t>clearly </a:t>
              </a:r>
              <a:r>
                <a:rPr lang="en" sz="900">
                  <a:solidFill>
                    <a:srgbClr val="FFFFFF"/>
                  </a:solidFill>
                  <a:latin typeface="Roboto"/>
                  <a:ea typeface="Roboto"/>
                  <a:cs typeface="Roboto"/>
                  <a:sym typeface="Roboto"/>
                </a:rPr>
                <a:t>divided along political lines. </a:t>
              </a:r>
              <a:endParaRPr sz="900">
                <a:solidFill>
                  <a:srgbClr val="FFFFFF"/>
                </a:solidFill>
                <a:latin typeface="Roboto"/>
                <a:ea typeface="Roboto"/>
                <a:cs typeface="Roboto"/>
                <a:sym typeface="Roboto"/>
              </a:endParaRPr>
            </a:p>
            <a:p>
              <a:pPr indent="0" lvl="0" marL="0" rtl="0" algn="ctr">
                <a:spcBef>
                  <a:spcPts val="0"/>
                </a:spcBef>
                <a:spcAft>
                  <a:spcPts val="0"/>
                </a:spcAft>
                <a:buNone/>
              </a:pPr>
              <a:r>
                <a:rPr lang="en" sz="900">
                  <a:solidFill>
                    <a:srgbClr val="FFFFFF"/>
                  </a:solidFill>
                  <a:latin typeface="Roboto"/>
                  <a:ea typeface="Roboto"/>
                  <a:cs typeface="Roboto"/>
                  <a:sym typeface="Roboto"/>
                </a:rPr>
                <a:t>(NYT 2021)</a:t>
              </a:r>
              <a:endParaRPr sz="900">
                <a:solidFill>
                  <a:srgbClr val="FFFFFF"/>
                </a:solidFill>
                <a:latin typeface="Roboto"/>
                <a:ea typeface="Roboto"/>
                <a:cs typeface="Roboto"/>
                <a:sym typeface="Roboto"/>
              </a:endParaRPr>
            </a:p>
          </p:txBody>
        </p:sp>
      </p:grpSp>
      <p:sp>
        <p:nvSpPr>
          <p:cNvPr id="113" name="Google Shape;113;p16"/>
          <p:cNvSpPr/>
          <p:nvPr/>
        </p:nvSpPr>
        <p:spPr>
          <a:xfrm>
            <a:off x="6726789" y="2310885"/>
            <a:ext cx="2031275" cy="1982756"/>
          </a:xfrm>
          <a:prstGeom prst="ellipse">
            <a:avLst/>
          </a:prstGeom>
          <a:solidFill>
            <a:srgbClr val="0D5DD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16"/>
          <p:cNvGrpSpPr/>
          <p:nvPr/>
        </p:nvGrpSpPr>
        <p:grpSpPr>
          <a:xfrm>
            <a:off x="4983060" y="2310885"/>
            <a:ext cx="3710342" cy="1982756"/>
            <a:chOff x="2702876" y="2032864"/>
            <a:chExt cx="3956432" cy="2166000"/>
          </a:xfrm>
        </p:grpSpPr>
        <p:sp>
          <p:nvSpPr>
            <p:cNvPr id="115" name="Google Shape;115;p16"/>
            <p:cNvSpPr/>
            <p:nvPr/>
          </p:nvSpPr>
          <p:spPr>
            <a:xfrm>
              <a:off x="2702876" y="2032864"/>
              <a:ext cx="2166000" cy="2166000"/>
            </a:xfrm>
            <a:prstGeom prst="ellipse">
              <a:avLst/>
            </a:prstGeom>
            <a:solidFill>
              <a:srgbClr val="0944A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nvSpPr>
          <p:spPr>
            <a:xfrm>
              <a:off x="5255008" y="2898212"/>
              <a:ext cx="1404300" cy="8604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Roboto"/>
                  <a:ea typeface="Roboto"/>
                  <a:cs typeface="Roboto"/>
                  <a:sym typeface="Roboto"/>
                </a:rPr>
                <a:t>Humans suffer from confirmation bias. </a:t>
              </a:r>
              <a:endParaRPr sz="900">
                <a:solidFill>
                  <a:srgbClr val="FFFFFF"/>
                </a:solidFill>
                <a:latin typeface="Roboto"/>
                <a:ea typeface="Roboto"/>
                <a:cs typeface="Roboto"/>
                <a:sym typeface="Roboto"/>
              </a:endParaRPr>
            </a:p>
            <a:p>
              <a:pPr indent="0" lvl="0" marL="0" rtl="0" algn="ctr">
                <a:spcBef>
                  <a:spcPts val="0"/>
                </a:spcBef>
                <a:spcAft>
                  <a:spcPts val="0"/>
                </a:spcAft>
                <a:buNone/>
              </a:pPr>
              <a:r>
                <a:rPr lang="en" sz="900">
                  <a:solidFill>
                    <a:srgbClr val="FFFFFF"/>
                  </a:solidFill>
                  <a:latin typeface="Roboto"/>
                  <a:ea typeface="Roboto"/>
                  <a:cs typeface="Roboto"/>
                  <a:sym typeface="Roboto"/>
                </a:rPr>
                <a:t>(Britannica 2019)</a:t>
              </a:r>
              <a:endParaRPr sz="900">
                <a:solidFill>
                  <a:srgbClr val="FFFFFF"/>
                </a:solidFill>
                <a:latin typeface="Roboto"/>
                <a:ea typeface="Roboto"/>
                <a:cs typeface="Roboto"/>
                <a:sym typeface="Roboto"/>
              </a:endParaRPr>
            </a:p>
          </p:txBody>
        </p:sp>
      </p:grpSp>
      <p:sp>
        <p:nvSpPr>
          <p:cNvPr id="117" name="Google Shape;117;p16"/>
          <p:cNvSpPr/>
          <p:nvPr/>
        </p:nvSpPr>
        <p:spPr>
          <a:xfrm>
            <a:off x="5976425" y="1963025"/>
            <a:ext cx="1671300" cy="1560300"/>
          </a:xfrm>
          <a:prstGeom prst="ellipse">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050">
                <a:solidFill>
                  <a:srgbClr val="0944A1"/>
                </a:solidFill>
              </a:rPr>
              <a:t>Can a state's political party be predicted by covid </a:t>
            </a:r>
            <a:r>
              <a:rPr b="1" lang="en" sz="1050">
                <a:solidFill>
                  <a:srgbClr val="0944A1"/>
                </a:solidFill>
              </a:rPr>
              <a:t>vaccine </a:t>
            </a:r>
            <a:r>
              <a:rPr b="1" lang="en" sz="1050">
                <a:solidFill>
                  <a:srgbClr val="0944A1"/>
                </a:solidFill>
              </a:rPr>
              <a:t>search trends?</a:t>
            </a:r>
            <a:endParaRPr b="1" sz="1050">
              <a:solidFill>
                <a:srgbClr val="0944A1"/>
              </a:solidFill>
            </a:endParaRPr>
          </a:p>
        </p:txBody>
      </p:sp>
      <p:sp>
        <p:nvSpPr>
          <p:cNvPr id="118" name="Google Shape;118;p16"/>
          <p:cNvSpPr txBox="1"/>
          <p:nvPr/>
        </p:nvSpPr>
        <p:spPr>
          <a:xfrm>
            <a:off x="4976850" y="3006925"/>
            <a:ext cx="1317000" cy="9798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Roboto"/>
                <a:ea typeface="Roboto"/>
                <a:cs typeface="Roboto"/>
                <a:sym typeface="Roboto"/>
              </a:rPr>
              <a:t>Other behavior may be correlated along political lines too.</a:t>
            </a:r>
            <a:endParaRPr sz="9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265500" y="1233175"/>
            <a:ext cx="40452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Technologies</a:t>
            </a:r>
            <a:endParaRPr>
              <a:solidFill>
                <a:schemeClr val="lt2"/>
              </a:solidFill>
            </a:endParaRPr>
          </a:p>
        </p:txBody>
      </p:sp>
      <p:sp>
        <p:nvSpPr>
          <p:cNvPr id="124" name="Google Shape;124;p17"/>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770"/>
              <a:buNone/>
            </a:pPr>
            <a:r>
              <a:rPr lang="en" sz="1800">
                <a:solidFill>
                  <a:schemeClr val="lt2"/>
                </a:solidFill>
              </a:rPr>
              <a:t>“Technology alone is not enough”</a:t>
            </a:r>
            <a:endParaRPr sz="1800">
              <a:solidFill>
                <a:schemeClr val="lt2"/>
              </a:solidFill>
            </a:endParaRPr>
          </a:p>
          <a:p>
            <a:pPr indent="0" lvl="0" marL="457200" rtl="0" algn="ctr">
              <a:lnSpc>
                <a:spcPct val="90000"/>
              </a:lnSpc>
              <a:spcBef>
                <a:spcPts val="0"/>
              </a:spcBef>
              <a:spcAft>
                <a:spcPts val="0"/>
              </a:spcAft>
              <a:buNone/>
            </a:pPr>
            <a:r>
              <a:rPr lang="en" sz="1800">
                <a:solidFill>
                  <a:schemeClr val="lt2"/>
                </a:solidFill>
              </a:rPr>
              <a:t>- Steve Jobs</a:t>
            </a:r>
            <a:endParaRPr sz="1800">
              <a:solidFill>
                <a:schemeClr val="lt2"/>
              </a:solidFill>
            </a:endParaRPr>
          </a:p>
        </p:txBody>
      </p:sp>
      <p:pic>
        <p:nvPicPr>
          <p:cNvPr id="125" name="Google Shape;125;p17"/>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grpSp>
        <p:nvGrpSpPr>
          <p:cNvPr id="126" name="Google Shape;126;p17"/>
          <p:cNvGrpSpPr/>
          <p:nvPr/>
        </p:nvGrpSpPr>
        <p:grpSpPr>
          <a:xfrm>
            <a:off x="4786800" y="1067789"/>
            <a:ext cx="4172946" cy="920698"/>
            <a:chOff x="-253310" y="1323164"/>
            <a:chExt cx="8264895" cy="731700"/>
          </a:xfrm>
        </p:grpSpPr>
        <p:sp>
          <p:nvSpPr>
            <p:cNvPr id="127" name="Google Shape;127;p17"/>
            <p:cNvSpPr txBox="1"/>
            <p:nvPr/>
          </p:nvSpPr>
          <p:spPr>
            <a:xfrm>
              <a:off x="-253310" y="1373340"/>
              <a:ext cx="29682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944A1"/>
                  </a:solidFill>
                  <a:latin typeface="Roboto Medium"/>
                  <a:ea typeface="Roboto Medium"/>
                  <a:cs typeface="Roboto Medium"/>
                  <a:sym typeface="Roboto Medium"/>
                </a:rPr>
                <a:t>Code</a:t>
              </a:r>
              <a:endParaRPr sz="4400">
                <a:solidFill>
                  <a:srgbClr val="0944A1"/>
                </a:solidFill>
                <a:latin typeface="Roboto Medium"/>
                <a:ea typeface="Roboto Medium"/>
                <a:cs typeface="Roboto Medium"/>
                <a:sym typeface="Roboto Medium"/>
              </a:endParaRPr>
            </a:p>
          </p:txBody>
        </p:sp>
        <p:sp>
          <p:nvSpPr>
            <p:cNvPr id="128" name="Google Shape;128;p17"/>
            <p:cNvSpPr/>
            <p:nvPr/>
          </p:nvSpPr>
          <p:spPr>
            <a:xfrm>
              <a:off x="2789785" y="1323164"/>
              <a:ext cx="5221800" cy="731700"/>
            </a:xfrm>
            <a:prstGeom prst="rect">
              <a:avLst/>
            </a:prstGeom>
            <a:solidFill>
              <a:srgbClr val="0944A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7"/>
            <p:cNvSpPr txBox="1"/>
            <p:nvPr/>
          </p:nvSpPr>
          <p:spPr>
            <a:xfrm>
              <a:off x="2914389" y="1407440"/>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Python | </a:t>
              </a:r>
              <a:r>
                <a:rPr lang="en" sz="1200">
                  <a:solidFill>
                    <a:srgbClr val="FFFFFF"/>
                  </a:solidFill>
                  <a:latin typeface="Roboto"/>
                  <a:ea typeface="Roboto"/>
                  <a:cs typeface="Roboto"/>
                  <a:sym typeface="Roboto"/>
                </a:rPr>
                <a:t>Jupyter</a:t>
              </a:r>
              <a:r>
                <a:rPr lang="en" sz="1200">
                  <a:solidFill>
                    <a:srgbClr val="FFFFFF"/>
                  </a:solidFill>
                  <a:latin typeface="Roboto"/>
                  <a:ea typeface="Roboto"/>
                  <a:cs typeface="Roboto"/>
                  <a:sym typeface="Roboto"/>
                </a:rPr>
                <a:t> Notebook</a:t>
              </a:r>
              <a:endParaRPr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(Pandas, SQLAlchemy, </a:t>
              </a:r>
              <a:endParaRPr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SciKit, Psycopg2, Plotly)</a:t>
              </a:r>
              <a:endParaRPr sz="1200">
                <a:solidFill>
                  <a:srgbClr val="FFFFFF"/>
                </a:solidFill>
                <a:latin typeface="Roboto"/>
                <a:ea typeface="Roboto"/>
                <a:cs typeface="Roboto"/>
                <a:sym typeface="Roboto"/>
              </a:endParaRPr>
            </a:p>
          </p:txBody>
        </p:sp>
      </p:grpSp>
      <p:grpSp>
        <p:nvGrpSpPr>
          <p:cNvPr id="130" name="Google Shape;130;p17"/>
          <p:cNvGrpSpPr/>
          <p:nvPr/>
        </p:nvGrpSpPr>
        <p:grpSpPr>
          <a:xfrm>
            <a:off x="4914700" y="2180580"/>
            <a:ext cx="3862525" cy="920698"/>
            <a:chOff x="7" y="2207525"/>
            <a:chExt cx="7650080" cy="731700"/>
          </a:xfrm>
        </p:grpSpPr>
        <p:sp>
          <p:nvSpPr>
            <p:cNvPr id="131" name="Google Shape;131;p17"/>
            <p:cNvSpPr txBox="1"/>
            <p:nvPr/>
          </p:nvSpPr>
          <p:spPr>
            <a:xfrm>
              <a:off x="7" y="2257725"/>
              <a:ext cx="2715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C58D3"/>
                  </a:solidFill>
                  <a:latin typeface="Roboto Medium"/>
                  <a:ea typeface="Roboto Medium"/>
                  <a:cs typeface="Roboto Medium"/>
                  <a:sym typeface="Roboto Medium"/>
                </a:rPr>
                <a:t>Data</a:t>
              </a:r>
              <a:endParaRPr sz="4400">
                <a:solidFill>
                  <a:srgbClr val="0C58D3"/>
                </a:solidFill>
                <a:latin typeface="Roboto Medium"/>
                <a:ea typeface="Roboto Medium"/>
                <a:cs typeface="Roboto Medium"/>
                <a:sym typeface="Roboto Medium"/>
              </a:endParaRPr>
            </a:p>
          </p:txBody>
        </p:sp>
        <p:sp>
          <p:nvSpPr>
            <p:cNvPr id="132" name="Google Shape;132;p17"/>
            <p:cNvSpPr/>
            <p:nvPr/>
          </p:nvSpPr>
          <p:spPr>
            <a:xfrm>
              <a:off x="2789787" y="2207525"/>
              <a:ext cx="4860300" cy="731700"/>
            </a:xfrm>
            <a:prstGeom prst="rect">
              <a:avLst/>
            </a:prstGeom>
            <a:solidFill>
              <a:srgbClr val="0C58D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7"/>
            <p:cNvSpPr txBox="1"/>
            <p:nvPr/>
          </p:nvSpPr>
          <p:spPr>
            <a:xfrm>
              <a:off x="2914387" y="2414096"/>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SQL</a:t>
              </a:r>
              <a:endParaRPr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PGAdmin</a:t>
              </a:r>
              <a:endParaRPr sz="1200">
                <a:solidFill>
                  <a:srgbClr val="FFFFFF"/>
                </a:solidFill>
                <a:latin typeface="Roboto"/>
                <a:ea typeface="Roboto"/>
                <a:cs typeface="Roboto"/>
                <a:sym typeface="Roboto"/>
              </a:endParaRPr>
            </a:p>
          </p:txBody>
        </p:sp>
      </p:grpSp>
      <p:grpSp>
        <p:nvGrpSpPr>
          <p:cNvPr id="134" name="Google Shape;134;p17"/>
          <p:cNvGrpSpPr/>
          <p:nvPr/>
        </p:nvGrpSpPr>
        <p:grpSpPr>
          <a:xfrm>
            <a:off x="4786800" y="3289268"/>
            <a:ext cx="3807298" cy="920698"/>
            <a:chOff x="-253311" y="3088625"/>
            <a:chExt cx="7540698" cy="731700"/>
          </a:xfrm>
        </p:grpSpPr>
        <p:sp>
          <p:nvSpPr>
            <p:cNvPr id="135" name="Google Shape;135;p17"/>
            <p:cNvSpPr txBox="1"/>
            <p:nvPr/>
          </p:nvSpPr>
          <p:spPr>
            <a:xfrm>
              <a:off x="-253311" y="3138817"/>
              <a:ext cx="29682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D5DDF"/>
                  </a:solidFill>
                  <a:latin typeface="Roboto Medium"/>
                  <a:ea typeface="Roboto Medium"/>
                  <a:cs typeface="Roboto Medium"/>
                  <a:sym typeface="Roboto Medium"/>
                </a:rPr>
                <a:t>Viz</a:t>
              </a:r>
              <a:endParaRPr sz="4400">
                <a:solidFill>
                  <a:srgbClr val="0D5DDF"/>
                </a:solidFill>
                <a:latin typeface="Roboto Medium"/>
                <a:ea typeface="Roboto Medium"/>
                <a:cs typeface="Roboto Medium"/>
                <a:sym typeface="Roboto Medium"/>
              </a:endParaRPr>
            </a:p>
          </p:txBody>
        </p:sp>
        <p:sp>
          <p:nvSpPr>
            <p:cNvPr id="136" name="Google Shape;136;p17"/>
            <p:cNvSpPr/>
            <p:nvPr/>
          </p:nvSpPr>
          <p:spPr>
            <a:xfrm>
              <a:off x="2789787" y="3088625"/>
              <a:ext cx="4497600" cy="731700"/>
            </a:xfrm>
            <a:prstGeom prst="rect">
              <a:avLst/>
            </a:prstGeom>
            <a:solidFill>
              <a:srgbClr val="0D5DDF"/>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7"/>
            <p:cNvSpPr txBox="1"/>
            <p:nvPr/>
          </p:nvSpPr>
          <p:spPr>
            <a:xfrm>
              <a:off x="2914388" y="3295180"/>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Tableau</a:t>
              </a:r>
              <a:endParaRPr sz="1200">
                <a:solidFill>
                  <a:srgbClr val="FFFFFF"/>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141" name="Shape 141"/>
        <p:cNvGrpSpPr/>
        <p:nvPr/>
      </p:nvGrpSpPr>
      <p:grpSpPr>
        <a:xfrm>
          <a:off x="0" y="0"/>
          <a:ext cx="0" cy="0"/>
          <a:chOff x="0" y="0"/>
          <a:chExt cx="0" cy="0"/>
        </a:xfrm>
      </p:grpSpPr>
      <p:sp>
        <p:nvSpPr>
          <p:cNvPr id="142" name="Google Shape;142;p18"/>
          <p:cNvSpPr txBox="1"/>
          <p:nvPr>
            <p:ph type="title"/>
          </p:nvPr>
        </p:nvSpPr>
        <p:spPr>
          <a:xfrm>
            <a:off x="311700" y="38710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a:t>
            </a:r>
            <a:endParaRPr/>
          </a:p>
        </p:txBody>
      </p:sp>
      <p:pic>
        <p:nvPicPr>
          <p:cNvPr id="143" name="Google Shape;143;p18"/>
          <p:cNvPicPr preferRelativeResize="0"/>
          <p:nvPr/>
        </p:nvPicPr>
        <p:blipFill>
          <a:blip r:embed="rId3">
            <a:alphaModFix/>
          </a:blip>
          <a:stretch>
            <a:fillRect/>
          </a:stretch>
        </p:blipFill>
        <p:spPr>
          <a:xfrm>
            <a:off x="3401013" y="932900"/>
            <a:ext cx="2341975" cy="2385000"/>
          </a:xfrm>
          <a:prstGeom prst="rect">
            <a:avLst/>
          </a:prstGeom>
          <a:noFill/>
          <a:ln>
            <a:noFill/>
          </a:ln>
          <a:effectLst>
            <a:outerShdw blurRad="57150" rotWithShape="0" algn="bl" dir="5400000" dist="19050">
              <a:srgbClr val="000000">
                <a:alpha val="50000"/>
              </a:srgbClr>
            </a:outerShdw>
          </a:effectLst>
        </p:spPr>
      </p:pic>
      <p:pic>
        <p:nvPicPr>
          <p:cNvPr id="144" name="Google Shape;144;p18"/>
          <p:cNvPicPr preferRelativeResize="0"/>
          <p:nvPr/>
        </p:nvPicPr>
        <p:blipFill>
          <a:blip r:embed="rId4">
            <a:alphaModFix/>
          </a:blip>
          <a:stretch>
            <a:fillRect/>
          </a:stretch>
        </p:blipFill>
        <p:spPr>
          <a:xfrm>
            <a:off x="6038625" y="932900"/>
            <a:ext cx="2506899" cy="2444174"/>
          </a:xfrm>
          <a:prstGeom prst="rect">
            <a:avLst/>
          </a:prstGeom>
          <a:noFill/>
          <a:ln>
            <a:noFill/>
          </a:ln>
          <a:effectLst>
            <a:outerShdw blurRad="57150" rotWithShape="0" algn="bl" dir="5400000" dist="19050">
              <a:srgbClr val="000000">
                <a:alpha val="50000"/>
              </a:srgbClr>
            </a:outerShdw>
          </a:effectLst>
        </p:spPr>
      </p:pic>
      <p:pic>
        <p:nvPicPr>
          <p:cNvPr id="145" name="Google Shape;145;p18"/>
          <p:cNvPicPr preferRelativeResize="0"/>
          <p:nvPr/>
        </p:nvPicPr>
        <p:blipFill>
          <a:blip r:embed="rId5">
            <a:alphaModFix/>
          </a:blip>
          <a:stretch>
            <a:fillRect/>
          </a:stretch>
        </p:blipFill>
        <p:spPr>
          <a:xfrm>
            <a:off x="445375" y="1039150"/>
            <a:ext cx="2660000" cy="23083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265500" y="1233175"/>
            <a:ext cx="40452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Data Sources</a:t>
            </a:r>
            <a:endParaRPr>
              <a:solidFill>
                <a:schemeClr val="lt2"/>
              </a:solidFill>
            </a:endParaRPr>
          </a:p>
        </p:txBody>
      </p:sp>
      <p:sp>
        <p:nvSpPr>
          <p:cNvPr id="151" name="Google Shape;151;p19"/>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lnSpc>
                <a:spcPct val="150000"/>
              </a:lnSpc>
              <a:spcBef>
                <a:spcPts val="0"/>
              </a:spcBef>
              <a:spcAft>
                <a:spcPts val="0"/>
              </a:spcAft>
              <a:buSzPts val="770"/>
              <a:buNone/>
            </a:pPr>
            <a:r>
              <a:rPr lang="en" sz="1800">
                <a:solidFill>
                  <a:schemeClr val="lt2"/>
                </a:solidFill>
              </a:rPr>
              <a:t>“</a:t>
            </a:r>
            <a:r>
              <a:rPr lang="en"/>
              <a:t>No data is clean, but most is useful.”</a:t>
            </a:r>
            <a:endParaRPr/>
          </a:p>
          <a:p>
            <a:pPr indent="0" lvl="0" marL="457200" rtl="0" algn="ctr">
              <a:lnSpc>
                <a:spcPct val="150000"/>
              </a:lnSpc>
              <a:spcBef>
                <a:spcPts val="0"/>
              </a:spcBef>
              <a:spcAft>
                <a:spcPts val="0"/>
              </a:spcAft>
              <a:buNone/>
            </a:pPr>
            <a:r>
              <a:rPr lang="en"/>
              <a:t>- Dean Abbott</a:t>
            </a:r>
            <a:endParaRPr/>
          </a:p>
        </p:txBody>
      </p:sp>
      <p:sp>
        <p:nvSpPr>
          <p:cNvPr id="152" name="Google Shape;152;p1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fontScale="77500" lnSpcReduction="10000"/>
          </a:bodyPr>
          <a:lstStyle/>
          <a:p>
            <a:pPr indent="0" lvl="0" marL="0" rtl="0" algn="l">
              <a:lnSpc>
                <a:spcPct val="150000"/>
              </a:lnSpc>
              <a:spcBef>
                <a:spcPts val="0"/>
              </a:spcBef>
              <a:spcAft>
                <a:spcPts val="0"/>
              </a:spcAft>
              <a:buNone/>
            </a:pPr>
            <a:r>
              <a:rPr b="1" lang="en"/>
              <a:t>Google Trends</a:t>
            </a:r>
            <a:r>
              <a:rPr b="1" lang="en"/>
              <a:t>:</a:t>
            </a:r>
            <a:r>
              <a:rPr lang="en"/>
              <a:t> </a:t>
            </a:r>
            <a:r>
              <a:rPr lang="en"/>
              <a:t>Covid-related search terms were collected from Nov 2019 to Apr 2022, weighed relative to each other, and filtered by state.</a:t>
            </a:r>
            <a:endParaRPr/>
          </a:p>
          <a:p>
            <a:pPr indent="0" lvl="0" marL="0" rtl="0" algn="l">
              <a:lnSpc>
                <a:spcPct val="150000"/>
              </a:lnSpc>
              <a:spcBef>
                <a:spcPts val="1000"/>
              </a:spcBef>
              <a:spcAft>
                <a:spcPts val="0"/>
              </a:spcAft>
              <a:buNone/>
            </a:pPr>
            <a:r>
              <a:rPr b="1" lang="en"/>
              <a:t>Cook Partisan Voting Index</a:t>
            </a:r>
            <a:r>
              <a:rPr b="1" lang="en"/>
              <a:t>:</a:t>
            </a:r>
            <a:r>
              <a:rPr lang="en"/>
              <a:t> </a:t>
            </a:r>
            <a:r>
              <a:rPr lang="en"/>
              <a:t>PVI is a measurement of how much a state leans Republican or Democratic compared to the nation as a whole.</a:t>
            </a:r>
            <a:r>
              <a:rPr lang="en"/>
              <a:t>  </a:t>
            </a:r>
            <a:endParaRPr/>
          </a:p>
          <a:p>
            <a:pPr indent="0" lvl="0" marL="0" rtl="0" algn="l">
              <a:lnSpc>
                <a:spcPct val="150000"/>
              </a:lnSpc>
              <a:spcBef>
                <a:spcPts val="1000"/>
              </a:spcBef>
              <a:spcAft>
                <a:spcPts val="1000"/>
              </a:spcAft>
              <a:buNone/>
            </a:pPr>
            <a:r>
              <a:rPr b="1" lang="en"/>
              <a:t>MIT Election Data + Science Lab</a:t>
            </a:r>
            <a:r>
              <a:rPr b="1" lang="en"/>
              <a:t>:</a:t>
            </a:r>
            <a:r>
              <a:rPr lang="en"/>
              <a:t> </a:t>
            </a:r>
            <a:r>
              <a:rPr lang="en"/>
              <a:t>Historical presidential and senate election results were retrieved by state.</a:t>
            </a:r>
            <a:r>
              <a:rPr lang="en"/>
              <a:t>  </a:t>
            </a:r>
            <a:endParaRPr/>
          </a:p>
        </p:txBody>
      </p:sp>
      <p:pic>
        <p:nvPicPr>
          <p:cNvPr id="153" name="Google Shape;153;p19"/>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265500" y="1233175"/>
            <a:ext cx="41883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Data Exploration</a:t>
            </a:r>
            <a:endParaRPr>
              <a:solidFill>
                <a:schemeClr val="lt2"/>
              </a:solidFill>
            </a:endParaRPr>
          </a:p>
        </p:txBody>
      </p:sp>
      <p:sp>
        <p:nvSpPr>
          <p:cNvPr id="159" name="Google Shape;159;p20"/>
          <p:cNvSpPr txBox="1"/>
          <p:nvPr>
            <p:ph idx="1" type="subTitle"/>
          </p:nvPr>
        </p:nvSpPr>
        <p:spPr>
          <a:xfrm>
            <a:off x="265500" y="2803075"/>
            <a:ext cx="4113300" cy="1482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360"/>
              <a:t>Google search trend data r</a:t>
            </a:r>
            <a:r>
              <a:rPr lang="en" sz="1360">
                <a:solidFill>
                  <a:schemeClr val="lt2"/>
                </a:solidFill>
              </a:rPr>
              <a:t>equire</a:t>
            </a:r>
            <a:r>
              <a:rPr lang="en" sz="1360"/>
              <a:t>d</a:t>
            </a:r>
            <a:r>
              <a:rPr lang="en" sz="1360">
                <a:solidFill>
                  <a:schemeClr val="lt2"/>
                </a:solidFill>
              </a:rPr>
              <a:t> </a:t>
            </a:r>
            <a:r>
              <a:rPr lang="en" sz="1360">
                <a:solidFill>
                  <a:schemeClr val="lt2"/>
                </a:solidFill>
              </a:rPr>
              <a:t>conversion</a:t>
            </a:r>
            <a:r>
              <a:rPr lang="en" sz="1360">
                <a:solidFill>
                  <a:schemeClr val="lt2"/>
                </a:solidFill>
              </a:rPr>
              <a:t> from objects to integers prior to analysis.</a:t>
            </a:r>
            <a:endParaRPr sz="1360">
              <a:solidFill>
                <a:schemeClr val="lt2"/>
              </a:solidFill>
            </a:endParaRPr>
          </a:p>
        </p:txBody>
      </p:sp>
      <p:pic>
        <p:nvPicPr>
          <p:cNvPr id="160" name="Google Shape;160;p20"/>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pic>
        <p:nvPicPr>
          <p:cNvPr id="161" name="Google Shape;161;p20"/>
          <p:cNvPicPr preferRelativeResize="0"/>
          <p:nvPr/>
        </p:nvPicPr>
        <p:blipFill>
          <a:blip r:embed="rId4">
            <a:alphaModFix/>
          </a:blip>
          <a:stretch>
            <a:fillRect/>
          </a:stretch>
        </p:blipFill>
        <p:spPr>
          <a:xfrm>
            <a:off x="5793238" y="1334225"/>
            <a:ext cx="2042471" cy="977525"/>
          </a:xfrm>
          <a:prstGeom prst="rect">
            <a:avLst/>
          </a:prstGeom>
          <a:noFill/>
          <a:ln cap="flat" cmpd="sng" w="19050">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pic>
      <p:pic>
        <p:nvPicPr>
          <p:cNvPr id="162" name="Google Shape;162;p20"/>
          <p:cNvPicPr preferRelativeResize="0"/>
          <p:nvPr/>
        </p:nvPicPr>
        <p:blipFill rotWithShape="1">
          <a:blip r:embed="rId5">
            <a:alphaModFix/>
          </a:blip>
          <a:srcRect b="0" l="0" r="0" t="6603"/>
          <a:stretch/>
        </p:blipFill>
        <p:spPr>
          <a:xfrm>
            <a:off x="4977925" y="193225"/>
            <a:ext cx="3673126" cy="912975"/>
          </a:xfrm>
          <a:prstGeom prst="rect">
            <a:avLst/>
          </a:prstGeom>
          <a:noFill/>
          <a:ln cap="flat" cmpd="sng" w="19050">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pic>
      <p:pic>
        <p:nvPicPr>
          <p:cNvPr id="163" name="Google Shape;163;p20"/>
          <p:cNvPicPr preferRelativeResize="0"/>
          <p:nvPr/>
        </p:nvPicPr>
        <p:blipFill>
          <a:blip r:embed="rId6">
            <a:alphaModFix/>
          </a:blip>
          <a:stretch>
            <a:fillRect/>
          </a:stretch>
        </p:blipFill>
        <p:spPr>
          <a:xfrm>
            <a:off x="5626563" y="2539775"/>
            <a:ext cx="2375800" cy="2383525"/>
          </a:xfrm>
          <a:prstGeom prst="rect">
            <a:avLst/>
          </a:prstGeom>
          <a:noFill/>
          <a:ln cap="flat" cmpd="sng" w="19050">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pic>
      <p:cxnSp>
        <p:nvCxnSpPr>
          <p:cNvPr id="164" name="Google Shape;164;p20"/>
          <p:cNvCxnSpPr>
            <a:stCxn id="162" idx="2"/>
            <a:endCxn id="161" idx="0"/>
          </p:cNvCxnSpPr>
          <p:nvPr/>
        </p:nvCxnSpPr>
        <p:spPr>
          <a:xfrm>
            <a:off x="6814488" y="1106200"/>
            <a:ext cx="0" cy="228000"/>
          </a:xfrm>
          <a:prstGeom prst="straightConnector1">
            <a:avLst/>
          </a:prstGeom>
          <a:noFill/>
          <a:ln cap="flat" cmpd="sng" w="19050">
            <a:solidFill>
              <a:schemeClr val="accent3"/>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65" name="Google Shape;165;p20"/>
          <p:cNvCxnSpPr/>
          <p:nvPr/>
        </p:nvCxnSpPr>
        <p:spPr>
          <a:xfrm>
            <a:off x="6814463" y="2311750"/>
            <a:ext cx="0" cy="228000"/>
          </a:xfrm>
          <a:prstGeom prst="straightConnector1">
            <a:avLst/>
          </a:prstGeom>
          <a:noFill/>
          <a:ln cap="flat" cmpd="sng" w="19050">
            <a:solidFill>
              <a:schemeClr val="accent3"/>
            </a:solidFill>
            <a:prstDash val="solid"/>
            <a:round/>
            <a:headEnd len="med" w="med" type="none"/>
            <a:tailEnd len="med" w="med" type="triangle"/>
          </a:ln>
          <a:effectLst>
            <a:outerShdw blurRad="57150" rotWithShape="0" algn="bl" dir="5400000" dist="19050">
              <a:srgbClr val="000000">
                <a:alpha val="50000"/>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265500" y="1233175"/>
            <a:ext cx="4188300" cy="1482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Data Exploration</a:t>
            </a:r>
            <a:endParaRPr>
              <a:solidFill>
                <a:schemeClr val="lt2"/>
              </a:solidFill>
            </a:endParaRPr>
          </a:p>
        </p:txBody>
      </p:sp>
      <p:sp>
        <p:nvSpPr>
          <p:cNvPr id="171" name="Google Shape;171;p21"/>
          <p:cNvSpPr txBox="1"/>
          <p:nvPr>
            <p:ph idx="1" type="subTitle"/>
          </p:nvPr>
        </p:nvSpPr>
        <p:spPr>
          <a:xfrm>
            <a:off x="265500" y="2803075"/>
            <a:ext cx="4045200" cy="12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77500"/>
          </a:bodyPr>
          <a:lstStyle/>
          <a:p>
            <a:pPr indent="0" lvl="0" marL="0" rtl="0" algn="ctr">
              <a:lnSpc>
                <a:spcPct val="150000"/>
              </a:lnSpc>
              <a:spcBef>
                <a:spcPts val="0"/>
              </a:spcBef>
              <a:spcAft>
                <a:spcPts val="0"/>
              </a:spcAft>
              <a:buSzPct val="42777"/>
              <a:buNone/>
            </a:pPr>
            <a:r>
              <a:rPr lang="en" sz="1800">
                <a:solidFill>
                  <a:schemeClr val="lt2"/>
                </a:solidFill>
              </a:rPr>
              <a:t>PVI required transformation from an </a:t>
            </a:r>
            <a:r>
              <a:rPr lang="en" sz="1800">
                <a:solidFill>
                  <a:schemeClr val="lt2"/>
                </a:solidFill>
              </a:rPr>
              <a:t>alphanumeric</a:t>
            </a:r>
            <a:r>
              <a:rPr lang="en" sz="1800">
                <a:solidFill>
                  <a:schemeClr val="lt2"/>
                </a:solidFill>
              </a:rPr>
              <a:t> </a:t>
            </a:r>
            <a:r>
              <a:rPr lang="en" sz="1800">
                <a:solidFill>
                  <a:schemeClr val="lt2"/>
                </a:solidFill>
              </a:rPr>
              <a:t>rank</a:t>
            </a:r>
            <a:r>
              <a:rPr lang="en" sz="1800">
                <a:solidFill>
                  <a:schemeClr val="lt2"/>
                </a:solidFill>
              </a:rPr>
              <a:t> to numeric rank with binary classification of dominant political party.</a:t>
            </a:r>
            <a:endParaRPr sz="1800">
              <a:solidFill>
                <a:schemeClr val="lt2"/>
              </a:solidFill>
            </a:endParaRPr>
          </a:p>
        </p:txBody>
      </p:sp>
      <p:pic>
        <p:nvPicPr>
          <p:cNvPr id="172" name="Google Shape;172;p21"/>
          <p:cNvPicPr preferRelativeResize="0"/>
          <p:nvPr/>
        </p:nvPicPr>
        <p:blipFill>
          <a:blip r:embed="rId3">
            <a:alphaModFix/>
          </a:blip>
          <a:stretch>
            <a:fillRect/>
          </a:stretch>
        </p:blipFill>
        <p:spPr>
          <a:xfrm>
            <a:off x="1777700" y="626700"/>
            <a:ext cx="1020800" cy="1039550"/>
          </a:xfrm>
          <a:prstGeom prst="rect">
            <a:avLst/>
          </a:prstGeom>
          <a:noFill/>
          <a:ln>
            <a:noFill/>
          </a:ln>
          <a:effectLst>
            <a:outerShdw blurRad="57150" rotWithShape="0" algn="bl" dir="5400000" dist="19050">
              <a:srgbClr val="000000">
                <a:alpha val="50000"/>
              </a:srgbClr>
            </a:outerShdw>
          </a:effectLst>
        </p:spPr>
      </p:pic>
      <p:pic>
        <p:nvPicPr>
          <p:cNvPr id="173" name="Google Shape;173;p21"/>
          <p:cNvPicPr preferRelativeResize="0"/>
          <p:nvPr/>
        </p:nvPicPr>
        <p:blipFill rotWithShape="1">
          <a:blip r:embed="rId4">
            <a:alphaModFix/>
          </a:blip>
          <a:srcRect b="4022" l="0" r="0" t="2001"/>
          <a:stretch/>
        </p:blipFill>
        <p:spPr>
          <a:xfrm>
            <a:off x="7224400" y="529450"/>
            <a:ext cx="1743075" cy="1136800"/>
          </a:xfrm>
          <a:prstGeom prst="rect">
            <a:avLst/>
          </a:prstGeom>
          <a:noFill/>
          <a:ln cap="flat" cmpd="sng" w="19050">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pic>
      <p:pic>
        <p:nvPicPr>
          <p:cNvPr id="174" name="Google Shape;174;p21"/>
          <p:cNvPicPr preferRelativeResize="0"/>
          <p:nvPr/>
        </p:nvPicPr>
        <p:blipFill rotWithShape="1">
          <a:blip r:embed="rId5">
            <a:alphaModFix/>
          </a:blip>
          <a:srcRect b="6759" l="0" r="0" t="0"/>
          <a:stretch/>
        </p:blipFill>
        <p:spPr>
          <a:xfrm>
            <a:off x="4732275" y="529450"/>
            <a:ext cx="2371725" cy="1136800"/>
          </a:xfrm>
          <a:prstGeom prst="rect">
            <a:avLst/>
          </a:prstGeom>
          <a:noFill/>
          <a:ln cap="flat" cmpd="sng" w="19050">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pic>
      <p:pic>
        <p:nvPicPr>
          <p:cNvPr id="175" name="Google Shape;175;p21"/>
          <p:cNvPicPr preferRelativeResize="0"/>
          <p:nvPr/>
        </p:nvPicPr>
        <p:blipFill rotWithShape="1">
          <a:blip r:embed="rId6">
            <a:alphaModFix/>
          </a:blip>
          <a:srcRect b="2024" l="0" r="0" t="2024"/>
          <a:stretch/>
        </p:blipFill>
        <p:spPr>
          <a:xfrm>
            <a:off x="4849663" y="2263162"/>
            <a:ext cx="4000450" cy="2314926"/>
          </a:xfrm>
          <a:prstGeom prst="rect">
            <a:avLst/>
          </a:prstGeom>
          <a:noFill/>
          <a:ln cap="flat" cmpd="sng" w="19050">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pic>
      <p:cxnSp>
        <p:nvCxnSpPr>
          <p:cNvPr id="176" name="Google Shape;176;p21"/>
          <p:cNvCxnSpPr/>
          <p:nvPr/>
        </p:nvCxnSpPr>
        <p:spPr>
          <a:xfrm flipH="1">
            <a:off x="8098725" y="1861450"/>
            <a:ext cx="8400" cy="383700"/>
          </a:xfrm>
          <a:prstGeom prst="straightConnector1">
            <a:avLst/>
          </a:prstGeom>
          <a:noFill/>
          <a:ln cap="flat" cmpd="sng" w="19050">
            <a:solidFill>
              <a:schemeClr val="accent3"/>
            </a:solidFill>
            <a:prstDash val="solid"/>
            <a:round/>
            <a:headEnd len="med" w="med" type="none"/>
            <a:tailEnd len="med" w="med" type="triangle"/>
          </a:ln>
          <a:effectLst>
            <a:outerShdw blurRad="57150" rotWithShape="0" algn="bl" dir="5400000" dist="19050">
              <a:srgbClr val="000000">
                <a:alpha val="50000"/>
              </a:srgbClr>
            </a:outerShdw>
          </a:effectLst>
        </p:spPr>
      </p:cxnSp>
      <p:grpSp>
        <p:nvGrpSpPr>
          <p:cNvPr id="177" name="Google Shape;177;p21"/>
          <p:cNvGrpSpPr/>
          <p:nvPr/>
        </p:nvGrpSpPr>
        <p:grpSpPr>
          <a:xfrm>
            <a:off x="5265845" y="1666250"/>
            <a:ext cx="2841342" cy="244800"/>
            <a:chOff x="5649700" y="1706325"/>
            <a:chExt cx="2130900" cy="244800"/>
          </a:xfrm>
        </p:grpSpPr>
        <p:cxnSp>
          <p:nvCxnSpPr>
            <p:cNvPr id="178" name="Google Shape;178;p21"/>
            <p:cNvCxnSpPr/>
            <p:nvPr/>
          </p:nvCxnSpPr>
          <p:spPr>
            <a:xfrm>
              <a:off x="5649700" y="1902275"/>
              <a:ext cx="2130900" cy="0"/>
            </a:xfrm>
            <a:prstGeom prst="straightConnector1">
              <a:avLst/>
            </a:prstGeom>
            <a:noFill/>
            <a:ln cap="flat" cmpd="sng" w="19050">
              <a:solidFill>
                <a:schemeClr val="accent3"/>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79" name="Google Shape;179;p21"/>
            <p:cNvCxnSpPr/>
            <p:nvPr/>
          </p:nvCxnSpPr>
          <p:spPr>
            <a:xfrm>
              <a:off x="5657850" y="1706325"/>
              <a:ext cx="0" cy="244800"/>
            </a:xfrm>
            <a:prstGeom prst="straightConnector1">
              <a:avLst/>
            </a:prstGeom>
            <a:noFill/>
            <a:ln cap="flat" cmpd="sng" w="19050">
              <a:solidFill>
                <a:schemeClr val="accent3"/>
              </a:solidFill>
              <a:prstDash val="solid"/>
              <a:round/>
              <a:headEnd len="med" w="med" type="none"/>
              <a:tailEnd len="med" w="med" type="oval"/>
            </a:ln>
          </p:spPr>
        </p:cxn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