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5lmFl5pMOMsWZ8emJR3c8Xl8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93e107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a93e107d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2833796" y="1203597"/>
            <a:ext cx="3481636" cy="1808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2" type="body"/>
          </p:nvPr>
        </p:nvSpPr>
        <p:spPr>
          <a:xfrm>
            <a:off x="2833796" y="3012181"/>
            <a:ext cx="3481636" cy="855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5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1"/>
          <p:cNvSpPr/>
          <p:nvPr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2"/>
          <p:cNvSpPr/>
          <p:nvPr>
            <p:ph idx="2" type="pic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2"/>
          <p:cNvSpPr/>
          <p:nvPr>
            <p:ph idx="3" type="pic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7" name="Google Shape;6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3318" y="896439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3"/>
          <p:cNvSpPr/>
          <p:nvPr>
            <p:ph idx="2" type="pic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53"/>
          <p:cNvSpPr/>
          <p:nvPr>
            <p:ph idx="3" type="pic"/>
          </p:nvPr>
        </p:nvSpPr>
        <p:spPr>
          <a:xfrm>
            <a:off x="5697095" y="1181296"/>
            <a:ext cx="1619609" cy="2501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/>
          <p:nvPr>
            <p:ph idx="2" type="pic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54"/>
          <p:cNvSpPr/>
          <p:nvPr>
            <p:ph idx="3" type="pic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54"/>
          <p:cNvSpPr/>
          <p:nvPr>
            <p:ph idx="4" type="pic"/>
          </p:nvPr>
        </p:nvSpPr>
        <p:spPr>
          <a:xfrm>
            <a:off x="4576312" y="262830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4"/>
          <p:cNvSpPr/>
          <p:nvPr>
            <p:ph idx="5" type="pic"/>
          </p:nvPr>
        </p:nvSpPr>
        <p:spPr>
          <a:xfrm>
            <a:off x="6700660" y="262830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4"/>
          <p:cNvSpPr/>
          <p:nvPr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56"/>
          <p:cNvSpPr/>
          <p:nvPr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7"/>
          <p:cNvSpPr/>
          <p:nvPr>
            <p:ph idx="2" type="pic"/>
          </p:nvPr>
        </p:nvSpPr>
        <p:spPr>
          <a:xfrm>
            <a:off x="219716" y="195485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57"/>
          <p:cNvSpPr/>
          <p:nvPr>
            <p:ph idx="3" type="pic"/>
          </p:nvPr>
        </p:nvSpPr>
        <p:spPr>
          <a:xfrm>
            <a:off x="219716" y="2643758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7"/>
          <p:cNvSpPr/>
          <p:nvPr>
            <p:ph idx="4" type="pic"/>
          </p:nvPr>
        </p:nvSpPr>
        <p:spPr>
          <a:xfrm>
            <a:off x="5980356" y="195485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7"/>
          <p:cNvSpPr/>
          <p:nvPr>
            <p:ph idx="5" type="pic"/>
          </p:nvPr>
        </p:nvSpPr>
        <p:spPr>
          <a:xfrm>
            <a:off x="5980356" y="2643758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7"/>
          <p:cNvSpPr/>
          <p:nvPr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8"/>
          <p:cNvSpPr/>
          <p:nvPr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GoogleSlides\002-기본자료\005-PNG이미지\모니터.png" id="91" name="Google Shape;9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88024" y="750706"/>
            <a:ext cx="3744416" cy="37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8"/>
          <p:cNvSpPr/>
          <p:nvPr>
            <p:ph idx="2" type="pic"/>
          </p:nvPr>
        </p:nvSpPr>
        <p:spPr>
          <a:xfrm>
            <a:off x="4934706" y="874686"/>
            <a:ext cx="3441499" cy="2345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58"/>
          <p:cNvSpPr txBox="1"/>
          <p:nvPr>
            <p:ph idx="1" type="body"/>
          </p:nvPr>
        </p:nvSpPr>
        <p:spPr>
          <a:xfrm>
            <a:off x="467544" y="181632"/>
            <a:ext cx="867645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58"/>
          <p:cNvSpPr txBox="1"/>
          <p:nvPr>
            <p:ph idx="3" type="body"/>
          </p:nvPr>
        </p:nvSpPr>
        <p:spPr>
          <a:xfrm>
            <a:off x="467544" y="757696"/>
            <a:ext cx="867645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9"/>
          <p:cNvSpPr/>
          <p:nvPr>
            <p:ph idx="2" type="pic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0"/>
          <p:cNvSpPr/>
          <p:nvPr>
            <p:ph idx="2" type="pic"/>
          </p:nvPr>
        </p:nvSpPr>
        <p:spPr>
          <a:xfrm>
            <a:off x="1259632" y="483518"/>
            <a:ext cx="3463180" cy="4176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/>
          <p:nvPr/>
        </p:nvSpPr>
        <p:spPr>
          <a:xfrm>
            <a:off x="2879812" y="874038"/>
            <a:ext cx="3384376" cy="3384376"/>
          </a:xfrm>
          <a:prstGeom prst="ellipse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 txBox="1"/>
          <p:nvPr>
            <p:ph idx="1" type="body"/>
          </p:nvPr>
        </p:nvSpPr>
        <p:spPr>
          <a:xfrm>
            <a:off x="2879812" y="1995686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2" type="body"/>
          </p:nvPr>
        </p:nvSpPr>
        <p:spPr>
          <a:xfrm>
            <a:off x="2879664" y="2571750"/>
            <a:ext cx="3384376" cy="50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4"/>
          <p:cNvSpPr/>
          <p:nvPr/>
        </p:nvSpPr>
        <p:spPr>
          <a:xfrm rot="2551977">
            <a:off x="8622803" y="-175729"/>
            <a:ext cx="216024" cy="828048"/>
          </a:xfrm>
          <a:custGeom>
            <a:rect b="b" l="l" r="r" t="t"/>
            <a:pathLst>
              <a:path extrusionOk="0" h="828048" w="216024">
                <a:moveTo>
                  <a:pt x="0" y="198178"/>
                </a:moveTo>
                <a:lnTo>
                  <a:pt x="216024" y="0"/>
                </a:lnTo>
                <a:lnTo>
                  <a:pt x="216024" y="828048"/>
                </a:lnTo>
                <a:lnTo>
                  <a:pt x="0" y="828047"/>
                </a:lnTo>
                <a:close/>
              </a:path>
            </a:pathLst>
          </a:cu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 rot="2551977">
            <a:off x="8702909" y="-64441"/>
            <a:ext cx="216024" cy="1220895"/>
          </a:xfrm>
          <a:custGeom>
            <a:rect b="b" l="l" r="r" t="t"/>
            <a:pathLst>
              <a:path extrusionOk="0" h="1220895" w="216024">
                <a:moveTo>
                  <a:pt x="0" y="0"/>
                </a:moveTo>
                <a:lnTo>
                  <a:pt x="216024" y="235477"/>
                </a:lnTo>
                <a:lnTo>
                  <a:pt x="216024" y="1220895"/>
                </a:lnTo>
                <a:lnTo>
                  <a:pt x="0" y="1220895"/>
                </a:lnTo>
                <a:close/>
              </a:path>
            </a:pathLst>
          </a:cu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/>
          <p:nvPr/>
        </p:nvSpPr>
        <p:spPr>
          <a:xfrm rot="2359288">
            <a:off x="201572" y="3936189"/>
            <a:ext cx="216024" cy="1240840"/>
          </a:xfrm>
          <a:custGeom>
            <a:rect b="b" l="l" r="r" t="t"/>
            <a:pathLst>
              <a:path extrusionOk="0" h="1240840" w="216024">
                <a:moveTo>
                  <a:pt x="0" y="0"/>
                </a:moveTo>
                <a:lnTo>
                  <a:pt x="216024" y="0"/>
                </a:lnTo>
                <a:lnTo>
                  <a:pt x="216024" y="1240840"/>
                </a:lnTo>
                <a:lnTo>
                  <a:pt x="0" y="977112"/>
                </a:lnTo>
                <a:close/>
              </a:path>
            </a:pathLst>
          </a:custGeom>
          <a:solidFill>
            <a:schemeClr val="dk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4"/>
          <p:cNvSpPr/>
          <p:nvPr/>
        </p:nvSpPr>
        <p:spPr>
          <a:xfrm rot="2359288">
            <a:off x="272370" y="4409776"/>
            <a:ext cx="216024" cy="904565"/>
          </a:xfrm>
          <a:custGeom>
            <a:rect b="b" l="l" r="r" t="t"/>
            <a:pathLst>
              <a:path extrusionOk="0" h="904565" w="216024">
                <a:moveTo>
                  <a:pt x="0" y="0"/>
                </a:moveTo>
                <a:lnTo>
                  <a:pt x="216024" y="0"/>
                </a:lnTo>
                <a:lnTo>
                  <a:pt x="216024" y="727616"/>
                </a:lnTo>
                <a:lnTo>
                  <a:pt x="0" y="904565"/>
                </a:lnTo>
                <a:close/>
              </a:path>
            </a:pathLst>
          </a:custGeom>
          <a:solidFill>
            <a:schemeClr val="dk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1"/>
          <p:cNvSpPr txBox="1"/>
          <p:nvPr>
            <p:ph idx="1" type="body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61"/>
          <p:cNvSpPr txBox="1"/>
          <p:nvPr>
            <p:ph idx="2" type="body"/>
          </p:nvPr>
        </p:nvSpPr>
        <p:spPr>
          <a:xfrm>
            <a:off x="2123728" y="699542"/>
            <a:ext cx="70202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6" name="Google Shape;106;p63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07" name="Google Shape;107;p6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AB51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 Use Layout">
  <p:cSld name="For Use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AB51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Googleslidesppt\02-GSppt-Contents-Kim\20170215\02-abs\businessman-with-city-vew-png.png" id="112" name="Google Shape;11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037" y="708009"/>
            <a:ext cx="1793463" cy="372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4"/>
          <p:cNvSpPr txBox="1"/>
          <p:nvPr>
            <p:ph idx="1" type="body"/>
          </p:nvPr>
        </p:nvSpPr>
        <p:spPr>
          <a:xfrm>
            <a:off x="1892500" y="483518"/>
            <a:ext cx="72515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AB51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Googleslidesppt\02-GSppt-Contents-Kim\20170215\02-abs\businessman-with-city-vew-png.png" id="24" name="Google Shape;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1435" y="339502"/>
            <a:ext cx="2105436" cy="437369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2566870" y="267494"/>
            <a:ext cx="6577129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6"/>
          <p:cNvSpPr/>
          <p:nvPr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6"/>
          <p:cNvSpPr/>
          <p:nvPr>
            <p:ph idx="3" type="pic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6"/>
          <p:cNvSpPr/>
          <p:nvPr/>
        </p:nvSpPr>
        <p:spPr>
          <a:xfrm>
            <a:off x="485315" y="1131590"/>
            <a:ext cx="1944216" cy="3384376"/>
          </a:xfrm>
          <a:prstGeom prst="frame">
            <a:avLst>
              <a:gd fmla="val 1826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6"/>
          <p:cNvSpPr/>
          <p:nvPr>
            <p:ph idx="4" type="pic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6"/>
          <p:cNvSpPr/>
          <p:nvPr/>
        </p:nvSpPr>
        <p:spPr>
          <a:xfrm>
            <a:off x="2557022" y="1131590"/>
            <a:ext cx="1944216" cy="3384376"/>
          </a:xfrm>
          <a:prstGeom prst="frame">
            <a:avLst>
              <a:gd fmla="val 1826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/>
          <p:nvPr>
            <p:ph idx="5" type="pic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6"/>
          <p:cNvSpPr/>
          <p:nvPr/>
        </p:nvSpPr>
        <p:spPr>
          <a:xfrm>
            <a:off x="4628729" y="1131590"/>
            <a:ext cx="1944216" cy="3384376"/>
          </a:xfrm>
          <a:prstGeom prst="frame">
            <a:avLst>
              <a:gd fmla="val 1826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/>
          <p:nvPr>
            <p:ph idx="6" type="pic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6"/>
          <p:cNvSpPr/>
          <p:nvPr/>
        </p:nvSpPr>
        <p:spPr>
          <a:xfrm>
            <a:off x="6700436" y="1131590"/>
            <a:ext cx="1944216" cy="3384376"/>
          </a:xfrm>
          <a:prstGeom prst="frame">
            <a:avLst>
              <a:gd fmla="val 1826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755576" y="123478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755576" y="699542"/>
            <a:ext cx="838842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2-abs\businessman-with-city-vew-png.png" id="44" name="Google Shape;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4408" y="3435846"/>
            <a:ext cx="757546" cy="15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solidFill>
          <a:srgbClr val="AB510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0"/>
          <p:cNvSpPr/>
          <p:nvPr>
            <p:ph idx="3" type="pic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0"/>
          <p:cNvSpPr/>
          <p:nvPr>
            <p:ph idx="4" type="pic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0"/>
          <p:cNvSpPr/>
          <p:nvPr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0"/>
          <p:cNvSpPr/>
          <p:nvPr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0"/>
          <p:cNvSpPr/>
          <p:nvPr>
            <p:ph idx="5" type="pic"/>
          </p:nvPr>
        </p:nvSpPr>
        <p:spPr>
          <a:xfrm>
            <a:off x="4203560" y="1259511"/>
            <a:ext cx="4464496" cy="35849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2761046" y="830862"/>
            <a:ext cx="3481800" cy="348180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idx="1" type="body"/>
          </p:nvPr>
        </p:nvSpPr>
        <p:spPr>
          <a:xfrm>
            <a:off x="2467800" y="1173900"/>
            <a:ext cx="40683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Creating Valuations for Multifamily Buildings in Manhattan</a:t>
            </a:r>
            <a:endParaRPr/>
          </a:p>
        </p:txBody>
      </p:sp>
      <p:sp>
        <p:nvSpPr>
          <p:cNvPr id="120" name="Google Shape;120;p1"/>
          <p:cNvSpPr txBox="1"/>
          <p:nvPr>
            <p:ph idx="2" type="body"/>
          </p:nvPr>
        </p:nvSpPr>
        <p:spPr>
          <a:xfrm>
            <a:off x="3611850" y="4312650"/>
            <a:ext cx="1780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/>
              <a:t>Avidan Berman</a:t>
            </a:r>
            <a:r>
              <a:rPr b="1" lang="en-US"/>
              <a:t>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2824628" y="819150"/>
            <a:ext cx="3499972" cy="3499972"/>
          </a:xfrm>
          <a:prstGeom prst="ellipse">
            <a:avLst/>
          </a:prstGeom>
          <a:noFill/>
          <a:ln cap="flat" cmpd="sng" w="12700">
            <a:solidFill>
              <a:schemeClr val="dk1">
                <a:alpha val="44705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2879812" y="2281111"/>
            <a:ext cx="338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</p:grpSpPr>
        <p:sp>
          <p:nvSpPr>
            <p:cNvPr id="126" name="Google Shape;126;p2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697391" w="484317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</p:grpSpPr>
        <p:sp>
          <p:nvSpPr>
            <p:cNvPr id="130" name="Google Shape;130;p2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697391" w="484317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3587750" y="1979926"/>
            <a:ext cx="4752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</a:rPr>
              <a:t>How Real Estate Professionals Perform Valuations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2566872" y="267500"/>
            <a:ext cx="210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600"/>
              <a:buNone/>
            </a:pPr>
            <a:r>
              <a:rPr lang="en-US">
                <a:solidFill>
                  <a:srgbClr val="E46C0A"/>
                </a:solidFill>
              </a:rPr>
              <a:t>Overview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3587675" y="1243250"/>
            <a:ext cx="333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595959"/>
                </a:solidFill>
              </a:rPr>
              <a:t>What Tools were used in this Project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</p:grpSpPr>
        <p:sp>
          <p:nvSpPr>
            <p:cNvPr id="140" name="Google Shape;140;p2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accent4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697391" w="484317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3587751" y="2799025"/>
            <a:ext cx="21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Exploring the Data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</p:grpSpPr>
        <p:sp>
          <p:nvSpPr>
            <p:cNvPr id="146" name="Google Shape;146;p2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accent5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697391" w="484317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3587670" y="3572260"/>
            <a:ext cx="47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The Model and its Applications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</p:grpSpPr>
        <p:sp>
          <p:nvSpPr>
            <p:cNvPr id="152" name="Google Shape;152;p2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accent6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697391" w="484317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3587595" y="4345464"/>
            <a:ext cx="47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Future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755576" y="123478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US"/>
              <a:t>Python Libraries</a:t>
            </a:r>
            <a:endParaRPr/>
          </a:p>
        </p:txBody>
      </p:sp>
      <p:sp>
        <p:nvSpPr>
          <p:cNvPr id="161" name="Google Shape;161;p7"/>
          <p:cNvSpPr txBox="1"/>
          <p:nvPr>
            <p:ph idx="2" type="body"/>
          </p:nvPr>
        </p:nvSpPr>
        <p:spPr>
          <a:xfrm>
            <a:off x="755576" y="699542"/>
            <a:ext cx="838842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/>
              <a:t>These libraries were used to handle the data pulled from NYC.gov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 rot="4561328">
            <a:off x="987797" y="3181921"/>
            <a:ext cx="999805" cy="540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 rot="4193794">
            <a:off x="4062861" y="2892146"/>
            <a:ext cx="720071" cy="540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 rot="5262563">
            <a:off x="6356756" y="3159024"/>
            <a:ext cx="1118394" cy="5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5" y="3739076"/>
            <a:ext cx="2365500" cy="7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45" y="1202600"/>
            <a:ext cx="1228800" cy="14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223" y="1304238"/>
            <a:ext cx="1921126" cy="1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2250" y="3429001"/>
            <a:ext cx="2199500" cy="13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4925" y="1322426"/>
            <a:ext cx="2199501" cy="118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2925" y="3739066"/>
            <a:ext cx="1786085" cy="7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 rot="6775524">
            <a:off x="2336807" y="3241005"/>
            <a:ext cx="999660" cy="54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 rot="7311723">
            <a:off x="5002313" y="3072235"/>
            <a:ext cx="1004213" cy="541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611560" y="123478"/>
            <a:ext cx="2448272" cy="2448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8"/>
          <p:cNvGrpSpPr/>
          <p:nvPr/>
        </p:nvGrpSpPr>
        <p:grpSpPr>
          <a:xfrm>
            <a:off x="5588398" y="748725"/>
            <a:ext cx="3043460" cy="738600"/>
            <a:chOff x="376198" y="1378408"/>
            <a:chExt cx="2487300" cy="738600"/>
          </a:xfrm>
        </p:grpSpPr>
        <p:sp>
          <p:nvSpPr>
            <p:cNvPr id="179" name="Google Shape;179;p8"/>
            <p:cNvSpPr txBox="1"/>
            <p:nvPr/>
          </p:nvSpPr>
          <p:spPr>
            <a:xfrm>
              <a:off x="376198" y="1655308"/>
              <a:ext cx="248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1"/>
                  </a:solidFill>
                </a:rPr>
                <a:t>NOI= Gross Profit - Operating expenses (including tax and excluding mortgage)</a:t>
              </a:r>
              <a:endPara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376198" y="1378408"/>
              <a:ext cx="248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1"/>
                  </a:solidFill>
                </a:rPr>
                <a:t>Find the buildings NOI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5588325" y="1891092"/>
            <a:ext cx="2520374" cy="1240984"/>
            <a:chOff x="803648" y="3669398"/>
            <a:chExt cx="2059802" cy="1240984"/>
          </a:xfrm>
        </p:grpSpPr>
        <p:sp>
          <p:nvSpPr>
            <p:cNvPr id="182" name="Google Shape;182;p8"/>
            <p:cNvSpPr txBox="1"/>
            <p:nvPr/>
          </p:nvSpPr>
          <p:spPr>
            <a:xfrm>
              <a:off x="803648" y="3996882"/>
              <a:ext cx="20598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1"/>
                  </a:solidFill>
                </a:rPr>
                <a:t>Cap Rate is the expected rate of return on a property. In Manhattan that is generally 5%</a:t>
              </a:r>
              <a:endPara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803650" y="3669398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1"/>
                  </a:solidFill>
                </a:rPr>
                <a:t>Find the Cap Rate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8"/>
          <p:cNvGrpSpPr/>
          <p:nvPr/>
        </p:nvGrpSpPr>
        <p:grpSpPr>
          <a:xfrm>
            <a:off x="5588352" y="3320325"/>
            <a:ext cx="3043460" cy="1139925"/>
            <a:chOff x="803588" y="4111404"/>
            <a:chExt cx="2487300" cy="1139925"/>
          </a:xfrm>
        </p:grpSpPr>
        <p:sp>
          <p:nvSpPr>
            <p:cNvPr id="185" name="Google Shape;185;p8"/>
            <p:cNvSpPr txBox="1"/>
            <p:nvPr/>
          </p:nvSpPr>
          <p:spPr>
            <a:xfrm>
              <a:off x="803588" y="4789629"/>
              <a:ext cx="248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1"/>
                  </a:solidFill>
                </a:rPr>
                <a:t>NOI/Cap Rate= Building Value</a:t>
              </a:r>
              <a:endPara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803588" y="4111404"/>
              <a:ext cx="2487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1"/>
                  </a:solidFill>
                </a:rPr>
                <a:t>Plug your numbers into the formula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8"/>
          <p:cNvSpPr txBox="1"/>
          <p:nvPr/>
        </p:nvSpPr>
        <p:spPr>
          <a:xfrm>
            <a:off x="835550" y="748725"/>
            <a:ext cx="19749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How do Real Estate Brokers Valuate Properties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0" y="123475"/>
            <a:ext cx="9144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Are area’s with a higher average family income more expensive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99825" y="1412875"/>
            <a:ext cx="28482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Positive correlation between Average Household Income and Price per Square Foot</a:t>
            </a:r>
            <a:endParaRPr sz="12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While the price/sqft goes up the size of the actual apartments don’t go up.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74" y="1412875"/>
            <a:ext cx="4643450" cy="300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0" y="123474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Housing Stability and Tenant Protection Act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311900" y="1259625"/>
            <a:ext cx="17184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Passed in July of 2019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When passed owners thought would be </a:t>
            </a:r>
            <a:r>
              <a:rPr lang="en-US" sz="1200">
                <a:solidFill>
                  <a:schemeClr val="lt1"/>
                </a:solidFill>
              </a:rPr>
              <a:t>catastrophic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It had a negative immediate effect on the market but stayed right around the year average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09" y="1106874"/>
            <a:ext cx="6961291" cy="350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93e107d6_0_12"/>
          <p:cNvSpPr txBox="1"/>
          <p:nvPr>
            <p:ph idx="1" type="body"/>
          </p:nvPr>
        </p:nvSpPr>
        <p:spPr>
          <a:xfrm>
            <a:off x="0" y="23175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Does the Distance from Subway’s Effect Building Prices</a:t>
            </a:r>
            <a:endParaRPr/>
          </a:p>
        </p:txBody>
      </p:sp>
      <p:sp>
        <p:nvSpPr>
          <p:cNvPr id="207" name="Google Shape;207;g8a93e107d6_0_12"/>
          <p:cNvSpPr txBox="1"/>
          <p:nvPr/>
        </p:nvSpPr>
        <p:spPr>
          <a:xfrm>
            <a:off x="311900" y="1259627"/>
            <a:ext cx="1566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 sz="1200">
                <a:solidFill>
                  <a:schemeClr val="lt1"/>
                </a:solidFill>
              </a:rPr>
              <a:t>Negative Correlation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Weak Relationship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-US" sz="1200">
                <a:solidFill>
                  <a:schemeClr val="lt1"/>
                </a:solidFill>
              </a:rPr>
              <a:t>We would have thought it was better considering its a factor in where people look to rent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08" name="Google Shape;208;g8a93e107d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184" y="1107442"/>
            <a:ext cx="4813948" cy="385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3"/>
          <p:cNvGrpSpPr/>
          <p:nvPr/>
        </p:nvGrpSpPr>
        <p:grpSpPr>
          <a:xfrm>
            <a:off x="3023754" y="3403834"/>
            <a:ext cx="2867454" cy="2214998"/>
            <a:chOff x="3023754" y="3403834"/>
            <a:chExt cx="2867454" cy="2214998"/>
          </a:xfrm>
        </p:grpSpPr>
        <p:sp>
          <p:nvSpPr>
            <p:cNvPr id="214" name="Google Shape;214;p13"/>
            <p:cNvSpPr/>
            <p:nvPr/>
          </p:nvSpPr>
          <p:spPr>
            <a:xfrm>
              <a:off x="3965894" y="3403834"/>
              <a:ext cx="914400" cy="1739666"/>
            </a:xfrm>
            <a:custGeom>
              <a:rect b="b" l="l" r="r" t="t"/>
              <a:pathLst>
                <a:path extrusionOk="0" h="1739666" w="914400">
                  <a:moveTo>
                    <a:pt x="0" y="1739666"/>
                  </a:moveTo>
                  <a:lnTo>
                    <a:pt x="260357" y="0"/>
                  </a:lnTo>
                  <a:cubicBezTo>
                    <a:pt x="311996" y="-225"/>
                    <a:pt x="451100" y="142673"/>
                    <a:pt x="502739" y="142448"/>
                  </a:cubicBezTo>
                  <a:lnTo>
                    <a:pt x="654043" y="0"/>
                  </a:lnTo>
                  <a:lnTo>
                    <a:pt x="914400" y="1739666"/>
                  </a:lnTo>
                  <a:lnTo>
                    <a:pt x="0" y="17396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269506" y="4673600"/>
              <a:ext cx="914400" cy="914400"/>
            </a:xfrm>
            <a:prstGeom prst="chord">
              <a:avLst>
                <a:gd fmla="val 10613644" name="adj1"/>
                <a:gd fmla="val 141198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321538" y="4501320"/>
              <a:ext cx="1117512" cy="1117512"/>
            </a:xfrm>
            <a:prstGeom prst="chord">
              <a:avLst>
                <a:gd fmla="val 10342302" name="adj1"/>
                <a:gd fmla="val 655841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726496" y="4402596"/>
              <a:ext cx="1010970" cy="1010970"/>
            </a:xfrm>
            <a:prstGeom prst="chord">
              <a:avLst>
                <a:gd fmla="val 10613644" name="adj1"/>
                <a:gd fmla="val 141198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109845" y="4752818"/>
              <a:ext cx="781363" cy="781363"/>
            </a:xfrm>
            <a:prstGeom prst="chord">
              <a:avLst>
                <a:gd fmla="val 10613644" name="adj1"/>
                <a:gd fmla="val 141198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023754" y="4873433"/>
              <a:ext cx="540133" cy="540133"/>
            </a:xfrm>
            <a:prstGeom prst="chord">
              <a:avLst>
                <a:gd fmla="val 10613644" name="adj1"/>
                <a:gd fmla="val 141198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Prediction Model</a:t>
            </a:r>
            <a:endParaRPr/>
          </a:p>
        </p:txBody>
      </p:sp>
      <p:grpSp>
        <p:nvGrpSpPr>
          <p:cNvPr id="221" name="Google Shape;221;p13"/>
          <p:cNvGrpSpPr/>
          <p:nvPr/>
        </p:nvGrpSpPr>
        <p:grpSpPr>
          <a:xfrm>
            <a:off x="3779988" y="1298141"/>
            <a:ext cx="1304431" cy="2461875"/>
            <a:chOff x="3779988" y="1298141"/>
            <a:chExt cx="1304431" cy="2461875"/>
          </a:xfrm>
        </p:grpSpPr>
        <p:sp>
          <p:nvSpPr>
            <p:cNvPr id="222" name="Google Shape;222;p13"/>
            <p:cNvSpPr/>
            <p:nvPr/>
          </p:nvSpPr>
          <p:spPr>
            <a:xfrm>
              <a:off x="4333425" y="1298141"/>
              <a:ext cx="200205" cy="1710412"/>
            </a:xfrm>
            <a:custGeom>
              <a:rect b="b" l="l" r="r" t="t"/>
              <a:pathLst>
                <a:path extrusionOk="0" h="1710412" w="200205">
                  <a:moveTo>
                    <a:pt x="93410" y="0"/>
                  </a:moveTo>
                  <a:lnTo>
                    <a:pt x="0" y="1708345"/>
                  </a:lnTo>
                  <a:lnTo>
                    <a:pt x="200205" y="1710412"/>
                  </a:lnTo>
                  <a:cubicBezTo>
                    <a:pt x="171720" y="1183812"/>
                    <a:pt x="136091" y="531005"/>
                    <a:pt x="107606" y="4405"/>
                  </a:cubicBezTo>
                  <a:lnTo>
                    <a:pt x="9341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flipH="1">
              <a:off x="4441313" y="1380365"/>
              <a:ext cx="643106" cy="1707892"/>
            </a:xfrm>
            <a:custGeom>
              <a:rect b="b" l="l" r="r" t="t"/>
              <a:pathLst>
                <a:path extrusionOk="0" h="1707892" w="643106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779988" y="1380365"/>
              <a:ext cx="643106" cy="1707892"/>
            </a:xfrm>
            <a:custGeom>
              <a:rect b="b" l="l" r="r" t="t"/>
              <a:pathLst>
                <a:path extrusionOk="0" h="1707892" w="643106">
                  <a:moveTo>
                    <a:pt x="643106" y="0"/>
                  </a:moveTo>
                  <a:lnTo>
                    <a:pt x="0" y="1707892"/>
                  </a:lnTo>
                  <a:lnTo>
                    <a:pt x="560717" y="1509484"/>
                  </a:lnTo>
                  <a:lnTo>
                    <a:pt x="643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810452" y="3008553"/>
              <a:ext cx="1186798" cy="751463"/>
            </a:xfrm>
            <a:custGeom>
              <a:rect b="b" l="l" r="r" t="t"/>
              <a:pathLst>
                <a:path extrusionOk="0" h="751463" w="1186798">
                  <a:moveTo>
                    <a:pt x="571900" y="18996"/>
                  </a:moveTo>
                  <a:cubicBezTo>
                    <a:pt x="463937" y="77983"/>
                    <a:pt x="428075" y="330281"/>
                    <a:pt x="651355" y="487491"/>
                  </a:cubicBezTo>
                  <a:cubicBezTo>
                    <a:pt x="595490" y="341069"/>
                    <a:pt x="632624" y="268838"/>
                    <a:pt x="668711" y="195562"/>
                  </a:cubicBezTo>
                  <a:cubicBezTo>
                    <a:pt x="669313" y="232813"/>
                    <a:pt x="631252" y="312906"/>
                    <a:pt x="724853" y="359561"/>
                  </a:cubicBezTo>
                  <a:cubicBezTo>
                    <a:pt x="681048" y="219220"/>
                    <a:pt x="866081" y="175012"/>
                    <a:pt x="671806" y="20041"/>
                  </a:cubicBezTo>
                  <a:cubicBezTo>
                    <a:pt x="952810" y="60640"/>
                    <a:pt x="870180" y="203640"/>
                    <a:pt x="936973" y="347687"/>
                  </a:cubicBezTo>
                  <a:cubicBezTo>
                    <a:pt x="888101" y="356187"/>
                    <a:pt x="817286" y="225711"/>
                    <a:pt x="833200" y="287502"/>
                  </a:cubicBezTo>
                  <a:cubicBezTo>
                    <a:pt x="916717" y="531671"/>
                    <a:pt x="666903" y="538643"/>
                    <a:pt x="746240" y="751463"/>
                  </a:cubicBezTo>
                  <a:cubicBezTo>
                    <a:pt x="499659" y="737527"/>
                    <a:pt x="571782" y="508334"/>
                    <a:pt x="455818" y="452601"/>
                  </a:cubicBezTo>
                  <a:cubicBezTo>
                    <a:pt x="424343" y="446974"/>
                    <a:pt x="386598" y="472693"/>
                    <a:pt x="456483" y="587233"/>
                  </a:cubicBezTo>
                  <a:cubicBezTo>
                    <a:pt x="49466" y="283924"/>
                    <a:pt x="335238" y="35996"/>
                    <a:pt x="571900" y="18996"/>
                  </a:cubicBezTo>
                  <a:close/>
                  <a:moveTo>
                    <a:pt x="1179221" y="0"/>
                  </a:moveTo>
                  <a:lnTo>
                    <a:pt x="1186798" y="0"/>
                  </a:lnTo>
                  <a:lnTo>
                    <a:pt x="1186190" y="4819"/>
                  </a:lnTo>
                  <a:close/>
                  <a:moveTo>
                    <a:pt x="0" y="0"/>
                  </a:moveTo>
                  <a:lnTo>
                    <a:pt x="29871" y="0"/>
                  </a:lnTo>
                  <a:lnTo>
                    <a:pt x="2400" y="1899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3"/>
          <p:cNvGrpSpPr/>
          <p:nvPr/>
        </p:nvGrpSpPr>
        <p:grpSpPr>
          <a:xfrm>
            <a:off x="1179612" y="1332476"/>
            <a:ext cx="2528392" cy="764189"/>
            <a:chOff x="797092" y="3131673"/>
            <a:chExt cx="2066287" cy="764189"/>
          </a:xfrm>
        </p:grpSpPr>
        <p:sp>
          <p:nvSpPr>
            <p:cNvPr id="227" name="Google Shape;227;p13"/>
            <p:cNvSpPr txBox="1"/>
            <p:nvPr/>
          </p:nvSpPr>
          <p:spPr>
            <a:xfrm>
              <a:off x="797092" y="34341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Real Estate Professionals claim that their valuations are within 5% of actual sale price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803579" y="3131673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Real Estate Professionals: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3"/>
          <p:cNvGrpSpPr/>
          <p:nvPr/>
        </p:nvGrpSpPr>
        <p:grpSpPr>
          <a:xfrm>
            <a:off x="1133325" y="2581473"/>
            <a:ext cx="2520451" cy="762432"/>
            <a:chOff x="794677" y="3279130"/>
            <a:chExt cx="2059866" cy="762432"/>
          </a:xfrm>
        </p:grpSpPr>
        <p:sp>
          <p:nvSpPr>
            <p:cNvPr id="230" name="Google Shape;230;p13"/>
            <p:cNvSpPr txBox="1"/>
            <p:nvPr/>
          </p:nvSpPr>
          <p:spPr>
            <a:xfrm>
              <a:off x="794742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I tested multiple models using the Train Test Split Model and the Lasso Model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 txBox="1"/>
            <p:nvPr/>
          </p:nvSpPr>
          <p:spPr>
            <a:xfrm>
              <a:off x="794677" y="3279130"/>
              <a:ext cx="20598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Models Used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3"/>
          <p:cNvSpPr/>
          <p:nvPr/>
        </p:nvSpPr>
        <p:spPr>
          <a:xfrm>
            <a:off x="598122" y="1497560"/>
            <a:ext cx="509400" cy="50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5891197" y="1414171"/>
            <a:ext cx="509400" cy="50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728559" y="1603807"/>
            <a:ext cx="234900" cy="21988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6022534" y="1564927"/>
            <a:ext cx="234900" cy="2349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40981" y="2741435"/>
            <a:ext cx="509400" cy="50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659565" y="2854561"/>
            <a:ext cx="272603" cy="27488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3"/>
          <p:cNvGrpSpPr/>
          <p:nvPr/>
        </p:nvGrpSpPr>
        <p:grpSpPr>
          <a:xfrm>
            <a:off x="6562068" y="2665220"/>
            <a:ext cx="2520379" cy="852905"/>
            <a:chOff x="5195986" y="1610060"/>
            <a:chExt cx="2059806" cy="852905"/>
          </a:xfrm>
        </p:grpSpPr>
        <p:sp>
          <p:nvSpPr>
            <p:cNvPr id="239" name="Google Shape;239;p13"/>
            <p:cNvSpPr txBox="1"/>
            <p:nvPr/>
          </p:nvSpPr>
          <p:spPr>
            <a:xfrm>
              <a:off x="5195992" y="1886966"/>
              <a:ext cx="2059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On average the model came within about $1mm of the actual price.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195986" y="161006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Just how close was the model?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3"/>
          <p:cNvSpPr/>
          <p:nvPr/>
        </p:nvSpPr>
        <p:spPr>
          <a:xfrm>
            <a:off x="5891206" y="2705822"/>
            <a:ext cx="509400" cy="50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 rot="2700000">
            <a:off x="6062419" y="2799980"/>
            <a:ext cx="181520" cy="325432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3"/>
          <p:cNvGrpSpPr/>
          <p:nvPr/>
        </p:nvGrpSpPr>
        <p:grpSpPr>
          <a:xfrm>
            <a:off x="6562018" y="1317317"/>
            <a:ext cx="2520459" cy="730127"/>
            <a:chOff x="803568" y="3311435"/>
            <a:chExt cx="2059872" cy="730127"/>
          </a:xfrm>
        </p:grpSpPr>
        <p:sp>
          <p:nvSpPr>
            <p:cNvPr id="244" name="Google Shape;244;p13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Lasso model that didn’t include the building age or distance from subway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 txBox="1"/>
            <p:nvPr/>
          </p:nvSpPr>
          <p:spPr>
            <a:xfrm>
              <a:off x="803568" y="33114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Best Model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448" y="1043148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/>
          <p:nvPr/>
        </p:nvSpPr>
        <p:spPr>
          <a:xfrm>
            <a:off x="1661265" y="787340"/>
            <a:ext cx="413100" cy="4131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4091169" y="762755"/>
            <a:ext cx="458469" cy="462298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7"/>
          <p:cNvGrpSpPr/>
          <p:nvPr/>
        </p:nvGrpSpPr>
        <p:grpSpPr>
          <a:xfrm>
            <a:off x="3638600" y="1497780"/>
            <a:ext cx="1480699" cy="983570"/>
            <a:chOff x="2079659" y="4306201"/>
            <a:chExt cx="3586964" cy="983570"/>
          </a:xfrm>
        </p:grpSpPr>
        <p:sp>
          <p:nvSpPr>
            <p:cNvPr id="254" name="Google Shape;254;p17"/>
            <p:cNvSpPr txBox="1"/>
            <p:nvPr/>
          </p:nvSpPr>
          <p:spPr>
            <a:xfrm>
              <a:off x="2103522" y="4643571"/>
              <a:ext cx="3563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Zillow Est. for Owners and Off-market buyers</a:t>
              </a:r>
              <a:endParaRPr/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2079659" y="4306201"/>
              <a:ext cx="330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Who is this good for?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1185712" y="1491630"/>
            <a:ext cx="1363602" cy="920252"/>
            <a:chOff x="2079598" y="4227801"/>
            <a:chExt cx="3303300" cy="920252"/>
          </a:xfrm>
        </p:grpSpPr>
        <p:sp>
          <p:nvSpPr>
            <p:cNvPr id="257" name="Google Shape;257;p17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Moderate success but can still improve</a:t>
              </a:r>
              <a:endParaRPr/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2079598" y="4227801"/>
              <a:ext cx="330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Success or Failure?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17"/>
          <p:cNvGrpSpPr/>
          <p:nvPr/>
        </p:nvGrpSpPr>
        <p:grpSpPr>
          <a:xfrm>
            <a:off x="432972" y="2782545"/>
            <a:ext cx="3020503" cy="1697355"/>
            <a:chOff x="1821393" y="3455076"/>
            <a:chExt cx="7317622" cy="1697355"/>
          </a:xfrm>
        </p:grpSpPr>
        <p:sp>
          <p:nvSpPr>
            <p:cNvPr id="260" name="Google Shape;260;p17"/>
            <p:cNvSpPr txBox="1"/>
            <p:nvPr/>
          </p:nvSpPr>
          <p:spPr>
            <a:xfrm>
              <a:off x="1821393" y="4232031"/>
              <a:ext cx="31005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- </a:t>
              </a:r>
              <a:r>
                <a:rPr lang="en-US" sz="1200">
                  <a:solidFill>
                    <a:srgbClr val="3F3F3F"/>
                  </a:solidFill>
                </a:rPr>
                <a:t>Web scrape building information (bedrooms/bathrooms)</a:t>
              </a: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5835715" y="3455076"/>
              <a:ext cx="330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Next Steps: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7"/>
          <p:cNvSpPr txBox="1"/>
          <p:nvPr/>
        </p:nvSpPr>
        <p:spPr>
          <a:xfrm>
            <a:off x="3648400" y="3453149"/>
            <a:ext cx="13440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 </a:t>
            </a:r>
            <a:r>
              <a:rPr lang="en-US" sz="1200">
                <a:solidFill>
                  <a:srgbClr val="3F3F3F"/>
                </a:solidFill>
              </a:rPr>
              <a:t>Create a function that automatically pulls all the data based on address</a:t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44870" r="0" t="0"/>
          <a:stretch/>
        </p:blipFill>
        <p:spPr>
          <a:xfrm>
            <a:off x="7425475" y="990075"/>
            <a:ext cx="1053200" cy="2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200" y="1223925"/>
            <a:ext cx="1738975" cy="26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 txBox="1"/>
          <p:nvPr/>
        </p:nvSpPr>
        <p:spPr>
          <a:xfrm>
            <a:off x="1907550" y="3453150"/>
            <a:ext cx="15462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 Get average rent data for zip codes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