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Nuni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italic.fntdata"/><Relationship Id="rId6" Type="http://schemas.openxmlformats.org/officeDocument/2006/relationships/slide" Target="slides/slide1.xml"/><Relationship Id="rId18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9018e8816c_0_4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9018e8816c_0_4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9018e8816c_0_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9018e8816c_0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9018e8816c_0_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9018e8816c_0_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9018e8816c_0_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9018e8816c_0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9018e8816c_0_4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9018e8816c_0_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9018e8816c_0_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9018e8816c_0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9018e8816c_0_4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9018e8816c_0_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919e9b309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919e9b309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9018e8816c_0_4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9018e8816c_0_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9018e8816c_0_4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9018e8816c_0_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en.wikipedia.org/wiki/United_States" TargetMode="External"/><Relationship Id="rId4" Type="http://schemas.openxmlformats.org/officeDocument/2006/relationships/hyperlink" Target="https://en.wikipedia.org/wiki/Michael_Jordan" TargetMode="External"/><Relationship Id="rId5" Type="http://schemas.openxmlformats.org/officeDocument/2006/relationships/hyperlink" Target="https://en.wikipedia.org/wiki/Air_Jordan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47708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The Shoe Must Go On!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3585350" y="3295800"/>
            <a:ext cx="19080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Avidan Berman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type="title"/>
          </p:nvPr>
        </p:nvSpPr>
        <p:spPr>
          <a:xfrm>
            <a:off x="1310850" y="388150"/>
            <a:ext cx="7014000" cy="6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Does the Project Go from Here</a:t>
            </a:r>
            <a:endParaRPr/>
          </a:p>
        </p:txBody>
      </p:sp>
      <p:sp>
        <p:nvSpPr>
          <p:cNvPr id="190" name="Google Shape;190;p22"/>
          <p:cNvSpPr txBox="1"/>
          <p:nvPr>
            <p:ph idx="1" type="body"/>
          </p:nvPr>
        </p:nvSpPr>
        <p:spPr>
          <a:xfrm>
            <a:off x="819150" y="1138050"/>
            <a:ext cx="7505700" cy="11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50"/>
              <a:buFont typeface="Nunito"/>
              <a:buChar char="-"/>
            </a:pPr>
            <a:r>
              <a:rPr lang="en" sz="145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Build a Front End</a:t>
            </a:r>
            <a:endParaRPr sz="145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50"/>
              <a:buFont typeface="Nunito"/>
              <a:buChar char="-"/>
            </a:pPr>
            <a:r>
              <a:rPr lang="en" sz="145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Recreate this project using linear models to predict the average profit before a sneaker is released.</a:t>
            </a:r>
            <a:endParaRPr sz="145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91" name="Google Shape;19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6450" y="2465725"/>
            <a:ext cx="2143125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3250" y="2874750"/>
            <a:ext cx="3009900" cy="15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725" y="212225"/>
            <a:ext cx="8713975" cy="468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idx="1" type="body"/>
          </p:nvPr>
        </p:nvSpPr>
        <p:spPr>
          <a:xfrm>
            <a:off x="819150" y="1135775"/>
            <a:ext cx="7505700" cy="33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50"/>
              <a:buFont typeface="Nunito"/>
              <a:buChar char="-"/>
            </a:pPr>
            <a:r>
              <a:rPr lang="en" sz="1450">
                <a:solidFill>
                  <a:schemeClr val="lt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The birth of sneakerhead culture in the </a:t>
            </a:r>
            <a:r>
              <a:rPr lang="en" sz="1450">
                <a:solidFill>
                  <a:schemeClr val="lt1"/>
                </a:solidFill>
                <a:highlight>
                  <a:srgbClr val="FFFFFF"/>
                </a:highlight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3"/>
              </a:rPr>
              <a:t>United States</a:t>
            </a:r>
            <a:r>
              <a:rPr lang="en" sz="1450">
                <a:solidFill>
                  <a:schemeClr val="lt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came in the 1980s with the emergence of </a:t>
            </a:r>
            <a:r>
              <a:rPr lang="en" sz="1450">
                <a:solidFill>
                  <a:schemeClr val="lt1"/>
                </a:solidFill>
                <a:highlight>
                  <a:srgbClr val="FFFFFF"/>
                </a:highlight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4"/>
              </a:rPr>
              <a:t>Michael Jordan</a:t>
            </a:r>
            <a:r>
              <a:rPr lang="en" sz="1450">
                <a:solidFill>
                  <a:schemeClr val="lt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and his eponymous </a:t>
            </a:r>
            <a:r>
              <a:rPr lang="en" sz="1450">
                <a:solidFill>
                  <a:schemeClr val="lt1"/>
                </a:solidFill>
                <a:highlight>
                  <a:srgbClr val="FFFFFF"/>
                </a:highlight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5"/>
              </a:rPr>
              <a:t>Air Jordan</a:t>
            </a:r>
            <a:r>
              <a:rPr lang="en" sz="1450">
                <a:solidFill>
                  <a:schemeClr val="lt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line of shoes released in 1985.</a:t>
            </a:r>
            <a:endParaRPr sz="1450">
              <a:solidFill>
                <a:schemeClr val="lt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chemeClr val="lt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20675" lvl="0" marL="45720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50"/>
              <a:buFont typeface="Nunito"/>
              <a:buChar char="-"/>
            </a:pPr>
            <a:r>
              <a:rPr lang="en" sz="1450">
                <a:solidFill>
                  <a:schemeClr val="lt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Business Strategy: My Strategy is to be able to buy and resell as many sneakers as I can for a profit while limiting the number of sneakers resold for minimal profit or loss.</a:t>
            </a:r>
            <a:endParaRPr sz="1450">
              <a:solidFill>
                <a:schemeClr val="lt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chemeClr val="lt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20675" lvl="0" marL="457200" rtl="0" algn="l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50"/>
              <a:buFont typeface="Nunito"/>
              <a:buChar char="-"/>
            </a:pPr>
            <a:r>
              <a:rPr lang="en" sz="1450">
                <a:solidFill>
                  <a:schemeClr val="lt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Project Goal: Create a model that can accurately predict the future profitability of sneakers before they are released.</a:t>
            </a:r>
            <a:endParaRPr sz="1450">
              <a:solidFill>
                <a:schemeClr val="accent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5" name="Google Shape;135;p14"/>
          <p:cNvSpPr txBox="1"/>
          <p:nvPr>
            <p:ph type="title"/>
          </p:nvPr>
        </p:nvSpPr>
        <p:spPr>
          <a:xfrm>
            <a:off x="2744700" y="393150"/>
            <a:ext cx="3654600" cy="5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Sneaker Market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3676800" y="468125"/>
            <a:ext cx="1790400" cy="6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583275"/>
            <a:ext cx="3753000" cy="28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50"/>
              <a:buFont typeface="Nunito"/>
              <a:buChar char="-"/>
            </a:pPr>
            <a:r>
              <a:rPr lang="en" sz="145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Scraped Sneaker Profiles and Sales information on StockX using Requests, BeautifulSoup4 and Regex.</a:t>
            </a:r>
            <a:endParaRPr sz="145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0675" lvl="0" marL="45720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50"/>
              <a:buFont typeface="Nunito"/>
              <a:buChar char="-"/>
            </a:pPr>
            <a:r>
              <a:rPr lang="en" sz="145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Created a Hype meter by scraping individual sneaker </a:t>
            </a:r>
            <a:r>
              <a:rPr lang="en" sz="145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related</a:t>
            </a:r>
            <a:r>
              <a:rPr lang="en" sz="145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tweets using the Twint API.</a:t>
            </a:r>
            <a:endParaRPr sz="145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42" name="Google Shape;14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2325" y="1242203"/>
            <a:ext cx="2659100" cy="265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390300" y="255200"/>
            <a:ext cx="83634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 Nike Sneakers More Profitable than Adidas?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>
            <a:off x="283600" y="1063350"/>
            <a:ext cx="3753000" cy="30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Nunito"/>
              <a:buChar char="-"/>
            </a:pPr>
            <a:r>
              <a:rPr lang="en" sz="135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Two Tailed T-Test</a:t>
            </a:r>
            <a:endParaRPr sz="135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Nunito"/>
              <a:buChar char="-"/>
            </a:pPr>
            <a:r>
              <a:rPr lang="en" sz="135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Null: No statistical difference between Average Profit for Nike Sneakers and Average Profit for Adidas Sneakers.</a:t>
            </a:r>
            <a:endParaRPr sz="135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Alternative: There is a statistical difference between Average Number of Sales for Nike Sneakers and Average Number of Sales for Adidas Sneakers.</a:t>
            </a:r>
            <a:endParaRPr sz="135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0675" lvl="0" marL="45720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50"/>
              <a:buFont typeface="Nunito"/>
              <a:buChar char="-"/>
            </a:pPr>
            <a:r>
              <a:rPr lang="en" sz="145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We reject the null hypothesis because our pvalue is less than 0.05.</a:t>
            </a:r>
            <a:endParaRPr sz="145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49" name="Google Shape;14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5125" y="1063350"/>
            <a:ext cx="4730700" cy="301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>
            <p:ph idx="1" type="body"/>
          </p:nvPr>
        </p:nvSpPr>
        <p:spPr>
          <a:xfrm>
            <a:off x="261275" y="1510950"/>
            <a:ext cx="3753000" cy="32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Nunito"/>
              <a:buChar char="-"/>
            </a:pPr>
            <a:r>
              <a:rPr lang="en" sz="135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ANOVA Test</a:t>
            </a:r>
            <a:endParaRPr sz="135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Nunito"/>
              <a:buChar char="-"/>
            </a:pPr>
            <a:r>
              <a:rPr lang="en" sz="135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Null: No statistical difference between Season Released and Average Profit</a:t>
            </a:r>
            <a:endParaRPr sz="135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Alternative: There is a statistical difference between Season Released and Average Profit</a:t>
            </a:r>
            <a:endParaRPr sz="135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4325" lvl="0" marL="45720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Nunito"/>
              <a:buChar char="-"/>
            </a:pPr>
            <a:r>
              <a:rPr lang="en" sz="135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We CAN NOT reject the null hypothesis because our P-Value is Greater Than 0.05</a:t>
            </a:r>
            <a:endParaRPr sz="135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5" name="Google Shape;155;p17"/>
          <p:cNvSpPr txBox="1"/>
          <p:nvPr>
            <p:ph type="title"/>
          </p:nvPr>
        </p:nvSpPr>
        <p:spPr>
          <a:xfrm>
            <a:off x="261275" y="276575"/>
            <a:ext cx="867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the</a:t>
            </a:r>
            <a:r>
              <a:rPr lang="en"/>
              <a:t> Season of Release Relate to Profitability?</a:t>
            </a:r>
            <a:endParaRPr/>
          </a:p>
        </p:txBody>
      </p:sp>
      <p:pic>
        <p:nvPicPr>
          <p:cNvPr id="156" name="Google Shape;15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5875" y="1647975"/>
            <a:ext cx="4831100" cy="273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/>
          <p:nvPr>
            <p:ph type="title"/>
          </p:nvPr>
        </p:nvSpPr>
        <p:spPr>
          <a:xfrm>
            <a:off x="220650" y="287750"/>
            <a:ext cx="8702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Relationship between Twitter Hype and Profitability?</a:t>
            </a:r>
            <a:endParaRPr/>
          </a:p>
        </p:txBody>
      </p:sp>
      <p:sp>
        <p:nvSpPr>
          <p:cNvPr id="162" name="Google Shape;162;p18"/>
          <p:cNvSpPr txBox="1"/>
          <p:nvPr>
            <p:ph idx="1" type="body"/>
          </p:nvPr>
        </p:nvSpPr>
        <p:spPr>
          <a:xfrm>
            <a:off x="183175" y="1448025"/>
            <a:ext cx="3753000" cy="29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50"/>
              <a:buFont typeface="Nunito"/>
              <a:buChar char="-"/>
            </a:pPr>
            <a:r>
              <a:rPr lang="en" sz="145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ANOVA Test</a:t>
            </a:r>
            <a:endParaRPr sz="145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5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Null: No statistical difference between Average Profit and Twitter Hype.</a:t>
            </a:r>
            <a:endParaRPr sz="145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5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Alternative: There is a </a:t>
            </a:r>
            <a:r>
              <a:rPr lang="en" sz="145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statistical</a:t>
            </a:r>
            <a:r>
              <a:rPr lang="en" sz="145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difference between Average Profit and Twitter Hype.</a:t>
            </a:r>
            <a:endParaRPr sz="145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0675" lvl="0" marL="45720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50"/>
              <a:buFont typeface="Nunito"/>
              <a:buChar char="-"/>
            </a:pPr>
            <a:r>
              <a:rPr lang="en" sz="145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We reject the null hypothesis because our P-Value is Less Than 0.05</a:t>
            </a:r>
            <a:endParaRPr sz="145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63" name="Google Shape;16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6175" y="1383575"/>
            <a:ext cx="4903025" cy="30555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/>
          <p:nvPr>
            <p:ph type="title"/>
          </p:nvPr>
        </p:nvSpPr>
        <p:spPr>
          <a:xfrm>
            <a:off x="1866300" y="365825"/>
            <a:ext cx="5411400" cy="63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and Class-Imbalance</a:t>
            </a:r>
            <a:endParaRPr/>
          </a:p>
        </p:txBody>
      </p:sp>
      <p:sp>
        <p:nvSpPr>
          <p:cNvPr id="169" name="Google Shape;169;p19"/>
          <p:cNvSpPr txBox="1"/>
          <p:nvPr>
            <p:ph idx="1" type="body"/>
          </p:nvPr>
        </p:nvSpPr>
        <p:spPr>
          <a:xfrm>
            <a:off x="406325" y="1313973"/>
            <a:ext cx="3231000" cy="26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50"/>
              <a:buFont typeface="Nunito"/>
              <a:buChar char="-"/>
            </a:pPr>
            <a:r>
              <a:rPr lang="en" sz="145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Logistic Regression Model</a:t>
            </a:r>
            <a:endParaRPr sz="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0675" lvl="0" marL="45720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50"/>
              <a:buFont typeface="Nunito"/>
              <a:buChar char="-"/>
            </a:pPr>
            <a:r>
              <a:rPr lang="en" sz="145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Solved Class imbalance using SMOTE</a:t>
            </a:r>
            <a:endParaRPr sz="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0675" lvl="0" marL="45720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50"/>
              <a:buFont typeface="Nunito"/>
              <a:buChar char="-"/>
            </a:pPr>
            <a:r>
              <a:rPr lang="en" sz="145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Important Metrics: Accuracy, Precision of profitable class, Recall of profitable class</a:t>
            </a:r>
            <a:endParaRPr sz="145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70" name="Google Shape;17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2375" y="1313975"/>
            <a:ext cx="4160425" cy="275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>
            <p:ph type="title"/>
          </p:nvPr>
        </p:nvSpPr>
        <p:spPr>
          <a:xfrm>
            <a:off x="2722200" y="354675"/>
            <a:ext cx="3699600" cy="63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Baseline Model</a:t>
            </a:r>
            <a:endParaRPr/>
          </a:p>
        </p:txBody>
      </p:sp>
      <p:sp>
        <p:nvSpPr>
          <p:cNvPr id="176" name="Google Shape;176;p20"/>
          <p:cNvSpPr txBox="1"/>
          <p:nvPr>
            <p:ph idx="1" type="body"/>
          </p:nvPr>
        </p:nvSpPr>
        <p:spPr>
          <a:xfrm>
            <a:off x="384025" y="1759500"/>
            <a:ext cx="3231000" cy="16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50"/>
              <a:buFont typeface="Nunito"/>
              <a:buChar char="-"/>
            </a:pPr>
            <a:r>
              <a:rPr lang="en" sz="145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Logistic Regression Model</a:t>
            </a:r>
            <a:endParaRPr sz="145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50"/>
              <a:buFont typeface="Nunito"/>
              <a:buChar char="-"/>
            </a:pPr>
            <a:r>
              <a:rPr lang="en" sz="145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0: Unprofitable Class</a:t>
            </a:r>
            <a:endParaRPr sz="145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50"/>
              <a:buFont typeface="Nunito"/>
              <a:buChar char="-"/>
            </a:pPr>
            <a:r>
              <a:rPr lang="en" sz="145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1: Profitable Class</a:t>
            </a:r>
            <a:endParaRPr sz="145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50"/>
              <a:buFont typeface="Nunito"/>
              <a:buChar char="-"/>
            </a:pPr>
            <a:r>
              <a:rPr lang="en" sz="145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Accuracy score: 86 %</a:t>
            </a:r>
            <a:endParaRPr sz="145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50"/>
              <a:buFont typeface="Nunito"/>
              <a:buChar char="-"/>
            </a:pPr>
            <a:r>
              <a:rPr lang="en" sz="145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Precision score: 15%</a:t>
            </a:r>
            <a:endParaRPr sz="145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50"/>
              <a:buFont typeface="Nunito"/>
              <a:buChar char="-"/>
            </a:pPr>
            <a:r>
              <a:rPr lang="en" sz="145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Recall score: 38%</a:t>
            </a:r>
            <a:endParaRPr sz="145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77" name="Google Shape;17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3800" y="1171575"/>
            <a:ext cx="3152775" cy="280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idx="1" type="body"/>
          </p:nvPr>
        </p:nvSpPr>
        <p:spPr>
          <a:xfrm>
            <a:off x="807850" y="1586700"/>
            <a:ext cx="3012600" cy="257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50"/>
              <a:buFont typeface="Nunito"/>
              <a:buChar char="-"/>
            </a:pPr>
            <a:r>
              <a:rPr lang="en" sz="145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Best Model: XG-Boost Model</a:t>
            </a:r>
            <a:endParaRPr sz="145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50"/>
              <a:buFont typeface="Nunito"/>
              <a:buChar char="-"/>
            </a:pPr>
            <a:r>
              <a:rPr lang="en" sz="145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Accuracy Score: 97%</a:t>
            </a:r>
            <a:endParaRPr sz="145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50"/>
              <a:buFont typeface="Nunito"/>
              <a:buChar char="-"/>
            </a:pPr>
            <a:r>
              <a:rPr lang="en" sz="145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Precision Score: 100%</a:t>
            </a:r>
            <a:endParaRPr sz="145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50"/>
              <a:buFont typeface="Nunito"/>
              <a:buChar char="-"/>
            </a:pPr>
            <a:r>
              <a:rPr lang="en" sz="145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Recall Score: 20%</a:t>
            </a:r>
            <a:endParaRPr sz="145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50"/>
              <a:buFont typeface="Nunito"/>
              <a:buChar char="-"/>
            </a:pPr>
            <a:r>
              <a:rPr lang="en" sz="145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Decided to use this model over Voting Classifier (had a better Recall) due to significantly improvement in Precision.</a:t>
            </a:r>
            <a:endParaRPr sz="145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3" name="Google Shape;183;p21"/>
          <p:cNvSpPr txBox="1"/>
          <p:nvPr>
            <p:ph type="title"/>
          </p:nvPr>
        </p:nvSpPr>
        <p:spPr>
          <a:xfrm>
            <a:off x="3065700" y="432775"/>
            <a:ext cx="3012600" cy="7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Final Model</a:t>
            </a:r>
            <a:endParaRPr/>
          </a:p>
        </p:txBody>
      </p:sp>
      <p:pic>
        <p:nvPicPr>
          <p:cNvPr id="184" name="Google Shape;18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6563" y="1473975"/>
            <a:ext cx="3152775" cy="280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