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302" r:id="rId3"/>
    <p:sldId id="306" r:id="rId4"/>
    <p:sldId id="304" r:id="rId5"/>
    <p:sldId id="314" r:id="rId6"/>
    <p:sldId id="308" r:id="rId7"/>
    <p:sldId id="309" r:id="rId8"/>
    <p:sldId id="310" r:id="rId9"/>
    <p:sldId id="315" r:id="rId10"/>
    <p:sldId id="311" r:id="rId11"/>
    <p:sldId id="312" r:id="rId12"/>
    <p:sldId id="316" r:id="rId13"/>
  </p:sldIdLst>
  <p:sldSz cx="9144000" cy="5143500" type="screen16x9"/>
  <p:notesSz cx="6858000" cy="9144000"/>
  <p:embeddedFontLst>
    <p:embeddedFont>
      <p:font typeface="Lexend Deca" pitchFamily="2" charset="77"/>
      <p:regular r:id="rId15"/>
      <p:bold r:id="rId16"/>
    </p:embeddedFont>
    <p:embeddedFont>
      <p:font typeface="Lexend Deca Medium" pitchFamily="2" charset="77"/>
      <p:regular r:id="rId17"/>
      <p:bold r:id="rId18"/>
    </p:embeddedFont>
    <p:embeddedFont>
      <p:font typeface="Metrophobic" pitchFamily="2" charset="77"/>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87848F-0D4B-43A0-9B1C-D89B45C65DEF}">
  <a:tblStyle styleId="{4D87848F-0D4B-43A0-9B1C-D89B45C65D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p:restoredTop sz="94562"/>
  </p:normalViewPr>
  <p:slideViewPr>
    <p:cSldViewPr snapToGrid="0">
      <p:cViewPr varScale="1">
        <p:scale>
          <a:sx n="133" d="100"/>
          <a:sy n="133" d="100"/>
        </p:scale>
        <p:origin x="9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800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5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821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56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34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78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72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916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379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19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1700" y="3313225"/>
            <a:ext cx="4764300" cy="4821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9"/>
        <p:cNvGrpSpPr/>
        <p:nvPr/>
      </p:nvGrpSpPr>
      <p:grpSpPr>
        <a:xfrm>
          <a:off x="0" y="0"/>
          <a:ext cx="0" cy="0"/>
          <a:chOff x="0" y="0"/>
          <a:chExt cx="0" cy="0"/>
        </a:xfrm>
      </p:grpSpPr>
      <p:sp>
        <p:nvSpPr>
          <p:cNvPr id="60" name="Google Shape;60;p1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subTitle" idx="1"/>
          </p:nvPr>
        </p:nvSpPr>
        <p:spPr>
          <a:xfrm>
            <a:off x="2785388"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2" name="Google Shape;62;p13"/>
          <p:cNvSpPr txBox="1">
            <a:spLocks noGrp="1"/>
          </p:cNvSpPr>
          <p:nvPr>
            <p:ph type="subTitle" idx="2"/>
          </p:nvPr>
        </p:nvSpPr>
        <p:spPr>
          <a:xfrm>
            <a:off x="2785388"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3" name="Google Shape;63;p13"/>
          <p:cNvSpPr txBox="1">
            <a:spLocks noGrp="1"/>
          </p:cNvSpPr>
          <p:nvPr>
            <p:ph type="subTitle" idx="3"/>
          </p:nvPr>
        </p:nvSpPr>
        <p:spPr>
          <a:xfrm>
            <a:off x="6210575"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4" name="Google Shape;64;p13"/>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5" name="Google Shape;65;p13"/>
          <p:cNvSpPr txBox="1">
            <a:spLocks noGrp="1"/>
          </p:cNvSpPr>
          <p:nvPr>
            <p:ph type="subTitle" idx="5"/>
          </p:nvPr>
        </p:nvSpPr>
        <p:spPr>
          <a:xfrm>
            <a:off x="2785388"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7" name="Google Shape;67;p13"/>
          <p:cNvSpPr txBox="1">
            <a:spLocks noGrp="1"/>
          </p:cNvSpPr>
          <p:nvPr>
            <p:ph type="subTitle" idx="7"/>
          </p:nvPr>
        </p:nvSpPr>
        <p:spPr>
          <a:xfrm>
            <a:off x="6210575"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8" name="Google Shape;68;p13"/>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9" name="Google Shape;69;p13"/>
          <p:cNvSpPr txBox="1">
            <a:spLocks noGrp="1"/>
          </p:cNvSpPr>
          <p:nvPr>
            <p:ph type="title" hasCustomPrompt="1"/>
          </p:nvPr>
        </p:nvSpPr>
        <p:spPr>
          <a:xfrm>
            <a:off x="1666963"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hasCustomPrompt="1"/>
          </p:nvPr>
        </p:nvSpPr>
        <p:spPr>
          <a:xfrm>
            <a:off x="5092175"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13"/>
          <p:cNvSpPr txBox="1">
            <a:spLocks noGrp="1"/>
          </p:cNvSpPr>
          <p:nvPr>
            <p:ph type="title" idx="13" hasCustomPrompt="1"/>
          </p:nvPr>
        </p:nvSpPr>
        <p:spPr>
          <a:xfrm>
            <a:off x="1666963"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13"/>
          <p:cNvSpPr txBox="1">
            <a:spLocks noGrp="1"/>
          </p:cNvSpPr>
          <p:nvPr>
            <p:ph type="title" idx="14" hasCustomPrompt="1"/>
          </p:nvPr>
        </p:nvSpPr>
        <p:spPr>
          <a:xfrm>
            <a:off x="5092175"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4" name="Google Shape;74;p1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TITLE_ONLY_2">
    <p:bg>
      <p:bgPr>
        <a:gradFill>
          <a:gsLst>
            <a:gs pos="0">
              <a:schemeClr val="lt2"/>
            </a:gs>
            <a:gs pos="50000">
              <a:schemeClr val="dk1"/>
            </a:gs>
            <a:gs pos="100000">
              <a:schemeClr val="dk2"/>
            </a:gs>
          </a:gsLst>
          <a:path path="circle">
            <a:fillToRect l="50000" t="50000" r="50000" b="50000"/>
          </a:path>
          <a:tileRect/>
        </a:gradFill>
        <a:effectLst/>
      </p:bgPr>
    </p:bg>
    <p:spTree>
      <p:nvGrpSpPr>
        <p:cNvPr id="1"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TITLE_ONLY_3">
    <p:bg>
      <p:bgPr>
        <a:gradFill>
          <a:gsLst>
            <a:gs pos="0">
              <a:schemeClr val="dk2"/>
            </a:gs>
            <a:gs pos="2000">
              <a:schemeClr val="dk2"/>
            </a:gs>
            <a:gs pos="50000">
              <a:schemeClr val="dk1"/>
            </a:gs>
            <a:gs pos="100000">
              <a:schemeClr val="lt2"/>
            </a:gs>
          </a:gsLst>
          <a:path path="circle">
            <a:fillToRect l="50000" t="50000" r="50000" b="50000"/>
          </a:path>
          <a:tileRect/>
        </a:gradFill>
        <a:effectLst/>
      </p:bgPr>
    </p:bg>
    <p:spTree>
      <p:nvGrpSpPr>
        <p:cNvPr id="1"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000">
              <a:schemeClr val="dk2"/>
            </a:gs>
            <a:gs pos="50000">
              <a:schemeClr val="dk1"/>
            </a:gs>
            <a:gs pos="100000">
              <a:schemeClr val="l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98350" y="540000"/>
            <a:ext cx="6425700" cy="4776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marL="914400" lvl="1"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9" r:id="rId4"/>
    <p:sldLayoutId id="214748367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1600" dirty="0"/>
              <a:t>Machine Learning and Predictive Analytics Final Project:</a:t>
            </a:r>
            <a:r>
              <a:rPr lang="en" sz="3100" dirty="0"/>
              <a:t> </a:t>
            </a:r>
            <a:br>
              <a:rPr lang="en" sz="3100" dirty="0"/>
            </a:br>
            <a:r>
              <a:rPr lang="en-US" dirty="0">
                <a:solidFill>
                  <a:schemeClr val="dk2"/>
                </a:solidFill>
              </a:rPr>
              <a:t>Music Sentiment</a:t>
            </a:r>
            <a:endParaRPr lang="en-US" sz="5500" dirty="0">
              <a:solidFill>
                <a:schemeClr val="dk2"/>
              </a:solidFill>
            </a:endParaRPr>
          </a:p>
          <a:p>
            <a:pPr marL="0" lvl="0" indent="0" algn="l" rtl="0">
              <a:spcBef>
                <a:spcPts val="0"/>
              </a:spcBef>
              <a:spcAft>
                <a:spcPts val="0"/>
              </a:spcAft>
              <a:buNone/>
            </a:pPr>
            <a:r>
              <a:rPr lang="en-US" sz="4300" dirty="0">
                <a:solidFill>
                  <a:schemeClr val="lt2"/>
                </a:solidFill>
              </a:rPr>
              <a:t>Analysis</a:t>
            </a:r>
            <a:endParaRPr lang="en-US" sz="4500" dirty="0"/>
          </a:p>
        </p:txBody>
      </p:sp>
      <p:grpSp>
        <p:nvGrpSpPr>
          <p:cNvPr id="200" name="Google Shape;200;p28"/>
          <p:cNvGrpSpPr/>
          <p:nvPr/>
        </p:nvGrpSpPr>
        <p:grpSpPr>
          <a:xfrm>
            <a:off x="3974600" y="4154930"/>
            <a:ext cx="4113600" cy="146102"/>
            <a:chOff x="3974600" y="4154930"/>
            <a:chExt cx="4113600" cy="146102"/>
          </a:xfrm>
        </p:grpSpPr>
        <p:sp>
          <p:nvSpPr>
            <p:cNvPr id="201" name="Google Shape;201;p28"/>
            <p:cNvSpPr/>
            <p:nvPr/>
          </p:nvSpPr>
          <p:spPr>
            <a:xfrm>
              <a:off x="3974600" y="421446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974600" y="421450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4519857" y="415493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4564265" y="4199395"/>
              <a:ext cx="57228"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8"/>
          <p:cNvGrpSpPr/>
          <p:nvPr/>
        </p:nvGrpSpPr>
        <p:grpSpPr>
          <a:xfrm>
            <a:off x="2402125" y="3986650"/>
            <a:ext cx="1314377" cy="482094"/>
            <a:chOff x="2402125" y="3986650"/>
            <a:chExt cx="1314377" cy="482094"/>
          </a:xfrm>
        </p:grpSpPr>
        <p:sp>
          <p:nvSpPr>
            <p:cNvPr id="206" name="Google Shape;206;p28"/>
            <p:cNvSpPr/>
            <p:nvPr/>
          </p:nvSpPr>
          <p:spPr>
            <a:xfrm>
              <a:off x="2821234" y="3986650"/>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003288" y="4154642"/>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084404" y="4154642"/>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455209" y="409700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557397" y="419977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606281" y="419977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402125" y="409700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511679" y="419977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04268" y="419977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8"/>
          <p:cNvGrpSpPr/>
          <p:nvPr/>
        </p:nvGrpSpPr>
        <p:grpSpPr>
          <a:xfrm>
            <a:off x="723837" y="552000"/>
            <a:ext cx="1244188" cy="1640915"/>
            <a:chOff x="723837" y="552000"/>
            <a:chExt cx="1244188" cy="1640915"/>
          </a:xfrm>
        </p:grpSpPr>
        <p:sp>
          <p:nvSpPr>
            <p:cNvPr id="216" name="Google Shape;216;p28"/>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8"/>
            <p:cNvGrpSpPr/>
            <p:nvPr/>
          </p:nvGrpSpPr>
          <p:grpSpPr>
            <a:xfrm>
              <a:off x="729630" y="1968358"/>
              <a:ext cx="255615" cy="224557"/>
              <a:chOff x="6184139" y="1980808"/>
              <a:chExt cx="451696" cy="396814"/>
            </a:xfrm>
          </p:grpSpPr>
          <p:sp>
            <p:nvSpPr>
              <p:cNvPr id="220" name="Google Shape;220;p28"/>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8"/>
            <p:cNvGrpSpPr/>
            <p:nvPr/>
          </p:nvGrpSpPr>
          <p:grpSpPr>
            <a:xfrm>
              <a:off x="729630" y="975085"/>
              <a:ext cx="255615" cy="254967"/>
              <a:chOff x="6184139" y="1220827"/>
              <a:chExt cx="451696" cy="450552"/>
            </a:xfrm>
          </p:grpSpPr>
          <p:sp>
            <p:nvSpPr>
              <p:cNvPr id="223" name="Google Shape;223;p28"/>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8"/>
            <p:cNvGrpSpPr/>
            <p:nvPr/>
          </p:nvGrpSpPr>
          <p:grpSpPr>
            <a:xfrm>
              <a:off x="723837" y="1482615"/>
              <a:ext cx="267223" cy="233165"/>
              <a:chOff x="6908262" y="1240186"/>
              <a:chExt cx="472209" cy="412024"/>
            </a:xfrm>
          </p:grpSpPr>
          <p:sp>
            <p:nvSpPr>
              <p:cNvPr id="227" name="Google Shape;227;p28"/>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8"/>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Search</a:t>
              </a:r>
              <a:endParaRPr sz="1100" dirty="0">
                <a:solidFill>
                  <a:schemeClr val="dk1"/>
                </a:solidFill>
                <a:latin typeface="Lexend Deca"/>
                <a:ea typeface="Lexend Deca"/>
                <a:cs typeface="Lexend Deca"/>
                <a:sym typeface="Lexend Deca"/>
              </a:endParaRPr>
            </a:p>
          </p:txBody>
        </p:sp>
        <p:sp>
          <p:nvSpPr>
            <p:cNvPr id="236" name="Google Shape;236;p28"/>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Home</a:t>
              </a:r>
              <a:endParaRPr sz="1100" dirty="0">
                <a:solidFill>
                  <a:schemeClr val="dk1"/>
                </a:solidFill>
                <a:latin typeface="Lexend Deca"/>
                <a:ea typeface="Lexend Deca"/>
                <a:cs typeface="Lexend Deca"/>
                <a:sym typeface="Lexend Deca"/>
              </a:endParaRPr>
            </a:p>
          </p:txBody>
        </p:sp>
        <p:sp>
          <p:nvSpPr>
            <p:cNvPr id="237" name="Google Shape;237;p28"/>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238" name="Google Shape;238;p28"/>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8"/>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240" name="Google Shape;240;p28"/>
          <p:cNvGrpSpPr/>
          <p:nvPr/>
        </p:nvGrpSpPr>
        <p:grpSpPr>
          <a:xfrm>
            <a:off x="2465285" y="552003"/>
            <a:ext cx="599322" cy="250348"/>
            <a:chOff x="2465285" y="552003"/>
            <a:chExt cx="599322" cy="250348"/>
          </a:xfrm>
        </p:grpSpPr>
        <p:sp>
          <p:nvSpPr>
            <p:cNvPr id="241" name="Google Shape;241;p28"/>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243" name="Google Shape;243;p28"/>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sp>
        <p:nvSpPr>
          <p:cNvPr id="245" name="Google Shape;245;p28"/>
          <p:cNvSpPr txBox="1"/>
          <p:nvPr/>
        </p:nvSpPr>
        <p:spPr>
          <a:xfrm>
            <a:off x="3256650" y="604125"/>
            <a:ext cx="16110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Alberto Bermea</a:t>
            </a:r>
            <a:endParaRPr sz="1100" dirty="0">
              <a:solidFill>
                <a:schemeClr val="dk1"/>
              </a:solidFill>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i="0" u="none" strike="noStrike" dirty="0">
                <a:solidFill>
                  <a:srgbClr val="ECECEC"/>
                </a:solidFill>
                <a:effectLst/>
                <a:latin typeface="Söhne"/>
              </a:rPr>
              <a:t>Results &amp; Learnings</a:t>
            </a:r>
            <a:endParaRPr sz="36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88;p30">
            <a:extLst>
              <a:ext uri="{FF2B5EF4-FFF2-40B4-BE49-F238E27FC236}">
                <a16:creationId xmlns:a16="http://schemas.microsoft.com/office/drawing/2014/main" id="{BBCC92A0-04E5-BC21-1BF0-145E565D7FD3}"/>
              </a:ext>
            </a:extLst>
          </p:cNvPr>
          <p:cNvSpPr/>
          <p:nvPr/>
        </p:nvSpPr>
        <p:spPr>
          <a:xfrm>
            <a:off x="1401557" y="2390915"/>
            <a:ext cx="3500344" cy="2213192"/>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graph of a graph showing the number of training and validation loss&#10;&#10;Description automatically generated">
            <a:extLst>
              <a:ext uri="{FF2B5EF4-FFF2-40B4-BE49-F238E27FC236}">
                <a16:creationId xmlns:a16="http://schemas.microsoft.com/office/drawing/2014/main" id="{BF29EFCC-5C91-7C06-0BDF-2C2783F006C1}"/>
              </a:ext>
            </a:extLst>
          </p:cNvPr>
          <p:cNvPicPr>
            <a:picLocks noChangeAspect="1"/>
          </p:cNvPicPr>
          <p:nvPr/>
        </p:nvPicPr>
        <p:blipFill>
          <a:blip r:embed="rId3"/>
          <a:stretch>
            <a:fillRect/>
          </a:stretch>
        </p:blipFill>
        <p:spPr>
          <a:xfrm>
            <a:off x="1584510" y="2492557"/>
            <a:ext cx="3134438" cy="2009908"/>
          </a:xfrm>
          <a:prstGeom prst="rect">
            <a:avLst/>
          </a:prstGeom>
        </p:spPr>
      </p:pic>
      <p:sp>
        <p:nvSpPr>
          <p:cNvPr id="5" name="Google Shape;929;p39">
            <a:extLst>
              <a:ext uri="{FF2B5EF4-FFF2-40B4-BE49-F238E27FC236}">
                <a16:creationId xmlns:a16="http://schemas.microsoft.com/office/drawing/2014/main" id="{2B08070B-5712-F7AB-A10D-F10C94F61791}"/>
              </a:ext>
            </a:extLst>
          </p:cNvPr>
          <p:cNvSpPr txBox="1">
            <a:spLocks/>
          </p:cNvSpPr>
          <p:nvPr/>
        </p:nvSpPr>
        <p:spPr>
          <a:xfrm>
            <a:off x="1584510" y="1258959"/>
            <a:ext cx="3317391" cy="71652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indent="-285750">
              <a:spcAft>
                <a:spcPts val="50"/>
              </a:spcAft>
              <a:buFont typeface="Arial" panose="020B0604020202020204" pitchFamily="34" charset="0"/>
              <a:buChar char="•"/>
            </a:pPr>
            <a:r>
              <a:rPr lang="en-US" sz="900" dirty="0"/>
              <a:t>Early Stopping best model: 40 epoch</a:t>
            </a:r>
          </a:p>
          <a:p>
            <a:pPr marL="285750" indent="-285750">
              <a:spcAft>
                <a:spcPts val="50"/>
              </a:spcAft>
              <a:buFont typeface="Arial" panose="020B0604020202020204" pitchFamily="34" charset="0"/>
              <a:buChar char="•"/>
            </a:pPr>
            <a:r>
              <a:rPr lang="en-US" sz="900" dirty="0"/>
              <a:t>Loss (MSE)</a:t>
            </a:r>
          </a:p>
          <a:p>
            <a:pPr marL="742950" lvl="1" indent="-285750">
              <a:spcAft>
                <a:spcPts val="50"/>
              </a:spcAft>
              <a:buFont typeface="Arial" panose="020B0604020202020204" pitchFamily="34" charset="0"/>
              <a:buChar char="•"/>
            </a:pPr>
            <a:r>
              <a:rPr lang="en-US" sz="900" dirty="0"/>
              <a:t>Train: 0.0553</a:t>
            </a:r>
          </a:p>
          <a:p>
            <a:pPr marL="742950" lvl="1" indent="-285750">
              <a:spcAft>
                <a:spcPts val="50"/>
              </a:spcAft>
              <a:buFont typeface="Arial" panose="020B0604020202020204" pitchFamily="34" charset="0"/>
              <a:buChar char="•"/>
            </a:pPr>
            <a:r>
              <a:rPr lang="en-US" sz="900" dirty="0"/>
              <a:t>Validation: 0.0524</a:t>
            </a:r>
          </a:p>
          <a:p>
            <a:pPr marL="285750" indent="-285750">
              <a:spcAft>
                <a:spcPts val="50"/>
              </a:spcAft>
              <a:buFont typeface="Arial" panose="020B0604020202020204" pitchFamily="34" charset="0"/>
              <a:buChar char="•"/>
            </a:pPr>
            <a:r>
              <a:rPr lang="en-US" sz="900" dirty="0"/>
              <a:t>MAE</a:t>
            </a:r>
          </a:p>
          <a:p>
            <a:pPr marL="742950" lvl="1" indent="-285750">
              <a:spcAft>
                <a:spcPts val="50"/>
              </a:spcAft>
              <a:buFont typeface="Arial" panose="020B0604020202020204" pitchFamily="34" charset="0"/>
              <a:buChar char="•"/>
            </a:pPr>
            <a:r>
              <a:rPr lang="en-US" sz="900" dirty="0"/>
              <a:t>Train: 0.1944</a:t>
            </a:r>
          </a:p>
          <a:p>
            <a:pPr marL="742950" lvl="1" indent="-285750">
              <a:spcAft>
                <a:spcPts val="50"/>
              </a:spcAft>
              <a:buFont typeface="Arial" panose="020B0604020202020204" pitchFamily="34" charset="0"/>
              <a:buChar char="•"/>
            </a:pPr>
            <a:r>
              <a:rPr lang="en-US" sz="900" dirty="0"/>
              <a:t>Validation: 0.1907</a:t>
            </a:r>
          </a:p>
        </p:txBody>
      </p:sp>
      <p:sp>
        <p:nvSpPr>
          <p:cNvPr id="6" name="Google Shape;929;p39">
            <a:extLst>
              <a:ext uri="{FF2B5EF4-FFF2-40B4-BE49-F238E27FC236}">
                <a16:creationId xmlns:a16="http://schemas.microsoft.com/office/drawing/2014/main" id="{BCE4BAA8-6F4E-AF9F-9FAA-C89991519521}"/>
              </a:ext>
            </a:extLst>
          </p:cNvPr>
          <p:cNvSpPr txBox="1">
            <a:spLocks/>
          </p:cNvSpPr>
          <p:nvPr/>
        </p:nvSpPr>
        <p:spPr>
          <a:xfrm>
            <a:off x="5211200" y="1240508"/>
            <a:ext cx="3271219" cy="3258858"/>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spcAft>
                <a:spcPts val="50"/>
              </a:spcAft>
            </a:pPr>
            <a:r>
              <a:rPr lang="en-US" sz="900" dirty="0"/>
              <a:t>Learnings</a:t>
            </a:r>
          </a:p>
          <a:p>
            <a:pPr marL="0" indent="0">
              <a:spcAft>
                <a:spcPts val="50"/>
              </a:spcAft>
            </a:pPr>
            <a:endParaRPr lang="en-US" sz="900" dirty="0"/>
          </a:p>
          <a:p>
            <a:pPr marL="285750" indent="-285750">
              <a:spcAft>
                <a:spcPts val="50"/>
              </a:spcAft>
              <a:buFont typeface="Arial" panose="020B0604020202020204" pitchFamily="34" charset="0"/>
              <a:buChar char="•"/>
            </a:pPr>
            <a:r>
              <a:rPr lang="en-US" sz="900" dirty="0"/>
              <a:t>This is the first time I had to test a lot of solutions in the sense of moving parameters back and forward, changing one little number on a parameter, like Learning Rate going from 0.0001 to 0.00001 then realizing that this change will be better when also setting another dropout layer.</a:t>
            </a:r>
          </a:p>
          <a:p>
            <a:pPr marL="285750" indent="-285750">
              <a:spcAft>
                <a:spcPts val="50"/>
              </a:spcAft>
              <a:buFont typeface="Arial" panose="020B0604020202020204" pitchFamily="34" charset="0"/>
              <a:buChar char="•"/>
            </a:pPr>
            <a:r>
              <a:rPr lang="en-US" sz="900" dirty="0"/>
              <a:t>Using a % of the total available data will save me a lot of hours, something that I learned in Big Data Platforms course.</a:t>
            </a:r>
          </a:p>
          <a:p>
            <a:pPr marL="285750" indent="-285750">
              <a:spcAft>
                <a:spcPts val="50"/>
              </a:spcAft>
              <a:buFont typeface="Arial" panose="020B0604020202020204" pitchFamily="34" charset="0"/>
              <a:buChar char="•"/>
            </a:pPr>
            <a:r>
              <a:rPr lang="en-US" sz="900" dirty="0"/>
              <a:t>As well as using only a fraction, dividing and doing data transformations in one notebook and models in another.</a:t>
            </a:r>
          </a:p>
          <a:p>
            <a:pPr marL="285750" indent="-285750">
              <a:spcAft>
                <a:spcPts val="50"/>
              </a:spcAft>
              <a:buFont typeface="Arial" panose="020B0604020202020204" pitchFamily="34" charset="0"/>
              <a:buChar char="•"/>
            </a:pPr>
            <a:r>
              <a:rPr lang="en-US" sz="900" dirty="0"/>
              <a:t>I feel like I learned a lot as there was no baseline, or straightforward solution, and I could just think of something I wanted to do and then see how to do it, in a way that I can apply what I learned in the course.</a:t>
            </a:r>
          </a:p>
          <a:p>
            <a:pPr marL="285750" indent="-285750">
              <a:spcAft>
                <a:spcPts val="50"/>
              </a:spcAft>
              <a:buFont typeface="Arial" panose="020B0604020202020204" pitchFamily="34" charset="0"/>
              <a:buChar char="•"/>
            </a:pPr>
            <a:endParaRPr lang="en-US" sz="900" dirty="0"/>
          </a:p>
        </p:txBody>
      </p:sp>
    </p:spTree>
    <p:extLst>
      <p:ext uri="{BB962C8B-B14F-4D97-AF65-F5344CB8AC3E}">
        <p14:creationId xmlns:p14="http://schemas.microsoft.com/office/powerpoint/2010/main" val="130569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b="1" i="0" u="none" strike="noStrike" dirty="0">
                <a:solidFill>
                  <a:srgbClr val="ECECEC"/>
                </a:solidFill>
                <a:effectLst/>
                <a:latin typeface="Söhne"/>
              </a:rPr>
              <a:t>Future Work</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29;p39">
            <a:extLst>
              <a:ext uri="{FF2B5EF4-FFF2-40B4-BE49-F238E27FC236}">
                <a16:creationId xmlns:a16="http://schemas.microsoft.com/office/drawing/2014/main" id="{014234E6-BDDD-8209-8EE9-E7F037A8C143}"/>
              </a:ext>
            </a:extLst>
          </p:cNvPr>
          <p:cNvSpPr txBox="1">
            <a:spLocks noGrp="1"/>
          </p:cNvSpPr>
          <p:nvPr>
            <p:ph type="subTitle" idx="1"/>
          </p:nvPr>
        </p:nvSpPr>
        <p:spPr>
          <a:xfrm>
            <a:off x="1742549" y="1355099"/>
            <a:ext cx="6549447" cy="2934959"/>
          </a:xfrm>
          <a:prstGeom prst="rect">
            <a:avLst/>
          </a:prstGeom>
        </p:spPr>
        <p:txBody>
          <a:bodyPr spcFirstLastPara="1" wrap="square" lIns="91425" tIns="0" rIns="91425" bIns="0" anchor="t" anchorCtr="0">
            <a:noAutofit/>
          </a:bodyPr>
          <a:lstStyle/>
          <a:p>
            <a:pPr marL="285750" lvl="0" indent="-285750" algn="l" rtl="0">
              <a:spcBef>
                <a:spcPts val="0"/>
              </a:spcBef>
              <a:spcAft>
                <a:spcPts val="0"/>
              </a:spcAft>
              <a:buFont typeface="Arial" panose="020B0604020202020204" pitchFamily="34" charset="0"/>
              <a:buChar char="•"/>
            </a:pPr>
            <a:r>
              <a:rPr lang="en-US" dirty="0"/>
              <a:t>As stated in the Assumptions section the lyrics and words of a song are not the only thing that makes what a song is.</a:t>
            </a:r>
          </a:p>
          <a:p>
            <a:pPr marL="285750" lvl="0" indent="-285750" algn="l" rtl="0">
              <a:spcBef>
                <a:spcPts val="0"/>
              </a:spcBef>
              <a:spcAft>
                <a:spcPts val="0"/>
              </a:spcAft>
              <a:buFont typeface="Arial" panose="020B0604020202020204" pitchFamily="34" charset="0"/>
              <a:buChar char="•"/>
            </a:pPr>
            <a:r>
              <a:rPr lang="en-US" dirty="0"/>
              <a:t>To enrich the prediction other variables should be entered into the model to accurately represent the words.</a:t>
            </a:r>
          </a:p>
          <a:p>
            <a:pPr marL="285750" lvl="0" indent="-285750" algn="l" rtl="0">
              <a:spcBef>
                <a:spcPts val="0"/>
              </a:spcBef>
              <a:spcAft>
                <a:spcPts val="0"/>
              </a:spcAft>
              <a:buFont typeface="Arial" panose="020B0604020202020204" pitchFamily="34" charset="0"/>
              <a:buChar char="•"/>
            </a:pPr>
            <a:r>
              <a:rPr lang="en-US" dirty="0"/>
              <a:t>A step beyond and wondering if it is possible is to represent the instruments or musicality of the song that can be seen on a curve graph with volume, bass, </a:t>
            </a:r>
            <a:r>
              <a:rPr lang="en-US" dirty="0" err="1"/>
              <a:t>etc</a:t>
            </a:r>
            <a:r>
              <a:rPr lang="en-US" dirty="0"/>
              <a:t>, and represent this in a 2D space inside the model layers.</a:t>
            </a:r>
            <a:endParaRPr lang="en" dirty="0"/>
          </a:p>
          <a:p>
            <a:pPr marL="285750" lvl="0" indent="-2857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112188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dirty="0">
                <a:solidFill>
                  <a:srgbClr val="ECECEC"/>
                </a:solidFill>
                <a:latin typeface="Söhne"/>
              </a:rPr>
              <a:t>Links to code</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29;p39">
            <a:extLst>
              <a:ext uri="{FF2B5EF4-FFF2-40B4-BE49-F238E27FC236}">
                <a16:creationId xmlns:a16="http://schemas.microsoft.com/office/drawing/2014/main" id="{014234E6-BDDD-8209-8EE9-E7F037A8C143}"/>
              </a:ext>
            </a:extLst>
          </p:cNvPr>
          <p:cNvSpPr txBox="1">
            <a:spLocks noGrp="1"/>
          </p:cNvSpPr>
          <p:nvPr>
            <p:ph type="subTitle" idx="1"/>
          </p:nvPr>
        </p:nvSpPr>
        <p:spPr>
          <a:xfrm>
            <a:off x="1742549" y="1355099"/>
            <a:ext cx="6549447" cy="2934959"/>
          </a:xfrm>
          <a:prstGeom prst="rect">
            <a:avLst/>
          </a:prstGeom>
        </p:spPr>
        <p:txBody>
          <a:bodyPr spcFirstLastPara="1" wrap="square" lIns="91425" tIns="0" rIns="91425" bIns="0" anchor="t" anchorCtr="0">
            <a:noAutofit/>
          </a:bodyPr>
          <a:lstStyle/>
          <a:p>
            <a:pPr marL="285750" lvl="0" indent="-285750" algn="l" rtl="0">
              <a:spcBef>
                <a:spcPts val="0"/>
              </a:spcBef>
              <a:spcAft>
                <a:spcPts val="0"/>
              </a:spcAft>
              <a:buFont typeface="Arial" panose="020B0604020202020204" pitchFamily="34" charset="0"/>
              <a:buChar char="•"/>
            </a:pPr>
            <a:r>
              <a:rPr lang="en-US" dirty="0"/>
              <a:t>https://</a:t>
            </a:r>
            <a:r>
              <a:rPr lang="en-US" dirty="0" err="1"/>
              <a:t>github.com</a:t>
            </a:r>
            <a:r>
              <a:rPr lang="en-US" dirty="0"/>
              <a:t>/</a:t>
            </a:r>
            <a:r>
              <a:rPr lang="en-US" dirty="0" err="1"/>
              <a:t>abermeaGPMobile</a:t>
            </a:r>
            <a:r>
              <a:rPr lang="en-US" dirty="0"/>
              <a:t>/</a:t>
            </a:r>
            <a:r>
              <a:rPr lang="en-US" dirty="0" err="1"/>
              <a:t>Songs_Sentiment_Valence</a:t>
            </a:r>
            <a:endParaRPr dirty="0"/>
          </a:p>
        </p:txBody>
      </p:sp>
    </p:spTree>
    <p:extLst>
      <p:ext uri="{BB962C8B-B14F-4D97-AF65-F5344CB8AC3E}">
        <p14:creationId xmlns:p14="http://schemas.microsoft.com/office/powerpoint/2010/main" val="113405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400" dirty="0"/>
              <a:t>Problem Statement</a:t>
            </a:r>
            <a:endParaRPr sz="24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85;p30">
            <a:extLst>
              <a:ext uri="{FF2B5EF4-FFF2-40B4-BE49-F238E27FC236}">
                <a16:creationId xmlns:a16="http://schemas.microsoft.com/office/drawing/2014/main" id="{331161DA-1B2A-3F37-F03A-6C4D6AC8C99B}"/>
              </a:ext>
            </a:extLst>
          </p:cNvPr>
          <p:cNvSpPr/>
          <p:nvPr/>
        </p:nvSpPr>
        <p:spPr>
          <a:xfrm>
            <a:off x="5019125"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86;p30">
            <a:extLst>
              <a:ext uri="{FF2B5EF4-FFF2-40B4-BE49-F238E27FC236}">
                <a16:creationId xmlns:a16="http://schemas.microsoft.com/office/drawing/2014/main" id="{8D13CCEF-E2B5-D864-6AF6-DD82A38FF531}"/>
              </a:ext>
            </a:extLst>
          </p:cNvPr>
          <p:cNvSpPr/>
          <p:nvPr/>
        </p:nvSpPr>
        <p:spPr>
          <a:xfrm>
            <a:off x="5019125"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87;p30">
            <a:extLst>
              <a:ext uri="{FF2B5EF4-FFF2-40B4-BE49-F238E27FC236}">
                <a16:creationId xmlns:a16="http://schemas.microsoft.com/office/drawing/2014/main" id="{0F94E142-4270-53DC-9829-90D7B79B4162}"/>
              </a:ext>
            </a:extLst>
          </p:cNvPr>
          <p:cNvSpPr/>
          <p:nvPr/>
        </p:nvSpPr>
        <p:spPr>
          <a:xfrm>
            <a:off x="1593950"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88;p30">
            <a:extLst>
              <a:ext uri="{FF2B5EF4-FFF2-40B4-BE49-F238E27FC236}">
                <a16:creationId xmlns:a16="http://schemas.microsoft.com/office/drawing/2014/main" id="{2F1E8543-09C3-835F-8F3F-6A357531CED3}"/>
              </a:ext>
            </a:extLst>
          </p:cNvPr>
          <p:cNvSpPr/>
          <p:nvPr/>
        </p:nvSpPr>
        <p:spPr>
          <a:xfrm>
            <a:off x="1593950"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90;p30">
            <a:extLst>
              <a:ext uri="{FF2B5EF4-FFF2-40B4-BE49-F238E27FC236}">
                <a16:creationId xmlns:a16="http://schemas.microsoft.com/office/drawing/2014/main" id="{A8615655-9D8A-A7DB-3CEB-765FCCBEFD1B}"/>
              </a:ext>
            </a:extLst>
          </p:cNvPr>
          <p:cNvSpPr txBox="1">
            <a:spLocks noGrp="1"/>
          </p:cNvSpPr>
          <p:nvPr>
            <p:ph type="subTitle" idx="1"/>
          </p:nvPr>
        </p:nvSpPr>
        <p:spPr>
          <a:xfrm>
            <a:off x="1707857" y="1789491"/>
            <a:ext cx="3021485" cy="898505"/>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US" sz="1100" dirty="0"/>
              <a:t>Music is an important part of our lives, and it is well known that your current mood can be detected by the songs you are listening to, or what you are listening can change your mood.</a:t>
            </a:r>
            <a:endParaRPr sz="1100" dirty="0"/>
          </a:p>
        </p:txBody>
      </p:sp>
      <p:sp>
        <p:nvSpPr>
          <p:cNvPr id="261" name="Google Shape;291;p30">
            <a:extLst>
              <a:ext uri="{FF2B5EF4-FFF2-40B4-BE49-F238E27FC236}">
                <a16:creationId xmlns:a16="http://schemas.microsoft.com/office/drawing/2014/main" id="{0D5ACE00-E3A3-FA56-A876-2C089A355CA2}"/>
              </a:ext>
            </a:extLst>
          </p:cNvPr>
          <p:cNvSpPr txBox="1">
            <a:spLocks noGrp="1"/>
          </p:cNvSpPr>
          <p:nvPr>
            <p:ph type="subTitle" idx="2"/>
          </p:nvPr>
        </p:nvSpPr>
        <p:spPr>
          <a:xfrm>
            <a:off x="1610230" y="1429815"/>
            <a:ext cx="3233019" cy="440725"/>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US" sz="1800" dirty="0"/>
              <a:t>Music</a:t>
            </a:r>
            <a:endParaRPr sz="1800" dirty="0"/>
          </a:p>
        </p:txBody>
      </p:sp>
      <p:sp>
        <p:nvSpPr>
          <p:cNvPr id="262" name="Google Shape;292;p30">
            <a:extLst>
              <a:ext uri="{FF2B5EF4-FFF2-40B4-BE49-F238E27FC236}">
                <a16:creationId xmlns:a16="http://schemas.microsoft.com/office/drawing/2014/main" id="{416C8582-B77B-9D98-09A1-20B0FD7B4EFB}"/>
              </a:ext>
            </a:extLst>
          </p:cNvPr>
          <p:cNvSpPr txBox="1">
            <a:spLocks noGrp="1"/>
          </p:cNvSpPr>
          <p:nvPr>
            <p:ph type="subTitle" idx="3"/>
          </p:nvPr>
        </p:nvSpPr>
        <p:spPr>
          <a:xfrm>
            <a:off x="5112283" y="1771660"/>
            <a:ext cx="3080109" cy="480052"/>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US" sz="1100" dirty="0"/>
              <a:t>Using Spotify data, with lyrics and “valence” value that describe the musical positiveness of a song, a high valence means more positive (Happy, Cheerful, euphoric, while songs with low valence means (sad, depresses, angry)</a:t>
            </a:r>
          </a:p>
        </p:txBody>
      </p:sp>
      <p:sp>
        <p:nvSpPr>
          <p:cNvPr id="264" name="Google Shape;294;p30">
            <a:extLst>
              <a:ext uri="{FF2B5EF4-FFF2-40B4-BE49-F238E27FC236}">
                <a16:creationId xmlns:a16="http://schemas.microsoft.com/office/drawing/2014/main" id="{BE728657-238A-BCDC-B8EC-9E85A851B284}"/>
              </a:ext>
            </a:extLst>
          </p:cNvPr>
          <p:cNvSpPr txBox="1">
            <a:spLocks noGrp="1"/>
          </p:cNvSpPr>
          <p:nvPr>
            <p:ph type="subTitle" idx="5"/>
          </p:nvPr>
        </p:nvSpPr>
        <p:spPr>
          <a:xfrm>
            <a:off x="1707856" y="3408527"/>
            <a:ext cx="3021485" cy="807410"/>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US" sz="1100" dirty="0"/>
              <a:t>There are a lot of use cases, most likely for Spotify to be able to recommend songs with the same valence values, but there are other use cases like identifying a person with a possible depression that can be treated or prevented</a:t>
            </a:r>
          </a:p>
        </p:txBody>
      </p:sp>
      <p:sp>
        <p:nvSpPr>
          <p:cNvPr id="266" name="Google Shape;296;p30">
            <a:extLst>
              <a:ext uri="{FF2B5EF4-FFF2-40B4-BE49-F238E27FC236}">
                <a16:creationId xmlns:a16="http://schemas.microsoft.com/office/drawing/2014/main" id="{EA761753-BD8A-2079-C267-F7599A818257}"/>
              </a:ext>
            </a:extLst>
          </p:cNvPr>
          <p:cNvSpPr txBox="1">
            <a:spLocks noGrp="1"/>
          </p:cNvSpPr>
          <p:nvPr>
            <p:ph type="subTitle" idx="7"/>
          </p:nvPr>
        </p:nvSpPr>
        <p:spPr>
          <a:xfrm>
            <a:off x="5103720" y="3420486"/>
            <a:ext cx="3080109" cy="849556"/>
          </a:xfrm>
          <a:prstGeom prst="rect">
            <a:avLst/>
          </a:prstGeom>
        </p:spPr>
        <p:txBody>
          <a:bodyPr spcFirstLastPara="1" wrap="square" lIns="91425" tIns="0" rIns="91425" bIns="0" anchor="t" anchorCtr="0">
            <a:noAutofit/>
          </a:bodyPr>
          <a:lstStyle/>
          <a:p>
            <a:pPr marL="0" lvl="0" indent="0" algn="just" rtl="0">
              <a:spcBef>
                <a:spcPts val="0"/>
              </a:spcBef>
              <a:spcAft>
                <a:spcPts val="1200"/>
              </a:spcAft>
              <a:buNone/>
            </a:pPr>
            <a:r>
              <a:rPr lang="en" sz="1100" dirty="0"/>
              <a:t>Set a baseline on how to </a:t>
            </a:r>
            <a:r>
              <a:rPr lang="en" sz="1100" dirty="0" err="1"/>
              <a:t>iden</a:t>
            </a:r>
            <a:r>
              <a:rPr lang="en-US" sz="1100" dirty="0" err="1"/>
              <a:t>tif</a:t>
            </a:r>
            <a:r>
              <a:rPr lang="en" sz="1100" dirty="0"/>
              <a:t>y a low-valence song, with a deep learning model that can process the words in a song.</a:t>
            </a:r>
          </a:p>
          <a:p>
            <a:pPr marL="0" lvl="0" indent="0" algn="just" rtl="0">
              <a:spcBef>
                <a:spcPts val="0"/>
              </a:spcBef>
              <a:spcAft>
                <a:spcPts val="1200"/>
              </a:spcAft>
              <a:buNone/>
            </a:pPr>
            <a:r>
              <a:rPr lang="en" sz="1100" dirty="0"/>
              <a:t>Try </a:t>
            </a:r>
            <a:r>
              <a:rPr lang="en" sz="1100" dirty="0" err="1"/>
              <a:t>dif</a:t>
            </a:r>
            <a:r>
              <a:rPr lang="en-US" sz="1100" dirty="0"/>
              <a:t>f</a:t>
            </a:r>
            <a:r>
              <a:rPr lang="en" sz="1100" dirty="0" err="1"/>
              <a:t>erent</a:t>
            </a:r>
            <a:r>
              <a:rPr lang="en" sz="1100" dirty="0"/>
              <a:t> approaches to define the best way to calculate the mood of a song.</a:t>
            </a:r>
            <a:endParaRPr sz="1100" dirty="0"/>
          </a:p>
        </p:txBody>
      </p:sp>
      <p:sp>
        <p:nvSpPr>
          <p:cNvPr id="10" name="Google Shape;291;p30">
            <a:extLst>
              <a:ext uri="{FF2B5EF4-FFF2-40B4-BE49-F238E27FC236}">
                <a16:creationId xmlns:a16="http://schemas.microsoft.com/office/drawing/2014/main" id="{60CDAE97-022A-3338-FF2C-C5A818EC774D}"/>
              </a:ext>
            </a:extLst>
          </p:cNvPr>
          <p:cNvSpPr txBox="1">
            <a:spLocks/>
          </p:cNvSpPr>
          <p:nvPr/>
        </p:nvSpPr>
        <p:spPr>
          <a:xfrm>
            <a:off x="5019124" y="1427996"/>
            <a:ext cx="3233019" cy="44072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lgn="ctr">
              <a:spcAft>
                <a:spcPts val="1200"/>
              </a:spcAft>
            </a:pPr>
            <a:r>
              <a:rPr lang="en-US" sz="1800" dirty="0"/>
              <a:t>Detecting</a:t>
            </a:r>
          </a:p>
        </p:txBody>
      </p:sp>
      <p:sp>
        <p:nvSpPr>
          <p:cNvPr id="15" name="Google Shape;291;p30">
            <a:extLst>
              <a:ext uri="{FF2B5EF4-FFF2-40B4-BE49-F238E27FC236}">
                <a16:creationId xmlns:a16="http://schemas.microsoft.com/office/drawing/2014/main" id="{CDBFF381-0533-B9FA-0411-96A942766F5B}"/>
              </a:ext>
            </a:extLst>
          </p:cNvPr>
          <p:cNvSpPr txBox="1">
            <a:spLocks/>
          </p:cNvSpPr>
          <p:nvPr/>
        </p:nvSpPr>
        <p:spPr>
          <a:xfrm>
            <a:off x="5037319" y="3103720"/>
            <a:ext cx="3233019" cy="44072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lgn="ctr">
              <a:spcAft>
                <a:spcPts val="1200"/>
              </a:spcAft>
            </a:pPr>
            <a:r>
              <a:rPr lang="en-US" sz="1800" dirty="0"/>
              <a:t>Goals</a:t>
            </a:r>
          </a:p>
        </p:txBody>
      </p:sp>
      <p:sp>
        <p:nvSpPr>
          <p:cNvPr id="16" name="Google Shape;291;p30">
            <a:extLst>
              <a:ext uri="{FF2B5EF4-FFF2-40B4-BE49-F238E27FC236}">
                <a16:creationId xmlns:a16="http://schemas.microsoft.com/office/drawing/2014/main" id="{2DB4F938-C5D3-78EC-2FDE-F43B8D7434D1}"/>
              </a:ext>
            </a:extLst>
          </p:cNvPr>
          <p:cNvSpPr txBox="1">
            <a:spLocks/>
          </p:cNvSpPr>
          <p:nvPr/>
        </p:nvSpPr>
        <p:spPr>
          <a:xfrm>
            <a:off x="1575717" y="3108763"/>
            <a:ext cx="3233019" cy="44072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lvl="0" indent="0" algn="ctr" rtl="0">
              <a:spcBef>
                <a:spcPts val="0"/>
              </a:spcBef>
              <a:spcAft>
                <a:spcPts val="1200"/>
              </a:spcAft>
              <a:buNone/>
            </a:pPr>
            <a:r>
              <a:rPr lang="en-US" sz="1800" dirty="0"/>
              <a:t>Benefits</a:t>
            </a:r>
          </a:p>
        </p:txBody>
      </p:sp>
    </p:spTree>
    <p:extLst>
      <p:ext uri="{BB962C8B-B14F-4D97-AF65-F5344CB8AC3E}">
        <p14:creationId xmlns:p14="http://schemas.microsoft.com/office/powerpoint/2010/main" val="23845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800" b="1" i="0" u="none" strike="noStrike" dirty="0">
                <a:solidFill>
                  <a:srgbClr val="ECECEC"/>
                </a:solidFill>
                <a:effectLst/>
                <a:latin typeface="Söhne"/>
              </a:rPr>
              <a:t>Assumptions/Hypotheses about data and model</a:t>
            </a:r>
            <a:endParaRPr sz="18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29;p39">
            <a:extLst>
              <a:ext uri="{FF2B5EF4-FFF2-40B4-BE49-F238E27FC236}">
                <a16:creationId xmlns:a16="http://schemas.microsoft.com/office/drawing/2014/main" id="{8B6B9DEA-F4B9-A808-24CB-23B6EDB40187}"/>
              </a:ext>
            </a:extLst>
          </p:cNvPr>
          <p:cNvSpPr txBox="1">
            <a:spLocks/>
          </p:cNvSpPr>
          <p:nvPr/>
        </p:nvSpPr>
        <p:spPr>
          <a:xfrm>
            <a:off x="4831604" y="1684161"/>
            <a:ext cx="3548344" cy="2694544"/>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indent="-285750" algn="just">
              <a:buFont typeface="Arial" panose="020B0604020202020204" pitchFamily="34" charset="0"/>
              <a:buChar char="•"/>
            </a:pPr>
            <a:r>
              <a:rPr lang="en-US" sz="1400" dirty="0"/>
              <a:t>When trying a classification approach, it will give me better results than when trying a ”linear” result approach</a:t>
            </a:r>
          </a:p>
          <a:p>
            <a:pPr marL="285750" indent="-285750" algn="just">
              <a:buFont typeface="Arial" panose="020B0604020202020204" pitchFamily="34" charset="0"/>
              <a:buChar char="•"/>
            </a:pPr>
            <a:r>
              <a:rPr lang="en-US" sz="1400" dirty="0"/>
              <a:t>Whichever model is created will not perform ”great” in the sense that valence could be affected by other variables outside of the words themselves (even though we are assuming it is the only important in the Assumptions section we are aware of the limitation in the metrics)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a:p>
        </p:txBody>
      </p:sp>
      <p:sp>
        <p:nvSpPr>
          <p:cNvPr id="8" name="Google Shape;475;p33">
            <a:extLst>
              <a:ext uri="{FF2B5EF4-FFF2-40B4-BE49-F238E27FC236}">
                <a16:creationId xmlns:a16="http://schemas.microsoft.com/office/drawing/2014/main" id="{09516523-99E4-BA1F-F2C7-4C64BCCECB7F}"/>
              </a:ext>
            </a:extLst>
          </p:cNvPr>
          <p:cNvSpPr txBox="1">
            <a:spLocks/>
          </p:cNvSpPr>
          <p:nvPr/>
        </p:nvSpPr>
        <p:spPr>
          <a:xfrm>
            <a:off x="4831604" y="1293949"/>
            <a:ext cx="3548343"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Hypothesis</a:t>
            </a:r>
          </a:p>
        </p:txBody>
      </p:sp>
      <p:sp>
        <p:nvSpPr>
          <p:cNvPr id="9" name="Google Shape;929;p39">
            <a:extLst>
              <a:ext uri="{FF2B5EF4-FFF2-40B4-BE49-F238E27FC236}">
                <a16:creationId xmlns:a16="http://schemas.microsoft.com/office/drawing/2014/main" id="{3027CC48-BDC6-88F9-63F9-50EF3A09D50A}"/>
              </a:ext>
            </a:extLst>
          </p:cNvPr>
          <p:cNvSpPr txBox="1">
            <a:spLocks/>
          </p:cNvSpPr>
          <p:nvPr/>
        </p:nvSpPr>
        <p:spPr>
          <a:xfrm>
            <a:off x="1283262" y="1678736"/>
            <a:ext cx="3548344" cy="2694544"/>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lvl="0" indent="-285750" algn="just" rtl="0">
              <a:spcBef>
                <a:spcPts val="0"/>
              </a:spcBef>
              <a:spcAft>
                <a:spcPts val="0"/>
              </a:spcAft>
              <a:buFont typeface="Arial" panose="020B0604020202020204" pitchFamily="34" charset="0"/>
              <a:buChar char="•"/>
            </a:pPr>
            <a:r>
              <a:rPr lang="en-US" sz="1400" dirty="0"/>
              <a:t>Lyrics are the only important factor in a song's valence</a:t>
            </a:r>
          </a:p>
          <a:p>
            <a:pPr marL="285750" lvl="0" indent="-285750" algn="just" rtl="0">
              <a:spcBef>
                <a:spcPts val="0"/>
              </a:spcBef>
              <a:spcAft>
                <a:spcPts val="0"/>
              </a:spcAft>
              <a:buFont typeface="Arial" panose="020B0604020202020204" pitchFamily="34" charset="0"/>
              <a:buChar char="•"/>
            </a:pPr>
            <a:r>
              <a:rPr lang="en-US" sz="1400" dirty="0"/>
              <a:t>Valence is correctly calculated by Spotify (given that it is the most popular music streaming)</a:t>
            </a:r>
          </a:p>
        </p:txBody>
      </p:sp>
      <p:sp>
        <p:nvSpPr>
          <p:cNvPr id="10" name="Google Shape;475;p33">
            <a:extLst>
              <a:ext uri="{FF2B5EF4-FFF2-40B4-BE49-F238E27FC236}">
                <a16:creationId xmlns:a16="http://schemas.microsoft.com/office/drawing/2014/main" id="{7451CEC7-6145-CB80-F408-36F2178B7344}"/>
              </a:ext>
            </a:extLst>
          </p:cNvPr>
          <p:cNvSpPr txBox="1">
            <a:spLocks/>
          </p:cNvSpPr>
          <p:nvPr/>
        </p:nvSpPr>
        <p:spPr>
          <a:xfrm>
            <a:off x="1283261" y="1291125"/>
            <a:ext cx="3548343"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Assumptions</a:t>
            </a:r>
          </a:p>
        </p:txBody>
      </p:sp>
    </p:spTree>
    <p:extLst>
      <p:ext uri="{BB962C8B-B14F-4D97-AF65-F5344CB8AC3E}">
        <p14:creationId xmlns:p14="http://schemas.microsoft.com/office/powerpoint/2010/main" val="4194866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Dataset</a:t>
            </a:r>
            <a:endParaRPr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983;p40">
            <a:extLst>
              <a:ext uri="{FF2B5EF4-FFF2-40B4-BE49-F238E27FC236}">
                <a16:creationId xmlns:a16="http://schemas.microsoft.com/office/drawing/2014/main" id="{3CAF16A4-B99A-320B-EC22-3FCACCFA7230}"/>
              </a:ext>
            </a:extLst>
          </p:cNvPr>
          <p:cNvSpPr txBox="1">
            <a:spLocks noGrp="1"/>
          </p:cNvSpPr>
          <p:nvPr>
            <p:ph type="subTitle" idx="1"/>
          </p:nvPr>
        </p:nvSpPr>
        <p:spPr>
          <a:xfrm>
            <a:off x="4347813" y="1709625"/>
            <a:ext cx="3753600" cy="5055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sz="1100" dirty="0"/>
              <a:t>Artist, Name, Lyric text, and Valence value, this last one calculated by Spotify.</a:t>
            </a:r>
            <a:endParaRPr sz="1100" dirty="0"/>
          </a:p>
        </p:txBody>
      </p:sp>
      <p:sp>
        <p:nvSpPr>
          <p:cNvPr id="27" name="Google Shape;984;p40">
            <a:extLst>
              <a:ext uri="{FF2B5EF4-FFF2-40B4-BE49-F238E27FC236}">
                <a16:creationId xmlns:a16="http://schemas.microsoft.com/office/drawing/2014/main" id="{ABFC159A-993E-7376-1E1A-A0803C4F2934}"/>
              </a:ext>
            </a:extLst>
          </p:cNvPr>
          <p:cNvSpPr txBox="1">
            <a:spLocks/>
          </p:cNvSpPr>
          <p:nvPr/>
        </p:nvSpPr>
        <p:spPr>
          <a:xfrm>
            <a:off x="4347813" y="2780700"/>
            <a:ext cx="3753600" cy="5055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spcAft>
                <a:spcPts val="1200"/>
              </a:spcAft>
            </a:pPr>
            <a:r>
              <a:rPr lang="en-US" sz="1100" dirty="0"/>
              <a:t>This is a float number that goes from 0.0 to 1.0, lower numbers are negative (sadness, angry) , and higher ones are positive (happy, joyful)</a:t>
            </a:r>
          </a:p>
        </p:txBody>
      </p:sp>
      <p:sp>
        <p:nvSpPr>
          <p:cNvPr id="28" name="Google Shape;985;p40">
            <a:extLst>
              <a:ext uri="{FF2B5EF4-FFF2-40B4-BE49-F238E27FC236}">
                <a16:creationId xmlns:a16="http://schemas.microsoft.com/office/drawing/2014/main" id="{D551C1F4-2840-BE16-11E0-607BB2C7B996}"/>
              </a:ext>
            </a:extLst>
          </p:cNvPr>
          <p:cNvSpPr txBox="1">
            <a:spLocks noGrp="1"/>
          </p:cNvSpPr>
          <p:nvPr>
            <p:ph type="subTitle" idx="2"/>
          </p:nvPr>
        </p:nvSpPr>
        <p:spPr>
          <a:xfrm>
            <a:off x="4347820" y="1355825"/>
            <a:ext cx="2715920" cy="305700"/>
          </a:xfrm>
          <a:prstGeom prst="rect">
            <a:avLst/>
          </a:prstGeom>
          <a:ln>
            <a:noFill/>
          </a:ln>
        </p:spPr>
        <p:txBody>
          <a:bodyPr spcFirstLastPara="1" wrap="square" lIns="91425" tIns="0" rIns="91425" bIns="0" anchor="t" anchorCtr="0">
            <a:noAutofit/>
          </a:bodyPr>
          <a:lstStyle/>
          <a:p>
            <a:pPr marL="0" lvl="0" indent="0" algn="l" rtl="0">
              <a:spcBef>
                <a:spcPts val="0"/>
              </a:spcBef>
              <a:spcAft>
                <a:spcPts val="1200"/>
              </a:spcAft>
              <a:buNone/>
            </a:pPr>
            <a:r>
              <a:rPr lang="en" dirty="0"/>
              <a:t>Spotify Information</a:t>
            </a:r>
            <a:endParaRPr dirty="0"/>
          </a:p>
        </p:txBody>
      </p:sp>
      <p:sp>
        <p:nvSpPr>
          <p:cNvPr id="29" name="Google Shape;986;p40">
            <a:extLst>
              <a:ext uri="{FF2B5EF4-FFF2-40B4-BE49-F238E27FC236}">
                <a16:creationId xmlns:a16="http://schemas.microsoft.com/office/drawing/2014/main" id="{1EE8BB41-AA46-FDE4-0F30-ABC0014DA66D}"/>
              </a:ext>
            </a:extLst>
          </p:cNvPr>
          <p:cNvSpPr txBox="1">
            <a:spLocks/>
          </p:cNvSpPr>
          <p:nvPr/>
        </p:nvSpPr>
        <p:spPr>
          <a:xfrm>
            <a:off x="4347821" y="2426900"/>
            <a:ext cx="1656000" cy="305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spcAft>
                <a:spcPts val="1200"/>
              </a:spcAft>
            </a:pPr>
            <a:r>
              <a:rPr lang="en-US" dirty="0"/>
              <a:t>Valence</a:t>
            </a:r>
          </a:p>
        </p:txBody>
      </p:sp>
      <p:sp>
        <p:nvSpPr>
          <p:cNvPr id="30" name="Google Shape;987;p40">
            <a:extLst>
              <a:ext uri="{FF2B5EF4-FFF2-40B4-BE49-F238E27FC236}">
                <a16:creationId xmlns:a16="http://schemas.microsoft.com/office/drawing/2014/main" id="{CA200277-FF4A-CE9A-4789-99DB23D95CD7}"/>
              </a:ext>
            </a:extLst>
          </p:cNvPr>
          <p:cNvSpPr txBox="1">
            <a:spLocks/>
          </p:cNvSpPr>
          <p:nvPr/>
        </p:nvSpPr>
        <p:spPr>
          <a:xfrm>
            <a:off x="4347813" y="3851775"/>
            <a:ext cx="3753600" cy="5055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spcAft>
                <a:spcPts val="1200"/>
              </a:spcAft>
            </a:pPr>
            <a:r>
              <a:rPr lang="en-US" sz="1100" dirty="0"/>
              <a:t>https://</a:t>
            </a:r>
            <a:r>
              <a:rPr lang="en-US" sz="1100" dirty="0" err="1"/>
              <a:t>www.kaggle.com</a:t>
            </a:r>
            <a:r>
              <a:rPr lang="en-US" sz="1100" dirty="0"/>
              <a:t>/datasets/</a:t>
            </a:r>
            <a:r>
              <a:rPr lang="en-US" sz="1100" dirty="0" err="1"/>
              <a:t>edenbd</a:t>
            </a:r>
            <a:r>
              <a:rPr lang="en-US" sz="1100" dirty="0"/>
              <a:t>/150k-lyrics-labeled-with-spotify-valence</a:t>
            </a:r>
          </a:p>
        </p:txBody>
      </p:sp>
      <p:sp>
        <p:nvSpPr>
          <p:cNvPr id="31" name="Google Shape;988;p40">
            <a:extLst>
              <a:ext uri="{FF2B5EF4-FFF2-40B4-BE49-F238E27FC236}">
                <a16:creationId xmlns:a16="http://schemas.microsoft.com/office/drawing/2014/main" id="{F317EA22-99AE-8704-E2D9-D8DFBED1C7EC}"/>
              </a:ext>
            </a:extLst>
          </p:cNvPr>
          <p:cNvSpPr txBox="1">
            <a:spLocks/>
          </p:cNvSpPr>
          <p:nvPr/>
        </p:nvSpPr>
        <p:spPr>
          <a:xfrm>
            <a:off x="4347821" y="3497975"/>
            <a:ext cx="1656000" cy="305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spcAft>
                <a:spcPts val="1200"/>
              </a:spcAft>
            </a:pPr>
            <a:r>
              <a:rPr lang="en-US" dirty="0"/>
              <a:t>Kaggle</a:t>
            </a:r>
          </a:p>
        </p:txBody>
      </p:sp>
      <p:sp>
        <p:nvSpPr>
          <p:cNvPr id="32" name="Google Shape;990;p40">
            <a:extLst>
              <a:ext uri="{FF2B5EF4-FFF2-40B4-BE49-F238E27FC236}">
                <a16:creationId xmlns:a16="http://schemas.microsoft.com/office/drawing/2014/main" id="{E2DF156B-CE20-691E-F935-A999BE089E79}"/>
              </a:ext>
            </a:extLst>
          </p:cNvPr>
          <p:cNvSpPr txBox="1">
            <a:spLocks/>
          </p:cNvSpPr>
          <p:nvPr/>
        </p:nvSpPr>
        <p:spPr>
          <a:xfrm>
            <a:off x="1848738" y="1395650"/>
            <a:ext cx="2259300" cy="509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r"/>
            <a:r>
              <a:rPr lang="en" sz="4000" dirty="0">
                <a:latin typeface="Lexend Deca Medium"/>
                <a:sym typeface="Lexend Deca Medium"/>
              </a:rPr>
              <a:t>158,353</a:t>
            </a:r>
          </a:p>
        </p:txBody>
      </p:sp>
      <p:sp>
        <p:nvSpPr>
          <p:cNvPr id="33" name="Google Shape;991;p40">
            <a:extLst>
              <a:ext uri="{FF2B5EF4-FFF2-40B4-BE49-F238E27FC236}">
                <a16:creationId xmlns:a16="http://schemas.microsoft.com/office/drawing/2014/main" id="{F3091E36-D445-2E6D-EC06-8A3A086FB66A}"/>
              </a:ext>
            </a:extLst>
          </p:cNvPr>
          <p:cNvSpPr txBox="1">
            <a:spLocks/>
          </p:cNvSpPr>
          <p:nvPr/>
        </p:nvSpPr>
        <p:spPr>
          <a:xfrm>
            <a:off x="1848738" y="2452638"/>
            <a:ext cx="2259300" cy="509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lgn="r"/>
            <a:r>
              <a:rPr lang="en" sz="4000" dirty="0">
                <a:sym typeface="Metrophobic"/>
              </a:rPr>
              <a:t>0 to 1</a:t>
            </a:r>
          </a:p>
        </p:txBody>
      </p:sp>
      <p:sp>
        <p:nvSpPr>
          <p:cNvPr id="34" name="Google Shape;992;p40">
            <a:extLst>
              <a:ext uri="{FF2B5EF4-FFF2-40B4-BE49-F238E27FC236}">
                <a16:creationId xmlns:a16="http://schemas.microsoft.com/office/drawing/2014/main" id="{C3A8ACAC-9EC6-BE45-65D4-D6E73216927C}"/>
              </a:ext>
            </a:extLst>
          </p:cNvPr>
          <p:cNvSpPr txBox="1">
            <a:spLocks/>
          </p:cNvSpPr>
          <p:nvPr/>
        </p:nvSpPr>
        <p:spPr>
          <a:xfrm>
            <a:off x="1848738" y="3509625"/>
            <a:ext cx="2259300" cy="5097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exend Deca Medium"/>
              <a:buNone/>
              <a:defRPr sz="4000" b="0" i="0" u="none" strike="noStrike" cap="none">
                <a:solidFill>
                  <a:schemeClr val="dk1"/>
                </a:solidFill>
                <a:latin typeface="Lexend Deca Medium"/>
                <a:ea typeface="Lexend Deca Medium"/>
                <a:cs typeface="Lexend Deca Medium"/>
                <a:sym typeface="Lexend Deca Medium"/>
              </a:defRPr>
            </a:lvl1pPr>
            <a:lvl2pPr marR="0" lvl="1"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2pPr>
            <a:lvl3pPr marR="0" lvl="2"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3pPr>
            <a:lvl4pPr marR="0" lvl="3"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4pPr>
            <a:lvl5pPr marR="0" lvl="4"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5pPr>
            <a:lvl6pPr marR="0" lvl="5"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6pPr>
            <a:lvl7pPr marR="0" lvl="6"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7pPr>
            <a:lvl8pPr marR="0" lvl="7"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8pPr>
            <a:lvl9pPr marR="0" lvl="8" algn="ctr" rtl="0">
              <a:lnSpc>
                <a:spcPct val="100000"/>
              </a:lnSpc>
              <a:spcBef>
                <a:spcPts val="0"/>
              </a:spcBef>
              <a:spcAft>
                <a:spcPts val="0"/>
              </a:spcAft>
              <a:buClr>
                <a:schemeClr val="dk1"/>
              </a:buClr>
              <a:buSzPts val="6000"/>
              <a:buFont typeface="Lexend Deca Medium"/>
              <a:buNone/>
              <a:defRPr sz="6000" b="0" i="0" u="none" strike="noStrike" cap="none">
                <a:solidFill>
                  <a:schemeClr val="dk1"/>
                </a:solidFill>
                <a:latin typeface="Lexend Deca Medium"/>
                <a:ea typeface="Lexend Deca Medium"/>
                <a:cs typeface="Lexend Deca Medium"/>
                <a:sym typeface="Lexend Deca Medium"/>
              </a:defRPr>
            </a:lvl9pPr>
          </a:lstStyle>
          <a:p>
            <a:pPr algn="r"/>
            <a:r>
              <a:rPr lang="en" sz="4000" dirty="0">
                <a:sym typeface="Metrophobic"/>
              </a:rPr>
              <a:t>14,691</a:t>
            </a:r>
            <a:endParaRPr lang="en" dirty="0"/>
          </a:p>
        </p:txBody>
      </p:sp>
      <p:sp>
        <p:nvSpPr>
          <p:cNvPr id="62" name="Google Shape;1031;p40">
            <a:extLst>
              <a:ext uri="{FF2B5EF4-FFF2-40B4-BE49-F238E27FC236}">
                <a16:creationId xmlns:a16="http://schemas.microsoft.com/office/drawing/2014/main" id="{63F564C8-A97B-76B9-9D92-C79F6D41F605}"/>
              </a:ext>
            </a:extLst>
          </p:cNvPr>
          <p:cNvSpPr/>
          <p:nvPr/>
        </p:nvSpPr>
        <p:spPr>
          <a:xfrm>
            <a:off x="3108960" y="1899340"/>
            <a:ext cx="895276" cy="246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1"/>
                </a:solidFill>
                <a:latin typeface="Metrophobic"/>
                <a:ea typeface="Metrophobic"/>
                <a:cs typeface="Metrophobic"/>
                <a:sym typeface="Metrophobic"/>
              </a:rPr>
              <a:t>Observations</a:t>
            </a:r>
            <a:endParaRPr sz="1000" dirty="0">
              <a:solidFill>
                <a:schemeClr val="accent1"/>
              </a:solidFill>
              <a:latin typeface="Metrophobic"/>
              <a:ea typeface="Metrophobic"/>
              <a:cs typeface="Metrophobic"/>
              <a:sym typeface="Metrophobic"/>
            </a:endParaRPr>
          </a:p>
        </p:txBody>
      </p:sp>
      <p:sp>
        <p:nvSpPr>
          <p:cNvPr id="63" name="Google Shape;1032;p40">
            <a:extLst>
              <a:ext uri="{FF2B5EF4-FFF2-40B4-BE49-F238E27FC236}">
                <a16:creationId xmlns:a16="http://schemas.microsoft.com/office/drawing/2014/main" id="{1343CA38-5FD1-0CC9-D5D0-6DCE0E21F081}"/>
              </a:ext>
            </a:extLst>
          </p:cNvPr>
          <p:cNvSpPr/>
          <p:nvPr/>
        </p:nvSpPr>
        <p:spPr>
          <a:xfrm>
            <a:off x="3439936" y="2988215"/>
            <a:ext cx="564300" cy="246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1"/>
                </a:solidFill>
                <a:latin typeface="Metrophobic"/>
                <a:ea typeface="Metrophobic"/>
                <a:cs typeface="Metrophobic"/>
                <a:sym typeface="Metrophobic"/>
              </a:rPr>
              <a:t>Valence</a:t>
            </a:r>
            <a:endParaRPr sz="1000" dirty="0">
              <a:solidFill>
                <a:schemeClr val="accent1"/>
              </a:solidFill>
              <a:latin typeface="Metrophobic"/>
              <a:ea typeface="Metrophobic"/>
              <a:cs typeface="Metrophobic"/>
              <a:sym typeface="Metrophobic"/>
            </a:endParaRPr>
          </a:p>
        </p:txBody>
      </p:sp>
      <p:sp>
        <p:nvSpPr>
          <p:cNvPr id="285" name="Google Shape;1033;p40">
            <a:extLst>
              <a:ext uri="{FF2B5EF4-FFF2-40B4-BE49-F238E27FC236}">
                <a16:creationId xmlns:a16="http://schemas.microsoft.com/office/drawing/2014/main" id="{8B2CDEAA-F1F8-08BC-C2C9-B92668A6389E}"/>
              </a:ext>
            </a:extLst>
          </p:cNvPr>
          <p:cNvSpPr/>
          <p:nvPr/>
        </p:nvSpPr>
        <p:spPr>
          <a:xfrm>
            <a:off x="3439936" y="4077090"/>
            <a:ext cx="564300" cy="246000"/>
          </a:xfrm>
          <a:prstGeom prst="roundRect">
            <a:avLst>
              <a:gd name="adj" fmla="val 50000"/>
            </a:avLst>
          </a:prstGeom>
          <a:no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000" dirty="0">
                <a:solidFill>
                  <a:schemeClr val="accent1"/>
                </a:solidFill>
                <a:latin typeface="Metrophobic"/>
                <a:ea typeface="Metrophobic"/>
                <a:cs typeface="Metrophobic"/>
                <a:sym typeface="Metrophobic"/>
              </a:rPr>
              <a:t>Artist</a:t>
            </a:r>
            <a:endParaRPr sz="1000" dirty="0">
              <a:solidFill>
                <a:schemeClr val="accent1"/>
              </a:solidFill>
              <a:latin typeface="Metrophobic"/>
              <a:ea typeface="Metrophobic"/>
              <a:cs typeface="Metrophobic"/>
              <a:sym typeface="Metrophobic"/>
            </a:endParaRPr>
          </a:p>
        </p:txBody>
      </p:sp>
    </p:spTree>
    <p:extLst>
      <p:ext uri="{BB962C8B-B14F-4D97-AF65-F5344CB8AC3E}">
        <p14:creationId xmlns:p14="http://schemas.microsoft.com/office/powerpoint/2010/main" val="56480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b="1" i="0" u="none" strike="noStrike" dirty="0">
                <a:solidFill>
                  <a:srgbClr val="ECECEC"/>
                </a:solidFill>
                <a:effectLst/>
                <a:latin typeface="Söhne"/>
              </a:rPr>
              <a:t>Exploratory Data Analysis</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88;p30">
            <a:extLst>
              <a:ext uri="{FF2B5EF4-FFF2-40B4-BE49-F238E27FC236}">
                <a16:creationId xmlns:a16="http://schemas.microsoft.com/office/drawing/2014/main" id="{F9B9B37F-1983-9FD4-9B43-D490B4424452}"/>
              </a:ext>
            </a:extLst>
          </p:cNvPr>
          <p:cNvSpPr/>
          <p:nvPr/>
        </p:nvSpPr>
        <p:spPr>
          <a:xfrm>
            <a:off x="4812836" y="1251221"/>
            <a:ext cx="3782552" cy="1131094"/>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8;p30">
            <a:extLst>
              <a:ext uri="{FF2B5EF4-FFF2-40B4-BE49-F238E27FC236}">
                <a16:creationId xmlns:a16="http://schemas.microsoft.com/office/drawing/2014/main" id="{FCD6CCFF-3D43-4A9C-222E-C5EF3AEB4C7F}"/>
              </a:ext>
            </a:extLst>
          </p:cNvPr>
          <p:cNvSpPr/>
          <p:nvPr/>
        </p:nvSpPr>
        <p:spPr>
          <a:xfrm>
            <a:off x="1377731" y="2434789"/>
            <a:ext cx="3782552" cy="1131094"/>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p30">
            <a:extLst>
              <a:ext uri="{FF2B5EF4-FFF2-40B4-BE49-F238E27FC236}">
                <a16:creationId xmlns:a16="http://schemas.microsoft.com/office/drawing/2014/main" id="{2EBFC838-5B97-1BFD-E506-524D18E48583}"/>
              </a:ext>
            </a:extLst>
          </p:cNvPr>
          <p:cNvSpPr/>
          <p:nvPr/>
        </p:nvSpPr>
        <p:spPr>
          <a:xfrm>
            <a:off x="4812836" y="3619103"/>
            <a:ext cx="3782552" cy="1131094"/>
          </a:xfrm>
          <a:prstGeom prst="roundRect">
            <a:avLst>
              <a:gd name="adj" fmla="val 17283"/>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p30">
            <a:extLst>
              <a:ext uri="{FF2B5EF4-FFF2-40B4-BE49-F238E27FC236}">
                <a16:creationId xmlns:a16="http://schemas.microsoft.com/office/drawing/2014/main" id="{E3865B10-528D-D7C2-3631-F5A7638BCFCF}"/>
              </a:ext>
            </a:extLst>
          </p:cNvPr>
          <p:cNvSpPr/>
          <p:nvPr/>
        </p:nvSpPr>
        <p:spPr>
          <a:xfrm>
            <a:off x="1369467" y="1251221"/>
            <a:ext cx="3366608" cy="1089082"/>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p30">
            <a:extLst>
              <a:ext uri="{FF2B5EF4-FFF2-40B4-BE49-F238E27FC236}">
                <a16:creationId xmlns:a16="http://schemas.microsoft.com/office/drawing/2014/main" id="{5E6E1E4B-690D-A22D-9995-D572DF9EAB57}"/>
              </a:ext>
            </a:extLst>
          </p:cNvPr>
          <p:cNvSpPr/>
          <p:nvPr/>
        </p:nvSpPr>
        <p:spPr>
          <a:xfrm>
            <a:off x="5228780" y="2455795"/>
            <a:ext cx="3366608" cy="1089082"/>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p30">
            <a:extLst>
              <a:ext uri="{FF2B5EF4-FFF2-40B4-BE49-F238E27FC236}">
                <a16:creationId xmlns:a16="http://schemas.microsoft.com/office/drawing/2014/main" id="{C4B82990-3934-78DE-E8C8-3B22A00C48C0}"/>
              </a:ext>
            </a:extLst>
          </p:cNvPr>
          <p:cNvSpPr/>
          <p:nvPr/>
        </p:nvSpPr>
        <p:spPr>
          <a:xfrm>
            <a:off x="1369467" y="3640109"/>
            <a:ext cx="3366608" cy="1089082"/>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Picture 25" descr="A graph with text on it&#10;&#10;Description automatically generated">
            <a:extLst>
              <a:ext uri="{FF2B5EF4-FFF2-40B4-BE49-F238E27FC236}">
                <a16:creationId xmlns:a16="http://schemas.microsoft.com/office/drawing/2014/main" id="{D29F2CA2-E069-2B86-6DA6-0117230B4E78}"/>
              </a:ext>
            </a:extLst>
          </p:cNvPr>
          <p:cNvPicPr>
            <a:picLocks noChangeAspect="1"/>
          </p:cNvPicPr>
          <p:nvPr/>
        </p:nvPicPr>
        <p:blipFill>
          <a:blip r:embed="rId3"/>
          <a:stretch>
            <a:fillRect/>
          </a:stretch>
        </p:blipFill>
        <p:spPr>
          <a:xfrm>
            <a:off x="4941680" y="1271197"/>
            <a:ext cx="3524863" cy="1090460"/>
          </a:xfrm>
          <a:prstGeom prst="rect">
            <a:avLst/>
          </a:prstGeom>
        </p:spPr>
      </p:pic>
      <p:sp>
        <p:nvSpPr>
          <p:cNvPr id="27" name="Google Shape;290;p30">
            <a:extLst>
              <a:ext uri="{FF2B5EF4-FFF2-40B4-BE49-F238E27FC236}">
                <a16:creationId xmlns:a16="http://schemas.microsoft.com/office/drawing/2014/main" id="{68637957-9EEC-BF6E-3086-1ED22B507D52}"/>
              </a:ext>
            </a:extLst>
          </p:cNvPr>
          <p:cNvSpPr txBox="1">
            <a:spLocks noGrp="1"/>
          </p:cNvSpPr>
          <p:nvPr>
            <p:ph type="subTitle" idx="1"/>
          </p:nvPr>
        </p:nvSpPr>
        <p:spPr>
          <a:xfrm>
            <a:off x="1404823" y="1339821"/>
            <a:ext cx="3331251" cy="1000481"/>
          </a:xfrm>
          <a:prstGeom prst="rect">
            <a:avLst/>
          </a:prstGeom>
        </p:spPr>
        <p:txBody>
          <a:bodyPr spcFirstLastPara="1" wrap="square" lIns="91425" tIns="0" rIns="91425" bIns="0" anchor="t" anchorCtr="0">
            <a:noAutofit/>
          </a:bodyPr>
          <a:lstStyle/>
          <a:p>
            <a:pPr marL="171450" lvl="0" indent="-171450" algn="just" rtl="0">
              <a:spcBef>
                <a:spcPts val="0"/>
              </a:spcBef>
              <a:buFont typeface="Arial" panose="020B0604020202020204" pitchFamily="34" charset="0"/>
              <a:buChar char="•"/>
            </a:pPr>
            <a:r>
              <a:rPr lang="en-US" sz="900" dirty="0"/>
              <a:t>High word count observations, highest “Last Call” by “Kanye West”</a:t>
            </a:r>
          </a:p>
          <a:p>
            <a:pPr marL="171450" lvl="0" indent="-171450" algn="just" rtl="0">
              <a:spcBef>
                <a:spcPts val="0"/>
              </a:spcBef>
              <a:buFont typeface="Arial" panose="020B0604020202020204" pitchFamily="34" charset="0"/>
              <a:buChar char="•"/>
            </a:pPr>
            <a:r>
              <a:rPr lang="en-US" sz="900" dirty="0"/>
              <a:t>Observations with low word count, that could affect the model</a:t>
            </a:r>
          </a:p>
          <a:p>
            <a:pPr marL="171450" lvl="0" indent="-171450" algn="just" rtl="0">
              <a:spcBef>
                <a:spcPts val="0"/>
              </a:spcBef>
              <a:buFont typeface="Arial" panose="020B0604020202020204" pitchFamily="34" charset="0"/>
              <a:buChar char="•"/>
            </a:pPr>
            <a:r>
              <a:rPr lang="en-US" sz="900" dirty="0"/>
              <a:t>The average word count is 220 </a:t>
            </a:r>
          </a:p>
          <a:p>
            <a:pPr marL="171450" lvl="0" indent="-171450" algn="just" rtl="0">
              <a:spcBef>
                <a:spcPts val="0"/>
              </a:spcBef>
              <a:buFont typeface="Arial" panose="020B0604020202020204" pitchFamily="34" charset="0"/>
              <a:buChar char="•"/>
            </a:pPr>
            <a:r>
              <a:rPr lang="en-US" sz="900" dirty="0"/>
              <a:t>A considerable amount of the words count are stop words</a:t>
            </a:r>
          </a:p>
        </p:txBody>
      </p:sp>
      <p:sp>
        <p:nvSpPr>
          <p:cNvPr id="28" name="Google Shape;290;p30">
            <a:extLst>
              <a:ext uri="{FF2B5EF4-FFF2-40B4-BE49-F238E27FC236}">
                <a16:creationId xmlns:a16="http://schemas.microsoft.com/office/drawing/2014/main" id="{9724FFEC-2547-85A6-A6DC-BA59304632B5}"/>
              </a:ext>
            </a:extLst>
          </p:cNvPr>
          <p:cNvSpPr txBox="1">
            <a:spLocks/>
          </p:cNvSpPr>
          <p:nvPr/>
        </p:nvSpPr>
        <p:spPr>
          <a:xfrm>
            <a:off x="5246458" y="2526992"/>
            <a:ext cx="3331251" cy="1008304"/>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171450" lvl="0" indent="-171450" algn="just" rtl="0">
              <a:spcBef>
                <a:spcPts val="0"/>
              </a:spcBef>
              <a:buFont typeface="Arial" panose="020B0604020202020204" pitchFamily="34" charset="0"/>
              <a:buChar char="•"/>
            </a:pPr>
            <a:r>
              <a:rPr lang="en-US" sz="900" dirty="0"/>
              <a:t>The right is one example of a lyric, which has a lot of noise in the sense of:</a:t>
            </a:r>
          </a:p>
          <a:p>
            <a:pPr marL="628650" lvl="1" indent="-171450" algn="just">
              <a:buFont typeface="Arial" panose="020B0604020202020204" pitchFamily="34" charset="0"/>
              <a:buChar char="•"/>
            </a:pPr>
            <a:r>
              <a:rPr lang="en-US" sz="900" dirty="0"/>
              <a:t>\r \n \t </a:t>
            </a:r>
          </a:p>
          <a:p>
            <a:pPr marL="628650" lvl="1" indent="-171450" algn="just">
              <a:buFont typeface="Arial" panose="020B0604020202020204" pitchFamily="34" charset="0"/>
              <a:buChar char="•"/>
            </a:pPr>
            <a:r>
              <a:rPr lang="en-US" sz="900" dirty="0"/>
              <a:t>Upper letters</a:t>
            </a:r>
          </a:p>
          <a:p>
            <a:pPr marL="628650" lvl="1" indent="-171450" algn="just">
              <a:buFont typeface="Arial" panose="020B0604020202020204" pitchFamily="34" charset="0"/>
              <a:buChar char="•"/>
            </a:pPr>
            <a:r>
              <a:rPr lang="en-US" sz="900" dirty="0"/>
              <a:t>Stop words</a:t>
            </a:r>
          </a:p>
          <a:p>
            <a:pPr marL="628650" lvl="1" indent="-171450" algn="just">
              <a:buFont typeface="Arial" panose="020B0604020202020204" pitchFamily="34" charset="0"/>
              <a:buChar char="•"/>
            </a:pPr>
            <a:r>
              <a:rPr lang="en-US" sz="900" dirty="0"/>
              <a:t>Lemmatizations</a:t>
            </a:r>
          </a:p>
          <a:p>
            <a:pPr marL="628650" lvl="1" indent="-171450" algn="just">
              <a:buFont typeface="Arial" panose="020B0604020202020204" pitchFamily="34" charset="0"/>
              <a:buChar char="•"/>
            </a:pPr>
            <a:r>
              <a:rPr lang="en-US" sz="900" dirty="0"/>
              <a:t>Punctuations</a:t>
            </a:r>
          </a:p>
          <a:p>
            <a:pPr marL="0" indent="0" algn="just"/>
            <a:endParaRPr lang="en-US" sz="900" dirty="0"/>
          </a:p>
          <a:p>
            <a:pPr marL="171450" lvl="0" indent="-171450" algn="just" rtl="0">
              <a:spcBef>
                <a:spcPts val="0"/>
              </a:spcBef>
              <a:buFont typeface="Arial" panose="020B0604020202020204" pitchFamily="34" charset="0"/>
              <a:buChar char="•"/>
            </a:pPr>
            <a:endParaRPr lang="en-US" sz="900" dirty="0"/>
          </a:p>
        </p:txBody>
      </p:sp>
      <p:sp>
        <p:nvSpPr>
          <p:cNvPr id="29" name="Google Shape;290;p30">
            <a:extLst>
              <a:ext uri="{FF2B5EF4-FFF2-40B4-BE49-F238E27FC236}">
                <a16:creationId xmlns:a16="http://schemas.microsoft.com/office/drawing/2014/main" id="{0669D8BE-9805-0987-1673-12CD824EFFE6}"/>
              </a:ext>
            </a:extLst>
          </p:cNvPr>
          <p:cNvSpPr txBox="1">
            <a:spLocks/>
          </p:cNvSpPr>
          <p:nvPr/>
        </p:nvSpPr>
        <p:spPr>
          <a:xfrm>
            <a:off x="1369467" y="3713746"/>
            <a:ext cx="3331251" cy="1004941"/>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171450" lvl="0" indent="-171450" algn="just" rtl="0">
              <a:spcBef>
                <a:spcPts val="0"/>
              </a:spcBef>
              <a:buFont typeface="Arial" panose="020B0604020202020204" pitchFamily="34" charset="0"/>
              <a:buChar char="•"/>
            </a:pPr>
            <a:r>
              <a:rPr lang="en-US" sz="900" dirty="0"/>
              <a:t>Valence value correctly going from 0 to 1</a:t>
            </a:r>
          </a:p>
          <a:p>
            <a:pPr marL="171450" lvl="0" indent="-171450" algn="just" rtl="0">
              <a:spcBef>
                <a:spcPts val="0"/>
              </a:spcBef>
              <a:buFont typeface="Arial" panose="020B0604020202020204" pitchFamily="34" charset="0"/>
              <a:buChar char="•"/>
            </a:pPr>
            <a:r>
              <a:rPr lang="en-US" sz="900" dirty="0"/>
              <a:t>Not a normal distribution</a:t>
            </a:r>
          </a:p>
          <a:p>
            <a:pPr marL="171450" lvl="0" indent="-171450" algn="just" rtl="0">
              <a:spcBef>
                <a:spcPts val="0"/>
              </a:spcBef>
              <a:buFont typeface="Arial" panose="020B0604020202020204" pitchFamily="34" charset="0"/>
              <a:buChar char="•"/>
            </a:pPr>
            <a:r>
              <a:rPr lang="en-US" sz="900" dirty="0"/>
              <a:t>0.97 being an ”Outlier” bin with the highest count</a:t>
            </a:r>
          </a:p>
          <a:p>
            <a:pPr marL="171450" lvl="0" indent="-171450" algn="just" rtl="0">
              <a:spcBef>
                <a:spcPts val="0"/>
              </a:spcBef>
              <a:buFont typeface="Arial" panose="020B0604020202020204" pitchFamily="34" charset="0"/>
              <a:buChar char="•"/>
            </a:pPr>
            <a:endParaRPr lang="en-US" sz="900" dirty="0"/>
          </a:p>
        </p:txBody>
      </p:sp>
      <p:pic>
        <p:nvPicPr>
          <p:cNvPr id="31" name="Picture 30" descr="A graph of a number of blue bars&#10;&#10;Description automatically generated">
            <a:extLst>
              <a:ext uri="{FF2B5EF4-FFF2-40B4-BE49-F238E27FC236}">
                <a16:creationId xmlns:a16="http://schemas.microsoft.com/office/drawing/2014/main" id="{5FC638C3-2A89-AA32-7AD9-ECD54BC126BE}"/>
              </a:ext>
            </a:extLst>
          </p:cNvPr>
          <p:cNvPicPr>
            <a:picLocks noChangeAspect="1"/>
          </p:cNvPicPr>
          <p:nvPr/>
        </p:nvPicPr>
        <p:blipFill>
          <a:blip r:embed="rId4"/>
          <a:stretch>
            <a:fillRect/>
          </a:stretch>
        </p:blipFill>
        <p:spPr>
          <a:xfrm>
            <a:off x="4941679" y="3633922"/>
            <a:ext cx="3524864" cy="1100916"/>
          </a:xfrm>
          <a:prstGeom prst="rect">
            <a:avLst/>
          </a:prstGeom>
        </p:spPr>
      </p:pic>
      <p:sp>
        <p:nvSpPr>
          <p:cNvPr id="32" name="Google Shape;290;p30">
            <a:extLst>
              <a:ext uri="{FF2B5EF4-FFF2-40B4-BE49-F238E27FC236}">
                <a16:creationId xmlns:a16="http://schemas.microsoft.com/office/drawing/2014/main" id="{75DD0ABA-52B0-3815-5A22-D00D23FBAD68}"/>
              </a:ext>
            </a:extLst>
          </p:cNvPr>
          <p:cNvSpPr txBox="1">
            <a:spLocks/>
          </p:cNvSpPr>
          <p:nvPr/>
        </p:nvSpPr>
        <p:spPr>
          <a:xfrm>
            <a:off x="1483960" y="2480798"/>
            <a:ext cx="3582299" cy="1068076"/>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just">
              <a:spcAft>
                <a:spcPts val="1200"/>
              </a:spcAft>
            </a:pPr>
            <a:r>
              <a:rPr lang="en-US" sz="600" dirty="0">
                <a:solidFill>
                  <a:schemeClr val="accent2"/>
                </a:solidFill>
              </a:rPr>
              <a:t>"Each night I lie in my bed \r\</a:t>
            </a:r>
            <a:r>
              <a:rPr lang="en-US" sz="600" dirty="0" err="1">
                <a:solidFill>
                  <a:schemeClr val="accent2"/>
                </a:solidFill>
              </a:rPr>
              <a:t>nAnd</a:t>
            </a:r>
            <a:r>
              <a:rPr lang="en-US" sz="600" dirty="0">
                <a:solidFill>
                  <a:schemeClr val="accent2"/>
                </a:solidFill>
              </a:rPr>
              <a:t> I think about it \r\</a:t>
            </a:r>
            <a:r>
              <a:rPr lang="en-US" sz="600" dirty="0" err="1">
                <a:solidFill>
                  <a:schemeClr val="accent2"/>
                </a:solidFill>
              </a:rPr>
              <a:t>nOh</a:t>
            </a:r>
            <a:r>
              <a:rPr lang="en-US" sz="600" dirty="0">
                <a:solidFill>
                  <a:schemeClr val="accent2"/>
                </a:solidFill>
              </a:rPr>
              <a:t> my dark friend \r\</a:t>
            </a:r>
            <a:r>
              <a:rPr lang="en-US" sz="600" dirty="0" err="1">
                <a:solidFill>
                  <a:schemeClr val="accent2"/>
                </a:solidFill>
              </a:rPr>
              <a:t>nCan</a:t>
            </a:r>
            <a:r>
              <a:rPr lang="en-US" sz="600" dirty="0">
                <a:solidFill>
                  <a:schemeClr val="accent2"/>
                </a:solidFill>
              </a:rPr>
              <a:t> you give me an answer \r\n\r\</a:t>
            </a:r>
            <a:r>
              <a:rPr lang="en-US" sz="600" dirty="0" err="1">
                <a:solidFill>
                  <a:schemeClr val="accent2"/>
                </a:solidFill>
              </a:rPr>
              <a:t>nThe</a:t>
            </a:r>
            <a:r>
              <a:rPr lang="en-US" sz="600" dirty="0">
                <a:solidFill>
                  <a:schemeClr val="accent2"/>
                </a:solidFill>
              </a:rPr>
              <a:t> people that we love\r\</a:t>
            </a:r>
            <a:r>
              <a:rPr lang="en-US" sz="600" dirty="0" err="1">
                <a:solidFill>
                  <a:schemeClr val="accent2"/>
                </a:solidFill>
              </a:rPr>
              <a:t>nWe</a:t>
            </a:r>
            <a:r>
              <a:rPr lang="en-US" sz="600" dirty="0">
                <a:solidFill>
                  <a:schemeClr val="accent2"/>
                </a:solidFill>
              </a:rPr>
              <a:t> cannot understand \r\</a:t>
            </a:r>
            <a:r>
              <a:rPr lang="en-US" sz="600" dirty="0" err="1">
                <a:solidFill>
                  <a:schemeClr val="accent2"/>
                </a:solidFill>
              </a:rPr>
              <a:t>nEvery</a:t>
            </a:r>
            <a:r>
              <a:rPr lang="en-US" sz="600" dirty="0">
                <a:solidFill>
                  <a:schemeClr val="accent2"/>
                </a:solidFill>
              </a:rPr>
              <a:t> day the people that we love are hurt \r\</a:t>
            </a:r>
            <a:r>
              <a:rPr lang="en-US" sz="600" dirty="0" err="1">
                <a:solidFill>
                  <a:schemeClr val="accent2"/>
                </a:solidFill>
              </a:rPr>
              <a:t>nThe</a:t>
            </a:r>
            <a:r>
              <a:rPr lang="en-US" sz="600" dirty="0">
                <a:solidFill>
                  <a:schemeClr val="accent2"/>
                </a:solidFill>
              </a:rPr>
              <a:t> people who we love \r\</a:t>
            </a:r>
            <a:r>
              <a:rPr lang="en-US" sz="600" dirty="0" err="1">
                <a:solidFill>
                  <a:schemeClr val="accent2"/>
                </a:solidFill>
              </a:rPr>
              <a:t>nAnd</a:t>
            </a:r>
            <a:r>
              <a:rPr lang="en-US" sz="600" dirty="0">
                <a:solidFill>
                  <a:schemeClr val="accent2"/>
                </a:solidFill>
              </a:rPr>
              <a:t> cannot understand\r\</a:t>
            </a:r>
            <a:r>
              <a:rPr lang="en-US" sz="600" dirty="0" err="1">
                <a:solidFill>
                  <a:schemeClr val="accent2"/>
                </a:solidFill>
              </a:rPr>
              <a:t>nWe</a:t>
            </a:r>
            <a:r>
              <a:rPr lang="en-US" sz="600" dirty="0">
                <a:solidFill>
                  <a:schemeClr val="accent2"/>
                </a:solidFill>
              </a:rPr>
              <a:t> cannot understand \r\n\r\</a:t>
            </a:r>
            <a:r>
              <a:rPr lang="en-US" sz="600" dirty="0" err="1">
                <a:solidFill>
                  <a:schemeClr val="accent2"/>
                </a:solidFill>
              </a:rPr>
              <a:t>nDo</a:t>
            </a:r>
            <a:r>
              <a:rPr lang="en-US" sz="600" dirty="0">
                <a:solidFill>
                  <a:schemeClr val="accent2"/>
                </a:solidFill>
              </a:rPr>
              <a:t> you believe we're the children of a God\r\</a:t>
            </a:r>
            <a:r>
              <a:rPr lang="en-US" sz="600" dirty="0" err="1">
                <a:solidFill>
                  <a:schemeClr val="accent2"/>
                </a:solidFill>
              </a:rPr>
              <a:t>nDo</a:t>
            </a:r>
            <a:r>
              <a:rPr lang="en-US" sz="600" dirty="0">
                <a:solidFill>
                  <a:schemeClr val="accent2"/>
                </a:solidFill>
              </a:rPr>
              <a:t> you believe \r\</a:t>
            </a:r>
            <a:r>
              <a:rPr lang="en-US" sz="600" dirty="0" err="1">
                <a:solidFill>
                  <a:schemeClr val="accent2"/>
                </a:solidFill>
              </a:rPr>
              <a:t>nOr</a:t>
            </a:r>
            <a:r>
              <a:rPr lang="en-US" sz="600" dirty="0">
                <a:solidFill>
                  <a:schemeClr val="accent2"/>
                </a:solidFill>
              </a:rPr>
              <a:t> do you believe we're left here all alone\r\</a:t>
            </a:r>
            <a:r>
              <a:rPr lang="en-US" sz="600" dirty="0" err="1">
                <a:solidFill>
                  <a:schemeClr val="accent2"/>
                </a:solidFill>
              </a:rPr>
              <a:t>nDo</a:t>
            </a:r>
            <a:r>
              <a:rPr lang="en-US" sz="600" dirty="0">
                <a:solidFill>
                  <a:schemeClr val="accent2"/>
                </a:solidFill>
              </a:rPr>
              <a:t> you believe \r\n\r\</a:t>
            </a:r>
            <a:r>
              <a:rPr lang="en-US" sz="600" dirty="0" err="1">
                <a:solidFill>
                  <a:schemeClr val="accent2"/>
                </a:solidFill>
              </a:rPr>
              <a:t>nI</a:t>
            </a:r>
            <a:r>
              <a:rPr lang="en-US" sz="600" dirty="0">
                <a:solidFill>
                  <a:schemeClr val="accent2"/>
                </a:solidFill>
              </a:rPr>
              <a:t> have this question\r\</a:t>
            </a:r>
            <a:r>
              <a:rPr lang="en-US" sz="600" dirty="0" err="1">
                <a:solidFill>
                  <a:schemeClr val="accent2"/>
                </a:solidFill>
              </a:rPr>
              <a:t>nWhat</a:t>
            </a:r>
            <a:r>
              <a:rPr lang="en-US" sz="600" dirty="0">
                <a:solidFill>
                  <a:schemeClr val="accent2"/>
                </a:solidFill>
              </a:rPr>
              <a:t> is it for \r\</a:t>
            </a:r>
            <a:r>
              <a:rPr lang="en-US" sz="600" dirty="0" err="1">
                <a:solidFill>
                  <a:schemeClr val="accent2"/>
                </a:solidFill>
              </a:rPr>
              <a:t>nThis</a:t>
            </a:r>
            <a:r>
              <a:rPr lang="en-US" sz="600" dirty="0">
                <a:solidFill>
                  <a:schemeClr val="accent2"/>
                </a:solidFill>
              </a:rPr>
              <a:t> poor life \r\</a:t>
            </a:r>
            <a:r>
              <a:rPr lang="en-US" sz="600" dirty="0" err="1">
                <a:solidFill>
                  <a:schemeClr val="accent2"/>
                </a:solidFill>
              </a:rPr>
              <a:t>nWe</a:t>
            </a:r>
            <a:r>
              <a:rPr lang="en-US" sz="600" dirty="0">
                <a:solidFill>
                  <a:schemeClr val="accent2"/>
                </a:solidFill>
              </a:rPr>
              <a:t> live down here\r\n\r\</a:t>
            </a:r>
            <a:r>
              <a:rPr lang="en-US" sz="600" dirty="0" err="1">
                <a:solidFill>
                  <a:schemeClr val="accent2"/>
                </a:solidFill>
              </a:rPr>
              <a:t>nIs</a:t>
            </a:r>
            <a:r>
              <a:rPr lang="en-US" sz="600" dirty="0">
                <a:solidFill>
                  <a:schemeClr val="accent2"/>
                </a:solidFill>
              </a:rPr>
              <a:t> there a power all above \r\</a:t>
            </a:r>
            <a:r>
              <a:rPr lang="en-US" sz="600" dirty="0" err="1">
                <a:solidFill>
                  <a:schemeClr val="accent2"/>
                </a:solidFill>
              </a:rPr>
              <a:t>nA</a:t>
            </a:r>
            <a:r>
              <a:rPr lang="en-US" sz="600" dirty="0">
                <a:solidFill>
                  <a:schemeClr val="accent2"/>
                </a:solidFill>
              </a:rPr>
              <a:t> person so called God \r\</a:t>
            </a:r>
            <a:r>
              <a:rPr lang="en-US" sz="600" dirty="0" err="1">
                <a:solidFill>
                  <a:schemeClr val="accent2"/>
                </a:solidFill>
              </a:rPr>
              <a:t>nSo</a:t>
            </a:r>
            <a:r>
              <a:rPr lang="en-US" sz="600" dirty="0">
                <a:solidFill>
                  <a:schemeClr val="accent2"/>
                </a:solidFill>
              </a:rPr>
              <a:t> called God \r\</a:t>
            </a:r>
            <a:r>
              <a:rPr lang="en-US" sz="600" dirty="0" err="1">
                <a:solidFill>
                  <a:schemeClr val="accent2"/>
                </a:solidFill>
              </a:rPr>
              <a:t>nWho</a:t>
            </a:r>
            <a:r>
              <a:rPr lang="en-US" sz="600" dirty="0">
                <a:solidFill>
                  <a:schemeClr val="accent2"/>
                </a:solidFill>
              </a:rPr>
              <a:t> plans our life \r\</a:t>
            </a:r>
            <a:r>
              <a:rPr lang="en-US" sz="600" dirty="0" err="1">
                <a:solidFill>
                  <a:schemeClr val="accent2"/>
                </a:solidFill>
              </a:rPr>
              <a:t>nOr</a:t>
            </a:r>
            <a:r>
              <a:rPr lang="en-US" sz="600" dirty="0">
                <a:solidFill>
                  <a:schemeClr val="accent2"/>
                </a:solidFill>
              </a:rPr>
              <a:t> is it our free will \r\</a:t>
            </a:r>
            <a:r>
              <a:rPr lang="en-US" sz="600" dirty="0" err="1">
                <a:solidFill>
                  <a:schemeClr val="accent2"/>
                </a:solidFill>
              </a:rPr>
              <a:t>nThe</a:t>
            </a:r>
            <a:r>
              <a:rPr lang="en-US" sz="600" dirty="0">
                <a:solidFill>
                  <a:schemeClr val="accent2"/>
                </a:solidFill>
              </a:rPr>
              <a:t> creator of our life \r\</a:t>
            </a:r>
            <a:r>
              <a:rPr lang="en-US" sz="600" dirty="0" err="1">
                <a:solidFill>
                  <a:schemeClr val="accent2"/>
                </a:solidFill>
              </a:rPr>
              <a:t>nAre</a:t>
            </a:r>
            <a:r>
              <a:rPr lang="en-US" sz="600" dirty="0">
                <a:solidFill>
                  <a:schemeClr val="accent2"/>
                </a:solidFill>
              </a:rPr>
              <a:t> we responsible \r\n\r\</a:t>
            </a:r>
            <a:r>
              <a:rPr lang="en-US" sz="600" dirty="0" err="1">
                <a:solidFill>
                  <a:schemeClr val="accent2"/>
                </a:solidFill>
              </a:rPr>
              <a:t>nThe</a:t>
            </a:r>
            <a:r>
              <a:rPr lang="en-US" sz="600" dirty="0">
                <a:solidFill>
                  <a:schemeClr val="accent2"/>
                </a:solidFill>
              </a:rPr>
              <a:t> people that we love\r\</a:t>
            </a:r>
            <a:r>
              <a:rPr lang="en-US" sz="600" dirty="0" err="1">
                <a:solidFill>
                  <a:schemeClr val="accent2"/>
                </a:solidFill>
              </a:rPr>
              <a:t>nWe</a:t>
            </a:r>
            <a:r>
              <a:rPr lang="en-US" sz="600" dirty="0">
                <a:solidFill>
                  <a:schemeClr val="accent2"/>
                </a:solidFill>
              </a:rPr>
              <a:t> cannot understand \r\</a:t>
            </a:r>
            <a:r>
              <a:rPr lang="en-US" sz="600" dirty="0" err="1">
                <a:solidFill>
                  <a:schemeClr val="accent2"/>
                </a:solidFill>
              </a:rPr>
              <a:t>nEvery</a:t>
            </a:r>
            <a:r>
              <a:rPr lang="en-US" sz="600" dirty="0">
                <a:solidFill>
                  <a:schemeClr val="accent2"/>
                </a:solidFill>
              </a:rPr>
              <a:t> day the people that we love are hurt \r\</a:t>
            </a:r>
            <a:r>
              <a:rPr lang="en-US" sz="600" dirty="0" err="1">
                <a:solidFill>
                  <a:schemeClr val="accent2"/>
                </a:solidFill>
              </a:rPr>
              <a:t>nThe</a:t>
            </a:r>
            <a:r>
              <a:rPr lang="en-US" sz="600" dirty="0">
                <a:solidFill>
                  <a:schemeClr val="accent2"/>
                </a:solidFill>
              </a:rPr>
              <a:t> people who we love \r\</a:t>
            </a:r>
            <a:r>
              <a:rPr lang="en-US" sz="600" dirty="0" err="1">
                <a:solidFill>
                  <a:schemeClr val="accent2"/>
                </a:solidFill>
              </a:rPr>
              <a:t>nAnd</a:t>
            </a:r>
            <a:r>
              <a:rPr lang="en-US" sz="600" dirty="0">
                <a:solidFill>
                  <a:schemeClr val="accent2"/>
                </a:solidFill>
              </a:rPr>
              <a:t> cannot understand\r\</a:t>
            </a:r>
            <a:r>
              <a:rPr lang="en-US" sz="600" dirty="0" err="1">
                <a:solidFill>
                  <a:schemeClr val="accent2"/>
                </a:solidFill>
              </a:rPr>
              <a:t>nWe</a:t>
            </a:r>
            <a:r>
              <a:rPr lang="en-US" sz="600" dirty="0">
                <a:solidFill>
                  <a:schemeClr val="accent2"/>
                </a:solidFill>
              </a:rPr>
              <a:t> cannot understand \r\n\r\</a:t>
            </a:r>
            <a:r>
              <a:rPr lang="en-US" sz="600" dirty="0" err="1">
                <a:solidFill>
                  <a:schemeClr val="accent2"/>
                </a:solidFill>
              </a:rPr>
              <a:t>nDo</a:t>
            </a:r>
            <a:r>
              <a:rPr lang="en-US" sz="600" dirty="0">
                <a:solidFill>
                  <a:schemeClr val="accent2"/>
                </a:solidFill>
              </a:rPr>
              <a:t> you believe we're the children of a God\r\</a:t>
            </a:r>
            <a:r>
              <a:rPr lang="en-US" sz="600" dirty="0" err="1">
                <a:solidFill>
                  <a:schemeClr val="accent2"/>
                </a:solidFill>
              </a:rPr>
              <a:t>nDo</a:t>
            </a:r>
            <a:r>
              <a:rPr lang="en-US" sz="600" dirty="0">
                <a:solidFill>
                  <a:schemeClr val="accent2"/>
                </a:solidFill>
              </a:rPr>
              <a:t> you believe \r\</a:t>
            </a:r>
            <a:r>
              <a:rPr lang="en-US" sz="600" dirty="0" err="1">
                <a:solidFill>
                  <a:schemeClr val="accent2"/>
                </a:solidFill>
              </a:rPr>
              <a:t>nOr</a:t>
            </a:r>
            <a:r>
              <a:rPr lang="en-US" sz="600" dirty="0">
                <a:solidFill>
                  <a:schemeClr val="accent2"/>
                </a:solidFill>
              </a:rPr>
              <a:t> do you believe we're left here all alone\r\</a:t>
            </a:r>
            <a:r>
              <a:rPr lang="en-US" sz="600" dirty="0" err="1">
                <a:solidFill>
                  <a:schemeClr val="accent2"/>
                </a:solidFill>
              </a:rPr>
              <a:t>nDo</a:t>
            </a:r>
            <a:r>
              <a:rPr lang="en-US" sz="600" dirty="0">
                <a:solidFill>
                  <a:schemeClr val="accent2"/>
                </a:solidFill>
              </a:rPr>
              <a:t> you believe"</a:t>
            </a:r>
            <a:endParaRPr lang="en-US" sz="500" dirty="0">
              <a:solidFill>
                <a:schemeClr val="accent2"/>
              </a:solidFill>
            </a:endParaRPr>
          </a:p>
        </p:txBody>
      </p:sp>
    </p:spTree>
    <p:extLst>
      <p:ext uri="{BB962C8B-B14F-4D97-AF65-F5344CB8AC3E}">
        <p14:creationId xmlns:p14="http://schemas.microsoft.com/office/powerpoint/2010/main" val="290093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b="0" i="0" u="none" strike="noStrike" dirty="0">
                <a:effectLst/>
                <a:latin typeface="Arial" panose="020B0604020202020204" pitchFamily="34" charset="0"/>
              </a:rPr>
              <a:t>Feature Engineering &amp; Transformations</a:t>
            </a:r>
            <a:endParaRPr sz="32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Google Shape;251;p29">
            <a:extLst>
              <a:ext uri="{FF2B5EF4-FFF2-40B4-BE49-F238E27FC236}">
                <a16:creationId xmlns:a16="http://schemas.microsoft.com/office/drawing/2014/main" id="{AD0D2808-A516-3BE1-BACF-5D4EF3768573}"/>
              </a:ext>
            </a:extLst>
          </p:cNvPr>
          <p:cNvGraphicFramePr/>
          <p:nvPr>
            <p:extLst>
              <p:ext uri="{D42A27DB-BD31-4B8C-83A1-F6EECF244321}">
                <p14:modId xmlns:p14="http://schemas.microsoft.com/office/powerpoint/2010/main" val="556806864"/>
              </p:ext>
            </p:extLst>
          </p:nvPr>
        </p:nvGraphicFramePr>
        <p:xfrm>
          <a:off x="1377731" y="1251591"/>
          <a:ext cx="7044000" cy="3459310"/>
        </p:xfrm>
        <a:graphic>
          <a:graphicData uri="http://schemas.openxmlformats.org/drawingml/2006/table">
            <a:tbl>
              <a:tblPr>
                <a:noFill/>
                <a:tableStyleId>{4D87848F-0D4B-43A0-9B1C-D89B45C65DEF}</a:tableStyleId>
              </a:tblPr>
              <a:tblGrid>
                <a:gridCol w="2089575">
                  <a:extLst>
                    <a:ext uri="{9D8B030D-6E8A-4147-A177-3AD203B41FA5}">
                      <a16:colId xmlns:a16="http://schemas.microsoft.com/office/drawing/2014/main" val="20000"/>
                    </a:ext>
                  </a:extLst>
                </a:gridCol>
                <a:gridCol w="49544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800" b="1" dirty="0">
                          <a:solidFill>
                            <a:schemeClr val="dk1"/>
                          </a:solidFill>
                          <a:uFill>
                            <a:noFill/>
                          </a:uFill>
                          <a:latin typeface="Metrophobic"/>
                          <a:ea typeface="Metrophobic"/>
                          <a:cs typeface="Metrophobic"/>
                          <a:sym typeface="Metrophobic"/>
                        </a:rPr>
                        <a:t>Drop duplicated rows</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lvl="0" indent="-171450" algn="l" rtl="0">
                        <a:spcBef>
                          <a:spcPts val="0"/>
                        </a:spcBef>
                        <a:spcAft>
                          <a:spcPts val="1600"/>
                        </a:spcAft>
                        <a:buClr>
                          <a:schemeClr val="tx1"/>
                        </a:buClr>
                        <a:buFont typeface="Arial" panose="020B0604020202020204" pitchFamily="34" charset="0"/>
                        <a:buChar char="•"/>
                      </a:pPr>
                      <a:r>
                        <a:rPr lang="en" sz="800" dirty="0">
                          <a:solidFill>
                            <a:schemeClr val="dk1"/>
                          </a:solidFill>
                          <a:latin typeface="Metrophobic"/>
                          <a:ea typeface="Metrophobic"/>
                          <a:cs typeface="Metrophobic"/>
                          <a:sym typeface="Metrophobic"/>
                        </a:rPr>
                        <a:t>Dropping the same song and </a:t>
                      </a:r>
                      <a:r>
                        <a:rPr lang="en-US" sz="800" dirty="0">
                          <a:solidFill>
                            <a:schemeClr val="dk1"/>
                          </a:solidFill>
                          <a:latin typeface="Metrophobic"/>
                          <a:ea typeface="Metrophobic"/>
                          <a:cs typeface="Metrophobic"/>
                          <a:sym typeface="Metrophobic"/>
                        </a:rPr>
                        <a:t>the </a:t>
                      </a:r>
                      <a:r>
                        <a:rPr lang="en" sz="800" dirty="0">
                          <a:solidFill>
                            <a:schemeClr val="dk1"/>
                          </a:solidFill>
                          <a:latin typeface="Metrophobic"/>
                          <a:ea typeface="Metrophobic"/>
                          <a:cs typeface="Metrophobic"/>
                          <a:sym typeface="Metrophobic"/>
                        </a:rPr>
                        <a:t>same lyric</a:t>
                      </a:r>
                      <a:endParaRPr sz="8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800" b="1" dirty="0">
                          <a:solidFill>
                            <a:schemeClr val="dk1"/>
                          </a:solidFill>
                          <a:uFill>
                            <a:noFill/>
                          </a:uFill>
                          <a:latin typeface="Metrophobic"/>
                          <a:ea typeface="Metrophobic"/>
                          <a:cs typeface="Metrophobic"/>
                          <a:sym typeface="Metrophobic"/>
                        </a:rPr>
                        <a:t>Drop outliers and not lyrical song</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marR="0" lvl="0" indent="-171450" algn="l" rtl="0">
                        <a:lnSpc>
                          <a:spcPct val="100000"/>
                        </a:lnSpc>
                        <a:spcBef>
                          <a:spcPts val="0"/>
                        </a:spcBef>
                        <a:spcAft>
                          <a:spcPts val="0"/>
                        </a:spcAft>
                        <a:buClr>
                          <a:schemeClr val="tx1"/>
                        </a:buClr>
                        <a:buFont typeface="Arial" panose="020B0604020202020204" pitchFamily="34" charset="0"/>
                        <a:buChar char="•"/>
                      </a:pPr>
                      <a:r>
                        <a:rPr lang="en-US" sz="800" dirty="0">
                          <a:solidFill>
                            <a:schemeClr val="dk1"/>
                          </a:solidFill>
                          <a:latin typeface="Metrophobic"/>
                          <a:ea typeface="Metrophobic"/>
                          <a:cs typeface="Metrophobic"/>
                          <a:sym typeface="Metrophobic"/>
                        </a:rPr>
                        <a:t>Z-Score to filter high word count observation</a:t>
                      </a:r>
                    </a:p>
                    <a:p>
                      <a:pPr marL="171450" marR="0" lvl="0" indent="-171450" algn="l" rtl="0">
                        <a:lnSpc>
                          <a:spcPct val="100000"/>
                        </a:lnSpc>
                        <a:spcBef>
                          <a:spcPts val="0"/>
                        </a:spcBef>
                        <a:spcAft>
                          <a:spcPts val="0"/>
                        </a:spcAft>
                        <a:buClr>
                          <a:schemeClr val="tx1"/>
                        </a:buClr>
                        <a:buFont typeface="Arial" panose="020B0604020202020204" pitchFamily="34" charset="0"/>
                        <a:buChar char="•"/>
                      </a:pPr>
                      <a:r>
                        <a:rPr lang="en-US" sz="800" dirty="0">
                          <a:solidFill>
                            <a:schemeClr val="dk1"/>
                          </a:solidFill>
                          <a:latin typeface="Metrophobic"/>
                          <a:ea typeface="Metrophobic"/>
                          <a:cs typeface="Metrophobic"/>
                          <a:sym typeface="Metrophobic"/>
                        </a:rPr>
                        <a:t>Z-Score did not capture lower count observations, manually set the rule to filter observations with 50 words or less</a:t>
                      </a:r>
                      <a:endParaRPr sz="8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800" b="1" dirty="0">
                          <a:solidFill>
                            <a:schemeClr val="dk1"/>
                          </a:solidFill>
                          <a:latin typeface="Metrophobic"/>
                          <a:ea typeface="Metrophobic"/>
                          <a:cs typeface="Metrophobic"/>
                          <a:sym typeface="Metrophobic"/>
                        </a:rPr>
                        <a:t>Categorize Valence Float</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sym typeface="Arial"/>
                        </a:rPr>
                        <a:t>Negative: 0 &lt; valence &lt; 0.353</a:t>
                      </a:r>
                    </a:p>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sym typeface="Arial"/>
                        </a:rPr>
                        <a:t>Neutral: 0.353 &lt;= valence &lt; 0.619 </a:t>
                      </a:r>
                    </a:p>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sym typeface="Arial"/>
                        </a:rPr>
                        <a:t>Positive: 0.619 &lt;= valence &lt; 1</a:t>
                      </a:r>
                    </a:p>
                    <a:p>
                      <a:pPr marL="171450" lvl="0" indent="-171450" algn="l" rtl="0">
                        <a:spcBef>
                          <a:spcPts val="0"/>
                        </a:spcBef>
                        <a:spcAft>
                          <a:spcPts val="0"/>
                        </a:spcAft>
                        <a:buClr>
                          <a:schemeClr val="tx1"/>
                        </a:buClr>
                        <a:buFont typeface="Arial" panose="020B0604020202020204" pitchFamily="34" charset="0"/>
                        <a:buChar char="•"/>
                      </a:pPr>
                      <a:r>
                        <a:rPr lang="en-US" sz="800" b="0" i="0" u="none" strike="noStrike" cap="none" dirty="0">
                          <a:solidFill>
                            <a:schemeClr val="dk1"/>
                          </a:solidFill>
                          <a:latin typeface="Metrophobic"/>
                          <a:ea typeface="Metrophobic"/>
                          <a:cs typeface="Metrophobic"/>
                          <a:sym typeface="Arial"/>
                        </a:rPr>
                        <a:t>Each category has the same amount of observations</a:t>
                      </a:r>
                      <a:endParaRPr sz="800" b="0" i="0" u="none" strike="noStrike" cap="none" dirty="0">
                        <a:solidFill>
                          <a:schemeClr val="dk1"/>
                        </a:solidFill>
                        <a:latin typeface="Metrophobic"/>
                        <a:ea typeface="Metrophobic"/>
                        <a:cs typeface="Metrophobic"/>
                        <a:sym typeface="Metrophobic"/>
                      </a:endParaRPr>
                    </a:p>
                  </a:txBody>
                  <a:tcPr marL="91425" marR="0"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US" sz="800" b="1" dirty="0">
                          <a:solidFill>
                            <a:schemeClr val="dk1"/>
                          </a:solidFill>
                          <a:latin typeface="Metrophobic"/>
                          <a:ea typeface="Metrophobic"/>
                          <a:cs typeface="Metrophobic"/>
                          <a:sym typeface="Metrophobic"/>
                        </a:rPr>
                        <a:t>Clean the lyrics</a:t>
                      </a:r>
                      <a:endParaRPr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Lower text, eliminate all the “\n” and “\t” as these lyrics were a verse.</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Remove punctuation</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Remove Stop words</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Remove lemmatization of the words (changing every word to the base form (Running -&gt; Run)</a:t>
                      </a:r>
                    </a:p>
                    <a:p>
                      <a:pPr marL="228600" lvl="0" indent="-228600" algn="l" rtl="0">
                        <a:spcBef>
                          <a:spcPts val="0"/>
                        </a:spcBef>
                        <a:spcAft>
                          <a:spcPts val="0"/>
                        </a:spcAft>
                        <a:buClr>
                          <a:schemeClr val="tx1"/>
                        </a:buClr>
                        <a:buFont typeface="+mj-lt"/>
                        <a:buAutoNum type="arabicPeriod"/>
                      </a:pPr>
                      <a:r>
                        <a:rPr lang="en-US" sz="800" b="0" i="0" u="none" strike="noStrike" cap="none" dirty="0">
                          <a:solidFill>
                            <a:schemeClr val="dk1"/>
                          </a:solidFill>
                          <a:latin typeface="Metrophobic"/>
                          <a:ea typeface="Metrophobic"/>
                          <a:cs typeface="Metrophobic"/>
                          <a:sym typeface="Metrophobic"/>
                        </a:rPr>
                        <a:t>Drop observations with lyrics not in English.</a:t>
                      </a:r>
                    </a:p>
                  </a:txBody>
                  <a:tcPr marL="91425" marR="0"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786190028"/>
                  </a:ext>
                </a:extLst>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1" dirty="0">
                          <a:solidFill>
                            <a:schemeClr val="dk1"/>
                          </a:solidFill>
                          <a:latin typeface="Metrophobic"/>
                          <a:ea typeface="Metrophobic"/>
                          <a:cs typeface="Metrophobic"/>
                          <a:sym typeface="Metrophobic"/>
                        </a:rPr>
                        <a:t>Tokenize lyrics</a:t>
                      </a: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b="0" i="0" u="none" strike="noStrike" cap="none" dirty="0">
                          <a:solidFill>
                            <a:schemeClr val="dk1"/>
                          </a:solidFill>
                          <a:latin typeface="Metrophobic"/>
                          <a:ea typeface="Metrophobic"/>
                          <a:cs typeface="Metrophobic"/>
                          <a:sym typeface="Arial"/>
                        </a:rPr>
                        <a:t>We are keeping the 1500 most popular words, and all others are replaced by the token “&lt;OOV&gt;” and tokenized into integers</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dirty="0">
                          <a:solidFill>
                            <a:schemeClr val="dk1"/>
                          </a:solidFill>
                          <a:latin typeface="Metrophobic"/>
                          <a:ea typeface="Metrophobic"/>
                          <a:cs typeface="Metrophobic"/>
                          <a:sym typeface="Metrophobic"/>
                        </a:rPr>
                        <a:t>Tokenizer(</a:t>
                      </a:r>
                      <a:r>
                        <a:rPr lang="en-US" sz="800" dirty="0" err="1">
                          <a:solidFill>
                            <a:schemeClr val="dk1"/>
                          </a:solidFill>
                          <a:latin typeface="Metrophobic"/>
                          <a:ea typeface="Metrophobic"/>
                          <a:cs typeface="Metrophobic"/>
                          <a:sym typeface="Metrophobic"/>
                        </a:rPr>
                        <a:t>num_words</a:t>
                      </a:r>
                      <a:r>
                        <a:rPr lang="en-US" sz="800" dirty="0">
                          <a:solidFill>
                            <a:schemeClr val="dk1"/>
                          </a:solidFill>
                          <a:latin typeface="Metrophobic"/>
                          <a:ea typeface="Metrophobic"/>
                          <a:cs typeface="Metrophobic"/>
                          <a:sym typeface="Metrophobic"/>
                        </a:rPr>
                        <a:t>=1500, </a:t>
                      </a:r>
                      <a:r>
                        <a:rPr lang="en-US" sz="800" dirty="0" err="1">
                          <a:solidFill>
                            <a:schemeClr val="dk1"/>
                          </a:solidFill>
                          <a:latin typeface="Metrophobic"/>
                          <a:ea typeface="Metrophobic"/>
                          <a:cs typeface="Metrophobic"/>
                          <a:sym typeface="Metrophobic"/>
                        </a:rPr>
                        <a:t>oov_token</a:t>
                      </a:r>
                      <a:r>
                        <a:rPr lang="en-US" sz="800" dirty="0">
                          <a:solidFill>
                            <a:schemeClr val="dk1"/>
                          </a:solidFill>
                          <a:latin typeface="Metrophobic"/>
                          <a:ea typeface="Metrophobic"/>
                          <a:cs typeface="Metrophobic"/>
                          <a:sym typeface="Metrophobic"/>
                        </a:rPr>
                        <a:t>="&lt;OOV&gt;")</a:t>
                      </a: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800" b="1" dirty="0">
                          <a:solidFill>
                            <a:schemeClr val="dk1"/>
                          </a:solidFill>
                          <a:uFill>
                            <a:noFill/>
                          </a:uFill>
                          <a:latin typeface="Metrophobic"/>
                          <a:ea typeface="Metrophobic"/>
                          <a:cs typeface="Metrophobic"/>
                          <a:sym typeface="Metrophobic"/>
                        </a:rPr>
                        <a:t>Generate sequence</a:t>
                      </a:r>
                      <a:endParaRPr lang="en-US" sz="8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b="0" i="0" u="none" strike="noStrike" cap="none" dirty="0">
                          <a:solidFill>
                            <a:schemeClr val="dk1"/>
                          </a:solidFill>
                          <a:latin typeface="Metrophobic"/>
                          <a:ea typeface="Metrophobic"/>
                          <a:cs typeface="Metrophobic"/>
                          <a:sym typeface="Arial"/>
                        </a:rPr>
                        <a:t>Finally, create a list of 400 integers representing the song in the form of tokens/integers, with the arguments to make sure all the observations are the same length</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800" dirty="0" err="1">
                          <a:solidFill>
                            <a:schemeClr val="dk1"/>
                          </a:solidFill>
                          <a:latin typeface="Metrophobic"/>
                          <a:ea typeface="Metrophobic"/>
                          <a:cs typeface="Metrophobic"/>
                          <a:sym typeface="Metrophobic"/>
                        </a:rPr>
                        <a:t>pad_sequences</a:t>
                      </a:r>
                      <a:r>
                        <a:rPr lang="en-US" sz="800" dirty="0">
                          <a:solidFill>
                            <a:schemeClr val="dk1"/>
                          </a:solidFill>
                          <a:latin typeface="Metrophobic"/>
                          <a:ea typeface="Metrophobic"/>
                          <a:cs typeface="Metrophobic"/>
                          <a:sym typeface="Metrophobic"/>
                        </a:rPr>
                        <a:t>(sequences, </a:t>
                      </a:r>
                      <a:r>
                        <a:rPr lang="en-US" sz="800" dirty="0" err="1">
                          <a:solidFill>
                            <a:schemeClr val="dk1"/>
                          </a:solidFill>
                          <a:latin typeface="Metrophobic"/>
                          <a:ea typeface="Metrophobic"/>
                          <a:cs typeface="Metrophobic"/>
                          <a:sym typeface="Metrophobic"/>
                        </a:rPr>
                        <a:t>maxlen</a:t>
                      </a:r>
                      <a:r>
                        <a:rPr lang="en-US" sz="800" dirty="0">
                          <a:solidFill>
                            <a:schemeClr val="dk1"/>
                          </a:solidFill>
                          <a:latin typeface="Metrophobic"/>
                          <a:ea typeface="Metrophobic"/>
                          <a:cs typeface="Metrophobic"/>
                          <a:sym typeface="Metrophobic"/>
                        </a:rPr>
                        <a:t>=400, padding='post', truncating='post’)</a:t>
                      </a: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09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i="0" u="none" strike="noStrike" dirty="0">
                <a:solidFill>
                  <a:srgbClr val="ECECEC"/>
                </a:solidFill>
                <a:effectLst/>
                <a:latin typeface="Söhne"/>
              </a:rPr>
              <a:t>Proposed Approaches</a:t>
            </a:r>
            <a:endParaRPr sz="36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73;p33">
            <a:extLst>
              <a:ext uri="{FF2B5EF4-FFF2-40B4-BE49-F238E27FC236}">
                <a16:creationId xmlns:a16="http://schemas.microsoft.com/office/drawing/2014/main" id="{FC3B5CAB-C747-B619-BE91-68D47B0227E0}"/>
              </a:ext>
            </a:extLst>
          </p:cNvPr>
          <p:cNvSpPr txBox="1">
            <a:spLocks noGrp="1"/>
          </p:cNvSpPr>
          <p:nvPr>
            <p:ph type="subTitle" idx="1"/>
          </p:nvPr>
        </p:nvSpPr>
        <p:spPr>
          <a:xfrm>
            <a:off x="1319086" y="2607198"/>
            <a:ext cx="2048725" cy="1649492"/>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 sz="900" dirty="0"/>
              <a:t>Given the nature of the target variable “Valence” which is a decimal number ranging from 0.0 to 1.0 makes sense to use the first approach was to use K</a:t>
            </a:r>
            <a:r>
              <a:rPr lang="en-US" sz="900" dirty="0"/>
              <a:t>e</a:t>
            </a:r>
            <a:r>
              <a:rPr lang="en" sz="900" dirty="0" err="1"/>
              <a:t>ras</a:t>
            </a:r>
            <a:r>
              <a:rPr lang="en" sz="900" dirty="0"/>
              <a:t> Sequential layers with LSTM along with more layers to end up with a decimal number.</a:t>
            </a:r>
            <a:endParaRPr sz="900" dirty="0"/>
          </a:p>
        </p:txBody>
      </p:sp>
      <p:sp>
        <p:nvSpPr>
          <p:cNvPr id="3" name="Google Shape;474;p33">
            <a:extLst>
              <a:ext uri="{FF2B5EF4-FFF2-40B4-BE49-F238E27FC236}">
                <a16:creationId xmlns:a16="http://schemas.microsoft.com/office/drawing/2014/main" id="{567F6C3A-9140-280A-F7CB-8BB12786FF57}"/>
              </a:ext>
            </a:extLst>
          </p:cNvPr>
          <p:cNvSpPr txBox="1">
            <a:spLocks noGrp="1"/>
          </p:cNvSpPr>
          <p:nvPr>
            <p:ph type="subTitle" idx="2"/>
          </p:nvPr>
        </p:nvSpPr>
        <p:spPr>
          <a:xfrm>
            <a:off x="3271559" y="2607198"/>
            <a:ext cx="3102854" cy="2051239"/>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US" sz="900" dirty="0"/>
              <a:t>Another approach was to classify the “Valence” label, This was done by creating 3 simple classes, “Negative”, “Neutral” and “Positive”</a:t>
            </a:r>
          </a:p>
          <a:p>
            <a:pPr marL="0" lvl="0" indent="0" algn="ctr" rtl="0">
              <a:spcBef>
                <a:spcPts val="0"/>
              </a:spcBef>
              <a:spcAft>
                <a:spcPts val="1200"/>
              </a:spcAft>
              <a:buNone/>
            </a:pPr>
            <a:r>
              <a:rPr lang="en-US" sz="900" dirty="0"/>
              <a:t>Virtually the same Sequential Layers as the Linear Problem were used, with some changes.</a:t>
            </a:r>
          </a:p>
          <a:p>
            <a:pPr marL="0" lvl="0" indent="0" algn="ctr" rtl="0">
              <a:spcBef>
                <a:spcPts val="0"/>
              </a:spcBef>
              <a:spcAft>
                <a:spcPts val="1200"/>
              </a:spcAft>
              <a:buNone/>
            </a:pPr>
            <a:r>
              <a:rPr lang="en-US" sz="900" dirty="0"/>
              <a:t>Unfortunately, this approach never achieved good metrics such as accuracy, and there were some serious Overfitting problems, tried to solve this by adding many drop layers, and a low learning rate on the optimizer, in the end, every parameter change made the model overfit without good metrics so it was decided to drop this approach</a:t>
            </a:r>
            <a:endParaRPr sz="900" dirty="0"/>
          </a:p>
        </p:txBody>
      </p:sp>
      <p:sp>
        <p:nvSpPr>
          <p:cNvPr id="4" name="Google Shape;475;p33">
            <a:extLst>
              <a:ext uri="{FF2B5EF4-FFF2-40B4-BE49-F238E27FC236}">
                <a16:creationId xmlns:a16="http://schemas.microsoft.com/office/drawing/2014/main" id="{44410B25-C09D-8768-1BF2-7D260949A656}"/>
              </a:ext>
            </a:extLst>
          </p:cNvPr>
          <p:cNvSpPr txBox="1">
            <a:spLocks noGrp="1"/>
          </p:cNvSpPr>
          <p:nvPr>
            <p:ph type="subTitle" idx="3"/>
          </p:nvPr>
        </p:nvSpPr>
        <p:spPr>
          <a:xfrm>
            <a:off x="1377731" y="2256184"/>
            <a:ext cx="1931437" cy="352800"/>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 sz="1400" dirty="0"/>
              <a:t>Linear Problem</a:t>
            </a:r>
            <a:endParaRPr sz="1400" dirty="0"/>
          </a:p>
        </p:txBody>
      </p:sp>
      <p:sp>
        <p:nvSpPr>
          <p:cNvPr id="28" name="Google Shape;929;p39">
            <a:extLst>
              <a:ext uri="{FF2B5EF4-FFF2-40B4-BE49-F238E27FC236}">
                <a16:creationId xmlns:a16="http://schemas.microsoft.com/office/drawing/2014/main" id="{69DA6312-2368-C312-29F3-B11C6E03C89A}"/>
              </a:ext>
            </a:extLst>
          </p:cNvPr>
          <p:cNvSpPr txBox="1">
            <a:spLocks/>
          </p:cNvSpPr>
          <p:nvPr/>
        </p:nvSpPr>
        <p:spPr>
          <a:xfrm>
            <a:off x="1377731" y="1355100"/>
            <a:ext cx="7215420" cy="546535"/>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r>
              <a:rPr lang="en-US" sz="1400" dirty="0"/>
              <a:t>The proposed approaches are centered around LSTM which is going to be a powerful tool for capturing the dependencies and the contexts of the text sequences.</a:t>
            </a:r>
          </a:p>
        </p:txBody>
      </p:sp>
      <p:sp>
        <p:nvSpPr>
          <p:cNvPr id="31" name="Google Shape;475;p33">
            <a:extLst>
              <a:ext uri="{FF2B5EF4-FFF2-40B4-BE49-F238E27FC236}">
                <a16:creationId xmlns:a16="http://schemas.microsoft.com/office/drawing/2014/main" id="{ECE05B01-6DC1-42DE-B48C-F38706723F3B}"/>
              </a:ext>
            </a:extLst>
          </p:cNvPr>
          <p:cNvSpPr txBox="1">
            <a:spLocks/>
          </p:cNvSpPr>
          <p:nvPr/>
        </p:nvSpPr>
        <p:spPr>
          <a:xfrm>
            <a:off x="3477131" y="2254398"/>
            <a:ext cx="2691710"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Multi Classification Problem</a:t>
            </a:r>
          </a:p>
        </p:txBody>
      </p:sp>
      <p:sp>
        <p:nvSpPr>
          <p:cNvPr id="33" name="Google Shape;473;p33">
            <a:extLst>
              <a:ext uri="{FF2B5EF4-FFF2-40B4-BE49-F238E27FC236}">
                <a16:creationId xmlns:a16="http://schemas.microsoft.com/office/drawing/2014/main" id="{5C4FF567-DBAE-7885-D132-5CC20DC6833D}"/>
              </a:ext>
            </a:extLst>
          </p:cNvPr>
          <p:cNvSpPr txBox="1">
            <a:spLocks/>
          </p:cNvSpPr>
          <p:nvPr/>
        </p:nvSpPr>
        <p:spPr>
          <a:xfrm>
            <a:off x="6438581" y="2607199"/>
            <a:ext cx="2048725" cy="2174106"/>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900" dirty="0"/>
              <a:t>Not a model, but something that affected the models, after working with the Linear Approach and getting a good starting point, more deep cleaning was done on the text, but to my surprise, the models were not improving much.</a:t>
            </a:r>
          </a:p>
          <a:p>
            <a:pPr marL="0" indent="0" algn="ctr">
              <a:spcAft>
                <a:spcPts val="1200"/>
              </a:spcAft>
            </a:pPr>
            <a:r>
              <a:rPr lang="en-US" sz="900" dirty="0"/>
              <a:t>This means that no matter if there is a deep clean the models will not perform better compared to lower cleaning in the input text.</a:t>
            </a:r>
          </a:p>
        </p:txBody>
      </p:sp>
      <p:sp>
        <p:nvSpPr>
          <p:cNvPr id="34" name="Google Shape;475;p33">
            <a:extLst>
              <a:ext uri="{FF2B5EF4-FFF2-40B4-BE49-F238E27FC236}">
                <a16:creationId xmlns:a16="http://schemas.microsoft.com/office/drawing/2014/main" id="{F1C27729-9A77-7051-183F-B4918370F022}"/>
              </a:ext>
            </a:extLst>
          </p:cNvPr>
          <p:cNvSpPr txBox="1">
            <a:spLocks/>
          </p:cNvSpPr>
          <p:nvPr/>
        </p:nvSpPr>
        <p:spPr>
          <a:xfrm>
            <a:off x="6465890" y="2254398"/>
            <a:ext cx="2002799" cy="352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lgn="ctr">
              <a:spcAft>
                <a:spcPts val="1200"/>
              </a:spcAft>
            </a:pPr>
            <a:r>
              <a:rPr lang="en-US" sz="1400" dirty="0"/>
              <a:t>Clean and more Clean</a:t>
            </a:r>
          </a:p>
        </p:txBody>
      </p:sp>
    </p:spTree>
    <p:extLst>
      <p:ext uri="{BB962C8B-B14F-4D97-AF65-F5344CB8AC3E}">
        <p14:creationId xmlns:p14="http://schemas.microsoft.com/office/powerpoint/2010/main" val="233100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400" b="1" i="0" u="none" strike="noStrike" dirty="0">
                <a:solidFill>
                  <a:srgbClr val="ECECEC"/>
                </a:solidFill>
                <a:effectLst/>
                <a:latin typeface="Söhne"/>
              </a:rPr>
              <a:t>Proposed Solution (Linear Approach)</a:t>
            </a:r>
            <a:endParaRPr sz="36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929;p39">
            <a:extLst>
              <a:ext uri="{FF2B5EF4-FFF2-40B4-BE49-F238E27FC236}">
                <a16:creationId xmlns:a16="http://schemas.microsoft.com/office/drawing/2014/main" id="{4F71F4C7-1552-C872-C70F-EED01F3AEF51}"/>
              </a:ext>
            </a:extLst>
          </p:cNvPr>
          <p:cNvSpPr txBox="1">
            <a:spLocks/>
          </p:cNvSpPr>
          <p:nvPr/>
        </p:nvSpPr>
        <p:spPr>
          <a:xfrm>
            <a:off x="1366935" y="1264581"/>
            <a:ext cx="7093812" cy="329241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285750" indent="-285750">
              <a:spcAft>
                <a:spcPts val="50"/>
              </a:spcAft>
              <a:buFont typeface="Arial" panose="020B0604020202020204" pitchFamily="34" charset="0"/>
              <a:buChar char="•"/>
            </a:pPr>
            <a:r>
              <a:rPr lang="en-US" sz="900" dirty="0"/>
              <a:t>Sequential Layers</a:t>
            </a:r>
          </a:p>
          <a:p>
            <a:pPr marL="742950" lvl="1" indent="-285750">
              <a:spcAft>
                <a:spcPts val="50"/>
              </a:spcAft>
              <a:buFont typeface="Arial" panose="020B0604020202020204" pitchFamily="34" charset="0"/>
              <a:buChar char="•"/>
            </a:pPr>
            <a:r>
              <a:rPr lang="en-US" sz="900" dirty="0"/>
              <a:t>Embedding (to reduce the input to a 32-dimensional vector)</a:t>
            </a:r>
          </a:p>
          <a:p>
            <a:pPr marL="742950" lvl="1" indent="-285750">
              <a:spcAft>
                <a:spcPts val="50"/>
              </a:spcAft>
              <a:buFont typeface="Arial" panose="020B0604020202020204" pitchFamily="34" charset="0"/>
              <a:buChar char="•"/>
            </a:pPr>
            <a:r>
              <a:rPr lang="en-US" sz="900" dirty="0"/>
              <a:t>Bidirectional LSTM </a:t>
            </a:r>
          </a:p>
          <a:p>
            <a:pPr marL="1200150" lvl="2" indent="-285750">
              <a:spcAft>
                <a:spcPts val="50"/>
              </a:spcAft>
              <a:buFont typeface="Arial" panose="020B0604020202020204" pitchFamily="34" charset="0"/>
              <a:buChar char="•"/>
            </a:pPr>
            <a:r>
              <a:rPr lang="en-US" sz="900" dirty="0"/>
              <a:t>LSTM as it helps learn the relationship between tokens “words”</a:t>
            </a:r>
          </a:p>
          <a:p>
            <a:pPr marL="1200150" lvl="2" indent="-285750">
              <a:spcAft>
                <a:spcPts val="50"/>
              </a:spcAft>
              <a:buFont typeface="Arial" panose="020B0604020202020204" pitchFamily="34" charset="0"/>
              <a:buChar char="•"/>
            </a:pPr>
            <a:r>
              <a:rPr lang="en-US" sz="900" dirty="0"/>
              <a:t>Bidirectional so it can process the data in both directions</a:t>
            </a:r>
          </a:p>
          <a:p>
            <a:pPr marL="742950" lvl="1" indent="-285750">
              <a:spcAft>
                <a:spcPts val="50"/>
              </a:spcAft>
              <a:buFont typeface="Arial" panose="020B0604020202020204" pitchFamily="34" charset="0"/>
              <a:buChar char="•"/>
            </a:pPr>
            <a:r>
              <a:rPr lang="en-US" sz="900" dirty="0"/>
              <a:t>Dense</a:t>
            </a:r>
          </a:p>
          <a:p>
            <a:pPr marL="1200150" lvl="2" indent="-285750">
              <a:spcAft>
                <a:spcPts val="50"/>
              </a:spcAft>
              <a:buFont typeface="Arial" panose="020B0604020202020204" pitchFamily="34" charset="0"/>
              <a:buChar char="•"/>
            </a:pPr>
            <a:r>
              <a:rPr lang="en-US" sz="900" dirty="0"/>
              <a:t>To help us reduce and get the final answer</a:t>
            </a:r>
          </a:p>
          <a:p>
            <a:pPr marL="742950" lvl="1" indent="-285750">
              <a:spcAft>
                <a:spcPts val="50"/>
              </a:spcAft>
              <a:buFont typeface="Arial" panose="020B0604020202020204" pitchFamily="34" charset="0"/>
              <a:buChar char="•"/>
            </a:pPr>
            <a:r>
              <a:rPr lang="en-US" sz="900" dirty="0"/>
              <a:t>Dropout</a:t>
            </a:r>
          </a:p>
          <a:p>
            <a:pPr marL="1200150" lvl="2" indent="-285750">
              <a:spcAft>
                <a:spcPts val="50"/>
              </a:spcAft>
              <a:buFont typeface="Arial" panose="020B0604020202020204" pitchFamily="34" charset="0"/>
              <a:buChar char="•"/>
            </a:pPr>
            <a:r>
              <a:rPr lang="en-US" sz="900" dirty="0"/>
              <a:t>2 dropout layers along with a low Learning Rate to avoid overfit and stop too soon</a:t>
            </a:r>
          </a:p>
          <a:p>
            <a:pPr marL="285750" indent="-285750">
              <a:spcAft>
                <a:spcPts val="50"/>
              </a:spcAft>
              <a:buFont typeface="Arial" panose="020B0604020202020204" pitchFamily="34" charset="0"/>
              <a:buChar char="•"/>
            </a:pPr>
            <a:r>
              <a:rPr lang="en-US" sz="900" dirty="0"/>
              <a:t>Optimizer</a:t>
            </a:r>
          </a:p>
          <a:p>
            <a:pPr marL="742950" lvl="1" indent="-285750">
              <a:spcAft>
                <a:spcPts val="50"/>
              </a:spcAft>
              <a:buFont typeface="Arial" panose="020B0604020202020204" pitchFamily="34" charset="0"/>
              <a:buChar char="•"/>
            </a:pPr>
            <a:r>
              <a:rPr lang="en-US" sz="900" dirty="0"/>
              <a:t>Adam</a:t>
            </a:r>
          </a:p>
          <a:p>
            <a:pPr marL="742950" lvl="1" indent="-285750">
              <a:spcAft>
                <a:spcPts val="50"/>
              </a:spcAft>
              <a:buFont typeface="Arial" panose="020B0604020202020204" pitchFamily="34" charset="0"/>
              <a:buChar char="•"/>
            </a:pPr>
            <a:r>
              <a:rPr lang="en-US" sz="900" dirty="0"/>
              <a:t>Learning Rate = 0.00001</a:t>
            </a:r>
          </a:p>
          <a:p>
            <a:pPr marL="742950" lvl="1" indent="-285750">
              <a:spcAft>
                <a:spcPts val="50"/>
              </a:spcAft>
              <a:buFont typeface="Arial" panose="020B0604020202020204" pitchFamily="34" charset="0"/>
              <a:buChar char="•"/>
            </a:pPr>
            <a:r>
              <a:rPr lang="en-US" sz="900" dirty="0"/>
              <a:t>A low learning rate with a combination of 2 Dropout layers made the model train for longer improving the MSE before the validation stopped improving and was stopped by Early Stopping</a:t>
            </a:r>
          </a:p>
          <a:p>
            <a:pPr marL="285750" indent="-285750">
              <a:spcAft>
                <a:spcPts val="50"/>
              </a:spcAft>
              <a:buFont typeface="Arial" panose="020B0604020202020204" pitchFamily="34" charset="0"/>
              <a:buChar char="•"/>
            </a:pPr>
            <a:r>
              <a:rPr lang="en-US" sz="900" dirty="0"/>
              <a:t>Compile Metrics</a:t>
            </a:r>
          </a:p>
          <a:p>
            <a:pPr marL="742950" lvl="1" indent="-285750">
              <a:spcAft>
                <a:spcPts val="50"/>
              </a:spcAft>
              <a:buFont typeface="Arial" panose="020B0604020202020204" pitchFamily="34" charset="0"/>
              <a:buChar char="•"/>
            </a:pPr>
            <a:r>
              <a:rPr lang="en-US" sz="900" dirty="0"/>
              <a:t>Loss: MSE (Mean Square Error)</a:t>
            </a:r>
          </a:p>
          <a:p>
            <a:pPr marL="742950" lvl="1" indent="-285750">
              <a:spcAft>
                <a:spcPts val="50"/>
              </a:spcAft>
              <a:buFont typeface="Arial" panose="020B0604020202020204" pitchFamily="34" charset="0"/>
              <a:buChar char="•"/>
            </a:pPr>
            <a:r>
              <a:rPr lang="en-US" sz="900" dirty="0"/>
              <a:t>Metrics: MAE (Mean Absolute Error)</a:t>
            </a:r>
          </a:p>
          <a:p>
            <a:pPr marL="742950" lvl="1" indent="-285750">
              <a:spcAft>
                <a:spcPts val="50"/>
              </a:spcAft>
              <a:buFont typeface="Arial" panose="020B0604020202020204" pitchFamily="34" charset="0"/>
              <a:buChar char="•"/>
            </a:pPr>
            <a:r>
              <a:rPr lang="en-US" sz="900" dirty="0"/>
              <a:t>Based on the research and use case when using a linear problem on TF </a:t>
            </a:r>
            <a:r>
              <a:rPr lang="en-US" sz="900" dirty="0" err="1"/>
              <a:t>Keras</a:t>
            </a:r>
            <a:r>
              <a:rPr lang="en-US" sz="900" dirty="0"/>
              <a:t> layers these are the metrics to use</a:t>
            </a:r>
          </a:p>
          <a:p>
            <a:pPr marL="285750" indent="-285750">
              <a:spcAft>
                <a:spcPts val="50"/>
              </a:spcAft>
              <a:buFont typeface="Arial" panose="020B0604020202020204" pitchFamily="34" charset="0"/>
              <a:buChar char="•"/>
            </a:pPr>
            <a:r>
              <a:rPr lang="en-US" sz="900" dirty="0"/>
              <a:t>Early Stopping</a:t>
            </a:r>
          </a:p>
          <a:p>
            <a:pPr marL="742950" lvl="1" indent="-285750">
              <a:spcAft>
                <a:spcPts val="50"/>
              </a:spcAft>
              <a:buFont typeface="Arial" panose="020B0604020202020204" pitchFamily="34" charset="0"/>
              <a:buChar char="•"/>
            </a:pPr>
            <a:r>
              <a:rPr lang="en-US" sz="900" dirty="0"/>
              <a:t>To monitor the value loss and stop the process when the MSE is no longer improving than 0.001 in at least 10 epochs.</a:t>
            </a:r>
          </a:p>
          <a:p>
            <a:pPr marL="285750" indent="-285750">
              <a:spcAft>
                <a:spcPts val="50"/>
              </a:spcAft>
              <a:buFont typeface="Arial" panose="020B0604020202020204" pitchFamily="34" charset="0"/>
              <a:buChar char="•"/>
            </a:pPr>
            <a:r>
              <a:rPr lang="en-US" sz="900" dirty="0"/>
              <a:t>Fit/Training</a:t>
            </a:r>
          </a:p>
          <a:p>
            <a:pPr marL="742950" lvl="1" indent="-285750">
              <a:spcAft>
                <a:spcPts val="50"/>
              </a:spcAft>
              <a:buFont typeface="Arial" panose="020B0604020202020204" pitchFamily="34" charset="0"/>
              <a:buChar char="•"/>
            </a:pPr>
            <a:r>
              <a:rPr lang="en-US" sz="900" dirty="0"/>
              <a:t>Epoch: 100, although none of the models and test runs more than</a:t>
            </a:r>
          </a:p>
          <a:p>
            <a:pPr marL="742950" lvl="1" indent="-285750">
              <a:spcAft>
                <a:spcPts val="50"/>
              </a:spcAft>
              <a:buFont typeface="Arial" panose="020B0604020202020204" pitchFamily="34" charset="0"/>
              <a:buChar char="•"/>
            </a:pPr>
            <a:r>
              <a:rPr lang="en-US" sz="900" dirty="0"/>
              <a:t>Batch _Size = 256</a:t>
            </a:r>
          </a:p>
        </p:txBody>
      </p:sp>
    </p:spTree>
    <p:extLst>
      <p:ext uri="{BB962C8B-B14F-4D97-AF65-F5344CB8AC3E}">
        <p14:creationId xmlns:p14="http://schemas.microsoft.com/office/powerpoint/2010/main" val="11946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b="1" i="0" u="none" strike="noStrike" dirty="0">
                <a:solidFill>
                  <a:srgbClr val="ECECEC"/>
                </a:solidFill>
                <a:effectLst/>
                <a:latin typeface="Söhne"/>
              </a:rPr>
              <a:t>Proposed Solution (Coding Snip)</a:t>
            </a:r>
            <a:endParaRPr sz="4000" dirty="0"/>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txBody>
            <a:bodyPr/>
            <a:lstStyle/>
            <a:p>
              <a:endParaRPr lang="en-US"/>
            </a:p>
          </p:txBody>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351;p31">
            <a:extLst>
              <a:ext uri="{FF2B5EF4-FFF2-40B4-BE49-F238E27FC236}">
                <a16:creationId xmlns:a16="http://schemas.microsoft.com/office/drawing/2014/main" id="{F84373FF-7AFD-5D2F-5DDA-7D458262A2F9}"/>
              </a:ext>
            </a:extLst>
          </p:cNvPr>
          <p:cNvSpPr/>
          <p:nvPr/>
        </p:nvSpPr>
        <p:spPr>
          <a:xfrm>
            <a:off x="1379968" y="1081458"/>
            <a:ext cx="7215420" cy="4571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2;p31">
            <a:extLst>
              <a:ext uri="{FF2B5EF4-FFF2-40B4-BE49-F238E27FC236}">
                <a16:creationId xmlns:a16="http://schemas.microsoft.com/office/drawing/2014/main" id="{3F685A9B-6C60-19D4-2952-C0FBD3186B6B}"/>
              </a:ext>
            </a:extLst>
          </p:cNvPr>
          <p:cNvSpPr/>
          <p:nvPr/>
        </p:nvSpPr>
        <p:spPr>
          <a:xfrm>
            <a:off x="1377731" y="1081458"/>
            <a:ext cx="618285" cy="45719"/>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353;p31">
            <a:extLst>
              <a:ext uri="{FF2B5EF4-FFF2-40B4-BE49-F238E27FC236}">
                <a16:creationId xmlns:a16="http://schemas.microsoft.com/office/drawing/2014/main" id="{13F85CEA-7208-CE7D-141D-06AC1143A62F}"/>
              </a:ext>
            </a:extLst>
          </p:cNvPr>
          <p:cNvGrpSpPr/>
          <p:nvPr/>
        </p:nvGrpSpPr>
        <p:grpSpPr>
          <a:xfrm>
            <a:off x="1942507" y="1031266"/>
            <a:ext cx="146045" cy="146102"/>
            <a:chOff x="3206407" y="2963780"/>
            <a:chExt cx="146045" cy="146102"/>
          </a:xfrm>
        </p:grpSpPr>
        <p:sp>
          <p:nvSpPr>
            <p:cNvPr id="49" name="Google Shape;354;p31">
              <a:extLst>
                <a:ext uri="{FF2B5EF4-FFF2-40B4-BE49-F238E27FC236}">
                  <a16:creationId xmlns:a16="http://schemas.microsoft.com/office/drawing/2014/main" id="{4BCB0103-3CD4-6BD2-CA45-AE8039241AF1}"/>
                </a:ext>
              </a:extLst>
            </p:cNvPr>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5;p31">
              <a:extLst>
                <a:ext uri="{FF2B5EF4-FFF2-40B4-BE49-F238E27FC236}">
                  <a16:creationId xmlns:a16="http://schemas.microsoft.com/office/drawing/2014/main" id="{9D8743C7-35EF-356F-AE02-BF2A7C1EDC87}"/>
                </a:ext>
              </a:extLst>
            </p:cNvPr>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356;p31">
            <a:extLst>
              <a:ext uri="{FF2B5EF4-FFF2-40B4-BE49-F238E27FC236}">
                <a16:creationId xmlns:a16="http://schemas.microsoft.com/office/drawing/2014/main" id="{DAE851FD-38E0-109C-6944-80CEC3224077}"/>
              </a:ext>
            </a:extLst>
          </p:cNvPr>
          <p:cNvGrpSpPr/>
          <p:nvPr/>
        </p:nvGrpSpPr>
        <p:grpSpPr>
          <a:xfrm>
            <a:off x="7281011" y="476142"/>
            <a:ext cx="1314377" cy="482094"/>
            <a:chOff x="4776350" y="1692025"/>
            <a:chExt cx="1314377" cy="482094"/>
          </a:xfrm>
        </p:grpSpPr>
        <p:sp>
          <p:nvSpPr>
            <p:cNvPr id="52" name="Google Shape;357;p31">
              <a:extLst>
                <a:ext uri="{FF2B5EF4-FFF2-40B4-BE49-F238E27FC236}">
                  <a16:creationId xmlns:a16="http://schemas.microsoft.com/office/drawing/2014/main" id="{D9F63737-977A-30A4-A3A1-9820D320F364}"/>
                </a:ext>
              </a:extLst>
            </p:cNvPr>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p31">
              <a:extLst>
                <a:ext uri="{FF2B5EF4-FFF2-40B4-BE49-F238E27FC236}">
                  <a16:creationId xmlns:a16="http://schemas.microsoft.com/office/drawing/2014/main" id="{C8BA13C3-67E3-95E7-F396-2570FFC854CB}"/>
                </a:ext>
              </a:extLst>
            </p:cNvPr>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9;p31">
              <a:extLst>
                <a:ext uri="{FF2B5EF4-FFF2-40B4-BE49-F238E27FC236}">
                  <a16:creationId xmlns:a16="http://schemas.microsoft.com/office/drawing/2014/main" id="{FB3F9344-4D8F-EB42-46F4-DA1E3AFD2FDF}"/>
                </a:ext>
              </a:extLst>
            </p:cNvPr>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p31">
              <a:extLst>
                <a:ext uri="{FF2B5EF4-FFF2-40B4-BE49-F238E27FC236}">
                  <a16:creationId xmlns:a16="http://schemas.microsoft.com/office/drawing/2014/main" id="{5D14A476-E237-50A7-10AD-78CD5157177B}"/>
                </a:ext>
              </a:extLst>
            </p:cNvPr>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1;p31">
              <a:extLst>
                <a:ext uri="{FF2B5EF4-FFF2-40B4-BE49-F238E27FC236}">
                  <a16:creationId xmlns:a16="http://schemas.microsoft.com/office/drawing/2014/main" id="{6D1BE1F0-0885-D7A4-559D-CC908CF3CD10}"/>
                </a:ext>
              </a:extLst>
            </p:cNvPr>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2;p31">
              <a:extLst>
                <a:ext uri="{FF2B5EF4-FFF2-40B4-BE49-F238E27FC236}">
                  <a16:creationId xmlns:a16="http://schemas.microsoft.com/office/drawing/2014/main" id="{306CB29E-AD0C-8DF3-F5C0-2E4970B53AD0}"/>
                </a:ext>
              </a:extLst>
            </p:cNvPr>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3;p31">
              <a:extLst>
                <a:ext uri="{FF2B5EF4-FFF2-40B4-BE49-F238E27FC236}">
                  <a16:creationId xmlns:a16="http://schemas.microsoft.com/office/drawing/2014/main" id="{01C40CCF-5AD0-407B-4315-845D793AC1EB}"/>
                </a:ext>
              </a:extLst>
            </p:cNvPr>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4;p31">
              <a:extLst>
                <a:ext uri="{FF2B5EF4-FFF2-40B4-BE49-F238E27FC236}">
                  <a16:creationId xmlns:a16="http://schemas.microsoft.com/office/drawing/2014/main" id="{EDC92383-0A5A-B17D-3A93-2F3F30CB8C39}"/>
                </a:ext>
              </a:extLst>
            </p:cNvPr>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5;p31">
              <a:extLst>
                <a:ext uri="{FF2B5EF4-FFF2-40B4-BE49-F238E27FC236}">
                  <a16:creationId xmlns:a16="http://schemas.microsoft.com/office/drawing/2014/main" id="{3EFF9B0C-6AD7-B4E9-E53E-96DE3D3A1EFC}"/>
                </a:ext>
              </a:extLst>
            </p:cNvPr>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929;p39">
            <a:extLst>
              <a:ext uri="{FF2B5EF4-FFF2-40B4-BE49-F238E27FC236}">
                <a16:creationId xmlns:a16="http://schemas.microsoft.com/office/drawing/2014/main" id="{4F71F4C7-1552-C872-C70F-EED01F3AEF51}"/>
              </a:ext>
            </a:extLst>
          </p:cNvPr>
          <p:cNvSpPr txBox="1">
            <a:spLocks/>
          </p:cNvSpPr>
          <p:nvPr/>
        </p:nvSpPr>
        <p:spPr>
          <a:xfrm>
            <a:off x="1351923" y="1339822"/>
            <a:ext cx="3374588" cy="272876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r>
              <a:rPr lang="en-US" sz="800" dirty="0"/>
              <a:t>tokenizer = Tokenizer(</a:t>
            </a:r>
            <a:r>
              <a:rPr lang="en-US" sz="800" dirty="0" err="1"/>
              <a:t>num_words</a:t>
            </a:r>
            <a:r>
              <a:rPr lang="en-US" sz="800" dirty="0"/>
              <a:t>=1500, </a:t>
            </a:r>
            <a:r>
              <a:rPr lang="en-US" sz="800" dirty="0" err="1"/>
              <a:t>oov_token</a:t>
            </a:r>
            <a:r>
              <a:rPr lang="en-US" sz="800" dirty="0"/>
              <a:t>="&lt;OOV&gt;")</a:t>
            </a:r>
          </a:p>
          <a:p>
            <a:pPr marL="0" indent="0"/>
            <a:r>
              <a:rPr lang="en-US" sz="800" dirty="0" err="1"/>
              <a:t>tokenizer.fit_on_texts</a:t>
            </a:r>
            <a:r>
              <a:rPr lang="en-US" sz="800" dirty="0"/>
              <a:t>(data['lyric_clean_4'])</a:t>
            </a:r>
          </a:p>
          <a:p>
            <a:pPr marL="0" indent="0"/>
            <a:r>
              <a:rPr lang="en-US" sz="800" dirty="0"/>
              <a:t>sequences = </a:t>
            </a:r>
            <a:r>
              <a:rPr lang="en-US" sz="800" dirty="0" err="1"/>
              <a:t>tokenizer.texts_to_sequences</a:t>
            </a:r>
            <a:r>
              <a:rPr lang="en-US" sz="800" dirty="0"/>
              <a:t>(data['lyric_clean_4'])</a:t>
            </a:r>
          </a:p>
          <a:p>
            <a:pPr marL="0" indent="0"/>
            <a:r>
              <a:rPr lang="en-US" sz="800" dirty="0" err="1"/>
              <a:t>padded_sequences</a:t>
            </a:r>
            <a:r>
              <a:rPr lang="en-US" sz="800" dirty="0"/>
              <a:t> = </a:t>
            </a:r>
            <a:r>
              <a:rPr lang="en-US" sz="800" dirty="0" err="1"/>
              <a:t>pad_sequences</a:t>
            </a:r>
            <a:r>
              <a:rPr lang="en-US" sz="800" dirty="0"/>
              <a:t>(sequences, </a:t>
            </a:r>
            <a:r>
              <a:rPr lang="en-US" sz="800" dirty="0" err="1"/>
              <a:t>maxlen</a:t>
            </a:r>
            <a:r>
              <a:rPr lang="en-US" sz="800" dirty="0"/>
              <a:t>=200, padding='post', truncating='post')</a:t>
            </a:r>
          </a:p>
          <a:p>
            <a:pPr marL="0" indent="0"/>
            <a:endParaRPr lang="en-US" sz="800" dirty="0"/>
          </a:p>
          <a:p>
            <a:pPr marL="0" indent="0"/>
            <a:r>
              <a:rPr lang="en-US" sz="800" dirty="0" err="1"/>
              <a:t>X_train</a:t>
            </a:r>
            <a:r>
              <a:rPr lang="en-US" sz="800" dirty="0"/>
              <a:t>, </a:t>
            </a:r>
            <a:r>
              <a:rPr lang="en-US" sz="800" dirty="0" err="1"/>
              <a:t>X_val</a:t>
            </a:r>
            <a:r>
              <a:rPr lang="en-US" sz="800" dirty="0"/>
              <a:t>, </a:t>
            </a:r>
            <a:r>
              <a:rPr lang="en-US" sz="800" dirty="0" err="1"/>
              <a:t>y_train</a:t>
            </a:r>
            <a:r>
              <a:rPr lang="en-US" sz="800" dirty="0"/>
              <a:t>, </a:t>
            </a:r>
            <a:r>
              <a:rPr lang="en-US" sz="800" dirty="0" err="1"/>
              <a:t>y_val</a:t>
            </a:r>
            <a:r>
              <a:rPr lang="en-US" sz="800" dirty="0"/>
              <a:t> = </a:t>
            </a:r>
            <a:r>
              <a:rPr lang="en-US" sz="800" dirty="0" err="1"/>
              <a:t>train_test_split</a:t>
            </a:r>
            <a:r>
              <a:rPr lang="en-US" sz="800" dirty="0"/>
              <a:t>(</a:t>
            </a:r>
            <a:r>
              <a:rPr lang="en-US" sz="800" dirty="0" err="1"/>
              <a:t>padded_sequences</a:t>
            </a:r>
            <a:r>
              <a:rPr lang="en-US" sz="800" dirty="0"/>
              <a:t>, </a:t>
            </a:r>
          </a:p>
          <a:p>
            <a:pPr marL="0" indent="0"/>
            <a:r>
              <a:rPr lang="en-US" sz="800" dirty="0"/>
              <a:t>                                                  data['valence'], </a:t>
            </a:r>
          </a:p>
          <a:p>
            <a:pPr marL="0" indent="0"/>
            <a:r>
              <a:rPr lang="en-US" sz="800" dirty="0"/>
              <a:t>                                                  </a:t>
            </a:r>
            <a:r>
              <a:rPr lang="en-US" sz="800" dirty="0" err="1"/>
              <a:t>test_size</a:t>
            </a:r>
            <a:r>
              <a:rPr lang="en-US" sz="800" dirty="0"/>
              <a:t>=0.3, </a:t>
            </a:r>
          </a:p>
          <a:p>
            <a:pPr marL="0" indent="0"/>
            <a:r>
              <a:rPr lang="en-US" sz="800" dirty="0"/>
              <a:t>                                                  </a:t>
            </a:r>
            <a:r>
              <a:rPr lang="en-US" sz="800" dirty="0" err="1"/>
              <a:t>random_state</a:t>
            </a:r>
            <a:r>
              <a:rPr lang="en-US" sz="800" dirty="0"/>
              <a:t>=42)</a:t>
            </a:r>
          </a:p>
          <a:p>
            <a:pPr marL="0" indent="0"/>
            <a:endParaRPr lang="en-US" sz="800" dirty="0"/>
          </a:p>
          <a:p>
            <a:pPr marL="0" indent="0"/>
            <a:r>
              <a:rPr lang="en-US" sz="800" dirty="0"/>
              <a:t>model = Sequential([</a:t>
            </a:r>
          </a:p>
          <a:p>
            <a:pPr marL="0" indent="0"/>
            <a:r>
              <a:rPr lang="en-US" sz="800" dirty="0"/>
              <a:t>    Embedding(</a:t>
            </a:r>
            <a:r>
              <a:rPr lang="en-US" sz="800" dirty="0" err="1"/>
              <a:t>input_dim</a:t>
            </a:r>
            <a:r>
              <a:rPr lang="en-US" sz="800" dirty="0"/>
              <a:t>=1500, </a:t>
            </a:r>
            <a:r>
              <a:rPr lang="en-US" sz="800" dirty="0" err="1"/>
              <a:t>output_dim</a:t>
            </a:r>
            <a:r>
              <a:rPr lang="en-US" sz="800" dirty="0"/>
              <a:t>=32),</a:t>
            </a:r>
          </a:p>
          <a:p>
            <a:pPr marL="0" indent="0"/>
            <a:r>
              <a:rPr lang="en-US" sz="800" dirty="0"/>
              <a:t>    Dropout(0.5),</a:t>
            </a:r>
          </a:p>
          <a:p>
            <a:pPr marL="0" indent="0"/>
            <a:r>
              <a:rPr lang="en-US" sz="800" dirty="0"/>
              <a:t>    Bidirectional(LSTM(32, </a:t>
            </a:r>
            <a:r>
              <a:rPr lang="en-US" sz="800" dirty="0" err="1"/>
              <a:t>return_sequences</a:t>
            </a:r>
            <a:r>
              <a:rPr lang="en-US" sz="800" dirty="0"/>
              <a:t>=True)),</a:t>
            </a:r>
          </a:p>
          <a:p>
            <a:pPr marL="0" indent="0"/>
            <a:r>
              <a:rPr lang="en-US" sz="800" dirty="0"/>
              <a:t>    Dropout(0.5),</a:t>
            </a:r>
          </a:p>
          <a:p>
            <a:pPr marL="0" indent="0"/>
            <a:r>
              <a:rPr lang="en-US" sz="800" dirty="0"/>
              <a:t>    Dense(1, activation='linear') </a:t>
            </a:r>
          </a:p>
          <a:p>
            <a:pPr marL="0" indent="0"/>
            <a:r>
              <a:rPr lang="en-US" sz="800" dirty="0"/>
              <a:t>])</a:t>
            </a:r>
          </a:p>
          <a:p>
            <a:pPr marL="0" indent="0"/>
            <a:endParaRPr lang="en-US" sz="800" dirty="0"/>
          </a:p>
          <a:p>
            <a:pPr marL="0" indent="0"/>
            <a:r>
              <a:rPr lang="en-US" sz="800" dirty="0"/>
              <a:t>optimizer = Adam(</a:t>
            </a:r>
            <a:r>
              <a:rPr lang="en-US" sz="800" dirty="0" err="1"/>
              <a:t>learning_rate</a:t>
            </a:r>
            <a:r>
              <a:rPr lang="en-US" sz="800" dirty="0"/>
              <a:t>=0.00001)</a:t>
            </a:r>
          </a:p>
          <a:p>
            <a:pPr marL="0" indent="0"/>
            <a:endParaRPr lang="en-US" sz="800" dirty="0"/>
          </a:p>
          <a:p>
            <a:pPr marL="0" indent="0"/>
            <a:r>
              <a:rPr lang="en-US" sz="800" dirty="0" err="1"/>
              <a:t>model.compile</a:t>
            </a:r>
            <a:r>
              <a:rPr lang="en-US" sz="800" dirty="0"/>
              <a:t>(loss='</a:t>
            </a:r>
            <a:r>
              <a:rPr lang="en-US" sz="800" dirty="0" err="1"/>
              <a:t>mean_squared_error</a:t>
            </a:r>
            <a:r>
              <a:rPr lang="en-US" sz="800" dirty="0"/>
              <a:t>', </a:t>
            </a:r>
          </a:p>
          <a:p>
            <a:pPr marL="0" indent="0"/>
            <a:r>
              <a:rPr lang="en-US" sz="800" dirty="0"/>
              <a:t>              optimizer=optimizer, </a:t>
            </a:r>
          </a:p>
          <a:p>
            <a:pPr marL="0" indent="0"/>
            <a:r>
              <a:rPr lang="en-US" sz="800" dirty="0"/>
              <a:t>              metrics=['</a:t>
            </a:r>
            <a:r>
              <a:rPr lang="en-US" sz="800" dirty="0" err="1"/>
              <a:t>mean_absolute_error</a:t>
            </a:r>
            <a:r>
              <a:rPr lang="en-US" sz="800" dirty="0"/>
              <a:t>'])</a:t>
            </a:r>
          </a:p>
          <a:p>
            <a:pPr marL="0" indent="0"/>
            <a:endParaRPr lang="en-US" sz="800" dirty="0"/>
          </a:p>
        </p:txBody>
      </p:sp>
      <p:sp>
        <p:nvSpPr>
          <p:cNvPr id="4" name="Google Shape;929;p39">
            <a:extLst>
              <a:ext uri="{FF2B5EF4-FFF2-40B4-BE49-F238E27FC236}">
                <a16:creationId xmlns:a16="http://schemas.microsoft.com/office/drawing/2014/main" id="{CBA3E6F5-0C9D-836B-F5D1-0F7669A058B7}"/>
              </a:ext>
            </a:extLst>
          </p:cNvPr>
          <p:cNvSpPr txBox="1">
            <a:spLocks/>
          </p:cNvSpPr>
          <p:nvPr/>
        </p:nvSpPr>
        <p:spPr>
          <a:xfrm>
            <a:off x="4931454" y="1217655"/>
            <a:ext cx="3663934" cy="2850927"/>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None/>
              <a:defRPr sz="1600" b="0" i="0" u="none" strike="noStrike" cap="none">
                <a:solidFill>
                  <a:schemeClr val="dk1"/>
                </a:solidFill>
                <a:latin typeface="Metrophobic"/>
                <a:ea typeface="Metrophobic"/>
                <a:cs typeface="Metrophobic"/>
                <a:sym typeface="Metrophobic"/>
              </a:defRPr>
            </a:lvl9pPr>
          </a:lstStyle>
          <a:p>
            <a:pPr marL="0" indent="0"/>
            <a:endParaRPr lang="en-US" sz="800" dirty="0"/>
          </a:p>
          <a:p>
            <a:pPr marL="0" indent="0"/>
            <a:r>
              <a:rPr lang="en-US" sz="800" dirty="0" err="1"/>
              <a:t>model.summary</a:t>
            </a:r>
            <a:r>
              <a:rPr lang="en-US" sz="800" dirty="0"/>
              <a:t>()</a:t>
            </a:r>
          </a:p>
          <a:p>
            <a:pPr marL="0" indent="0"/>
            <a:endParaRPr lang="en-US" sz="800" dirty="0"/>
          </a:p>
          <a:p>
            <a:pPr marL="0" indent="0"/>
            <a:r>
              <a:rPr lang="en-US" sz="800" dirty="0" err="1"/>
              <a:t>early_stopping</a:t>
            </a:r>
            <a:r>
              <a:rPr lang="en-US" sz="800" dirty="0"/>
              <a:t> = </a:t>
            </a:r>
            <a:r>
              <a:rPr lang="en-US" sz="800" dirty="0" err="1"/>
              <a:t>EarlyStopping</a:t>
            </a:r>
            <a:r>
              <a:rPr lang="en-US" sz="800" dirty="0"/>
              <a:t>(monitor='</a:t>
            </a:r>
            <a:r>
              <a:rPr lang="en-US" sz="800" dirty="0" err="1"/>
              <a:t>val_loss</a:t>
            </a:r>
            <a:r>
              <a:rPr lang="en-US" sz="800" dirty="0"/>
              <a:t>', </a:t>
            </a:r>
          </a:p>
          <a:p>
            <a:pPr marL="0" indent="0"/>
            <a:r>
              <a:rPr lang="en-US" sz="800" dirty="0"/>
              <a:t>                               patience=10, </a:t>
            </a:r>
          </a:p>
          <a:p>
            <a:pPr marL="0" indent="0"/>
            <a:r>
              <a:rPr lang="en-US" sz="800" dirty="0"/>
              <a:t>                               </a:t>
            </a:r>
            <a:r>
              <a:rPr lang="en-US" sz="800" dirty="0" err="1"/>
              <a:t>min_delta</a:t>
            </a:r>
            <a:r>
              <a:rPr lang="en-US" sz="800" dirty="0"/>
              <a:t>=0.001,</a:t>
            </a:r>
          </a:p>
          <a:p>
            <a:pPr marL="0" indent="0"/>
            <a:r>
              <a:rPr lang="en-US" sz="800" dirty="0"/>
              <a:t>                               verbose=1, </a:t>
            </a:r>
          </a:p>
          <a:p>
            <a:pPr marL="0" indent="0"/>
            <a:r>
              <a:rPr lang="en-US" sz="800" dirty="0"/>
              <a:t>                               mode='min', </a:t>
            </a:r>
          </a:p>
          <a:p>
            <a:pPr marL="0" indent="0"/>
            <a:r>
              <a:rPr lang="en-US" sz="800" dirty="0"/>
              <a:t>                               </a:t>
            </a:r>
            <a:r>
              <a:rPr lang="en-US" sz="800" dirty="0" err="1"/>
              <a:t>restore_best_weights</a:t>
            </a:r>
            <a:r>
              <a:rPr lang="en-US" sz="800" dirty="0"/>
              <a:t>=True)</a:t>
            </a:r>
          </a:p>
          <a:p>
            <a:pPr marL="0" indent="0"/>
            <a:endParaRPr lang="en-US" sz="800" dirty="0"/>
          </a:p>
          <a:p>
            <a:pPr marL="0" indent="0"/>
            <a:r>
              <a:rPr lang="en-US" sz="800" dirty="0"/>
              <a:t>history = </a:t>
            </a:r>
            <a:r>
              <a:rPr lang="en-US" sz="800" dirty="0" err="1"/>
              <a:t>model.fit</a:t>
            </a:r>
            <a:r>
              <a:rPr lang="en-US" sz="800" dirty="0"/>
              <a:t>(</a:t>
            </a:r>
            <a:r>
              <a:rPr lang="en-US" sz="800" dirty="0" err="1"/>
              <a:t>X_train</a:t>
            </a:r>
            <a:r>
              <a:rPr lang="en-US" sz="800" dirty="0"/>
              <a:t>, </a:t>
            </a:r>
          </a:p>
          <a:p>
            <a:pPr marL="0" indent="0"/>
            <a:r>
              <a:rPr lang="en-US" sz="800" dirty="0"/>
              <a:t>                    </a:t>
            </a:r>
            <a:r>
              <a:rPr lang="en-US" sz="800" dirty="0" err="1"/>
              <a:t>y_train</a:t>
            </a:r>
            <a:r>
              <a:rPr lang="en-US" sz="800" dirty="0"/>
              <a:t>, </a:t>
            </a:r>
          </a:p>
          <a:p>
            <a:pPr marL="0" indent="0"/>
            <a:r>
              <a:rPr lang="en-US" sz="800" dirty="0"/>
              <a:t>                    epochs=100, </a:t>
            </a:r>
          </a:p>
          <a:p>
            <a:pPr marL="0" indent="0"/>
            <a:r>
              <a:rPr lang="en-US" sz="800" dirty="0"/>
              <a:t>                    </a:t>
            </a:r>
            <a:r>
              <a:rPr lang="en-US" sz="800" dirty="0" err="1"/>
              <a:t>batch_size</a:t>
            </a:r>
            <a:r>
              <a:rPr lang="en-US" sz="800" dirty="0"/>
              <a:t> = 256,</a:t>
            </a:r>
          </a:p>
          <a:p>
            <a:pPr marL="0" indent="0"/>
            <a:r>
              <a:rPr lang="en-US" sz="800" dirty="0"/>
              <a:t>                    </a:t>
            </a:r>
            <a:r>
              <a:rPr lang="en-US" sz="800" dirty="0" err="1"/>
              <a:t>validation_data</a:t>
            </a:r>
            <a:r>
              <a:rPr lang="en-US" sz="800" dirty="0"/>
              <a:t>=(</a:t>
            </a:r>
            <a:r>
              <a:rPr lang="en-US" sz="800" dirty="0" err="1"/>
              <a:t>X_val</a:t>
            </a:r>
            <a:r>
              <a:rPr lang="en-US" sz="800" dirty="0"/>
              <a:t>, </a:t>
            </a:r>
            <a:r>
              <a:rPr lang="en-US" sz="800" dirty="0" err="1"/>
              <a:t>y_val</a:t>
            </a:r>
            <a:r>
              <a:rPr lang="en-US" sz="800" dirty="0"/>
              <a:t>),</a:t>
            </a:r>
          </a:p>
          <a:p>
            <a:pPr marL="0" indent="0"/>
            <a:r>
              <a:rPr lang="en-US" sz="800" dirty="0"/>
              <a:t>                    callbacks=[</a:t>
            </a:r>
            <a:r>
              <a:rPr lang="en-US" sz="800" dirty="0" err="1"/>
              <a:t>early_stopping</a:t>
            </a:r>
            <a:r>
              <a:rPr lang="en-US" sz="800" dirty="0"/>
              <a:t>])</a:t>
            </a:r>
          </a:p>
          <a:p>
            <a:pPr marL="0" indent="0"/>
            <a:endParaRPr lang="en-US" sz="800" dirty="0"/>
          </a:p>
          <a:p>
            <a:pPr marL="0" indent="0"/>
            <a:r>
              <a:rPr lang="en-US" sz="800" dirty="0"/>
              <a:t>loss, </a:t>
            </a:r>
            <a:r>
              <a:rPr lang="en-US" sz="800" dirty="0" err="1"/>
              <a:t>mae</a:t>
            </a:r>
            <a:r>
              <a:rPr lang="en-US" sz="800" dirty="0"/>
              <a:t> = </a:t>
            </a:r>
            <a:r>
              <a:rPr lang="en-US" sz="800" dirty="0" err="1"/>
              <a:t>model.evaluate</a:t>
            </a:r>
            <a:r>
              <a:rPr lang="en-US" sz="800" dirty="0"/>
              <a:t>(</a:t>
            </a:r>
            <a:r>
              <a:rPr lang="en-US" sz="800" dirty="0" err="1"/>
              <a:t>X_val</a:t>
            </a:r>
            <a:r>
              <a:rPr lang="en-US" sz="800" dirty="0"/>
              <a:t>, </a:t>
            </a:r>
            <a:r>
              <a:rPr lang="en-US" sz="800" dirty="0" err="1"/>
              <a:t>y_val</a:t>
            </a:r>
            <a:r>
              <a:rPr lang="en-US" sz="800" dirty="0"/>
              <a:t>)</a:t>
            </a:r>
          </a:p>
          <a:p>
            <a:pPr marL="0" indent="0"/>
            <a:r>
              <a:rPr lang="en-US" sz="800" dirty="0"/>
              <a:t>print(</a:t>
            </a:r>
            <a:r>
              <a:rPr lang="en-US" sz="800" dirty="0" err="1"/>
              <a:t>f"Loss</a:t>
            </a:r>
            <a:r>
              <a:rPr lang="en-US" sz="800" dirty="0"/>
              <a:t>: {loss:.3f}, MAE: {mae:.3f}")</a:t>
            </a:r>
          </a:p>
          <a:p>
            <a:pPr marL="0" indent="0"/>
            <a:r>
              <a:rPr lang="en-US" sz="800" dirty="0"/>
              <a:t>list_c4_metrics = ["C4", loss, </a:t>
            </a:r>
            <a:r>
              <a:rPr lang="en-US" sz="800" dirty="0" err="1"/>
              <a:t>mae</a:t>
            </a:r>
            <a:r>
              <a:rPr lang="en-US" sz="800" dirty="0"/>
              <a:t>]</a:t>
            </a:r>
          </a:p>
          <a:p>
            <a:pPr marL="0" indent="0"/>
            <a:endParaRPr lang="en-US" sz="800" dirty="0"/>
          </a:p>
          <a:p>
            <a:pPr marL="0" indent="0"/>
            <a:r>
              <a:rPr lang="en-US" sz="800" dirty="0" err="1"/>
              <a:t>pd.DataFrame</a:t>
            </a:r>
            <a:r>
              <a:rPr lang="en-US" sz="800" dirty="0"/>
              <a:t>(</a:t>
            </a:r>
            <a:r>
              <a:rPr lang="en-US" sz="800" dirty="0" err="1"/>
              <a:t>history.history</a:t>
            </a:r>
            <a:r>
              <a:rPr lang="en-US" sz="800" dirty="0"/>
              <a:t>).plot(</a:t>
            </a:r>
            <a:r>
              <a:rPr lang="en-US" sz="800" dirty="0" err="1"/>
              <a:t>figsize</a:t>
            </a:r>
            <a:r>
              <a:rPr lang="en-US" sz="800" dirty="0"/>
              <a:t>=(12,6))</a:t>
            </a:r>
          </a:p>
        </p:txBody>
      </p:sp>
    </p:spTree>
    <p:extLst>
      <p:ext uri="{BB962C8B-B14F-4D97-AF65-F5344CB8AC3E}">
        <p14:creationId xmlns:p14="http://schemas.microsoft.com/office/powerpoint/2010/main" val="2878048605"/>
      </p:ext>
    </p:extLst>
  </p:cSld>
  <p:clrMapOvr>
    <a:masterClrMapping/>
  </p:clrMapOvr>
</p:sld>
</file>

<file path=ppt/theme/theme1.xml><?xml version="1.0" encoding="utf-8"?>
<a:theme xmlns:a="http://schemas.openxmlformats.org/drawingml/2006/main" name="Music Subject for High School: Sharing Our Music Playlists! by Slidesgo">
  <a:themeElements>
    <a:clrScheme name="Simple Light">
      <a:dk1>
        <a:srgbClr val="FFFFFF"/>
      </a:dk1>
      <a:lt1>
        <a:srgbClr val="353445"/>
      </a:lt1>
      <a:dk2>
        <a:srgbClr val="FF6A92"/>
      </a:dk2>
      <a:lt2>
        <a:srgbClr val="00B76C"/>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4642</TotalTime>
  <Words>2120</Words>
  <Application>Microsoft Macintosh PowerPoint</Application>
  <PresentationFormat>On-screen Show (16:9)</PresentationFormat>
  <Paragraphs>174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Metrophobic</vt:lpstr>
      <vt:lpstr>Lexend Deca Medium</vt:lpstr>
      <vt:lpstr>Arial</vt:lpstr>
      <vt:lpstr>Lexend Deca</vt:lpstr>
      <vt:lpstr>Söhne</vt:lpstr>
      <vt:lpstr>Music Subject for High School: Sharing Our Music Playlists! by Slidesgo</vt:lpstr>
      <vt:lpstr>Machine Learning and Predictive Analytics Final Project:  Music Sentiment Analysis</vt:lpstr>
      <vt:lpstr>Problem Statement</vt:lpstr>
      <vt:lpstr>Assumptions/Hypotheses about data and model</vt:lpstr>
      <vt:lpstr>Dataset</vt:lpstr>
      <vt:lpstr>Exploratory Data Analysis</vt:lpstr>
      <vt:lpstr>Feature Engineering &amp; Transformations</vt:lpstr>
      <vt:lpstr>Proposed Approaches</vt:lpstr>
      <vt:lpstr>Proposed Solution (Linear Approach)</vt:lpstr>
      <vt:lpstr>Proposed Solution (Coding Snip)</vt:lpstr>
      <vt:lpstr>Results &amp; Learnings</vt:lpstr>
      <vt:lpstr>Future Work</vt:lpstr>
      <vt:lpstr>Links to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Alberto Bermea</cp:lastModifiedBy>
  <cp:revision>7</cp:revision>
  <dcterms:modified xsi:type="dcterms:W3CDTF">2024-05-22T07:09:21Z</dcterms:modified>
</cp:coreProperties>
</file>