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4"/>
  </p:notesMasterIdLst>
  <p:sldIdLst>
    <p:sldId id="256" r:id="rId2"/>
    <p:sldId id="302" r:id="rId3"/>
    <p:sldId id="306" r:id="rId4"/>
    <p:sldId id="304" r:id="rId5"/>
    <p:sldId id="314" r:id="rId6"/>
    <p:sldId id="308" r:id="rId7"/>
    <p:sldId id="309" r:id="rId8"/>
    <p:sldId id="310" r:id="rId9"/>
    <p:sldId id="315" r:id="rId10"/>
    <p:sldId id="311" r:id="rId11"/>
    <p:sldId id="312" r:id="rId12"/>
    <p:sldId id="316" r:id="rId13"/>
  </p:sldIdLst>
  <p:sldSz cx="9144000" cy="5143500" type="screen16x9"/>
  <p:notesSz cx="6858000" cy="9144000"/>
  <p:embeddedFontLst>
    <p:embeddedFont>
      <p:font typeface="Lexend Deca" pitchFamily="2" charset="77"/>
      <p:regular r:id="rId15"/>
      <p:bold r:id="rId16"/>
    </p:embeddedFont>
    <p:embeddedFont>
      <p:font typeface="Lexend Deca Medium" pitchFamily="2" charset="77"/>
      <p:regular r:id="rId17"/>
      <p:bold r:id="rId18"/>
    </p:embeddedFont>
    <p:embeddedFont>
      <p:font typeface="Metrophobic" pitchFamily="2" charset="77"/>
      <p:regular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D87848F-0D4B-43A0-9B1C-D89B45C65DEF}">
  <a:tblStyle styleId="{4D87848F-0D4B-43A0-9B1C-D89B45C65DE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85"/>
    <p:restoredTop sz="94582"/>
  </p:normalViewPr>
  <p:slideViewPr>
    <p:cSldViewPr snapToGrid="0">
      <p:cViewPr>
        <p:scale>
          <a:sx n="160" d="100"/>
          <a:sy n="160" d="100"/>
        </p:scale>
        <p:origin x="16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1a27d4059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1a27d4059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38008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1a27d4059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1a27d4059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555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1a27d4059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1a27d4059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4821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1a27d4059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1a27d4059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5560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1a27d4059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1a27d4059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9349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1a27d4059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1a27d4059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478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1a27d4059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1a27d4059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972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1a27d4059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1a27d4059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39160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1a27d4059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1a27d4059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49493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1a27d4059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1a27d4059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13797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1a27d4059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1a27d4059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6194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390275" y="367175"/>
            <a:ext cx="8411700" cy="4409100"/>
          </a:xfrm>
          <a:prstGeom prst="roundRect">
            <a:avLst>
              <a:gd name="adj" fmla="val 7484"/>
            </a:avLst>
          </a:prstGeom>
          <a:solidFill>
            <a:schemeClr val="lt1"/>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2321700" y="1104000"/>
            <a:ext cx="6102300" cy="2172300"/>
          </a:xfrm>
          <a:prstGeom prst="rect">
            <a:avLst/>
          </a:prstGeom>
        </p:spPr>
        <p:txBody>
          <a:bodyPr spcFirstLastPara="1" wrap="square" lIns="91425" tIns="0" rIns="91425" bIns="0" anchor="b" anchorCtr="0">
            <a:noAutofit/>
          </a:bodyPr>
          <a:lstStyle>
            <a:lvl1pPr lvl="0">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321700" y="3313225"/>
            <a:ext cx="4764300" cy="482100"/>
          </a:xfrm>
          <a:prstGeom prst="rect">
            <a:avLst/>
          </a:prstGeom>
        </p:spPr>
        <p:txBody>
          <a:bodyPr spcFirstLastPara="1" wrap="square" lIns="91425" tIns="0" rIns="91425" bIns="0" anchor="t" anchorCtr="0">
            <a:noAutofit/>
          </a:bodyPr>
          <a:lstStyle>
            <a:lvl1pPr lvl="0">
              <a:lnSpc>
                <a:spcPct val="100000"/>
              </a:lnSpc>
              <a:spcBef>
                <a:spcPts val="0"/>
              </a:spcBef>
              <a:spcAft>
                <a:spcPts val="0"/>
              </a:spcAft>
              <a:buSzPts val="2800"/>
              <a:buNone/>
              <a:defRPr sz="19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p:nvPr/>
        </p:nvSpPr>
        <p:spPr>
          <a:xfrm rot="-5400000">
            <a:off x="-952675" y="1711850"/>
            <a:ext cx="4407000" cy="1716600"/>
          </a:xfrm>
          <a:prstGeom prst="round2SameRect">
            <a:avLst>
              <a:gd name="adj1" fmla="val 2036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8"/>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TITLE_ONLY_1">
    <p:spTree>
      <p:nvGrpSpPr>
        <p:cNvPr id="1" name="Shape 59"/>
        <p:cNvGrpSpPr/>
        <p:nvPr/>
      </p:nvGrpSpPr>
      <p:grpSpPr>
        <a:xfrm>
          <a:off x="0" y="0"/>
          <a:ext cx="0" cy="0"/>
          <a:chOff x="0" y="0"/>
          <a:chExt cx="0" cy="0"/>
        </a:xfrm>
      </p:grpSpPr>
      <p:sp>
        <p:nvSpPr>
          <p:cNvPr id="60" name="Google Shape;60;p13"/>
          <p:cNvSpPr/>
          <p:nvPr/>
        </p:nvSpPr>
        <p:spPr>
          <a:xfrm>
            <a:off x="390275" y="367175"/>
            <a:ext cx="8411700" cy="4409100"/>
          </a:xfrm>
          <a:prstGeom prst="roundRect">
            <a:avLst>
              <a:gd name="adj" fmla="val 7484"/>
            </a:avLst>
          </a:prstGeom>
          <a:solidFill>
            <a:schemeClr val="lt1"/>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3"/>
          <p:cNvSpPr txBox="1">
            <a:spLocks noGrp="1"/>
          </p:cNvSpPr>
          <p:nvPr>
            <p:ph type="subTitle" idx="1"/>
          </p:nvPr>
        </p:nvSpPr>
        <p:spPr>
          <a:xfrm>
            <a:off x="2785388" y="1959950"/>
            <a:ext cx="1984800" cy="764700"/>
          </a:xfrm>
          <a:prstGeom prst="rect">
            <a:avLst/>
          </a:prstGeom>
        </p:spPr>
        <p:txBody>
          <a:bodyPr spcFirstLastPara="1" wrap="square" lIns="91425" tIns="0" rIns="91425" bIns="0"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62" name="Google Shape;62;p13"/>
          <p:cNvSpPr txBox="1">
            <a:spLocks noGrp="1"/>
          </p:cNvSpPr>
          <p:nvPr>
            <p:ph type="subTitle" idx="2"/>
          </p:nvPr>
        </p:nvSpPr>
        <p:spPr>
          <a:xfrm>
            <a:off x="2785388" y="1574850"/>
            <a:ext cx="1984800" cy="417300"/>
          </a:xfrm>
          <a:prstGeom prst="rect">
            <a:avLst/>
          </a:prstGeom>
        </p:spPr>
        <p:txBody>
          <a:bodyPr spcFirstLastPara="1" wrap="square" lIns="91425" tIns="0" rIns="91425" bIns="0" anchor="t" anchorCtr="0">
            <a:noAutofit/>
          </a:bodyPr>
          <a:lstStyle>
            <a:lvl1pPr lvl="0" rtl="0">
              <a:spcBef>
                <a:spcPts val="0"/>
              </a:spcBef>
              <a:spcAft>
                <a:spcPts val="0"/>
              </a:spcAft>
              <a:buSzPts val="2000"/>
              <a:buFont typeface="Lexend Deca Medium"/>
              <a:buNone/>
              <a:defRPr sz="2000">
                <a:latin typeface="Lexend Deca Medium"/>
                <a:ea typeface="Lexend Deca Medium"/>
                <a:cs typeface="Lexend Deca Medium"/>
                <a:sym typeface="Lexend Deca Medium"/>
              </a:defRPr>
            </a:lvl1pPr>
            <a:lvl2pPr lvl="1" rtl="0">
              <a:spcBef>
                <a:spcPts val="0"/>
              </a:spcBef>
              <a:spcAft>
                <a:spcPts val="0"/>
              </a:spcAft>
              <a:buSzPts val="2000"/>
              <a:buFont typeface="Lexend Deca Medium"/>
              <a:buNone/>
              <a:defRPr sz="2000">
                <a:latin typeface="Lexend Deca Medium"/>
                <a:ea typeface="Lexend Deca Medium"/>
                <a:cs typeface="Lexend Deca Medium"/>
                <a:sym typeface="Lexend Deca Medium"/>
              </a:defRPr>
            </a:lvl2pPr>
            <a:lvl3pPr lvl="2" rtl="0">
              <a:spcBef>
                <a:spcPts val="0"/>
              </a:spcBef>
              <a:spcAft>
                <a:spcPts val="0"/>
              </a:spcAft>
              <a:buSzPts val="2000"/>
              <a:buFont typeface="Lexend Deca Medium"/>
              <a:buNone/>
              <a:defRPr sz="2000">
                <a:latin typeface="Lexend Deca Medium"/>
                <a:ea typeface="Lexend Deca Medium"/>
                <a:cs typeface="Lexend Deca Medium"/>
                <a:sym typeface="Lexend Deca Medium"/>
              </a:defRPr>
            </a:lvl3pPr>
            <a:lvl4pPr lvl="3" rtl="0">
              <a:spcBef>
                <a:spcPts val="0"/>
              </a:spcBef>
              <a:spcAft>
                <a:spcPts val="0"/>
              </a:spcAft>
              <a:buSzPts val="2000"/>
              <a:buFont typeface="Lexend Deca Medium"/>
              <a:buNone/>
              <a:defRPr sz="2000">
                <a:latin typeface="Lexend Deca Medium"/>
                <a:ea typeface="Lexend Deca Medium"/>
                <a:cs typeface="Lexend Deca Medium"/>
                <a:sym typeface="Lexend Deca Medium"/>
              </a:defRPr>
            </a:lvl4pPr>
            <a:lvl5pPr lvl="4" rtl="0">
              <a:spcBef>
                <a:spcPts val="0"/>
              </a:spcBef>
              <a:spcAft>
                <a:spcPts val="0"/>
              </a:spcAft>
              <a:buSzPts val="2000"/>
              <a:buFont typeface="Lexend Deca Medium"/>
              <a:buNone/>
              <a:defRPr sz="2000">
                <a:latin typeface="Lexend Deca Medium"/>
                <a:ea typeface="Lexend Deca Medium"/>
                <a:cs typeface="Lexend Deca Medium"/>
                <a:sym typeface="Lexend Deca Medium"/>
              </a:defRPr>
            </a:lvl5pPr>
            <a:lvl6pPr lvl="5" rtl="0">
              <a:spcBef>
                <a:spcPts val="0"/>
              </a:spcBef>
              <a:spcAft>
                <a:spcPts val="0"/>
              </a:spcAft>
              <a:buSzPts val="2000"/>
              <a:buFont typeface="Lexend Deca Medium"/>
              <a:buNone/>
              <a:defRPr sz="2000">
                <a:latin typeface="Lexend Deca Medium"/>
                <a:ea typeface="Lexend Deca Medium"/>
                <a:cs typeface="Lexend Deca Medium"/>
                <a:sym typeface="Lexend Deca Medium"/>
              </a:defRPr>
            </a:lvl6pPr>
            <a:lvl7pPr lvl="6" rtl="0">
              <a:spcBef>
                <a:spcPts val="0"/>
              </a:spcBef>
              <a:spcAft>
                <a:spcPts val="0"/>
              </a:spcAft>
              <a:buSzPts val="2000"/>
              <a:buFont typeface="Lexend Deca Medium"/>
              <a:buNone/>
              <a:defRPr sz="2000">
                <a:latin typeface="Lexend Deca Medium"/>
                <a:ea typeface="Lexend Deca Medium"/>
                <a:cs typeface="Lexend Deca Medium"/>
                <a:sym typeface="Lexend Deca Medium"/>
              </a:defRPr>
            </a:lvl7pPr>
            <a:lvl8pPr lvl="7" rtl="0">
              <a:spcBef>
                <a:spcPts val="0"/>
              </a:spcBef>
              <a:spcAft>
                <a:spcPts val="0"/>
              </a:spcAft>
              <a:buSzPts val="2000"/>
              <a:buFont typeface="Lexend Deca Medium"/>
              <a:buNone/>
              <a:defRPr sz="2000">
                <a:latin typeface="Lexend Deca Medium"/>
                <a:ea typeface="Lexend Deca Medium"/>
                <a:cs typeface="Lexend Deca Medium"/>
                <a:sym typeface="Lexend Deca Medium"/>
              </a:defRPr>
            </a:lvl8pPr>
            <a:lvl9pPr lvl="8" rtl="0">
              <a:spcBef>
                <a:spcPts val="0"/>
              </a:spcBef>
              <a:spcAft>
                <a:spcPts val="0"/>
              </a:spcAft>
              <a:buSzPts val="2000"/>
              <a:buFont typeface="Lexend Deca Medium"/>
              <a:buNone/>
              <a:defRPr sz="2000">
                <a:latin typeface="Lexend Deca Medium"/>
                <a:ea typeface="Lexend Deca Medium"/>
                <a:cs typeface="Lexend Deca Medium"/>
                <a:sym typeface="Lexend Deca Medium"/>
              </a:defRPr>
            </a:lvl9pPr>
          </a:lstStyle>
          <a:p>
            <a:endParaRPr/>
          </a:p>
        </p:txBody>
      </p:sp>
      <p:sp>
        <p:nvSpPr>
          <p:cNvPr id="63" name="Google Shape;63;p13"/>
          <p:cNvSpPr txBox="1">
            <a:spLocks noGrp="1"/>
          </p:cNvSpPr>
          <p:nvPr>
            <p:ph type="subTitle" idx="3"/>
          </p:nvPr>
        </p:nvSpPr>
        <p:spPr>
          <a:xfrm>
            <a:off x="6210575" y="1959950"/>
            <a:ext cx="1984800" cy="764700"/>
          </a:xfrm>
          <a:prstGeom prst="rect">
            <a:avLst/>
          </a:prstGeom>
        </p:spPr>
        <p:txBody>
          <a:bodyPr spcFirstLastPara="1" wrap="square" lIns="91425" tIns="0" rIns="91425" bIns="0"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64" name="Google Shape;64;p13"/>
          <p:cNvSpPr txBox="1">
            <a:spLocks noGrp="1"/>
          </p:cNvSpPr>
          <p:nvPr>
            <p:ph type="subTitle" idx="4"/>
          </p:nvPr>
        </p:nvSpPr>
        <p:spPr>
          <a:xfrm>
            <a:off x="6210575" y="1574850"/>
            <a:ext cx="1984800" cy="417300"/>
          </a:xfrm>
          <a:prstGeom prst="rect">
            <a:avLst/>
          </a:prstGeom>
        </p:spPr>
        <p:txBody>
          <a:bodyPr spcFirstLastPara="1" wrap="square" lIns="91425" tIns="0" rIns="91425" bIns="0" anchor="t" anchorCtr="0">
            <a:noAutofit/>
          </a:bodyPr>
          <a:lstStyle>
            <a:lvl1pPr lvl="0" rtl="0">
              <a:spcBef>
                <a:spcPts val="0"/>
              </a:spcBef>
              <a:spcAft>
                <a:spcPts val="0"/>
              </a:spcAft>
              <a:buSzPts val="2000"/>
              <a:buFont typeface="Lexend Deca Medium"/>
              <a:buNone/>
              <a:defRPr sz="2000">
                <a:latin typeface="Lexend Deca Medium"/>
                <a:ea typeface="Lexend Deca Medium"/>
                <a:cs typeface="Lexend Deca Medium"/>
                <a:sym typeface="Lexend Deca Medium"/>
              </a:defRPr>
            </a:lvl1pPr>
            <a:lvl2pPr lvl="1" rtl="0">
              <a:spcBef>
                <a:spcPts val="0"/>
              </a:spcBef>
              <a:spcAft>
                <a:spcPts val="0"/>
              </a:spcAft>
              <a:buSzPts val="2000"/>
              <a:buFont typeface="Lexend Deca Medium"/>
              <a:buNone/>
              <a:defRPr sz="2000">
                <a:latin typeface="Lexend Deca Medium"/>
                <a:ea typeface="Lexend Deca Medium"/>
                <a:cs typeface="Lexend Deca Medium"/>
                <a:sym typeface="Lexend Deca Medium"/>
              </a:defRPr>
            </a:lvl2pPr>
            <a:lvl3pPr lvl="2" rtl="0">
              <a:spcBef>
                <a:spcPts val="0"/>
              </a:spcBef>
              <a:spcAft>
                <a:spcPts val="0"/>
              </a:spcAft>
              <a:buSzPts val="2000"/>
              <a:buFont typeface="Lexend Deca Medium"/>
              <a:buNone/>
              <a:defRPr sz="2000">
                <a:latin typeface="Lexend Deca Medium"/>
                <a:ea typeface="Lexend Deca Medium"/>
                <a:cs typeface="Lexend Deca Medium"/>
                <a:sym typeface="Lexend Deca Medium"/>
              </a:defRPr>
            </a:lvl3pPr>
            <a:lvl4pPr lvl="3" rtl="0">
              <a:spcBef>
                <a:spcPts val="0"/>
              </a:spcBef>
              <a:spcAft>
                <a:spcPts val="0"/>
              </a:spcAft>
              <a:buSzPts val="2000"/>
              <a:buFont typeface="Lexend Deca Medium"/>
              <a:buNone/>
              <a:defRPr sz="2000">
                <a:latin typeface="Lexend Deca Medium"/>
                <a:ea typeface="Lexend Deca Medium"/>
                <a:cs typeface="Lexend Deca Medium"/>
                <a:sym typeface="Lexend Deca Medium"/>
              </a:defRPr>
            </a:lvl4pPr>
            <a:lvl5pPr lvl="4" rtl="0">
              <a:spcBef>
                <a:spcPts val="0"/>
              </a:spcBef>
              <a:spcAft>
                <a:spcPts val="0"/>
              </a:spcAft>
              <a:buSzPts val="2000"/>
              <a:buFont typeface="Lexend Deca Medium"/>
              <a:buNone/>
              <a:defRPr sz="2000">
                <a:latin typeface="Lexend Deca Medium"/>
                <a:ea typeface="Lexend Deca Medium"/>
                <a:cs typeface="Lexend Deca Medium"/>
                <a:sym typeface="Lexend Deca Medium"/>
              </a:defRPr>
            </a:lvl5pPr>
            <a:lvl6pPr lvl="5" rtl="0">
              <a:spcBef>
                <a:spcPts val="0"/>
              </a:spcBef>
              <a:spcAft>
                <a:spcPts val="0"/>
              </a:spcAft>
              <a:buSzPts val="2000"/>
              <a:buFont typeface="Lexend Deca Medium"/>
              <a:buNone/>
              <a:defRPr sz="2000">
                <a:latin typeface="Lexend Deca Medium"/>
                <a:ea typeface="Lexend Deca Medium"/>
                <a:cs typeface="Lexend Deca Medium"/>
                <a:sym typeface="Lexend Deca Medium"/>
              </a:defRPr>
            </a:lvl6pPr>
            <a:lvl7pPr lvl="6" rtl="0">
              <a:spcBef>
                <a:spcPts val="0"/>
              </a:spcBef>
              <a:spcAft>
                <a:spcPts val="0"/>
              </a:spcAft>
              <a:buSzPts val="2000"/>
              <a:buFont typeface="Lexend Deca Medium"/>
              <a:buNone/>
              <a:defRPr sz="2000">
                <a:latin typeface="Lexend Deca Medium"/>
                <a:ea typeface="Lexend Deca Medium"/>
                <a:cs typeface="Lexend Deca Medium"/>
                <a:sym typeface="Lexend Deca Medium"/>
              </a:defRPr>
            </a:lvl7pPr>
            <a:lvl8pPr lvl="7" rtl="0">
              <a:spcBef>
                <a:spcPts val="0"/>
              </a:spcBef>
              <a:spcAft>
                <a:spcPts val="0"/>
              </a:spcAft>
              <a:buSzPts val="2000"/>
              <a:buFont typeface="Lexend Deca Medium"/>
              <a:buNone/>
              <a:defRPr sz="2000">
                <a:latin typeface="Lexend Deca Medium"/>
                <a:ea typeface="Lexend Deca Medium"/>
                <a:cs typeface="Lexend Deca Medium"/>
                <a:sym typeface="Lexend Deca Medium"/>
              </a:defRPr>
            </a:lvl8pPr>
            <a:lvl9pPr lvl="8" rtl="0">
              <a:spcBef>
                <a:spcPts val="0"/>
              </a:spcBef>
              <a:spcAft>
                <a:spcPts val="0"/>
              </a:spcAft>
              <a:buSzPts val="2000"/>
              <a:buFont typeface="Lexend Deca Medium"/>
              <a:buNone/>
              <a:defRPr sz="2000">
                <a:latin typeface="Lexend Deca Medium"/>
                <a:ea typeface="Lexend Deca Medium"/>
                <a:cs typeface="Lexend Deca Medium"/>
                <a:sym typeface="Lexend Deca Medium"/>
              </a:defRPr>
            </a:lvl9pPr>
          </a:lstStyle>
          <a:p>
            <a:endParaRPr/>
          </a:p>
        </p:txBody>
      </p:sp>
      <p:sp>
        <p:nvSpPr>
          <p:cNvPr id="65" name="Google Shape;65;p13"/>
          <p:cNvSpPr txBox="1">
            <a:spLocks noGrp="1"/>
          </p:cNvSpPr>
          <p:nvPr>
            <p:ph type="subTitle" idx="5"/>
          </p:nvPr>
        </p:nvSpPr>
        <p:spPr>
          <a:xfrm>
            <a:off x="2785388" y="3610100"/>
            <a:ext cx="1984800" cy="764700"/>
          </a:xfrm>
          <a:prstGeom prst="rect">
            <a:avLst/>
          </a:prstGeom>
        </p:spPr>
        <p:txBody>
          <a:bodyPr spcFirstLastPara="1" wrap="square" lIns="91425" tIns="0" rIns="91425" bIns="0"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66" name="Google Shape;66;p13"/>
          <p:cNvSpPr txBox="1">
            <a:spLocks noGrp="1"/>
          </p:cNvSpPr>
          <p:nvPr>
            <p:ph type="subTitle" idx="6"/>
          </p:nvPr>
        </p:nvSpPr>
        <p:spPr>
          <a:xfrm>
            <a:off x="2785388" y="3225000"/>
            <a:ext cx="1984800" cy="417300"/>
          </a:xfrm>
          <a:prstGeom prst="rect">
            <a:avLst/>
          </a:prstGeom>
        </p:spPr>
        <p:txBody>
          <a:bodyPr spcFirstLastPara="1" wrap="square" lIns="91425" tIns="0" rIns="91425" bIns="0" anchor="t" anchorCtr="0">
            <a:noAutofit/>
          </a:bodyPr>
          <a:lstStyle>
            <a:lvl1pPr lvl="0" rtl="0">
              <a:spcBef>
                <a:spcPts val="0"/>
              </a:spcBef>
              <a:spcAft>
                <a:spcPts val="0"/>
              </a:spcAft>
              <a:buSzPts val="2000"/>
              <a:buFont typeface="Lexend Deca Medium"/>
              <a:buNone/>
              <a:defRPr sz="2000">
                <a:latin typeface="Lexend Deca Medium"/>
                <a:ea typeface="Lexend Deca Medium"/>
                <a:cs typeface="Lexend Deca Medium"/>
                <a:sym typeface="Lexend Deca Medium"/>
              </a:defRPr>
            </a:lvl1pPr>
            <a:lvl2pPr lvl="1" rtl="0">
              <a:spcBef>
                <a:spcPts val="0"/>
              </a:spcBef>
              <a:spcAft>
                <a:spcPts val="0"/>
              </a:spcAft>
              <a:buSzPts val="2000"/>
              <a:buFont typeface="Lexend Deca Medium"/>
              <a:buNone/>
              <a:defRPr sz="2000">
                <a:latin typeface="Lexend Deca Medium"/>
                <a:ea typeface="Lexend Deca Medium"/>
                <a:cs typeface="Lexend Deca Medium"/>
                <a:sym typeface="Lexend Deca Medium"/>
              </a:defRPr>
            </a:lvl2pPr>
            <a:lvl3pPr lvl="2" rtl="0">
              <a:spcBef>
                <a:spcPts val="0"/>
              </a:spcBef>
              <a:spcAft>
                <a:spcPts val="0"/>
              </a:spcAft>
              <a:buSzPts val="2000"/>
              <a:buFont typeface="Lexend Deca Medium"/>
              <a:buNone/>
              <a:defRPr sz="2000">
                <a:latin typeface="Lexend Deca Medium"/>
                <a:ea typeface="Lexend Deca Medium"/>
                <a:cs typeface="Lexend Deca Medium"/>
                <a:sym typeface="Lexend Deca Medium"/>
              </a:defRPr>
            </a:lvl3pPr>
            <a:lvl4pPr lvl="3" rtl="0">
              <a:spcBef>
                <a:spcPts val="0"/>
              </a:spcBef>
              <a:spcAft>
                <a:spcPts val="0"/>
              </a:spcAft>
              <a:buSzPts val="2000"/>
              <a:buFont typeface="Lexend Deca Medium"/>
              <a:buNone/>
              <a:defRPr sz="2000">
                <a:latin typeface="Lexend Deca Medium"/>
                <a:ea typeface="Lexend Deca Medium"/>
                <a:cs typeface="Lexend Deca Medium"/>
                <a:sym typeface="Lexend Deca Medium"/>
              </a:defRPr>
            </a:lvl4pPr>
            <a:lvl5pPr lvl="4" rtl="0">
              <a:spcBef>
                <a:spcPts val="0"/>
              </a:spcBef>
              <a:spcAft>
                <a:spcPts val="0"/>
              </a:spcAft>
              <a:buSzPts val="2000"/>
              <a:buFont typeface="Lexend Deca Medium"/>
              <a:buNone/>
              <a:defRPr sz="2000">
                <a:latin typeface="Lexend Deca Medium"/>
                <a:ea typeface="Lexend Deca Medium"/>
                <a:cs typeface="Lexend Deca Medium"/>
                <a:sym typeface="Lexend Deca Medium"/>
              </a:defRPr>
            </a:lvl5pPr>
            <a:lvl6pPr lvl="5" rtl="0">
              <a:spcBef>
                <a:spcPts val="0"/>
              </a:spcBef>
              <a:spcAft>
                <a:spcPts val="0"/>
              </a:spcAft>
              <a:buSzPts val="2000"/>
              <a:buFont typeface="Lexend Deca Medium"/>
              <a:buNone/>
              <a:defRPr sz="2000">
                <a:latin typeface="Lexend Deca Medium"/>
                <a:ea typeface="Lexend Deca Medium"/>
                <a:cs typeface="Lexend Deca Medium"/>
                <a:sym typeface="Lexend Deca Medium"/>
              </a:defRPr>
            </a:lvl6pPr>
            <a:lvl7pPr lvl="6" rtl="0">
              <a:spcBef>
                <a:spcPts val="0"/>
              </a:spcBef>
              <a:spcAft>
                <a:spcPts val="0"/>
              </a:spcAft>
              <a:buSzPts val="2000"/>
              <a:buFont typeface="Lexend Deca Medium"/>
              <a:buNone/>
              <a:defRPr sz="2000">
                <a:latin typeface="Lexend Deca Medium"/>
                <a:ea typeface="Lexend Deca Medium"/>
                <a:cs typeface="Lexend Deca Medium"/>
                <a:sym typeface="Lexend Deca Medium"/>
              </a:defRPr>
            </a:lvl7pPr>
            <a:lvl8pPr lvl="7" rtl="0">
              <a:spcBef>
                <a:spcPts val="0"/>
              </a:spcBef>
              <a:spcAft>
                <a:spcPts val="0"/>
              </a:spcAft>
              <a:buSzPts val="2000"/>
              <a:buFont typeface="Lexend Deca Medium"/>
              <a:buNone/>
              <a:defRPr sz="2000">
                <a:latin typeface="Lexend Deca Medium"/>
                <a:ea typeface="Lexend Deca Medium"/>
                <a:cs typeface="Lexend Deca Medium"/>
                <a:sym typeface="Lexend Deca Medium"/>
              </a:defRPr>
            </a:lvl8pPr>
            <a:lvl9pPr lvl="8" rtl="0">
              <a:spcBef>
                <a:spcPts val="0"/>
              </a:spcBef>
              <a:spcAft>
                <a:spcPts val="0"/>
              </a:spcAft>
              <a:buSzPts val="2000"/>
              <a:buFont typeface="Lexend Deca Medium"/>
              <a:buNone/>
              <a:defRPr sz="2000">
                <a:latin typeface="Lexend Deca Medium"/>
                <a:ea typeface="Lexend Deca Medium"/>
                <a:cs typeface="Lexend Deca Medium"/>
                <a:sym typeface="Lexend Deca Medium"/>
              </a:defRPr>
            </a:lvl9pPr>
          </a:lstStyle>
          <a:p>
            <a:endParaRPr/>
          </a:p>
        </p:txBody>
      </p:sp>
      <p:sp>
        <p:nvSpPr>
          <p:cNvPr id="67" name="Google Shape;67;p13"/>
          <p:cNvSpPr txBox="1">
            <a:spLocks noGrp="1"/>
          </p:cNvSpPr>
          <p:nvPr>
            <p:ph type="subTitle" idx="7"/>
          </p:nvPr>
        </p:nvSpPr>
        <p:spPr>
          <a:xfrm>
            <a:off x="6210575" y="3610100"/>
            <a:ext cx="1984800" cy="764700"/>
          </a:xfrm>
          <a:prstGeom prst="rect">
            <a:avLst/>
          </a:prstGeom>
        </p:spPr>
        <p:txBody>
          <a:bodyPr spcFirstLastPara="1" wrap="square" lIns="91425" tIns="0" rIns="91425" bIns="0"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68" name="Google Shape;68;p13"/>
          <p:cNvSpPr txBox="1">
            <a:spLocks noGrp="1"/>
          </p:cNvSpPr>
          <p:nvPr>
            <p:ph type="subTitle" idx="8"/>
          </p:nvPr>
        </p:nvSpPr>
        <p:spPr>
          <a:xfrm>
            <a:off x="6210575" y="3225000"/>
            <a:ext cx="1984800" cy="417300"/>
          </a:xfrm>
          <a:prstGeom prst="rect">
            <a:avLst/>
          </a:prstGeom>
        </p:spPr>
        <p:txBody>
          <a:bodyPr spcFirstLastPara="1" wrap="square" lIns="91425" tIns="0" rIns="91425" bIns="0" anchor="t" anchorCtr="0">
            <a:noAutofit/>
          </a:bodyPr>
          <a:lstStyle>
            <a:lvl1pPr lvl="0" rtl="0">
              <a:spcBef>
                <a:spcPts val="0"/>
              </a:spcBef>
              <a:spcAft>
                <a:spcPts val="0"/>
              </a:spcAft>
              <a:buSzPts val="2000"/>
              <a:buFont typeface="Lexend Deca Medium"/>
              <a:buNone/>
              <a:defRPr sz="2000">
                <a:latin typeface="Lexend Deca Medium"/>
                <a:ea typeface="Lexend Deca Medium"/>
                <a:cs typeface="Lexend Deca Medium"/>
                <a:sym typeface="Lexend Deca Medium"/>
              </a:defRPr>
            </a:lvl1pPr>
            <a:lvl2pPr lvl="1" rtl="0">
              <a:spcBef>
                <a:spcPts val="0"/>
              </a:spcBef>
              <a:spcAft>
                <a:spcPts val="0"/>
              </a:spcAft>
              <a:buSzPts val="2000"/>
              <a:buFont typeface="Lexend Deca Medium"/>
              <a:buNone/>
              <a:defRPr sz="2000">
                <a:latin typeface="Lexend Deca Medium"/>
                <a:ea typeface="Lexend Deca Medium"/>
                <a:cs typeface="Lexend Deca Medium"/>
                <a:sym typeface="Lexend Deca Medium"/>
              </a:defRPr>
            </a:lvl2pPr>
            <a:lvl3pPr lvl="2" rtl="0">
              <a:spcBef>
                <a:spcPts val="0"/>
              </a:spcBef>
              <a:spcAft>
                <a:spcPts val="0"/>
              </a:spcAft>
              <a:buSzPts val="2000"/>
              <a:buFont typeface="Lexend Deca Medium"/>
              <a:buNone/>
              <a:defRPr sz="2000">
                <a:latin typeface="Lexend Deca Medium"/>
                <a:ea typeface="Lexend Deca Medium"/>
                <a:cs typeface="Lexend Deca Medium"/>
                <a:sym typeface="Lexend Deca Medium"/>
              </a:defRPr>
            </a:lvl3pPr>
            <a:lvl4pPr lvl="3" rtl="0">
              <a:spcBef>
                <a:spcPts val="0"/>
              </a:spcBef>
              <a:spcAft>
                <a:spcPts val="0"/>
              </a:spcAft>
              <a:buSzPts val="2000"/>
              <a:buFont typeface="Lexend Deca Medium"/>
              <a:buNone/>
              <a:defRPr sz="2000">
                <a:latin typeface="Lexend Deca Medium"/>
                <a:ea typeface="Lexend Deca Medium"/>
                <a:cs typeface="Lexend Deca Medium"/>
                <a:sym typeface="Lexend Deca Medium"/>
              </a:defRPr>
            </a:lvl4pPr>
            <a:lvl5pPr lvl="4" rtl="0">
              <a:spcBef>
                <a:spcPts val="0"/>
              </a:spcBef>
              <a:spcAft>
                <a:spcPts val="0"/>
              </a:spcAft>
              <a:buSzPts val="2000"/>
              <a:buFont typeface="Lexend Deca Medium"/>
              <a:buNone/>
              <a:defRPr sz="2000">
                <a:latin typeface="Lexend Deca Medium"/>
                <a:ea typeface="Lexend Deca Medium"/>
                <a:cs typeface="Lexend Deca Medium"/>
                <a:sym typeface="Lexend Deca Medium"/>
              </a:defRPr>
            </a:lvl5pPr>
            <a:lvl6pPr lvl="5" rtl="0">
              <a:spcBef>
                <a:spcPts val="0"/>
              </a:spcBef>
              <a:spcAft>
                <a:spcPts val="0"/>
              </a:spcAft>
              <a:buSzPts val="2000"/>
              <a:buFont typeface="Lexend Deca Medium"/>
              <a:buNone/>
              <a:defRPr sz="2000">
                <a:latin typeface="Lexend Deca Medium"/>
                <a:ea typeface="Lexend Deca Medium"/>
                <a:cs typeface="Lexend Deca Medium"/>
                <a:sym typeface="Lexend Deca Medium"/>
              </a:defRPr>
            </a:lvl6pPr>
            <a:lvl7pPr lvl="6" rtl="0">
              <a:spcBef>
                <a:spcPts val="0"/>
              </a:spcBef>
              <a:spcAft>
                <a:spcPts val="0"/>
              </a:spcAft>
              <a:buSzPts val="2000"/>
              <a:buFont typeface="Lexend Deca Medium"/>
              <a:buNone/>
              <a:defRPr sz="2000">
                <a:latin typeface="Lexend Deca Medium"/>
                <a:ea typeface="Lexend Deca Medium"/>
                <a:cs typeface="Lexend Deca Medium"/>
                <a:sym typeface="Lexend Deca Medium"/>
              </a:defRPr>
            </a:lvl7pPr>
            <a:lvl8pPr lvl="7" rtl="0">
              <a:spcBef>
                <a:spcPts val="0"/>
              </a:spcBef>
              <a:spcAft>
                <a:spcPts val="0"/>
              </a:spcAft>
              <a:buSzPts val="2000"/>
              <a:buFont typeface="Lexend Deca Medium"/>
              <a:buNone/>
              <a:defRPr sz="2000">
                <a:latin typeface="Lexend Deca Medium"/>
                <a:ea typeface="Lexend Deca Medium"/>
                <a:cs typeface="Lexend Deca Medium"/>
                <a:sym typeface="Lexend Deca Medium"/>
              </a:defRPr>
            </a:lvl8pPr>
            <a:lvl9pPr lvl="8" rtl="0">
              <a:spcBef>
                <a:spcPts val="0"/>
              </a:spcBef>
              <a:spcAft>
                <a:spcPts val="0"/>
              </a:spcAft>
              <a:buSzPts val="2000"/>
              <a:buFont typeface="Lexend Deca Medium"/>
              <a:buNone/>
              <a:defRPr sz="2000">
                <a:latin typeface="Lexend Deca Medium"/>
                <a:ea typeface="Lexend Deca Medium"/>
                <a:cs typeface="Lexend Deca Medium"/>
                <a:sym typeface="Lexend Deca Medium"/>
              </a:defRPr>
            </a:lvl9pPr>
          </a:lstStyle>
          <a:p>
            <a:endParaRPr/>
          </a:p>
        </p:txBody>
      </p:sp>
      <p:sp>
        <p:nvSpPr>
          <p:cNvPr id="69" name="Google Shape;69;p13"/>
          <p:cNvSpPr txBox="1">
            <a:spLocks noGrp="1"/>
          </p:cNvSpPr>
          <p:nvPr>
            <p:ph type="title" hasCustomPrompt="1"/>
          </p:nvPr>
        </p:nvSpPr>
        <p:spPr>
          <a:xfrm>
            <a:off x="1666963" y="1574850"/>
            <a:ext cx="961800" cy="509700"/>
          </a:xfrm>
          <a:prstGeom prst="rect">
            <a:avLst/>
          </a:prstGeom>
        </p:spPr>
        <p:txBody>
          <a:bodyPr spcFirstLastPara="1" wrap="square" lIns="91425" tIns="0" rIns="91425" bIns="0" anchor="b" anchorCtr="0">
            <a:noAutofit/>
          </a:bodyPr>
          <a:lstStyle>
            <a:lvl1pPr lvl="0" algn="ctr" rtl="0">
              <a:spcBef>
                <a:spcPts val="0"/>
              </a:spcBef>
              <a:spcAft>
                <a:spcPts val="0"/>
              </a:spcAft>
              <a:buSzPts val="6000"/>
              <a:buNone/>
              <a:defRPr sz="4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0" name="Google Shape;70;p13"/>
          <p:cNvSpPr txBox="1">
            <a:spLocks noGrp="1"/>
          </p:cNvSpPr>
          <p:nvPr>
            <p:ph type="title" idx="9" hasCustomPrompt="1"/>
          </p:nvPr>
        </p:nvSpPr>
        <p:spPr>
          <a:xfrm>
            <a:off x="5092175" y="1574850"/>
            <a:ext cx="961800" cy="509700"/>
          </a:xfrm>
          <a:prstGeom prst="rect">
            <a:avLst/>
          </a:prstGeom>
        </p:spPr>
        <p:txBody>
          <a:bodyPr spcFirstLastPara="1" wrap="square" lIns="91425" tIns="0" rIns="91425" bIns="0" anchor="b" anchorCtr="0">
            <a:noAutofit/>
          </a:bodyPr>
          <a:lstStyle>
            <a:lvl1pPr lvl="0" algn="ctr" rtl="0">
              <a:spcBef>
                <a:spcPts val="0"/>
              </a:spcBef>
              <a:spcAft>
                <a:spcPts val="0"/>
              </a:spcAft>
              <a:buSzPts val="6000"/>
              <a:buNone/>
              <a:defRPr sz="4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1" name="Google Shape;71;p13"/>
          <p:cNvSpPr txBox="1">
            <a:spLocks noGrp="1"/>
          </p:cNvSpPr>
          <p:nvPr>
            <p:ph type="title" idx="13" hasCustomPrompt="1"/>
          </p:nvPr>
        </p:nvSpPr>
        <p:spPr>
          <a:xfrm>
            <a:off x="1666963" y="3225000"/>
            <a:ext cx="961800" cy="509700"/>
          </a:xfrm>
          <a:prstGeom prst="rect">
            <a:avLst/>
          </a:prstGeom>
        </p:spPr>
        <p:txBody>
          <a:bodyPr spcFirstLastPara="1" wrap="square" lIns="91425" tIns="0" rIns="91425" bIns="0" anchor="b" anchorCtr="0">
            <a:noAutofit/>
          </a:bodyPr>
          <a:lstStyle>
            <a:lvl1pPr lvl="0" algn="ctr" rtl="0">
              <a:spcBef>
                <a:spcPts val="0"/>
              </a:spcBef>
              <a:spcAft>
                <a:spcPts val="0"/>
              </a:spcAft>
              <a:buSzPts val="6000"/>
              <a:buNone/>
              <a:defRPr sz="4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2" name="Google Shape;72;p13"/>
          <p:cNvSpPr txBox="1">
            <a:spLocks noGrp="1"/>
          </p:cNvSpPr>
          <p:nvPr>
            <p:ph type="title" idx="14" hasCustomPrompt="1"/>
          </p:nvPr>
        </p:nvSpPr>
        <p:spPr>
          <a:xfrm>
            <a:off x="5092175" y="3225000"/>
            <a:ext cx="961800" cy="509700"/>
          </a:xfrm>
          <a:prstGeom prst="rect">
            <a:avLst/>
          </a:prstGeom>
        </p:spPr>
        <p:txBody>
          <a:bodyPr spcFirstLastPara="1" wrap="square" lIns="91425" tIns="0" rIns="91425" bIns="0" anchor="b" anchorCtr="0">
            <a:noAutofit/>
          </a:bodyPr>
          <a:lstStyle>
            <a:lvl1pPr lvl="0" algn="ctr" rtl="0">
              <a:spcBef>
                <a:spcPts val="0"/>
              </a:spcBef>
              <a:spcAft>
                <a:spcPts val="0"/>
              </a:spcAft>
              <a:buSzPts val="6000"/>
              <a:buNone/>
              <a:defRPr sz="4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3" name="Google Shape;73;p13"/>
          <p:cNvSpPr txBox="1">
            <a:spLocks noGrp="1"/>
          </p:cNvSpPr>
          <p:nvPr>
            <p:ph type="title" idx="15"/>
          </p:nvPr>
        </p:nvSpPr>
        <p:spPr>
          <a:xfrm>
            <a:off x="1998350" y="540000"/>
            <a:ext cx="6425700" cy="477600"/>
          </a:xfrm>
          <a:prstGeom prst="rect">
            <a:avLst/>
          </a:prstGeom>
        </p:spPr>
        <p:txBody>
          <a:bodyPr spcFirstLastPara="1" wrap="square" lIns="91425" tIns="0" rIns="91425" bIns="0" anchor="t" anchorCtr="0">
            <a:noAutofit/>
          </a:bodyPr>
          <a:lstStyle>
            <a:lvl1pPr lvl="0"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1pPr>
            <a:lvl2pPr lvl="1"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2pPr>
            <a:lvl3pPr lvl="2"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3pPr>
            <a:lvl4pPr lvl="3"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4pPr>
            <a:lvl5pPr lvl="4"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5pPr>
            <a:lvl6pPr lvl="5"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6pPr>
            <a:lvl7pPr lvl="6"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7pPr>
            <a:lvl8pPr lvl="7"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8pPr>
            <a:lvl9pPr lvl="8"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9pPr>
          </a:lstStyle>
          <a:p>
            <a:endParaRPr/>
          </a:p>
        </p:txBody>
      </p:sp>
      <p:sp>
        <p:nvSpPr>
          <p:cNvPr id="74" name="Google Shape;74;p13"/>
          <p:cNvSpPr/>
          <p:nvPr/>
        </p:nvSpPr>
        <p:spPr>
          <a:xfrm rot="-5400000">
            <a:off x="-1387975" y="2147150"/>
            <a:ext cx="4407000" cy="846000"/>
          </a:xfrm>
          <a:prstGeom prst="round2SameRect">
            <a:avLst>
              <a:gd name="adj1" fmla="val 38579"/>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
  <p:cSld name="TITLE_ONLY_2">
    <p:bg>
      <p:bgPr>
        <a:gradFill>
          <a:gsLst>
            <a:gs pos="0">
              <a:schemeClr val="lt2"/>
            </a:gs>
            <a:gs pos="50000">
              <a:schemeClr val="dk1"/>
            </a:gs>
            <a:gs pos="100000">
              <a:schemeClr val="dk2"/>
            </a:gs>
          </a:gsLst>
          <a:path path="circle">
            <a:fillToRect l="50000" t="50000" r="50000" b="50000"/>
          </a:path>
          <a:tileRect/>
        </a:gradFill>
        <a:effectLst/>
      </p:bgPr>
    </p:bg>
    <p:spTree>
      <p:nvGrpSpPr>
        <p:cNvPr id="1" name="Shape 182"/>
        <p:cNvGrpSpPr/>
        <p:nvPr/>
      </p:nvGrpSpPr>
      <p:grpSpPr>
        <a:xfrm>
          <a:off x="0" y="0"/>
          <a:ext cx="0" cy="0"/>
          <a:chOff x="0" y="0"/>
          <a:chExt cx="0" cy="0"/>
        </a:xfrm>
      </p:grpSpPr>
      <p:sp>
        <p:nvSpPr>
          <p:cNvPr id="183" name="Google Shape;183;p23"/>
          <p:cNvSpPr/>
          <p:nvPr/>
        </p:nvSpPr>
        <p:spPr>
          <a:xfrm>
            <a:off x="390275" y="367175"/>
            <a:ext cx="8411700" cy="4409100"/>
          </a:xfrm>
          <a:prstGeom prst="roundRect">
            <a:avLst>
              <a:gd name="adj" fmla="val 7484"/>
            </a:avLst>
          </a:prstGeom>
          <a:solidFill>
            <a:schemeClr val="lt1"/>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3"/>
          <p:cNvSpPr/>
          <p:nvPr/>
        </p:nvSpPr>
        <p:spPr>
          <a:xfrm rot="-5400000">
            <a:off x="-1387975" y="2147150"/>
            <a:ext cx="4407000" cy="846000"/>
          </a:xfrm>
          <a:prstGeom prst="round2SameRect">
            <a:avLst>
              <a:gd name="adj1" fmla="val 38579"/>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TITLE_ONLY_3">
    <p:bg>
      <p:bgPr>
        <a:gradFill>
          <a:gsLst>
            <a:gs pos="0">
              <a:schemeClr val="dk2"/>
            </a:gs>
            <a:gs pos="2000">
              <a:schemeClr val="dk2"/>
            </a:gs>
            <a:gs pos="50000">
              <a:schemeClr val="dk1"/>
            </a:gs>
            <a:gs pos="100000">
              <a:schemeClr val="lt2"/>
            </a:gs>
          </a:gsLst>
          <a:path path="circle">
            <a:fillToRect l="50000" t="50000" r="50000" b="50000"/>
          </a:path>
          <a:tileRect/>
        </a:gradFill>
        <a:effectLst/>
      </p:bgPr>
    </p:bg>
    <p:spTree>
      <p:nvGrpSpPr>
        <p:cNvPr id="1" name="Shape 185"/>
        <p:cNvGrpSpPr/>
        <p:nvPr/>
      </p:nvGrpSpPr>
      <p:grpSpPr>
        <a:xfrm>
          <a:off x="0" y="0"/>
          <a:ext cx="0" cy="0"/>
          <a:chOff x="0" y="0"/>
          <a:chExt cx="0" cy="0"/>
        </a:xfrm>
      </p:grpSpPr>
      <p:sp>
        <p:nvSpPr>
          <p:cNvPr id="186" name="Google Shape;186;p24"/>
          <p:cNvSpPr/>
          <p:nvPr/>
        </p:nvSpPr>
        <p:spPr>
          <a:xfrm>
            <a:off x="390275" y="367175"/>
            <a:ext cx="8411700" cy="4409100"/>
          </a:xfrm>
          <a:prstGeom prst="roundRect">
            <a:avLst>
              <a:gd name="adj" fmla="val 7484"/>
            </a:avLst>
          </a:prstGeom>
          <a:solidFill>
            <a:schemeClr val="lt1"/>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4"/>
          <p:cNvSpPr/>
          <p:nvPr/>
        </p:nvSpPr>
        <p:spPr>
          <a:xfrm rot="-5400000">
            <a:off x="-1387975" y="2147150"/>
            <a:ext cx="4407000" cy="846000"/>
          </a:xfrm>
          <a:prstGeom prst="round2SameRect">
            <a:avLst>
              <a:gd name="adj1" fmla="val 38579"/>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2000">
              <a:schemeClr val="dk2"/>
            </a:gs>
            <a:gs pos="50000">
              <a:schemeClr val="dk1"/>
            </a:gs>
            <a:gs pos="100000">
              <a:schemeClr val="lt2"/>
            </a:gs>
          </a:gsLst>
          <a:lin ang="2698631"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998350" y="540000"/>
            <a:ext cx="6425700" cy="477600"/>
          </a:xfrm>
          <a:prstGeom prst="rect">
            <a:avLst/>
          </a:prstGeom>
          <a:noFill/>
          <a:ln>
            <a:noFill/>
          </a:ln>
        </p:spPr>
        <p:txBody>
          <a:bodyPr spcFirstLastPara="1" wrap="square" lIns="91425" tIns="0" rIns="91425" bIns="0" anchor="t" anchorCtr="0">
            <a:noAutofit/>
          </a:bodyPr>
          <a:lstStyle>
            <a:lvl1pPr lv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1pPr>
            <a:lvl2pPr lvl="1">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2pPr>
            <a:lvl3pPr lvl="2">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3pPr>
            <a:lvl4pPr lvl="3">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4pPr>
            <a:lvl5pPr lvl="4">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5pPr>
            <a:lvl6pPr lvl="5">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6pPr>
            <a:lvl7pPr lvl="6">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7pPr>
            <a:lvl8pPr lvl="7">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8pPr>
            <a:lvl9pPr lvl="8">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0" rIns="91425" bIns="0" anchor="t" anchorCtr="0">
            <a:noAutofit/>
          </a:bodyPr>
          <a:lstStyle>
            <a:lvl1pPr marL="457200" lvl="0" indent="-330200">
              <a:lnSpc>
                <a:spcPct val="100000"/>
              </a:lnSpc>
              <a:spcBef>
                <a:spcPts val="0"/>
              </a:spcBef>
              <a:spcAft>
                <a:spcPts val="0"/>
              </a:spcAft>
              <a:buClr>
                <a:schemeClr val="dk1"/>
              </a:buClr>
              <a:buSzPts val="1600"/>
              <a:buFont typeface="Metrophobic"/>
              <a:buChar char="●"/>
              <a:defRPr sz="1600">
                <a:solidFill>
                  <a:schemeClr val="dk1"/>
                </a:solidFill>
                <a:latin typeface="Metrophobic"/>
                <a:ea typeface="Metrophobic"/>
                <a:cs typeface="Metrophobic"/>
                <a:sym typeface="Metrophobic"/>
              </a:defRPr>
            </a:lvl1pPr>
            <a:lvl2pPr marL="914400" lvl="1" indent="-330200">
              <a:lnSpc>
                <a:spcPct val="100000"/>
              </a:lnSpc>
              <a:spcBef>
                <a:spcPts val="0"/>
              </a:spcBef>
              <a:spcAft>
                <a:spcPts val="0"/>
              </a:spcAft>
              <a:buClr>
                <a:schemeClr val="dk1"/>
              </a:buClr>
              <a:buSzPts val="1600"/>
              <a:buFont typeface="Metrophobic"/>
              <a:buChar char="○"/>
              <a:defRPr sz="1600">
                <a:solidFill>
                  <a:schemeClr val="dk1"/>
                </a:solidFill>
                <a:latin typeface="Metrophobic"/>
                <a:ea typeface="Metrophobic"/>
                <a:cs typeface="Metrophobic"/>
                <a:sym typeface="Metrophobic"/>
              </a:defRPr>
            </a:lvl2pPr>
            <a:lvl3pPr marL="1371600" lvl="2" indent="-330200">
              <a:lnSpc>
                <a:spcPct val="100000"/>
              </a:lnSpc>
              <a:spcBef>
                <a:spcPts val="0"/>
              </a:spcBef>
              <a:spcAft>
                <a:spcPts val="0"/>
              </a:spcAft>
              <a:buClr>
                <a:schemeClr val="dk1"/>
              </a:buClr>
              <a:buSzPts val="1600"/>
              <a:buFont typeface="Metrophobic"/>
              <a:buChar char="■"/>
              <a:defRPr sz="1600">
                <a:solidFill>
                  <a:schemeClr val="dk1"/>
                </a:solidFill>
                <a:latin typeface="Metrophobic"/>
                <a:ea typeface="Metrophobic"/>
                <a:cs typeface="Metrophobic"/>
                <a:sym typeface="Metrophobic"/>
              </a:defRPr>
            </a:lvl3pPr>
            <a:lvl4pPr marL="1828800" lvl="3" indent="-330200">
              <a:lnSpc>
                <a:spcPct val="100000"/>
              </a:lnSpc>
              <a:spcBef>
                <a:spcPts val="0"/>
              </a:spcBef>
              <a:spcAft>
                <a:spcPts val="0"/>
              </a:spcAft>
              <a:buClr>
                <a:schemeClr val="dk1"/>
              </a:buClr>
              <a:buSzPts val="1600"/>
              <a:buFont typeface="Metrophobic"/>
              <a:buChar char="●"/>
              <a:defRPr sz="1600">
                <a:solidFill>
                  <a:schemeClr val="dk1"/>
                </a:solidFill>
                <a:latin typeface="Metrophobic"/>
                <a:ea typeface="Metrophobic"/>
                <a:cs typeface="Metrophobic"/>
                <a:sym typeface="Metrophobic"/>
              </a:defRPr>
            </a:lvl4pPr>
            <a:lvl5pPr marL="2286000" lvl="4" indent="-330200">
              <a:lnSpc>
                <a:spcPct val="100000"/>
              </a:lnSpc>
              <a:spcBef>
                <a:spcPts val="0"/>
              </a:spcBef>
              <a:spcAft>
                <a:spcPts val="0"/>
              </a:spcAft>
              <a:buClr>
                <a:schemeClr val="dk1"/>
              </a:buClr>
              <a:buSzPts val="1600"/>
              <a:buFont typeface="Metrophobic"/>
              <a:buChar char="○"/>
              <a:defRPr sz="1600">
                <a:solidFill>
                  <a:schemeClr val="dk1"/>
                </a:solidFill>
                <a:latin typeface="Metrophobic"/>
                <a:ea typeface="Metrophobic"/>
                <a:cs typeface="Metrophobic"/>
                <a:sym typeface="Metrophobic"/>
              </a:defRPr>
            </a:lvl5pPr>
            <a:lvl6pPr marL="2743200" lvl="5" indent="-330200">
              <a:lnSpc>
                <a:spcPct val="100000"/>
              </a:lnSpc>
              <a:spcBef>
                <a:spcPts val="0"/>
              </a:spcBef>
              <a:spcAft>
                <a:spcPts val="0"/>
              </a:spcAft>
              <a:buClr>
                <a:schemeClr val="dk1"/>
              </a:buClr>
              <a:buSzPts val="1600"/>
              <a:buFont typeface="Metrophobic"/>
              <a:buChar char="■"/>
              <a:defRPr sz="1600">
                <a:solidFill>
                  <a:schemeClr val="dk1"/>
                </a:solidFill>
                <a:latin typeface="Metrophobic"/>
                <a:ea typeface="Metrophobic"/>
                <a:cs typeface="Metrophobic"/>
                <a:sym typeface="Metrophobic"/>
              </a:defRPr>
            </a:lvl6pPr>
            <a:lvl7pPr marL="3200400" lvl="6" indent="-330200">
              <a:lnSpc>
                <a:spcPct val="100000"/>
              </a:lnSpc>
              <a:spcBef>
                <a:spcPts val="0"/>
              </a:spcBef>
              <a:spcAft>
                <a:spcPts val="0"/>
              </a:spcAft>
              <a:buClr>
                <a:schemeClr val="dk1"/>
              </a:buClr>
              <a:buSzPts val="1600"/>
              <a:buFont typeface="Metrophobic"/>
              <a:buChar char="●"/>
              <a:defRPr sz="1600">
                <a:solidFill>
                  <a:schemeClr val="dk1"/>
                </a:solidFill>
                <a:latin typeface="Metrophobic"/>
                <a:ea typeface="Metrophobic"/>
                <a:cs typeface="Metrophobic"/>
                <a:sym typeface="Metrophobic"/>
              </a:defRPr>
            </a:lvl7pPr>
            <a:lvl8pPr marL="3657600" lvl="7" indent="-330200">
              <a:lnSpc>
                <a:spcPct val="100000"/>
              </a:lnSpc>
              <a:spcBef>
                <a:spcPts val="0"/>
              </a:spcBef>
              <a:spcAft>
                <a:spcPts val="0"/>
              </a:spcAft>
              <a:buClr>
                <a:schemeClr val="dk1"/>
              </a:buClr>
              <a:buSzPts val="1600"/>
              <a:buFont typeface="Metrophobic"/>
              <a:buChar char="○"/>
              <a:defRPr sz="1600">
                <a:solidFill>
                  <a:schemeClr val="dk1"/>
                </a:solidFill>
                <a:latin typeface="Metrophobic"/>
                <a:ea typeface="Metrophobic"/>
                <a:cs typeface="Metrophobic"/>
                <a:sym typeface="Metrophobic"/>
              </a:defRPr>
            </a:lvl8pPr>
            <a:lvl9pPr marL="4114800" lvl="8" indent="-330200">
              <a:lnSpc>
                <a:spcPct val="100000"/>
              </a:lnSpc>
              <a:spcBef>
                <a:spcPts val="0"/>
              </a:spcBef>
              <a:spcAft>
                <a:spcPts val="0"/>
              </a:spcAft>
              <a:buClr>
                <a:schemeClr val="dk1"/>
              </a:buClr>
              <a:buSzPts val="1600"/>
              <a:buFont typeface="Metrophobic"/>
              <a:buChar char="■"/>
              <a:defRPr sz="1600">
                <a:solidFill>
                  <a:schemeClr val="dk1"/>
                </a:solidFill>
                <a:latin typeface="Metrophobic"/>
                <a:ea typeface="Metrophobic"/>
                <a:cs typeface="Metrophobic"/>
                <a:sym typeface="Metrophobic"/>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 id="2147483659" r:id="rId3"/>
    <p:sldLayoutId id="2147483669" r:id="rId4"/>
    <p:sldLayoutId id="2147483670"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8"/>
          <p:cNvSpPr txBox="1">
            <a:spLocks noGrp="1"/>
          </p:cNvSpPr>
          <p:nvPr>
            <p:ph type="ctrTitle"/>
          </p:nvPr>
        </p:nvSpPr>
        <p:spPr>
          <a:xfrm>
            <a:off x="2321700" y="1104000"/>
            <a:ext cx="6102300" cy="21723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sz="1600" dirty="0"/>
              <a:t>Machine Learning and Predictive Analytics Final Project:</a:t>
            </a:r>
            <a:r>
              <a:rPr lang="en" sz="3100" dirty="0"/>
              <a:t> </a:t>
            </a:r>
            <a:br>
              <a:rPr lang="en" sz="3100" dirty="0"/>
            </a:br>
            <a:r>
              <a:rPr lang="en-US" dirty="0">
                <a:solidFill>
                  <a:schemeClr val="dk2"/>
                </a:solidFill>
              </a:rPr>
              <a:t>Music Sentiment</a:t>
            </a:r>
            <a:endParaRPr lang="en-US" sz="5500" dirty="0">
              <a:solidFill>
                <a:schemeClr val="dk2"/>
              </a:solidFill>
            </a:endParaRPr>
          </a:p>
          <a:p>
            <a:pPr marL="0" lvl="0" indent="0" algn="l" rtl="0">
              <a:spcBef>
                <a:spcPts val="0"/>
              </a:spcBef>
              <a:spcAft>
                <a:spcPts val="0"/>
              </a:spcAft>
              <a:buNone/>
            </a:pPr>
            <a:r>
              <a:rPr lang="en-US" sz="4300" dirty="0">
                <a:solidFill>
                  <a:schemeClr val="lt2"/>
                </a:solidFill>
              </a:rPr>
              <a:t>Analysis</a:t>
            </a:r>
            <a:endParaRPr lang="en-US" sz="4500" dirty="0"/>
          </a:p>
        </p:txBody>
      </p:sp>
      <p:grpSp>
        <p:nvGrpSpPr>
          <p:cNvPr id="200" name="Google Shape;200;p28"/>
          <p:cNvGrpSpPr/>
          <p:nvPr/>
        </p:nvGrpSpPr>
        <p:grpSpPr>
          <a:xfrm>
            <a:off x="3974600" y="4154930"/>
            <a:ext cx="4113600" cy="146102"/>
            <a:chOff x="3974600" y="4154930"/>
            <a:chExt cx="4113600" cy="146102"/>
          </a:xfrm>
        </p:grpSpPr>
        <p:sp>
          <p:nvSpPr>
            <p:cNvPr id="201" name="Google Shape;201;p28"/>
            <p:cNvSpPr/>
            <p:nvPr/>
          </p:nvSpPr>
          <p:spPr>
            <a:xfrm>
              <a:off x="3974600" y="4214463"/>
              <a:ext cx="4113600" cy="390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8"/>
            <p:cNvSpPr/>
            <p:nvPr/>
          </p:nvSpPr>
          <p:spPr>
            <a:xfrm>
              <a:off x="3974600" y="4214503"/>
              <a:ext cx="646900" cy="38915"/>
            </a:xfrm>
            <a:custGeom>
              <a:avLst/>
              <a:gdLst/>
              <a:ahLst/>
              <a:cxnLst/>
              <a:rect l="l" t="t" r="r" b="b"/>
              <a:pathLst>
                <a:path w="11304" h="680" extrusionOk="0">
                  <a:moveTo>
                    <a:pt x="347" y="0"/>
                  </a:moveTo>
                  <a:cubicBezTo>
                    <a:pt x="153" y="0"/>
                    <a:pt x="0" y="152"/>
                    <a:pt x="0" y="347"/>
                  </a:cubicBezTo>
                  <a:cubicBezTo>
                    <a:pt x="0" y="527"/>
                    <a:pt x="153" y="679"/>
                    <a:pt x="347" y="679"/>
                  </a:cubicBezTo>
                  <a:lnTo>
                    <a:pt x="11248" y="679"/>
                  </a:lnTo>
                  <a:cubicBezTo>
                    <a:pt x="11248" y="458"/>
                    <a:pt x="11261" y="222"/>
                    <a:pt x="11303" y="0"/>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8"/>
            <p:cNvSpPr/>
            <p:nvPr/>
          </p:nvSpPr>
          <p:spPr>
            <a:xfrm>
              <a:off x="4519857" y="4154930"/>
              <a:ext cx="146045" cy="146102"/>
            </a:xfrm>
            <a:custGeom>
              <a:avLst/>
              <a:gdLst/>
              <a:ahLst/>
              <a:cxnLst/>
              <a:rect l="l" t="t" r="r" b="b"/>
              <a:pathLst>
                <a:path w="2552" h="2553" extrusionOk="0">
                  <a:moveTo>
                    <a:pt x="1276" y="1"/>
                  </a:moveTo>
                  <a:cubicBezTo>
                    <a:pt x="568" y="1"/>
                    <a:pt x="0" y="570"/>
                    <a:pt x="0" y="1277"/>
                  </a:cubicBezTo>
                  <a:cubicBezTo>
                    <a:pt x="0" y="1984"/>
                    <a:pt x="568" y="2552"/>
                    <a:pt x="1276" y="2552"/>
                  </a:cubicBezTo>
                  <a:cubicBezTo>
                    <a:pt x="1983" y="2552"/>
                    <a:pt x="2552" y="1984"/>
                    <a:pt x="2552" y="1277"/>
                  </a:cubicBezTo>
                  <a:cubicBezTo>
                    <a:pt x="2552" y="570"/>
                    <a:pt x="1983" y="1"/>
                    <a:pt x="12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8"/>
            <p:cNvSpPr/>
            <p:nvPr/>
          </p:nvSpPr>
          <p:spPr>
            <a:xfrm>
              <a:off x="4564265" y="4199395"/>
              <a:ext cx="57228" cy="57170"/>
            </a:xfrm>
            <a:custGeom>
              <a:avLst/>
              <a:gdLst/>
              <a:ahLst/>
              <a:cxnLst/>
              <a:rect l="l" t="t" r="r" b="b"/>
              <a:pathLst>
                <a:path w="1000" h="999" extrusionOk="0">
                  <a:moveTo>
                    <a:pt x="500" y="0"/>
                  </a:moveTo>
                  <a:cubicBezTo>
                    <a:pt x="223" y="0"/>
                    <a:pt x="1" y="222"/>
                    <a:pt x="1" y="500"/>
                  </a:cubicBezTo>
                  <a:cubicBezTo>
                    <a:pt x="1" y="777"/>
                    <a:pt x="223" y="999"/>
                    <a:pt x="500" y="999"/>
                  </a:cubicBezTo>
                  <a:cubicBezTo>
                    <a:pt x="777" y="999"/>
                    <a:pt x="999" y="777"/>
                    <a:pt x="999" y="500"/>
                  </a:cubicBezTo>
                  <a:cubicBezTo>
                    <a:pt x="999" y="222"/>
                    <a:pt x="777" y="0"/>
                    <a:pt x="500" y="0"/>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 name="Google Shape;205;p28"/>
          <p:cNvGrpSpPr/>
          <p:nvPr/>
        </p:nvGrpSpPr>
        <p:grpSpPr>
          <a:xfrm>
            <a:off x="2402125" y="3986650"/>
            <a:ext cx="1314377" cy="482094"/>
            <a:chOff x="2402125" y="3986650"/>
            <a:chExt cx="1314377" cy="482094"/>
          </a:xfrm>
        </p:grpSpPr>
        <p:sp>
          <p:nvSpPr>
            <p:cNvPr id="206" name="Google Shape;206;p28"/>
            <p:cNvSpPr/>
            <p:nvPr/>
          </p:nvSpPr>
          <p:spPr>
            <a:xfrm>
              <a:off x="2821234" y="3986650"/>
              <a:ext cx="492273" cy="482094"/>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8"/>
            <p:cNvSpPr/>
            <p:nvPr/>
          </p:nvSpPr>
          <p:spPr>
            <a:xfrm>
              <a:off x="3003288" y="4154642"/>
              <a:ext cx="42768" cy="146115"/>
            </a:xfrm>
            <a:custGeom>
              <a:avLst/>
              <a:gdLst/>
              <a:ahLst/>
              <a:cxnLst/>
              <a:rect l="l" t="t" r="r" b="b"/>
              <a:pathLst>
                <a:path w="958" h="3273" extrusionOk="0">
                  <a:moveTo>
                    <a:pt x="0" y="0"/>
                  </a:moveTo>
                  <a:lnTo>
                    <a:pt x="0" y="3273"/>
                  </a:lnTo>
                  <a:lnTo>
                    <a:pt x="958" y="3273"/>
                  </a:lnTo>
                  <a:lnTo>
                    <a:pt x="9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8"/>
            <p:cNvSpPr/>
            <p:nvPr/>
          </p:nvSpPr>
          <p:spPr>
            <a:xfrm>
              <a:off x="3084404" y="4154642"/>
              <a:ext cx="43393" cy="146115"/>
            </a:xfrm>
            <a:custGeom>
              <a:avLst/>
              <a:gdLst/>
              <a:ahLst/>
              <a:cxnLst/>
              <a:rect l="l" t="t" r="r" b="b"/>
              <a:pathLst>
                <a:path w="972" h="3273" extrusionOk="0">
                  <a:moveTo>
                    <a:pt x="0" y="0"/>
                  </a:moveTo>
                  <a:lnTo>
                    <a:pt x="0" y="3273"/>
                  </a:lnTo>
                  <a:lnTo>
                    <a:pt x="971" y="3273"/>
                  </a:lnTo>
                  <a:lnTo>
                    <a:pt x="9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8"/>
            <p:cNvSpPr/>
            <p:nvPr/>
          </p:nvSpPr>
          <p:spPr>
            <a:xfrm>
              <a:off x="3455209" y="4097008"/>
              <a:ext cx="261293" cy="261337"/>
            </a:xfrm>
            <a:custGeom>
              <a:avLst/>
              <a:gdLst/>
              <a:ahLst/>
              <a:cxnLst/>
              <a:rect l="l" t="t" r="r" b="b"/>
              <a:pathLst>
                <a:path w="5853" h="5854" extrusionOk="0">
                  <a:moveTo>
                    <a:pt x="2927" y="1"/>
                  </a:moveTo>
                  <a:cubicBezTo>
                    <a:pt x="1319" y="1"/>
                    <a:pt x="1" y="1319"/>
                    <a:pt x="1" y="2928"/>
                  </a:cubicBezTo>
                  <a:cubicBezTo>
                    <a:pt x="1" y="4550"/>
                    <a:pt x="1319" y="5853"/>
                    <a:pt x="2927" y="5853"/>
                  </a:cubicBezTo>
                  <a:cubicBezTo>
                    <a:pt x="4549" y="5853"/>
                    <a:pt x="5853" y="4550"/>
                    <a:pt x="5853" y="2928"/>
                  </a:cubicBezTo>
                  <a:cubicBezTo>
                    <a:pt x="5853" y="1319"/>
                    <a:pt x="4549" y="1"/>
                    <a:pt x="29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8"/>
            <p:cNvSpPr/>
            <p:nvPr/>
          </p:nvSpPr>
          <p:spPr>
            <a:xfrm>
              <a:off x="3557397" y="4199776"/>
              <a:ext cx="48928" cy="56428"/>
            </a:xfrm>
            <a:custGeom>
              <a:avLst/>
              <a:gdLst/>
              <a:ahLst/>
              <a:cxnLst/>
              <a:rect l="l" t="t" r="r" b="b"/>
              <a:pathLst>
                <a:path w="1096" h="1264" extrusionOk="0">
                  <a:moveTo>
                    <a:pt x="0" y="1"/>
                  </a:moveTo>
                  <a:lnTo>
                    <a:pt x="0" y="1263"/>
                  </a:lnTo>
                  <a:lnTo>
                    <a:pt x="1095" y="626"/>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8"/>
            <p:cNvSpPr/>
            <p:nvPr/>
          </p:nvSpPr>
          <p:spPr>
            <a:xfrm>
              <a:off x="3606281" y="4199776"/>
              <a:ext cx="8125" cy="55803"/>
            </a:xfrm>
            <a:custGeom>
              <a:avLst/>
              <a:gdLst/>
              <a:ahLst/>
              <a:cxnLst/>
              <a:rect l="l" t="t" r="r" b="b"/>
              <a:pathLst>
                <a:path w="182" h="1250" extrusionOk="0">
                  <a:moveTo>
                    <a:pt x="0" y="1"/>
                  </a:moveTo>
                  <a:lnTo>
                    <a:pt x="0" y="1249"/>
                  </a:lnTo>
                  <a:lnTo>
                    <a:pt x="181" y="1249"/>
                  </a:lnTo>
                  <a:lnTo>
                    <a:pt x="18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8"/>
            <p:cNvSpPr/>
            <p:nvPr/>
          </p:nvSpPr>
          <p:spPr>
            <a:xfrm>
              <a:off x="2402125" y="4097008"/>
              <a:ext cx="260668" cy="261337"/>
            </a:xfrm>
            <a:custGeom>
              <a:avLst/>
              <a:gdLst/>
              <a:ahLst/>
              <a:cxnLst/>
              <a:rect l="l" t="t" r="r" b="b"/>
              <a:pathLst>
                <a:path w="5839" h="5854" extrusionOk="0">
                  <a:moveTo>
                    <a:pt x="2913" y="1"/>
                  </a:moveTo>
                  <a:cubicBezTo>
                    <a:pt x="1304" y="1"/>
                    <a:pt x="1" y="1319"/>
                    <a:pt x="1" y="2928"/>
                  </a:cubicBezTo>
                  <a:cubicBezTo>
                    <a:pt x="1" y="4550"/>
                    <a:pt x="1304" y="5853"/>
                    <a:pt x="2913" y="5853"/>
                  </a:cubicBezTo>
                  <a:cubicBezTo>
                    <a:pt x="4535" y="5853"/>
                    <a:pt x="5839" y="4550"/>
                    <a:pt x="5839" y="2928"/>
                  </a:cubicBezTo>
                  <a:cubicBezTo>
                    <a:pt x="5839" y="1319"/>
                    <a:pt x="4535" y="1"/>
                    <a:pt x="29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8"/>
            <p:cNvSpPr/>
            <p:nvPr/>
          </p:nvSpPr>
          <p:spPr>
            <a:xfrm>
              <a:off x="2511679" y="4199776"/>
              <a:ext cx="49017" cy="56428"/>
            </a:xfrm>
            <a:custGeom>
              <a:avLst/>
              <a:gdLst/>
              <a:ahLst/>
              <a:cxnLst/>
              <a:rect l="l" t="t" r="r" b="b"/>
              <a:pathLst>
                <a:path w="1098" h="1264" extrusionOk="0">
                  <a:moveTo>
                    <a:pt x="1097" y="1"/>
                  </a:moveTo>
                  <a:lnTo>
                    <a:pt x="1" y="626"/>
                  </a:lnTo>
                  <a:lnTo>
                    <a:pt x="1097" y="1263"/>
                  </a:lnTo>
                  <a:lnTo>
                    <a:pt x="109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8"/>
            <p:cNvSpPr/>
            <p:nvPr/>
          </p:nvSpPr>
          <p:spPr>
            <a:xfrm>
              <a:off x="2504268" y="4199776"/>
              <a:ext cx="7455" cy="55803"/>
            </a:xfrm>
            <a:custGeom>
              <a:avLst/>
              <a:gdLst/>
              <a:ahLst/>
              <a:cxnLst/>
              <a:rect l="l" t="t" r="r" b="b"/>
              <a:pathLst>
                <a:path w="167" h="1250" extrusionOk="0">
                  <a:moveTo>
                    <a:pt x="1" y="1"/>
                  </a:moveTo>
                  <a:lnTo>
                    <a:pt x="1" y="1249"/>
                  </a:lnTo>
                  <a:lnTo>
                    <a:pt x="167" y="1249"/>
                  </a:lnTo>
                  <a:lnTo>
                    <a:pt x="1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28"/>
          <p:cNvGrpSpPr/>
          <p:nvPr/>
        </p:nvGrpSpPr>
        <p:grpSpPr>
          <a:xfrm>
            <a:off x="723837" y="552000"/>
            <a:ext cx="1244188" cy="1640915"/>
            <a:chOff x="723837" y="552000"/>
            <a:chExt cx="1244188" cy="1640915"/>
          </a:xfrm>
        </p:grpSpPr>
        <p:sp>
          <p:nvSpPr>
            <p:cNvPr id="216" name="Google Shape;216;p28"/>
            <p:cNvSpPr/>
            <p:nvPr/>
          </p:nvSpPr>
          <p:spPr>
            <a:xfrm>
              <a:off x="729625" y="552000"/>
              <a:ext cx="98100" cy="98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8"/>
            <p:cNvSpPr/>
            <p:nvPr/>
          </p:nvSpPr>
          <p:spPr>
            <a:xfrm>
              <a:off x="882900" y="552000"/>
              <a:ext cx="98100" cy="9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8"/>
            <p:cNvSpPr/>
            <p:nvPr/>
          </p:nvSpPr>
          <p:spPr>
            <a:xfrm>
              <a:off x="1036175" y="552000"/>
              <a:ext cx="98100" cy="9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 name="Google Shape;219;p28"/>
            <p:cNvGrpSpPr/>
            <p:nvPr/>
          </p:nvGrpSpPr>
          <p:grpSpPr>
            <a:xfrm>
              <a:off x="729630" y="1968358"/>
              <a:ext cx="255615" cy="224557"/>
              <a:chOff x="6184139" y="1980808"/>
              <a:chExt cx="451696" cy="396814"/>
            </a:xfrm>
          </p:grpSpPr>
          <p:sp>
            <p:nvSpPr>
              <p:cNvPr id="220" name="Google Shape;220;p28"/>
              <p:cNvSpPr/>
              <p:nvPr/>
            </p:nvSpPr>
            <p:spPr>
              <a:xfrm>
                <a:off x="6184139" y="1980808"/>
                <a:ext cx="451696" cy="396814"/>
              </a:xfrm>
              <a:custGeom>
                <a:avLst/>
                <a:gdLst/>
                <a:ahLst/>
                <a:cxnLst/>
                <a:rect l="l" t="t" r="r" b="b"/>
                <a:pathLst>
                  <a:path w="9473" h="8322" extrusionOk="0">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8"/>
              <p:cNvSpPr/>
              <p:nvPr/>
            </p:nvSpPr>
            <p:spPr>
              <a:xfrm>
                <a:off x="6400384" y="2359892"/>
                <a:ext cx="19216" cy="17499"/>
              </a:xfrm>
              <a:custGeom>
                <a:avLst/>
                <a:gdLst/>
                <a:ahLst/>
                <a:cxnLst/>
                <a:rect l="l" t="t" r="r" b="b"/>
                <a:pathLst>
                  <a:path w="403" h="367" extrusionOk="0">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 name="Google Shape;222;p28"/>
            <p:cNvGrpSpPr/>
            <p:nvPr/>
          </p:nvGrpSpPr>
          <p:grpSpPr>
            <a:xfrm>
              <a:off x="729630" y="975085"/>
              <a:ext cx="255615" cy="254967"/>
              <a:chOff x="6184139" y="1220827"/>
              <a:chExt cx="451696" cy="450552"/>
            </a:xfrm>
          </p:grpSpPr>
          <p:sp>
            <p:nvSpPr>
              <p:cNvPr id="223" name="Google Shape;223;p28"/>
              <p:cNvSpPr/>
              <p:nvPr/>
            </p:nvSpPr>
            <p:spPr>
              <a:xfrm>
                <a:off x="6353416" y="1390104"/>
                <a:ext cx="117776" cy="137087"/>
              </a:xfrm>
              <a:custGeom>
                <a:avLst/>
                <a:gdLst/>
                <a:ahLst/>
                <a:cxnLst/>
                <a:rect l="l" t="t" r="r" b="b"/>
                <a:pathLst>
                  <a:path w="2470" h="2875" extrusionOk="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8"/>
              <p:cNvSpPr/>
              <p:nvPr/>
            </p:nvSpPr>
            <p:spPr>
              <a:xfrm>
                <a:off x="6184139" y="1227598"/>
                <a:ext cx="451696" cy="443781"/>
              </a:xfrm>
              <a:custGeom>
                <a:avLst/>
                <a:gdLst/>
                <a:ahLst/>
                <a:cxnLst/>
                <a:rect l="l" t="t" r="r" b="b"/>
                <a:pathLst>
                  <a:path w="9473" h="9307" extrusionOk="0">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8"/>
              <p:cNvSpPr/>
              <p:nvPr/>
            </p:nvSpPr>
            <p:spPr>
              <a:xfrm>
                <a:off x="6361570" y="1220827"/>
                <a:ext cx="19025" cy="17690"/>
              </a:xfrm>
              <a:custGeom>
                <a:avLst/>
                <a:gdLst/>
                <a:ahLst/>
                <a:cxnLst/>
                <a:rect l="l" t="t" r="r" b="b"/>
                <a:pathLst>
                  <a:path w="399" h="371" extrusionOk="0">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 name="Google Shape;226;p28"/>
            <p:cNvGrpSpPr/>
            <p:nvPr/>
          </p:nvGrpSpPr>
          <p:grpSpPr>
            <a:xfrm>
              <a:off x="723837" y="1482615"/>
              <a:ext cx="267223" cy="233165"/>
              <a:chOff x="6908262" y="1240186"/>
              <a:chExt cx="472209" cy="412024"/>
            </a:xfrm>
          </p:grpSpPr>
          <p:sp>
            <p:nvSpPr>
              <p:cNvPr id="227" name="Google Shape;227;p28"/>
              <p:cNvSpPr/>
              <p:nvPr/>
            </p:nvSpPr>
            <p:spPr>
              <a:xfrm>
                <a:off x="7105958" y="1594618"/>
                <a:ext cx="76769" cy="17929"/>
              </a:xfrm>
              <a:custGeom>
                <a:avLst/>
                <a:gdLst/>
                <a:ahLst/>
                <a:cxnLst/>
                <a:rect l="l" t="t" r="r" b="b"/>
                <a:pathLst>
                  <a:path w="1610" h="376" extrusionOk="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8"/>
              <p:cNvSpPr/>
              <p:nvPr/>
            </p:nvSpPr>
            <p:spPr>
              <a:xfrm>
                <a:off x="7080209" y="1365642"/>
                <a:ext cx="136229" cy="159593"/>
              </a:xfrm>
              <a:custGeom>
                <a:avLst/>
                <a:gdLst/>
                <a:ahLst/>
                <a:cxnLst/>
                <a:rect l="l" t="t" r="r" b="b"/>
                <a:pathLst>
                  <a:path w="2857" h="3347" extrusionOk="0">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8"/>
              <p:cNvSpPr/>
              <p:nvPr/>
            </p:nvSpPr>
            <p:spPr>
              <a:xfrm>
                <a:off x="7019365" y="1240186"/>
                <a:ext cx="249999" cy="412024"/>
              </a:xfrm>
              <a:custGeom>
                <a:avLst/>
                <a:gdLst/>
                <a:ahLst/>
                <a:cxnLst/>
                <a:rect l="l" t="t" r="r" b="b"/>
                <a:pathLst>
                  <a:path w="5243" h="8641" extrusionOk="0">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8"/>
              <p:cNvSpPr/>
              <p:nvPr/>
            </p:nvSpPr>
            <p:spPr>
              <a:xfrm>
                <a:off x="6955183" y="1401691"/>
                <a:ext cx="41722" cy="97606"/>
              </a:xfrm>
              <a:custGeom>
                <a:avLst/>
                <a:gdLst/>
                <a:ahLst/>
                <a:cxnLst/>
                <a:rect l="l" t="t" r="r" b="b"/>
                <a:pathLst>
                  <a:path w="875" h="2047" extrusionOk="0">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8"/>
              <p:cNvSpPr/>
              <p:nvPr/>
            </p:nvSpPr>
            <p:spPr>
              <a:xfrm>
                <a:off x="6908262" y="1371269"/>
                <a:ext cx="58220" cy="158592"/>
              </a:xfrm>
              <a:custGeom>
                <a:avLst/>
                <a:gdLst/>
                <a:ahLst/>
                <a:cxnLst/>
                <a:rect l="l" t="t" r="r" b="b"/>
                <a:pathLst>
                  <a:path w="1221" h="3326" extrusionOk="0">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8"/>
              <p:cNvSpPr/>
              <p:nvPr/>
            </p:nvSpPr>
            <p:spPr>
              <a:xfrm>
                <a:off x="7291781" y="1401691"/>
                <a:ext cx="41722" cy="97606"/>
              </a:xfrm>
              <a:custGeom>
                <a:avLst/>
                <a:gdLst/>
                <a:ahLst/>
                <a:cxnLst/>
                <a:rect l="l" t="t" r="r" b="b"/>
                <a:pathLst>
                  <a:path w="875" h="2047" extrusionOk="0">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8"/>
              <p:cNvSpPr/>
              <p:nvPr/>
            </p:nvSpPr>
            <p:spPr>
              <a:xfrm>
                <a:off x="7322871" y="1371269"/>
                <a:ext cx="57600" cy="158449"/>
              </a:xfrm>
              <a:custGeom>
                <a:avLst/>
                <a:gdLst/>
                <a:ahLst/>
                <a:cxnLst/>
                <a:rect l="l" t="t" r="r" b="b"/>
                <a:pathLst>
                  <a:path w="1208" h="3323" extrusionOk="0">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8"/>
              <p:cNvSpPr/>
              <p:nvPr/>
            </p:nvSpPr>
            <p:spPr>
              <a:xfrm>
                <a:off x="7018030" y="1348476"/>
                <a:ext cx="19502" cy="17786"/>
              </a:xfrm>
              <a:custGeom>
                <a:avLst/>
                <a:gdLst/>
                <a:ahLst/>
                <a:cxnLst/>
                <a:rect l="l" t="t" r="r" b="b"/>
                <a:pathLst>
                  <a:path w="409" h="373" extrusionOk="0">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5" name="Google Shape;235;p28"/>
            <p:cNvSpPr txBox="1"/>
            <p:nvPr/>
          </p:nvSpPr>
          <p:spPr>
            <a:xfrm>
              <a:off x="1085175" y="1029513"/>
              <a:ext cx="858300" cy="1461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dirty="0">
                  <a:solidFill>
                    <a:schemeClr val="dk1"/>
                  </a:solidFill>
                  <a:latin typeface="Lexend Deca"/>
                  <a:ea typeface="Lexend Deca"/>
                  <a:cs typeface="Lexend Deca"/>
                  <a:sym typeface="Lexend Deca"/>
                </a:rPr>
                <a:t>Search</a:t>
              </a:r>
              <a:endParaRPr sz="1100" dirty="0">
                <a:solidFill>
                  <a:schemeClr val="dk1"/>
                </a:solidFill>
                <a:latin typeface="Lexend Deca"/>
                <a:ea typeface="Lexend Deca"/>
                <a:cs typeface="Lexend Deca"/>
                <a:sym typeface="Lexend Deca"/>
              </a:endParaRPr>
            </a:p>
          </p:txBody>
        </p:sp>
        <p:sp>
          <p:nvSpPr>
            <p:cNvPr id="236" name="Google Shape;236;p28"/>
            <p:cNvSpPr txBox="1"/>
            <p:nvPr/>
          </p:nvSpPr>
          <p:spPr>
            <a:xfrm>
              <a:off x="1085175" y="1526138"/>
              <a:ext cx="858300" cy="1461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dirty="0">
                  <a:solidFill>
                    <a:schemeClr val="dk1"/>
                  </a:solidFill>
                  <a:latin typeface="Lexend Deca"/>
                  <a:ea typeface="Lexend Deca"/>
                  <a:cs typeface="Lexend Deca"/>
                  <a:sym typeface="Lexend Deca"/>
                </a:rPr>
                <a:t>Home</a:t>
              </a:r>
              <a:endParaRPr sz="1100" dirty="0">
                <a:solidFill>
                  <a:schemeClr val="dk1"/>
                </a:solidFill>
                <a:latin typeface="Lexend Deca"/>
                <a:ea typeface="Lexend Deca"/>
                <a:cs typeface="Lexend Deca"/>
                <a:sym typeface="Lexend Deca"/>
              </a:endParaRPr>
            </a:p>
          </p:txBody>
        </p:sp>
        <p:sp>
          <p:nvSpPr>
            <p:cNvPr id="237" name="Google Shape;237;p28"/>
            <p:cNvSpPr txBox="1"/>
            <p:nvPr/>
          </p:nvSpPr>
          <p:spPr>
            <a:xfrm>
              <a:off x="1085175" y="2007575"/>
              <a:ext cx="858300" cy="1461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a:solidFill>
                    <a:schemeClr val="dk1"/>
                  </a:solidFill>
                  <a:latin typeface="Lexend Deca"/>
                  <a:ea typeface="Lexend Deca"/>
                  <a:cs typeface="Lexend Deca"/>
                  <a:sym typeface="Lexend Deca"/>
                </a:rPr>
                <a:t>Library</a:t>
              </a:r>
              <a:endParaRPr sz="1100">
                <a:solidFill>
                  <a:schemeClr val="dk1"/>
                </a:solidFill>
                <a:latin typeface="Lexend Deca"/>
                <a:ea typeface="Lexend Deca"/>
                <a:cs typeface="Lexend Deca"/>
                <a:sym typeface="Lexend Deca"/>
              </a:endParaRPr>
            </a:p>
          </p:txBody>
        </p:sp>
        <p:cxnSp>
          <p:nvCxnSpPr>
            <p:cNvPr id="238" name="Google Shape;238;p28"/>
            <p:cNvCxnSpPr/>
            <p:nvPr/>
          </p:nvCxnSpPr>
          <p:spPr>
            <a:xfrm>
              <a:off x="729625" y="1355100"/>
              <a:ext cx="1238400" cy="0"/>
            </a:xfrm>
            <a:prstGeom prst="straightConnector1">
              <a:avLst/>
            </a:prstGeom>
            <a:noFill/>
            <a:ln w="9525" cap="flat" cmpd="sng">
              <a:solidFill>
                <a:schemeClr val="dk1"/>
              </a:solidFill>
              <a:prstDash val="solid"/>
              <a:round/>
              <a:headEnd type="none" w="med" len="med"/>
              <a:tailEnd type="none" w="med" len="med"/>
            </a:ln>
          </p:spPr>
        </p:cxnSp>
        <p:cxnSp>
          <p:nvCxnSpPr>
            <p:cNvPr id="239" name="Google Shape;239;p28"/>
            <p:cNvCxnSpPr/>
            <p:nvPr/>
          </p:nvCxnSpPr>
          <p:spPr>
            <a:xfrm>
              <a:off x="729625" y="1845525"/>
              <a:ext cx="1238400" cy="0"/>
            </a:xfrm>
            <a:prstGeom prst="straightConnector1">
              <a:avLst/>
            </a:prstGeom>
            <a:noFill/>
            <a:ln w="9525" cap="flat" cmpd="sng">
              <a:solidFill>
                <a:schemeClr val="dk1"/>
              </a:solidFill>
              <a:prstDash val="solid"/>
              <a:round/>
              <a:headEnd type="none" w="med" len="med"/>
              <a:tailEnd type="none" w="med" len="med"/>
            </a:ln>
          </p:spPr>
        </p:cxnSp>
      </p:grpSp>
      <p:grpSp>
        <p:nvGrpSpPr>
          <p:cNvPr id="240" name="Google Shape;240;p28"/>
          <p:cNvGrpSpPr/>
          <p:nvPr/>
        </p:nvGrpSpPr>
        <p:grpSpPr>
          <a:xfrm>
            <a:off x="2465285" y="552003"/>
            <a:ext cx="599322" cy="250348"/>
            <a:chOff x="2465285" y="552003"/>
            <a:chExt cx="599322" cy="250348"/>
          </a:xfrm>
        </p:grpSpPr>
        <p:sp>
          <p:nvSpPr>
            <p:cNvPr id="241" name="Google Shape;241;p28"/>
            <p:cNvSpPr/>
            <p:nvPr/>
          </p:nvSpPr>
          <p:spPr>
            <a:xfrm>
              <a:off x="2465285" y="552003"/>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8"/>
            <p:cNvSpPr/>
            <p:nvPr/>
          </p:nvSpPr>
          <p:spPr>
            <a:xfrm>
              <a:off x="2569277" y="620325"/>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txBody>
            <a:bodyPr/>
            <a:lstStyle/>
            <a:p>
              <a:endParaRPr lang="en-US"/>
            </a:p>
          </p:txBody>
        </p:sp>
        <p:sp>
          <p:nvSpPr>
            <p:cNvPr id="243" name="Google Shape;243;p28"/>
            <p:cNvSpPr/>
            <p:nvPr/>
          </p:nvSpPr>
          <p:spPr>
            <a:xfrm flipH="1">
              <a:off x="2808974" y="552003"/>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8"/>
            <p:cNvSpPr/>
            <p:nvPr/>
          </p:nvSpPr>
          <p:spPr>
            <a:xfrm flipH="1">
              <a:off x="2912966" y="620325"/>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txBody>
            <a:bodyPr/>
            <a:lstStyle/>
            <a:p>
              <a:endParaRPr lang="en-US"/>
            </a:p>
          </p:txBody>
        </p:sp>
      </p:grpSp>
      <p:sp>
        <p:nvSpPr>
          <p:cNvPr id="245" name="Google Shape;245;p28"/>
          <p:cNvSpPr txBox="1"/>
          <p:nvPr/>
        </p:nvSpPr>
        <p:spPr>
          <a:xfrm>
            <a:off x="3256650" y="604125"/>
            <a:ext cx="1611000" cy="1461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dirty="0">
                <a:solidFill>
                  <a:schemeClr val="dk1"/>
                </a:solidFill>
                <a:latin typeface="Lexend Deca"/>
                <a:ea typeface="Lexend Deca"/>
                <a:cs typeface="Lexend Deca"/>
                <a:sym typeface="Lexend Deca"/>
              </a:rPr>
              <a:t>Alberto Bermea</a:t>
            </a:r>
            <a:endParaRPr sz="1100" dirty="0">
              <a:solidFill>
                <a:schemeClr val="dk1"/>
              </a:solidFill>
              <a:latin typeface="Lexend Deca"/>
              <a:ea typeface="Lexend Deca"/>
              <a:cs typeface="Lexend Deca"/>
              <a:sym typeface="Lexend Dec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9" name="Google Shape;289;p30"/>
          <p:cNvSpPr txBox="1">
            <a:spLocks noGrp="1"/>
          </p:cNvSpPr>
          <p:nvPr>
            <p:ph type="title" idx="15"/>
          </p:nvPr>
        </p:nvSpPr>
        <p:spPr>
          <a:xfrm>
            <a:off x="1998350" y="540000"/>
            <a:ext cx="6425700" cy="477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US" sz="2400" b="1" i="0" u="none" strike="noStrike" dirty="0">
                <a:solidFill>
                  <a:srgbClr val="ECECEC"/>
                </a:solidFill>
                <a:effectLst/>
                <a:latin typeface="Söhne"/>
              </a:rPr>
              <a:t>Results &amp; Learnings</a:t>
            </a:r>
            <a:endParaRPr sz="3600" dirty="0"/>
          </a:p>
        </p:txBody>
      </p:sp>
      <p:grpSp>
        <p:nvGrpSpPr>
          <p:cNvPr id="302" name="Google Shape;302;p30"/>
          <p:cNvGrpSpPr/>
          <p:nvPr/>
        </p:nvGrpSpPr>
        <p:grpSpPr>
          <a:xfrm>
            <a:off x="723837" y="552000"/>
            <a:ext cx="1218671" cy="1640915"/>
            <a:chOff x="723837" y="552000"/>
            <a:chExt cx="1218671" cy="1640915"/>
          </a:xfrm>
        </p:grpSpPr>
        <p:sp>
          <p:nvSpPr>
            <p:cNvPr id="303" name="Google Shape;303;p30"/>
            <p:cNvSpPr/>
            <p:nvPr/>
          </p:nvSpPr>
          <p:spPr>
            <a:xfrm>
              <a:off x="729625" y="552000"/>
              <a:ext cx="98100" cy="98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882900" y="552000"/>
              <a:ext cx="98100" cy="9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1036175" y="552000"/>
              <a:ext cx="98100" cy="9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1379968"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a:off x="1483960"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txBody>
            <a:bodyPr/>
            <a:lstStyle/>
            <a:p>
              <a:endParaRPr lang="en-US"/>
            </a:p>
          </p:txBody>
        </p:sp>
        <p:sp>
          <p:nvSpPr>
            <p:cNvPr id="308" name="Google Shape;308;p30"/>
            <p:cNvSpPr/>
            <p:nvPr/>
          </p:nvSpPr>
          <p:spPr>
            <a:xfrm flipH="1">
              <a:off x="1686874"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flipH="1">
              <a:off x="1790866"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txBody>
            <a:bodyPr/>
            <a:lstStyle/>
            <a:p>
              <a:endParaRPr lang="en-US"/>
            </a:p>
          </p:txBody>
        </p:sp>
        <p:grpSp>
          <p:nvGrpSpPr>
            <p:cNvPr id="310" name="Google Shape;310;p30"/>
            <p:cNvGrpSpPr/>
            <p:nvPr/>
          </p:nvGrpSpPr>
          <p:grpSpPr>
            <a:xfrm>
              <a:off x="729630" y="1968358"/>
              <a:ext cx="255615" cy="224557"/>
              <a:chOff x="6184139" y="1980808"/>
              <a:chExt cx="451696" cy="396814"/>
            </a:xfrm>
          </p:grpSpPr>
          <p:sp>
            <p:nvSpPr>
              <p:cNvPr id="311" name="Google Shape;311;p30"/>
              <p:cNvSpPr/>
              <p:nvPr/>
            </p:nvSpPr>
            <p:spPr>
              <a:xfrm>
                <a:off x="6184139" y="1980808"/>
                <a:ext cx="451696" cy="396814"/>
              </a:xfrm>
              <a:custGeom>
                <a:avLst/>
                <a:gdLst/>
                <a:ahLst/>
                <a:cxnLst/>
                <a:rect l="l" t="t" r="r" b="b"/>
                <a:pathLst>
                  <a:path w="9473" h="8322" extrusionOk="0">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0"/>
              <p:cNvSpPr/>
              <p:nvPr/>
            </p:nvSpPr>
            <p:spPr>
              <a:xfrm>
                <a:off x="6400384" y="2359892"/>
                <a:ext cx="19216" cy="17499"/>
              </a:xfrm>
              <a:custGeom>
                <a:avLst/>
                <a:gdLst/>
                <a:ahLst/>
                <a:cxnLst/>
                <a:rect l="l" t="t" r="r" b="b"/>
                <a:pathLst>
                  <a:path w="403" h="367" extrusionOk="0">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 name="Google Shape;313;p30"/>
            <p:cNvGrpSpPr/>
            <p:nvPr/>
          </p:nvGrpSpPr>
          <p:grpSpPr>
            <a:xfrm>
              <a:off x="729630" y="975085"/>
              <a:ext cx="255615" cy="254967"/>
              <a:chOff x="6184139" y="1220827"/>
              <a:chExt cx="451696" cy="450552"/>
            </a:xfrm>
          </p:grpSpPr>
          <p:sp>
            <p:nvSpPr>
              <p:cNvPr id="314" name="Google Shape;314;p30"/>
              <p:cNvSpPr/>
              <p:nvPr/>
            </p:nvSpPr>
            <p:spPr>
              <a:xfrm>
                <a:off x="6353416" y="1390104"/>
                <a:ext cx="117776" cy="137087"/>
              </a:xfrm>
              <a:custGeom>
                <a:avLst/>
                <a:gdLst/>
                <a:ahLst/>
                <a:cxnLst/>
                <a:rect l="l" t="t" r="r" b="b"/>
                <a:pathLst>
                  <a:path w="2470" h="2875" extrusionOk="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0"/>
              <p:cNvSpPr/>
              <p:nvPr/>
            </p:nvSpPr>
            <p:spPr>
              <a:xfrm>
                <a:off x="6184139" y="1227598"/>
                <a:ext cx="451696" cy="443781"/>
              </a:xfrm>
              <a:custGeom>
                <a:avLst/>
                <a:gdLst/>
                <a:ahLst/>
                <a:cxnLst/>
                <a:rect l="l" t="t" r="r" b="b"/>
                <a:pathLst>
                  <a:path w="9473" h="9307" extrusionOk="0">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6361570" y="1220827"/>
                <a:ext cx="19025" cy="17690"/>
              </a:xfrm>
              <a:custGeom>
                <a:avLst/>
                <a:gdLst/>
                <a:ahLst/>
                <a:cxnLst/>
                <a:rect l="l" t="t" r="r" b="b"/>
                <a:pathLst>
                  <a:path w="399" h="371" extrusionOk="0">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 name="Google Shape;317;p30"/>
            <p:cNvGrpSpPr/>
            <p:nvPr/>
          </p:nvGrpSpPr>
          <p:grpSpPr>
            <a:xfrm>
              <a:off x="723837" y="1482615"/>
              <a:ext cx="267223" cy="233165"/>
              <a:chOff x="6908262" y="1240186"/>
              <a:chExt cx="472209" cy="412024"/>
            </a:xfrm>
          </p:grpSpPr>
          <p:sp>
            <p:nvSpPr>
              <p:cNvPr id="318" name="Google Shape;318;p30"/>
              <p:cNvSpPr/>
              <p:nvPr/>
            </p:nvSpPr>
            <p:spPr>
              <a:xfrm>
                <a:off x="7105958" y="1594618"/>
                <a:ext cx="76769" cy="17929"/>
              </a:xfrm>
              <a:custGeom>
                <a:avLst/>
                <a:gdLst/>
                <a:ahLst/>
                <a:cxnLst/>
                <a:rect l="l" t="t" r="r" b="b"/>
                <a:pathLst>
                  <a:path w="1610" h="376" extrusionOk="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0"/>
              <p:cNvSpPr/>
              <p:nvPr/>
            </p:nvSpPr>
            <p:spPr>
              <a:xfrm>
                <a:off x="7080209" y="1365642"/>
                <a:ext cx="136229" cy="159593"/>
              </a:xfrm>
              <a:custGeom>
                <a:avLst/>
                <a:gdLst/>
                <a:ahLst/>
                <a:cxnLst/>
                <a:rect l="l" t="t" r="r" b="b"/>
                <a:pathLst>
                  <a:path w="2857" h="3347" extrusionOk="0">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a:off x="7019365" y="1240186"/>
                <a:ext cx="249999" cy="412024"/>
              </a:xfrm>
              <a:custGeom>
                <a:avLst/>
                <a:gdLst/>
                <a:ahLst/>
                <a:cxnLst/>
                <a:rect l="l" t="t" r="r" b="b"/>
                <a:pathLst>
                  <a:path w="5243" h="8641" extrusionOk="0">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p:nvPr/>
            </p:nvSpPr>
            <p:spPr>
              <a:xfrm>
                <a:off x="6955183" y="1401691"/>
                <a:ext cx="41722" cy="97606"/>
              </a:xfrm>
              <a:custGeom>
                <a:avLst/>
                <a:gdLst/>
                <a:ahLst/>
                <a:cxnLst/>
                <a:rect l="l" t="t" r="r" b="b"/>
                <a:pathLst>
                  <a:path w="875" h="2047" extrusionOk="0">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0"/>
              <p:cNvSpPr/>
              <p:nvPr/>
            </p:nvSpPr>
            <p:spPr>
              <a:xfrm>
                <a:off x="6908262" y="1371269"/>
                <a:ext cx="58220" cy="158592"/>
              </a:xfrm>
              <a:custGeom>
                <a:avLst/>
                <a:gdLst/>
                <a:ahLst/>
                <a:cxnLst/>
                <a:rect l="l" t="t" r="r" b="b"/>
                <a:pathLst>
                  <a:path w="1221" h="3326" extrusionOk="0">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0"/>
              <p:cNvSpPr/>
              <p:nvPr/>
            </p:nvSpPr>
            <p:spPr>
              <a:xfrm>
                <a:off x="7291781" y="1401691"/>
                <a:ext cx="41722" cy="97606"/>
              </a:xfrm>
              <a:custGeom>
                <a:avLst/>
                <a:gdLst/>
                <a:ahLst/>
                <a:cxnLst/>
                <a:rect l="l" t="t" r="r" b="b"/>
                <a:pathLst>
                  <a:path w="875" h="2047" extrusionOk="0">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0"/>
              <p:cNvSpPr/>
              <p:nvPr/>
            </p:nvSpPr>
            <p:spPr>
              <a:xfrm>
                <a:off x="7322871" y="1371269"/>
                <a:ext cx="57600" cy="158449"/>
              </a:xfrm>
              <a:custGeom>
                <a:avLst/>
                <a:gdLst/>
                <a:ahLst/>
                <a:cxnLst/>
                <a:rect l="l" t="t" r="r" b="b"/>
                <a:pathLst>
                  <a:path w="1208" h="3323" extrusionOk="0">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0"/>
              <p:cNvSpPr/>
              <p:nvPr/>
            </p:nvSpPr>
            <p:spPr>
              <a:xfrm>
                <a:off x="7018030" y="1348476"/>
                <a:ext cx="19502" cy="17786"/>
              </a:xfrm>
              <a:custGeom>
                <a:avLst/>
                <a:gdLst/>
                <a:ahLst/>
                <a:cxnLst/>
                <a:rect l="l" t="t" r="r" b="b"/>
                <a:pathLst>
                  <a:path w="409" h="373" extrusionOk="0">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26" name="Google Shape;326;p30"/>
            <p:cNvCxnSpPr/>
            <p:nvPr/>
          </p:nvCxnSpPr>
          <p:spPr>
            <a:xfrm>
              <a:off x="729625" y="1355100"/>
              <a:ext cx="255600" cy="0"/>
            </a:xfrm>
            <a:prstGeom prst="straightConnector1">
              <a:avLst/>
            </a:prstGeom>
            <a:noFill/>
            <a:ln w="9525" cap="flat" cmpd="sng">
              <a:solidFill>
                <a:schemeClr val="dk1"/>
              </a:solidFill>
              <a:prstDash val="solid"/>
              <a:round/>
              <a:headEnd type="none" w="med" len="med"/>
              <a:tailEnd type="none" w="med" len="med"/>
            </a:ln>
          </p:spPr>
        </p:cxnSp>
        <p:cxnSp>
          <p:nvCxnSpPr>
            <p:cNvPr id="327" name="Google Shape;327;p30"/>
            <p:cNvCxnSpPr/>
            <p:nvPr/>
          </p:nvCxnSpPr>
          <p:spPr>
            <a:xfrm>
              <a:off x="729625" y="1845525"/>
              <a:ext cx="255600" cy="0"/>
            </a:xfrm>
            <a:prstGeom prst="straightConnector1">
              <a:avLst/>
            </a:prstGeom>
            <a:noFill/>
            <a:ln w="9525" cap="flat" cmpd="sng">
              <a:solidFill>
                <a:schemeClr val="dk1"/>
              </a:solidFill>
              <a:prstDash val="solid"/>
              <a:round/>
              <a:headEnd type="none" w="med" len="med"/>
              <a:tailEnd type="none" w="med" len="med"/>
            </a:ln>
          </p:spPr>
        </p:cxnSp>
      </p:grpSp>
      <p:sp>
        <p:nvSpPr>
          <p:cNvPr id="46" name="Google Shape;351;p31">
            <a:extLst>
              <a:ext uri="{FF2B5EF4-FFF2-40B4-BE49-F238E27FC236}">
                <a16:creationId xmlns:a16="http://schemas.microsoft.com/office/drawing/2014/main" id="{F84373FF-7AFD-5D2F-5DDA-7D458262A2F9}"/>
              </a:ext>
            </a:extLst>
          </p:cNvPr>
          <p:cNvSpPr/>
          <p:nvPr/>
        </p:nvSpPr>
        <p:spPr>
          <a:xfrm>
            <a:off x="1379968" y="1081458"/>
            <a:ext cx="7215420" cy="45719"/>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52;p31">
            <a:extLst>
              <a:ext uri="{FF2B5EF4-FFF2-40B4-BE49-F238E27FC236}">
                <a16:creationId xmlns:a16="http://schemas.microsoft.com/office/drawing/2014/main" id="{3F685A9B-6C60-19D4-2952-C0FBD3186B6B}"/>
              </a:ext>
            </a:extLst>
          </p:cNvPr>
          <p:cNvSpPr/>
          <p:nvPr/>
        </p:nvSpPr>
        <p:spPr>
          <a:xfrm>
            <a:off x="1377731" y="1081458"/>
            <a:ext cx="618285" cy="45719"/>
          </a:xfrm>
          <a:custGeom>
            <a:avLst/>
            <a:gdLst/>
            <a:ahLst/>
            <a:cxnLst/>
            <a:rect l="l" t="t" r="r" b="b"/>
            <a:pathLst>
              <a:path w="11304" h="680" extrusionOk="0">
                <a:moveTo>
                  <a:pt x="347" y="0"/>
                </a:moveTo>
                <a:cubicBezTo>
                  <a:pt x="153" y="0"/>
                  <a:pt x="0" y="152"/>
                  <a:pt x="0" y="347"/>
                </a:cubicBezTo>
                <a:cubicBezTo>
                  <a:pt x="0" y="527"/>
                  <a:pt x="153" y="679"/>
                  <a:pt x="347" y="679"/>
                </a:cubicBezTo>
                <a:lnTo>
                  <a:pt x="11248" y="679"/>
                </a:lnTo>
                <a:cubicBezTo>
                  <a:pt x="11248" y="458"/>
                  <a:pt x="11261" y="222"/>
                  <a:pt x="11303" y="0"/>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 name="Google Shape;353;p31">
            <a:extLst>
              <a:ext uri="{FF2B5EF4-FFF2-40B4-BE49-F238E27FC236}">
                <a16:creationId xmlns:a16="http://schemas.microsoft.com/office/drawing/2014/main" id="{13F85CEA-7208-CE7D-141D-06AC1143A62F}"/>
              </a:ext>
            </a:extLst>
          </p:cNvPr>
          <p:cNvGrpSpPr/>
          <p:nvPr/>
        </p:nvGrpSpPr>
        <p:grpSpPr>
          <a:xfrm>
            <a:off x="1942507" y="1031266"/>
            <a:ext cx="146045" cy="146102"/>
            <a:chOff x="3206407" y="2963780"/>
            <a:chExt cx="146045" cy="146102"/>
          </a:xfrm>
        </p:grpSpPr>
        <p:sp>
          <p:nvSpPr>
            <p:cNvPr id="49" name="Google Shape;354;p31">
              <a:extLst>
                <a:ext uri="{FF2B5EF4-FFF2-40B4-BE49-F238E27FC236}">
                  <a16:creationId xmlns:a16="http://schemas.microsoft.com/office/drawing/2014/main" id="{4BCB0103-3CD4-6BD2-CA45-AE8039241AF1}"/>
                </a:ext>
              </a:extLst>
            </p:cNvPr>
            <p:cNvSpPr/>
            <p:nvPr/>
          </p:nvSpPr>
          <p:spPr>
            <a:xfrm>
              <a:off x="3206407" y="2963780"/>
              <a:ext cx="146045" cy="146102"/>
            </a:xfrm>
            <a:custGeom>
              <a:avLst/>
              <a:gdLst/>
              <a:ahLst/>
              <a:cxnLst/>
              <a:rect l="l" t="t" r="r" b="b"/>
              <a:pathLst>
                <a:path w="2552" h="2553" extrusionOk="0">
                  <a:moveTo>
                    <a:pt x="1276" y="1"/>
                  </a:moveTo>
                  <a:cubicBezTo>
                    <a:pt x="568" y="1"/>
                    <a:pt x="0" y="570"/>
                    <a:pt x="0" y="1277"/>
                  </a:cubicBezTo>
                  <a:cubicBezTo>
                    <a:pt x="0" y="1984"/>
                    <a:pt x="568" y="2552"/>
                    <a:pt x="1276" y="2552"/>
                  </a:cubicBezTo>
                  <a:cubicBezTo>
                    <a:pt x="1983" y="2552"/>
                    <a:pt x="2552" y="1984"/>
                    <a:pt x="2552" y="1277"/>
                  </a:cubicBezTo>
                  <a:cubicBezTo>
                    <a:pt x="2552" y="570"/>
                    <a:pt x="1983" y="1"/>
                    <a:pt x="12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55;p31">
              <a:extLst>
                <a:ext uri="{FF2B5EF4-FFF2-40B4-BE49-F238E27FC236}">
                  <a16:creationId xmlns:a16="http://schemas.microsoft.com/office/drawing/2014/main" id="{9D8743C7-35EF-356F-AE02-BF2A7C1EDC87}"/>
                </a:ext>
              </a:extLst>
            </p:cNvPr>
            <p:cNvSpPr/>
            <p:nvPr/>
          </p:nvSpPr>
          <p:spPr>
            <a:xfrm>
              <a:off x="3250815" y="3008245"/>
              <a:ext cx="57227" cy="57170"/>
            </a:xfrm>
            <a:custGeom>
              <a:avLst/>
              <a:gdLst/>
              <a:ahLst/>
              <a:cxnLst/>
              <a:rect l="l" t="t" r="r" b="b"/>
              <a:pathLst>
                <a:path w="1000" h="999" extrusionOk="0">
                  <a:moveTo>
                    <a:pt x="500" y="0"/>
                  </a:moveTo>
                  <a:cubicBezTo>
                    <a:pt x="223" y="0"/>
                    <a:pt x="1" y="222"/>
                    <a:pt x="1" y="500"/>
                  </a:cubicBezTo>
                  <a:cubicBezTo>
                    <a:pt x="1" y="777"/>
                    <a:pt x="223" y="999"/>
                    <a:pt x="500" y="999"/>
                  </a:cubicBezTo>
                  <a:cubicBezTo>
                    <a:pt x="777" y="999"/>
                    <a:pt x="999" y="777"/>
                    <a:pt x="999" y="500"/>
                  </a:cubicBezTo>
                  <a:cubicBezTo>
                    <a:pt x="999" y="222"/>
                    <a:pt x="777" y="0"/>
                    <a:pt x="500" y="0"/>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356;p31">
            <a:extLst>
              <a:ext uri="{FF2B5EF4-FFF2-40B4-BE49-F238E27FC236}">
                <a16:creationId xmlns:a16="http://schemas.microsoft.com/office/drawing/2014/main" id="{DAE851FD-38E0-109C-6944-80CEC3224077}"/>
              </a:ext>
            </a:extLst>
          </p:cNvPr>
          <p:cNvGrpSpPr/>
          <p:nvPr/>
        </p:nvGrpSpPr>
        <p:grpSpPr>
          <a:xfrm>
            <a:off x="7281011" y="476142"/>
            <a:ext cx="1314377" cy="482094"/>
            <a:chOff x="4776350" y="1692025"/>
            <a:chExt cx="1314377" cy="482094"/>
          </a:xfrm>
        </p:grpSpPr>
        <p:sp>
          <p:nvSpPr>
            <p:cNvPr id="52" name="Google Shape;357;p31">
              <a:extLst>
                <a:ext uri="{FF2B5EF4-FFF2-40B4-BE49-F238E27FC236}">
                  <a16:creationId xmlns:a16="http://schemas.microsoft.com/office/drawing/2014/main" id="{D9F63737-977A-30A4-A3A1-9820D320F364}"/>
                </a:ext>
              </a:extLst>
            </p:cNvPr>
            <p:cNvSpPr/>
            <p:nvPr/>
          </p:nvSpPr>
          <p:spPr>
            <a:xfrm>
              <a:off x="5195459" y="1692025"/>
              <a:ext cx="492273" cy="482094"/>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58;p31">
              <a:extLst>
                <a:ext uri="{FF2B5EF4-FFF2-40B4-BE49-F238E27FC236}">
                  <a16:creationId xmlns:a16="http://schemas.microsoft.com/office/drawing/2014/main" id="{C8BA13C3-67E3-95E7-F396-2570FFC854CB}"/>
                </a:ext>
              </a:extLst>
            </p:cNvPr>
            <p:cNvSpPr/>
            <p:nvPr/>
          </p:nvSpPr>
          <p:spPr>
            <a:xfrm>
              <a:off x="5377513" y="1860017"/>
              <a:ext cx="42768" cy="146115"/>
            </a:xfrm>
            <a:custGeom>
              <a:avLst/>
              <a:gdLst/>
              <a:ahLst/>
              <a:cxnLst/>
              <a:rect l="l" t="t" r="r" b="b"/>
              <a:pathLst>
                <a:path w="958" h="3273" extrusionOk="0">
                  <a:moveTo>
                    <a:pt x="0" y="0"/>
                  </a:moveTo>
                  <a:lnTo>
                    <a:pt x="0" y="3273"/>
                  </a:lnTo>
                  <a:lnTo>
                    <a:pt x="958" y="3273"/>
                  </a:lnTo>
                  <a:lnTo>
                    <a:pt x="9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59;p31">
              <a:extLst>
                <a:ext uri="{FF2B5EF4-FFF2-40B4-BE49-F238E27FC236}">
                  <a16:creationId xmlns:a16="http://schemas.microsoft.com/office/drawing/2014/main" id="{FB3F9344-4D8F-EB42-46F4-DA1E3AFD2FDF}"/>
                </a:ext>
              </a:extLst>
            </p:cNvPr>
            <p:cNvSpPr/>
            <p:nvPr/>
          </p:nvSpPr>
          <p:spPr>
            <a:xfrm>
              <a:off x="5458629" y="1860017"/>
              <a:ext cx="43393" cy="146115"/>
            </a:xfrm>
            <a:custGeom>
              <a:avLst/>
              <a:gdLst/>
              <a:ahLst/>
              <a:cxnLst/>
              <a:rect l="l" t="t" r="r" b="b"/>
              <a:pathLst>
                <a:path w="972" h="3273" extrusionOk="0">
                  <a:moveTo>
                    <a:pt x="0" y="0"/>
                  </a:moveTo>
                  <a:lnTo>
                    <a:pt x="0" y="3273"/>
                  </a:lnTo>
                  <a:lnTo>
                    <a:pt x="971" y="3273"/>
                  </a:lnTo>
                  <a:lnTo>
                    <a:pt x="9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60;p31">
              <a:extLst>
                <a:ext uri="{FF2B5EF4-FFF2-40B4-BE49-F238E27FC236}">
                  <a16:creationId xmlns:a16="http://schemas.microsoft.com/office/drawing/2014/main" id="{5D14A476-E237-50A7-10AD-78CD5157177B}"/>
                </a:ext>
              </a:extLst>
            </p:cNvPr>
            <p:cNvSpPr/>
            <p:nvPr/>
          </p:nvSpPr>
          <p:spPr>
            <a:xfrm>
              <a:off x="5829434" y="1802383"/>
              <a:ext cx="261293" cy="261337"/>
            </a:xfrm>
            <a:custGeom>
              <a:avLst/>
              <a:gdLst/>
              <a:ahLst/>
              <a:cxnLst/>
              <a:rect l="l" t="t" r="r" b="b"/>
              <a:pathLst>
                <a:path w="5853" h="5854" extrusionOk="0">
                  <a:moveTo>
                    <a:pt x="2927" y="1"/>
                  </a:moveTo>
                  <a:cubicBezTo>
                    <a:pt x="1319" y="1"/>
                    <a:pt x="1" y="1319"/>
                    <a:pt x="1" y="2928"/>
                  </a:cubicBezTo>
                  <a:cubicBezTo>
                    <a:pt x="1" y="4550"/>
                    <a:pt x="1319" y="5853"/>
                    <a:pt x="2927" y="5853"/>
                  </a:cubicBezTo>
                  <a:cubicBezTo>
                    <a:pt x="4549" y="5853"/>
                    <a:pt x="5853" y="4550"/>
                    <a:pt x="5853" y="2928"/>
                  </a:cubicBezTo>
                  <a:cubicBezTo>
                    <a:pt x="5853" y="1319"/>
                    <a:pt x="4549" y="1"/>
                    <a:pt x="29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61;p31">
              <a:extLst>
                <a:ext uri="{FF2B5EF4-FFF2-40B4-BE49-F238E27FC236}">
                  <a16:creationId xmlns:a16="http://schemas.microsoft.com/office/drawing/2014/main" id="{6D1BE1F0-0885-D7A4-559D-CC908CF3CD10}"/>
                </a:ext>
              </a:extLst>
            </p:cNvPr>
            <p:cNvSpPr/>
            <p:nvPr/>
          </p:nvSpPr>
          <p:spPr>
            <a:xfrm>
              <a:off x="5931622" y="1905151"/>
              <a:ext cx="48928" cy="56428"/>
            </a:xfrm>
            <a:custGeom>
              <a:avLst/>
              <a:gdLst/>
              <a:ahLst/>
              <a:cxnLst/>
              <a:rect l="l" t="t" r="r" b="b"/>
              <a:pathLst>
                <a:path w="1096" h="1264" extrusionOk="0">
                  <a:moveTo>
                    <a:pt x="0" y="1"/>
                  </a:moveTo>
                  <a:lnTo>
                    <a:pt x="0" y="1263"/>
                  </a:lnTo>
                  <a:lnTo>
                    <a:pt x="1095" y="626"/>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62;p31">
              <a:extLst>
                <a:ext uri="{FF2B5EF4-FFF2-40B4-BE49-F238E27FC236}">
                  <a16:creationId xmlns:a16="http://schemas.microsoft.com/office/drawing/2014/main" id="{306CB29E-AD0C-8DF3-F5C0-2E4970B53AD0}"/>
                </a:ext>
              </a:extLst>
            </p:cNvPr>
            <p:cNvSpPr/>
            <p:nvPr/>
          </p:nvSpPr>
          <p:spPr>
            <a:xfrm>
              <a:off x="5980506" y="1905151"/>
              <a:ext cx="8125" cy="55803"/>
            </a:xfrm>
            <a:custGeom>
              <a:avLst/>
              <a:gdLst/>
              <a:ahLst/>
              <a:cxnLst/>
              <a:rect l="l" t="t" r="r" b="b"/>
              <a:pathLst>
                <a:path w="182" h="1250" extrusionOk="0">
                  <a:moveTo>
                    <a:pt x="0" y="1"/>
                  </a:moveTo>
                  <a:lnTo>
                    <a:pt x="0" y="1249"/>
                  </a:lnTo>
                  <a:lnTo>
                    <a:pt x="181" y="1249"/>
                  </a:lnTo>
                  <a:lnTo>
                    <a:pt x="18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63;p31">
              <a:extLst>
                <a:ext uri="{FF2B5EF4-FFF2-40B4-BE49-F238E27FC236}">
                  <a16:creationId xmlns:a16="http://schemas.microsoft.com/office/drawing/2014/main" id="{01C40CCF-5AD0-407B-4315-845D793AC1EB}"/>
                </a:ext>
              </a:extLst>
            </p:cNvPr>
            <p:cNvSpPr/>
            <p:nvPr/>
          </p:nvSpPr>
          <p:spPr>
            <a:xfrm>
              <a:off x="4776350" y="1802383"/>
              <a:ext cx="260668" cy="261337"/>
            </a:xfrm>
            <a:custGeom>
              <a:avLst/>
              <a:gdLst/>
              <a:ahLst/>
              <a:cxnLst/>
              <a:rect l="l" t="t" r="r" b="b"/>
              <a:pathLst>
                <a:path w="5839" h="5854" extrusionOk="0">
                  <a:moveTo>
                    <a:pt x="2913" y="1"/>
                  </a:moveTo>
                  <a:cubicBezTo>
                    <a:pt x="1304" y="1"/>
                    <a:pt x="1" y="1319"/>
                    <a:pt x="1" y="2928"/>
                  </a:cubicBezTo>
                  <a:cubicBezTo>
                    <a:pt x="1" y="4550"/>
                    <a:pt x="1304" y="5853"/>
                    <a:pt x="2913" y="5853"/>
                  </a:cubicBezTo>
                  <a:cubicBezTo>
                    <a:pt x="4535" y="5853"/>
                    <a:pt x="5839" y="4550"/>
                    <a:pt x="5839" y="2928"/>
                  </a:cubicBezTo>
                  <a:cubicBezTo>
                    <a:pt x="5839" y="1319"/>
                    <a:pt x="4535" y="1"/>
                    <a:pt x="29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64;p31">
              <a:extLst>
                <a:ext uri="{FF2B5EF4-FFF2-40B4-BE49-F238E27FC236}">
                  <a16:creationId xmlns:a16="http://schemas.microsoft.com/office/drawing/2014/main" id="{EDC92383-0A5A-B17D-3A93-2F3F30CB8C39}"/>
                </a:ext>
              </a:extLst>
            </p:cNvPr>
            <p:cNvSpPr/>
            <p:nvPr/>
          </p:nvSpPr>
          <p:spPr>
            <a:xfrm>
              <a:off x="4885904" y="1905151"/>
              <a:ext cx="49017" cy="56428"/>
            </a:xfrm>
            <a:custGeom>
              <a:avLst/>
              <a:gdLst/>
              <a:ahLst/>
              <a:cxnLst/>
              <a:rect l="l" t="t" r="r" b="b"/>
              <a:pathLst>
                <a:path w="1098" h="1264" extrusionOk="0">
                  <a:moveTo>
                    <a:pt x="1097" y="1"/>
                  </a:moveTo>
                  <a:lnTo>
                    <a:pt x="1" y="626"/>
                  </a:lnTo>
                  <a:lnTo>
                    <a:pt x="1097" y="1263"/>
                  </a:lnTo>
                  <a:lnTo>
                    <a:pt x="109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65;p31">
              <a:extLst>
                <a:ext uri="{FF2B5EF4-FFF2-40B4-BE49-F238E27FC236}">
                  <a16:creationId xmlns:a16="http://schemas.microsoft.com/office/drawing/2014/main" id="{3EFF9B0C-6AD7-B4E9-E53E-96DE3D3A1EFC}"/>
                </a:ext>
              </a:extLst>
            </p:cNvPr>
            <p:cNvSpPr/>
            <p:nvPr/>
          </p:nvSpPr>
          <p:spPr>
            <a:xfrm>
              <a:off x="4878493" y="1905151"/>
              <a:ext cx="7455" cy="55803"/>
            </a:xfrm>
            <a:custGeom>
              <a:avLst/>
              <a:gdLst/>
              <a:ahLst/>
              <a:cxnLst/>
              <a:rect l="l" t="t" r="r" b="b"/>
              <a:pathLst>
                <a:path w="167" h="1250" extrusionOk="0">
                  <a:moveTo>
                    <a:pt x="1" y="1"/>
                  </a:moveTo>
                  <a:lnTo>
                    <a:pt x="1" y="1249"/>
                  </a:lnTo>
                  <a:lnTo>
                    <a:pt x="167" y="1249"/>
                  </a:lnTo>
                  <a:lnTo>
                    <a:pt x="1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288;p30">
            <a:extLst>
              <a:ext uri="{FF2B5EF4-FFF2-40B4-BE49-F238E27FC236}">
                <a16:creationId xmlns:a16="http://schemas.microsoft.com/office/drawing/2014/main" id="{BBCC92A0-04E5-BC21-1BF0-145E565D7FD3}"/>
              </a:ext>
            </a:extLst>
          </p:cNvPr>
          <p:cNvSpPr/>
          <p:nvPr/>
        </p:nvSpPr>
        <p:spPr>
          <a:xfrm>
            <a:off x="1401557" y="2390915"/>
            <a:ext cx="3500344" cy="2213192"/>
          </a:xfrm>
          <a:prstGeom prst="roundRect">
            <a:avLst>
              <a:gd name="adj" fmla="val 17283"/>
            </a:avLst>
          </a:pr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descr="A graph of a graph showing the number of training and validation loss&#10;&#10;Description automatically generated">
            <a:extLst>
              <a:ext uri="{FF2B5EF4-FFF2-40B4-BE49-F238E27FC236}">
                <a16:creationId xmlns:a16="http://schemas.microsoft.com/office/drawing/2014/main" id="{BF29EFCC-5C91-7C06-0BDF-2C2783F006C1}"/>
              </a:ext>
            </a:extLst>
          </p:cNvPr>
          <p:cNvPicPr>
            <a:picLocks noChangeAspect="1"/>
          </p:cNvPicPr>
          <p:nvPr/>
        </p:nvPicPr>
        <p:blipFill>
          <a:blip r:embed="rId3"/>
          <a:stretch>
            <a:fillRect/>
          </a:stretch>
        </p:blipFill>
        <p:spPr>
          <a:xfrm>
            <a:off x="1584510" y="2492557"/>
            <a:ext cx="3134438" cy="2009908"/>
          </a:xfrm>
          <a:prstGeom prst="rect">
            <a:avLst/>
          </a:prstGeom>
        </p:spPr>
      </p:pic>
      <p:sp>
        <p:nvSpPr>
          <p:cNvPr id="5" name="Google Shape;929;p39">
            <a:extLst>
              <a:ext uri="{FF2B5EF4-FFF2-40B4-BE49-F238E27FC236}">
                <a16:creationId xmlns:a16="http://schemas.microsoft.com/office/drawing/2014/main" id="{2B08070B-5712-F7AB-A10D-F10C94F61791}"/>
              </a:ext>
            </a:extLst>
          </p:cNvPr>
          <p:cNvSpPr txBox="1">
            <a:spLocks/>
          </p:cNvSpPr>
          <p:nvPr/>
        </p:nvSpPr>
        <p:spPr>
          <a:xfrm>
            <a:off x="1584510" y="1258959"/>
            <a:ext cx="3317391" cy="716520"/>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1pPr>
            <a:lvl2pPr marL="914400" marR="0" lvl="1"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2pPr>
            <a:lvl3pPr marL="1371600" marR="0" lvl="2"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3pPr>
            <a:lvl4pPr marL="1828800" marR="0" lvl="3"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4pPr>
            <a:lvl5pPr marL="2286000" marR="0" lvl="4"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5pPr>
            <a:lvl6pPr marL="2743200" marR="0" lvl="5"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6pPr>
            <a:lvl7pPr marL="3200400" marR="0" lvl="6"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7pPr>
            <a:lvl8pPr marL="3657600" marR="0" lvl="7"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8pPr>
            <a:lvl9pPr marL="4114800" marR="0" lvl="8"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9pPr>
          </a:lstStyle>
          <a:p>
            <a:pPr marL="285750" indent="-285750">
              <a:spcAft>
                <a:spcPts val="50"/>
              </a:spcAft>
              <a:buFont typeface="Arial" panose="020B0604020202020204" pitchFamily="34" charset="0"/>
              <a:buChar char="•"/>
            </a:pPr>
            <a:r>
              <a:rPr lang="en-US" sz="900" dirty="0"/>
              <a:t>Early Stopping best model: 40 epoch</a:t>
            </a:r>
          </a:p>
          <a:p>
            <a:pPr marL="285750" indent="-285750">
              <a:spcAft>
                <a:spcPts val="50"/>
              </a:spcAft>
              <a:buFont typeface="Arial" panose="020B0604020202020204" pitchFamily="34" charset="0"/>
              <a:buChar char="•"/>
            </a:pPr>
            <a:r>
              <a:rPr lang="en-US" sz="900" dirty="0"/>
              <a:t>Loss (MSE)</a:t>
            </a:r>
          </a:p>
          <a:p>
            <a:pPr marL="742950" lvl="1" indent="-285750">
              <a:spcAft>
                <a:spcPts val="50"/>
              </a:spcAft>
              <a:buFont typeface="Arial" panose="020B0604020202020204" pitchFamily="34" charset="0"/>
              <a:buChar char="•"/>
            </a:pPr>
            <a:r>
              <a:rPr lang="en-US" sz="900" dirty="0"/>
              <a:t>Train: 0.0553</a:t>
            </a:r>
          </a:p>
          <a:p>
            <a:pPr marL="742950" lvl="1" indent="-285750">
              <a:spcAft>
                <a:spcPts val="50"/>
              </a:spcAft>
              <a:buFont typeface="Arial" panose="020B0604020202020204" pitchFamily="34" charset="0"/>
              <a:buChar char="•"/>
            </a:pPr>
            <a:r>
              <a:rPr lang="en-US" sz="900" dirty="0"/>
              <a:t>Validation: 0.0524</a:t>
            </a:r>
          </a:p>
          <a:p>
            <a:pPr marL="285750" indent="-285750">
              <a:spcAft>
                <a:spcPts val="50"/>
              </a:spcAft>
              <a:buFont typeface="Arial" panose="020B0604020202020204" pitchFamily="34" charset="0"/>
              <a:buChar char="•"/>
            </a:pPr>
            <a:r>
              <a:rPr lang="en-US" sz="900" dirty="0"/>
              <a:t>MAE</a:t>
            </a:r>
          </a:p>
          <a:p>
            <a:pPr marL="742950" lvl="1" indent="-285750">
              <a:spcAft>
                <a:spcPts val="50"/>
              </a:spcAft>
              <a:buFont typeface="Arial" panose="020B0604020202020204" pitchFamily="34" charset="0"/>
              <a:buChar char="•"/>
            </a:pPr>
            <a:r>
              <a:rPr lang="en-US" sz="900" dirty="0"/>
              <a:t>Train: 0.1944</a:t>
            </a:r>
          </a:p>
          <a:p>
            <a:pPr marL="742950" lvl="1" indent="-285750">
              <a:spcAft>
                <a:spcPts val="50"/>
              </a:spcAft>
              <a:buFont typeface="Arial" panose="020B0604020202020204" pitchFamily="34" charset="0"/>
              <a:buChar char="•"/>
            </a:pPr>
            <a:r>
              <a:rPr lang="en-US" sz="900" dirty="0"/>
              <a:t>Validation: 0.1907</a:t>
            </a:r>
          </a:p>
        </p:txBody>
      </p:sp>
      <p:sp>
        <p:nvSpPr>
          <p:cNvPr id="6" name="Google Shape;929;p39">
            <a:extLst>
              <a:ext uri="{FF2B5EF4-FFF2-40B4-BE49-F238E27FC236}">
                <a16:creationId xmlns:a16="http://schemas.microsoft.com/office/drawing/2014/main" id="{BCE4BAA8-6F4E-AF9F-9FAA-C89991519521}"/>
              </a:ext>
            </a:extLst>
          </p:cNvPr>
          <p:cNvSpPr txBox="1">
            <a:spLocks/>
          </p:cNvSpPr>
          <p:nvPr/>
        </p:nvSpPr>
        <p:spPr>
          <a:xfrm>
            <a:off x="5211200" y="1240508"/>
            <a:ext cx="3271219" cy="3258858"/>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1pPr>
            <a:lvl2pPr marL="914400" marR="0" lvl="1"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2pPr>
            <a:lvl3pPr marL="1371600" marR="0" lvl="2"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3pPr>
            <a:lvl4pPr marL="1828800" marR="0" lvl="3"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4pPr>
            <a:lvl5pPr marL="2286000" marR="0" lvl="4"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5pPr>
            <a:lvl6pPr marL="2743200" marR="0" lvl="5"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6pPr>
            <a:lvl7pPr marL="3200400" marR="0" lvl="6"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7pPr>
            <a:lvl8pPr marL="3657600" marR="0" lvl="7"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8pPr>
            <a:lvl9pPr marL="4114800" marR="0" lvl="8"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9pPr>
          </a:lstStyle>
          <a:p>
            <a:pPr marL="0" indent="0">
              <a:spcAft>
                <a:spcPts val="50"/>
              </a:spcAft>
            </a:pPr>
            <a:r>
              <a:rPr lang="en-US" sz="900" dirty="0"/>
              <a:t>Learnings</a:t>
            </a:r>
          </a:p>
          <a:p>
            <a:pPr marL="0" indent="0">
              <a:spcAft>
                <a:spcPts val="50"/>
              </a:spcAft>
            </a:pPr>
            <a:endParaRPr lang="en-US" sz="900" dirty="0"/>
          </a:p>
          <a:p>
            <a:pPr marL="285750" indent="-285750">
              <a:spcAft>
                <a:spcPts val="50"/>
              </a:spcAft>
              <a:buFont typeface="Arial" panose="020B0604020202020204" pitchFamily="34" charset="0"/>
              <a:buChar char="•"/>
            </a:pPr>
            <a:r>
              <a:rPr lang="en-US" sz="900" dirty="0"/>
              <a:t>This is the first time I had to test a lot of solutions in the sense of moving parameters back and forward, changing one little number on a parameter, like Learning Rate going from 0.0001 to 0.00001 then realizing that this change will be better when also setting another dropout layer.</a:t>
            </a:r>
          </a:p>
          <a:p>
            <a:pPr marL="285750" indent="-285750">
              <a:spcAft>
                <a:spcPts val="50"/>
              </a:spcAft>
              <a:buFont typeface="Arial" panose="020B0604020202020204" pitchFamily="34" charset="0"/>
              <a:buChar char="•"/>
            </a:pPr>
            <a:r>
              <a:rPr lang="en-US" sz="900" dirty="0"/>
              <a:t>Using a % of the total available data will save me a lot of hours, something that I learned in Big Data Platforms course.</a:t>
            </a:r>
          </a:p>
          <a:p>
            <a:pPr marL="285750" indent="-285750">
              <a:spcAft>
                <a:spcPts val="50"/>
              </a:spcAft>
              <a:buFont typeface="Arial" panose="020B0604020202020204" pitchFamily="34" charset="0"/>
              <a:buChar char="•"/>
            </a:pPr>
            <a:r>
              <a:rPr lang="en-US" sz="900" dirty="0"/>
              <a:t>As well as using only a fraction, dividing and doing data transformations in one notebook and models in another.</a:t>
            </a:r>
          </a:p>
          <a:p>
            <a:pPr marL="285750" indent="-285750">
              <a:spcAft>
                <a:spcPts val="50"/>
              </a:spcAft>
              <a:buFont typeface="Arial" panose="020B0604020202020204" pitchFamily="34" charset="0"/>
              <a:buChar char="•"/>
            </a:pPr>
            <a:r>
              <a:rPr lang="en-US" sz="900" dirty="0"/>
              <a:t>I feel like I learned a lot as there was no baseline, or straightforward solution, and I could just think of something I wanted to do and then see how to do it, in a way that I can apply what I learned in the course.</a:t>
            </a:r>
          </a:p>
          <a:p>
            <a:pPr marL="285750" indent="-285750">
              <a:spcAft>
                <a:spcPts val="50"/>
              </a:spcAft>
              <a:buFont typeface="Arial" panose="020B0604020202020204" pitchFamily="34" charset="0"/>
              <a:buChar char="•"/>
            </a:pPr>
            <a:endParaRPr lang="en-US" sz="900" dirty="0"/>
          </a:p>
        </p:txBody>
      </p:sp>
    </p:spTree>
    <p:extLst>
      <p:ext uri="{BB962C8B-B14F-4D97-AF65-F5344CB8AC3E}">
        <p14:creationId xmlns:p14="http://schemas.microsoft.com/office/powerpoint/2010/main" val="1305699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9" name="Google Shape;289;p30"/>
          <p:cNvSpPr txBox="1">
            <a:spLocks noGrp="1"/>
          </p:cNvSpPr>
          <p:nvPr>
            <p:ph type="title" idx="15"/>
          </p:nvPr>
        </p:nvSpPr>
        <p:spPr>
          <a:xfrm>
            <a:off x="1998350" y="540000"/>
            <a:ext cx="6425700" cy="477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US" b="1" i="0" u="none" strike="noStrike" dirty="0">
                <a:solidFill>
                  <a:srgbClr val="ECECEC"/>
                </a:solidFill>
                <a:effectLst/>
                <a:latin typeface="Söhne"/>
              </a:rPr>
              <a:t>Future Work</a:t>
            </a:r>
            <a:endParaRPr sz="4000" dirty="0"/>
          </a:p>
        </p:txBody>
      </p:sp>
      <p:grpSp>
        <p:nvGrpSpPr>
          <p:cNvPr id="302" name="Google Shape;302;p30"/>
          <p:cNvGrpSpPr/>
          <p:nvPr/>
        </p:nvGrpSpPr>
        <p:grpSpPr>
          <a:xfrm>
            <a:off x="723837" y="552000"/>
            <a:ext cx="1218671" cy="1640915"/>
            <a:chOff x="723837" y="552000"/>
            <a:chExt cx="1218671" cy="1640915"/>
          </a:xfrm>
        </p:grpSpPr>
        <p:sp>
          <p:nvSpPr>
            <p:cNvPr id="303" name="Google Shape;303;p30"/>
            <p:cNvSpPr/>
            <p:nvPr/>
          </p:nvSpPr>
          <p:spPr>
            <a:xfrm>
              <a:off x="729625" y="552000"/>
              <a:ext cx="98100" cy="98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882900" y="552000"/>
              <a:ext cx="98100" cy="9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1036175" y="552000"/>
              <a:ext cx="98100" cy="9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1379968"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a:off x="1483960"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txBody>
            <a:bodyPr/>
            <a:lstStyle/>
            <a:p>
              <a:endParaRPr lang="en-US"/>
            </a:p>
          </p:txBody>
        </p:sp>
        <p:sp>
          <p:nvSpPr>
            <p:cNvPr id="308" name="Google Shape;308;p30"/>
            <p:cNvSpPr/>
            <p:nvPr/>
          </p:nvSpPr>
          <p:spPr>
            <a:xfrm flipH="1">
              <a:off x="1686874"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flipH="1">
              <a:off x="1790866"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txBody>
            <a:bodyPr/>
            <a:lstStyle/>
            <a:p>
              <a:endParaRPr lang="en-US"/>
            </a:p>
          </p:txBody>
        </p:sp>
        <p:grpSp>
          <p:nvGrpSpPr>
            <p:cNvPr id="310" name="Google Shape;310;p30"/>
            <p:cNvGrpSpPr/>
            <p:nvPr/>
          </p:nvGrpSpPr>
          <p:grpSpPr>
            <a:xfrm>
              <a:off x="729630" y="1968358"/>
              <a:ext cx="255615" cy="224557"/>
              <a:chOff x="6184139" y="1980808"/>
              <a:chExt cx="451696" cy="396814"/>
            </a:xfrm>
          </p:grpSpPr>
          <p:sp>
            <p:nvSpPr>
              <p:cNvPr id="311" name="Google Shape;311;p30"/>
              <p:cNvSpPr/>
              <p:nvPr/>
            </p:nvSpPr>
            <p:spPr>
              <a:xfrm>
                <a:off x="6184139" y="1980808"/>
                <a:ext cx="451696" cy="396814"/>
              </a:xfrm>
              <a:custGeom>
                <a:avLst/>
                <a:gdLst/>
                <a:ahLst/>
                <a:cxnLst/>
                <a:rect l="l" t="t" r="r" b="b"/>
                <a:pathLst>
                  <a:path w="9473" h="8322" extrusionOk="0">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0"/>
              <p:cNvSpPr/>
              <p:nvPr/>
            </p:nvSpPr>
            <p:spPr>
              <a:xfrm>
                <a:off x="6400384" y="2359892"/>
                <a:ext cx="19216" cy="17499"/>
              </a:xfrm>
              <a:custGeom>
                <a:avLst/>
                <a:gdLst/>
                <a:ahLst/>
                <a:cxnLst/>
                <a:rect l="l" t="t" r="r" b="b"/>
                <a:pathLst>
                  <a:path w="403" h="367" extrusionOk="0">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 name="Google Shape;313;p30"/>
            <p:cNvGrpSpPr/>
            <p:nvPr/>
          </p:nvGrpSpPr>
          <p:grpSpPr>
            <a:xfrm>
              <a:off x="729630" y="975085"/>
              <a:ext cx="255615" cy="254967"/>
              <a:chOff x="6184139" y="1220827"/>
              <a:chExt cx="451696" cy="450552"/>
            </a:xfrm>
          </p:grpSpPr>
          <p:sp>
            <p:nvSpPr>
              <p:cNvPr id="314" name="Google Shape;314;p30"/>
              <p:cNvSpPr/>
              <p:nvPr/>
            </p:nvSpPr>
            <p:spPr>
              <a:xfrm>
                <a:off x="6353416" y="1390104"/>
                <a:ext cx="117776" cy="137087"/>
              </a:xfrm>
              <a:custGeom>
                <a:avLst/>
                <a:gdLst/>
                <a:ahLst/>
                <a:cxnLst/>
                <a:rect l="l" t="t" r="r" b="b"/>
                <a:pathLst>
                  <a:path w="2470" h="2875" extrusionOk="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0"/>
              <p:cNvSpPr/>
              <p:nvPr/>
            </p:nvSpPr>
            <p:spPr>
              <a:xfrm>
                <a:off x="6184139" y="1227598"/>
                <a:ext cx="451696" cy="443781"/>
              </a:xfrm>
              <a:custGeom>
                <a:avLst/>
                <a:gdLst/>
                <a:ahLst/>
                <a:cxnLst/>
                <a:rect l="l" t="t" r="r" b="b"/>
                <a:pathLst>
                  <a:path w="9473" h="9307" extrusionOk="0">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6361570" y="1220827"/>
                <a:ext cx="19025" cy="17690"/>
              </a:xfrm>
              <a:custGeom>
                <a:avLst/>
                <a:gdLst/>
                <a:ahLst/>
                <a:cxnLst/>
                <a:rect l="l" t="t" r="r" b="b"/>
                <a:pathLst>
                  <a:path w="399" h="371" extrusionOk="0">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 name="Google Shape;317;p30"/>
            <p:cNvGrpSpPr/>
            <p:nvPr/>
          </p:nvGrpSpPr>
          <p:grpSpPr>
            <a:xfrm>
              <a:off x="723837" y="1482615"/>
              <a:ext cx="267223" cy="233165"/>
              <a:chOff x="6908262" y="1240186"/>
              <a:chExt cx="472209" cy="412024"/>
            </a:xfrm>
          </p:grpSpPr>
          <p:sp>
            <p:nvSpPr>
              <p:cNvPr id="318" name="Google Shape;318;p30"/>
              <p:cNvSpPr/>
              <p:nvPr/>
            </p:nvSpPr>
            <p:spPr>
              <a:xfrm>
                <a:off x="7105958" y="1594618"/>
                <a:ext cx="76769" cy="17929"/>
              </a:xfrm>
              <a:custGeom>
                <a:avLst/>
                <a:gdLst/>
                <a:ahLst/>
                <a:cxnLst/>
                <a:rect l="l" t="t" r="r" b="b"/>
                <a:pathLst>
                  <a:path w="1610" h="376" extrusionOk="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0"/>
              <p:cNvSpPr/>
              <p:nvPr/>
            </p:nvSpPr>
            <p:spPr>
              <a:xfrm>
                <a:off x="7080209" y="1365642"/>
                <a:ext cx="136229" cy="159593"/>
              </a:xfrm>
              <a:custGeom>
                <a:avLst/>
                <a:gdLst/>
                <a:ahLst/>
                <a:cxnLst/>
                <a:rect l="l" t="t" r="r" b="b"/>
                <a:pathLst>
                  <a:path w="2857" h="3347" extrusionOk="0">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a:off x="7019365" y="1240186"/>
                <a:ext cx="249999" cy="412024"/>
              </a:xfrm>
              <a:custGeom>
                <a:avLst/>
                <a:gdLst/>
                <a:ahLst/>
                <a:cxnLst/>
                <a:rect l="l" t="t" r="r" b="b"/>
                <a:pathLst>
                  <a:path w="5243" h="8641" extrusionOk="0">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p:nvPr/>
            </p:nvSpPr>
            <p:spPr>
              <a:xfrm>
                <a:off x="6955183" y="1401691"/>
                <a:ext cx="41722" cy="97606"/>
              </a:xfrm>
              <a:custGeom>
                <a:avLst/>
                <a:gdLst/>
                <a:ahLst/>
                <a:cxnLst/>
                <a:rect l="l" t="t" r="r" b="b"/>
                <a:pathLst>
                  <a:path w="875" h="2047" extrusionOk="0">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0"/>
              <p:cNvSpPr/>
              <p:nvPr/>
            </p:nvSpPr>
            <p:spPr>
              <a:xfrm>
                <a:off x="6908262" y="1371269"/>
                <a:ext cx="58220" cy="158592"/>
              </a:xfrm>
              <a:custGeom>
                <a:avLst/>
                <a:gdLst/>
                <a:ahLst/>
                <a:cxnLst/>
                <a:rect l="l" t="t" r="r" b="b"/>
                <a:pathLst>
                  <a:path w="1221" h="3326" extrusionOk="0">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0"/>
              <p:cNvSpPr/>
              <p:nvPr/>
            </p:nvSpPr>
            <p:spPr>
              <a:xfrm>
                <a:off x="7291781" y="1401691"/>
                <a:ext cx="41722" cy="97606"/>
              </a:xfrm>
              <a:custGeom>
                <a:avLst/>
                <a:gdLst/>
                <a:ahLst/>
                <a:cxnLst/>
                <a:rect l="l" t="t" r="r" b="b"/>
                <a:pathLst>
                  <a:path w="875" h="2047" extrusionOk="0">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0"/>
              <p:cNvSpPr/>
              <p:nvPr/>
            </p:nvSpPr>
            <p:spPr>
              <a:xfrm>
                <a:off x="7322871" y="1371269"/>
                <a:ext cx="57600" cy="158449"/>
              </a:xfrm>
              <a:custGeom>
                <a:avLst/>
                <a:gdLst/>
                <a:ahLst/>
                <a:cxnLst/>
                <a:rect l="l" t="t" r="r" b="b"/>
                <a:pathLst>
                  <a:path w="1208" h="3323" extrusionOk="0">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0"/>
              <p:cNvSpPr/>
              <p:nvPr/>
            </p:nvSpPr>
            <p:spPr>
              <a:xfrm>
                <a:off x="7018030" y="1348476"/>
                <a:ext cx="19502" cy="17786"/>
              </a:xfrm>
              <a:custGeom>
                <a:avLst/>
                <a:gdLst/>
                <a:ahLst/>
                <a:cxnLst/>
                <a:rect l="l" t="t" r="r" b="b"/>
                <a:pathLst>
                  <a:path w="409" h="373" extrusionOk="0">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26" name="Google Shape;326;p30"/>
            <p:cNvCxnSpPr/>
            <p:nvPr/>
          </p:nvCxnSpPr>
          <p:spPr>
            <a:xfrm>
              <a:off x="729625" y="1355100"/>
              <a:ext cx="255600" cy="0"/>
            </a:xfrm>
            <a:prstGeom prst="straightConnector1">
              <a:avLst/>
            </a:prstGeom>
            <a:noFill/>
            <a:ln w="9525" cap="flat" cmpd="sng">
              <a:solidFill>
                <a:schemeClr val="dk1"/>
              </a:solidFill>
              <a:prstDash val="solid"/>
              <a:round/>
              <a:headEnd type="none" w="med" len="med"/>
              <a:tailEnd type="none" w="med" len="med"/>
            </a:ln>
          </p:spPr>
        </p:cxnSp>
        <p:cxnSp>
          <p:nvCxnSpPr>
            <p:cNvPr id="327" name="Google Shape;327;p30"/>
            <p:cNvCxnSpPr/>
            <p:nvPr/>
          </p:nvCxnSpPr>
          <p:spPr>
            <a:xfrm>
              <a:off x="729625" y="1845525"/>
              <a:ext cx="255600" cy="0"/>
            </a:xfrm>
            <a:prstGeom prst="straightConnector1">
              <a:avLst/>
            </a:prstGeom>
            <a:noFill/>
            <a:ln w="9525" cap="flat" cmpd="sng">
              <a:solidFill>
                <a:schemeClr val="dk1"/>
              </a:solidFill>
              <a:prstDash val="solid"/>
              <a:round/>
              <a:headEnd type="none" w="med" len="med"/>
              <a:tailEnd type="none" w="med" len="med"/>
            </a:ln>
          </p:spPr>
        </p:cxnSp>
      </p:grpSp>
      <p:sp>
        <p:nvSpPr>
          <p:cNvPr id="46" name="Google Shape;351;p31">
            <a:extLst>
              <a:ext uri="{FF2B5EF4-FFF2-40B4-BE49-F238E27FC236}">
                <a16:creationId xmlns:a16="http://schemas.microsoft.com/office/drawing/2014/main" id="{F84373FF-7AFD-5D2F-5DDA-7D458262A2F9}"/>
              </a:ext>
            </a:extLst>
          </p:cNvPr>
          <p:cNvSpPr/>
          <p:nvPr/>
        </p:nvSpPr>
        <p:spPr>
          <a:xfrm>
            <a:off x="1379968" y="1081458"/>
            <a:ext cx="7215420" cy="45719"/>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52;p31">
            <a:extLst>
              <a:ext uri="{FF2B5EF4-FFF2-40B4-BE49-F238E27FC236}">
                <a16:creationId xmlns:a16="http://schemas.microsoft.com/office/drawing/2014/main" id="{3F685A9B-6C60-19D4-2952-C0FBD3186B6B}"/>
              </a:ext>
            </a:extLst>
          </p:cNvPr>
          <p:cNvSpPr/>
          <p:nvPr/>
        </p:nvSpPr>
        <p:spPr>
          <a:xfrm>
            <a:off x="1377731" y="1081458"/>
            <a:ext cx="618285" cy="45719"/>
          </a:xfrm>
          <a:custGeom>
            <a:avLst/>
            <a:gdLst/>
            <a:ahLst/>
            <a:cxnLst/>
            <a:rect l="l" t="t" r="r" b="b"/>
            <a:pathLst>
              <a:path w="11304" h="680" extrusionOk="0">
                <a:moveTo>
                  <a:pt x="347" y="0"/>
                </a:moveTo>
                <a:cubicBezTo>
                  <a:pt x="153" y="0"/>
                  <a:pt x="0" y="152"/>
                  <a:pt x="0" y="347"/>
                </a:cubicBezTo>
                <a:cubicBezTo>
                  <a:pt x="0" y="527"/>
                  <a:pt x="153" y="679"/>
                  <a:pt x="347" y="679"/>
                </a:cubicBezTo>
                <a:lnTo>
                  <a:pt x="11248" y="679"/>
                </a:lnTo>
                <a:cubicBezTo>
                  <a:pt x="11248" y="458"/>
                  <a:pt x="11261" y="222"/>
                  <a:pt x="11303" y="0"/>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 name="Google Shape;353;p31">
            <a:extLst>
              <a:ext uri="{FF2B5EF4-FFF2-40B4-BE49-F238E27FC236}">
                <a16:creationId xmlns:a16="http://schemas.microsoft.com/office/drawing/2014/main" id="{13F85CEA-7208-CE7D-141D-06AC1143A62F}"/>
              </a:ext>
            </a:extLst>
          </p:cNvPr>
          <p:cNvGrpSpPr/>
          <p:nvPr/>
        </p:nvGrpSpPr>
        <p:grpSpPr>
          <a:xfrm>
            <a:off x="1942507" y="1031266"/>
            <a:ext cx="146045" cy="146102"/>
            <a:chOff x="3206407" y="2963780"/>
            <a:chExt cx="146045" cy="146102"/>
          </a:xfrm>
        </p:grpSpPr>
        <p:sp>
          <p:nvSpPr>
            <p:cNvPr id="49" name="Google Shape;354;p31">
              <a:extLst>
                <a:ext uri="{FF2B5EF4-FFF2-40B4-BE49-F238E27FC236}">
                  <a16:creationId xmlns:a16="http://schemas.microsoft.com/office/drawing/2014/main" id="{4BCB0103-3CD4-6BD2-CA45-AE8039241AF1}"/>
                </a:ext>
              </a:extLst>
            </p:cNvPr>
            <p:cNvSpPr/>
            <p:nvPr/>
          </p:nvSpPr>
          <p:spPr>
            <a:xfrm>
              <a:off x="3206407" y="2963780"/>
              <a:ext cx="146045" cy="146102"/>
            </a:xfrm>
            <a:custGeom>
              <a:avLst/>
              <a:gdLst/>
              <a:ahLst/>
              <a:cxnLst/>
              <a:rect l="l" t="t" r="r" b="b"/>
              <a:pathLst>
                <a:path w="2552" h="2553" extrusionOk="0">
                  <a:moveTo>
                    <a:pt x="1276" y="1"/>
                  </a:moveTo>
                  <a:cubicBezTo>
                    <a:pt x="568" y="1"/>
                    <a:pt x="0" y="570"/>
                    <a:pt x="0" y="1277"/>
                  </a:cubicBezTo>
                  <a:cubicBezTo>
                    <a:pt x="0" y="1984"/>
                    <a:pt x="568" y="2552"/>
                    <a:pt x="1276" y="2552"/>
                  </a:cubicBezTo>
                  <a:cubicBezTo>
                    <a:pt x="1983" y="2552"/>
                    <a:pt x="2552" y="1984"/>
                    <a:pt x="2552" y="1277"/>
                  </a:cubicBezTo>
                  <a:cubicBezTo>
                    <a:pt x="2552" y="570"/>
                    <a:pt x="1983" y="1"/>
                    <a:pt x="12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55;p31">
              <a:extLst>
                <a:ext uri="{FF2B5EF4-FFF2-40B4-BE49-F238E27FC236}">
                  <a16:creationId xmlns:a16="http://schemas.microsoft.com/office/drawing/2014/main" id="{9D8743C7-35EF-356F-AE02-BF2A7C1EDC87}"/>
                </a:ext>
              </a:extLst>
            </p:cNvPr>
            <p:cNvSpPr/>
            <p:nvPr/>
          </p:nvSpPr>
          <p:spPr>
            <a:xfrm>
              <a:off x="3250815" y="3008245"/>
              <a:ext cx="57227" cy="57170"/>
            </a:xfrm>
            <a:custGeom>
              <a:avLst/>
              <a:gdLst/>
              <a:ahLst/>
              <a:cxnLst/>
              <a:rect l="l" t="t" r="r" b="b"/>
              <a:pathLst>
                <a:path w="1000" h="999" extrusionOk="0">
                  <a:moveTo>
                    <a:pt x="500" y="0"/>
                  </a:moveTo>
                  <a:cubicBezTo>
                    <a:pt x="223" y="0"/>
                    <a:pt x="1" y="222"/>
                    <a:pt x="1" y="500"/>
                  </a:cubicBezTo>
                  <a:cubicBezTo>
                    <a:pt x="1" y="777"/>
                    <a:pt x="223" y="999"/>
                    <a:pt x="500" y="999"/>
                  </a:cubicBezTo>
                  <a:cubicBezTo>
                    <a:pt x="777" y="999"/>
                    <a:pt x="999" y="777"/>
                    <a:pt x="999" y="500"/>
                  </a:cubicBezTo>
                  <a:cubicBezTo>
                    <a:pt x="999" y="222"/>
                    <a:pt x="777" y="0"/>
                    <a:pt x="500" y="0"/>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356;p31">
            <a:extLst>
              <a:ext uri="{FF2B5EF4-FFF2-40B4-BE49-F238E27FC236}">
                <a16:creationId xmlns:a16="http://schemas.microsoft.com/office/drawing/2014/main" id="{DAE851FD-38E0-109C-6944-80CEC3224077}"/>
              </a:ext>
            </a:extLst>
          </p:cNvPr>
          <p:cNvGrpSpPr/>
          <p:nvPr/>
        </p:nvGrpSpPr>
        <p:grpSpPr>
          <a:xfrm>
            <a:off x="7281011" y="476142"/>
            <a:ext cx="1314377" cy="482094"/>
            <a:chOff x="4776350" y="1692025"/>
            <a:chExt cx="1314377" cy="482094"/>
          </a:xfrm>
        </p:grpSpPr>
        <p:sp>
          <p:nvSpPr>
            <p:cNvPr id="52" name="Google Shape;357;p31">
              <a:extLst>
                <a:ext uri="{FF2B5EF4-FFF2-40B4-BE49-F238E27FC236}">
                  <a16:creationId xmlns:a16="http://schemas.microsoft.com/office/drawing/2014/main" id="{D9F63737-977A-30A4-A3A1-9820D320F364}"/>
                </a:ext>
              </a:extLst>
            </p:cNvPr>
            <p:cNvSpPr/>
            <p:nvPr/>
          </p:nvSpPr>
          <p:spPr>
            <a:xfrm>
              <a:off x="5195459" y="1692025"/>
              <a:ext cx="492273" cy="482094"/>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58;p31">
              <a:extLst>
                <a:ext uri="{FF2B5EF4-FFF2-40B4-BE49-F238E27FC236}">
                  <a16:creationId xmlns:a16="http://schemas.microsoft.com/office/drawing/2014/main" id="{C8BA13C3-67E3-95E7-F396-2570FFC854CB}"/>
                </a:ext>
              </a:extLst>
            </p:cNvPr>
            <p:cNvSpPr/>
            <p:nvPr/>
          </p:nvSpPr>
          <p:spPr>
            <a:xfrm>
              <a:off x="5377513" y="1860017"/>
              <a:ext cx="42768" cy="146115"/>
            </a:xfrm>
            <a:custGeom>
              <a:avLst/>
              <a:gdLst/>
              <a:ahLst/>
              <a:cxnLst/>
              <a:rect l="l" t="t" r="r" b="b"/>
              <a:pathLst>
                <a:path w="958" h="3273" extrusionOk="0">
                  <a:moveTo>
                    <a:pt x="0" y="0"/>
                  </a:moveTo>
                  <a:lnTo>
                    <a:pt x="0" y="3273"/>
                  </a:lnTo>
                  <a:lnTo>
                    <a:pt x="958" y="3273"/>
                  </a:lnTo>
                  <a:lnTo>
                    <a:pt x="9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59;p31">
              <a:extLst>
                <a:ext uri="{FF2B5EF4-FFF2-40B4-BE49-F238E27FC236}">
                  <a16:creationId xmlns:a16="http://schemas.microsoft.com/office/drawing/2014/main" id="{FB3F9344-4D8F-EB42-46F4-DA1E3AFD2FDF}"/>
                </a:ext>
              </a:extLst>
            </p:cNvPr>
            <p:cNvSpPr/>
            <p:nvPr/>
          </p:nvSpPr>
          <p:spPr>
            <a:xfrm>
              <a:off x="5458629" y="1860017"/>
              <a:ext cx="43393" cy="146115"/>
            </a:xfrm>
            <a:custGeom>
              <a:avLst/>
              <a:gdLst/>
              <a:ahLst/>
              <a:cxnLst/>
              <a:rect l="l" t="t" r="r" b="b"/>
              <a:pathLst>
                <a:path w="972" h="3273" extrusionOk="0">
                  <a:moveTo>
                    <a:pt x="0" y="0"/>
                  </a:moveTo>
                  <a:lnTo>
                    <a:pt x="0" y="3273"/>
                  </a:lnTo>
                  <a:lnTo>
                    <a:pt x="971" y="3273"/>
                  </a:lnTo>
                  <a:lnTo>
                    <a:pt x="9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60;p31">
              <a:extLst>
                <a:ext uri="{FF2B5EF4-FFF2-40B4-BE49-F238E27FC236}">
                  <a16:creationId xmlns:a16="http://schemas.microsoft.com/office/drawing/2014/main" id="{5D14A476-E237-50A7-10AD-78CD5157177B}"/>
                </a:ext>
              </a:extLst>
            </p:cNvPr>
            <p:cNvSpPr/>
            <p:nvPr/>
          </p:nvSpPr>
          <p:spPr>
            <a:xfrm>
              <a:off x="5829434" y="1802383"/>
              <a:ext cx="261293" cy="261337"/>
            </a:xfrm>
            <a:custGeom>
              <a:avLst/>
              <a:gdLst/>
              <a:ahLst/>
              <a:cxnLst/>
              <a:rect l="l" t="t" r="r" b="b"/>
              <a:pathLst>
                <a:path w="5853" h="5854" extrusionOk="0">
                  <a:moveTo>
                    <a:pt x="2927" y="1"/>
                  </a:moveTo>
                  <a:cubicBezTo>
                    <a:pt x="1319" y="1"/>
                    <a:pt x="1" y="1319"/>
                    <a:pt x="1" y="2928"/>
                  </a:cubicBezTo>
                  <a:cubicBezTo>
                    <a:pt x="1" y="4550"/>
                    <a:pt x="1319" y="5853"/>
                    <a:pt x="2927" y="5853"/>
                  </a:cubicBezTo>
                  <a:cubicBezTo>
                    <a:pt x="4549" y="5853"/>
                    <a:pt x="5853" y="4550"/>
                    <a:pt x="5853" y="2928"/>
                  </a:cubicBezTo>
                  <a:cubicBezTo>
                    <a:pt x="5853" y="1319"/>
                    <a:pt x="4549" y="1"/>
                    <a:pt x="29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61;p31">
              <a:extLst>
                <a:ext uri="{FF2B5EF4-FFF2-40B4-BE49-F238E27FC236}">
                  <a16:creationId xmlns:a16="http://schemas.microsoft.com/office/drawing/2014/main" id="{6D1BE1F0-0885-D7A4-559D-CC908CF3CD10}"/>
                </a:ext>
              </a:extLst>
            </p:cNvPr>
            <p:cNvSpPr/>
            <p:nvPr/>
          </p:nvSpPr>
          <p:spPr>
            <a:xfrm>
              <a:off x="5931622" y="1905151"/>
              <a:ext cx="48928" cy="56428"/>
            </a:xfrm>
            <a:custGeom>
              <a:avLst/>
              <a:gdLst/>
              <a:ahLst/>
              <a:cxnLst/>
              <a:rect l="l" t="t" r="r" b="b"/>
              <a:pathLst>
                <a:path w="1096" h="1264" extrusionOk="0">
                  <a:moveTo>
                    <a:pt x="0" y="1"/>
                  </a:moveTo>
                  <a:lnTo>
                    <a:pt x="0" y="1263"/>
                  </a:lnTo>
                  <a:lnTo>
                    <a:pt x="1095" y="626"/>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62;p31">
              <a:extLst>
                <a:ext uri="{FF2B5EF4-FFF2-40B4-BE49-F238E27FC236}">
                  <a16:creationId xmlns:a16="http://schemas.microsoft.com/office/drawing/2014/main" id="{306CB29E-AD0C-8DF3-F5C0-2E4970B53AD0}"/>
                </a:ext>
              </a:extLst>
            </p:cNvPr>
            <p:cNvSpPr/>
            <p:nvPr/>
          </p:nvSpPr>
          <p:spPr>
            <a:xfrm>
              <a:off x="5980506" y="1905151"/>
              <a:ext cx="8125" cy="55803"/>
            </a:xfrm>
            <a:custGeom>
              <a:avLst/>
              <a:gdLst/>
              <a:ahLst/>
              <a:cxnLst/>
              <a:rect l="l" t="t" r="r" b="b"/>
              <a:pathLst>
                <a:path w="182" h="1250" extrusionOk="0">
                  <a:moveTo>
                    <a:pt x="0" y="1"/>
                  </a:moveTo>
                  <a:lnTo>
                    <a:pt x="0" y="1249"/>
                  </a:lnTo>
                  <a:lnTo>
                    <a:pt x="181" y="1249"/>
                  </a:lnTo>
                  <a:lnTo>
                    <a:pt x="18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63;p31">
              <a:extLst>
                <a:ext uri="{FF2B5EF4-FFF2-40B4-BE49-F238E27FC236}">
                  <a16:creationId xmlns:a16="http://schemas.microsoft.com/office/drawing/2014/main" id="{01C40CCF-5AD0-407B-4315-845D793AC1EB}"/>
                </a:ext>
              </a:extLst>
            </p:cNvPr>
            <p:cNvSpPr/>
            <p:nvPr/>
          </p:nvSpPr>
          <p:spPr>
            <a:xfrm>
              <a:off x="4776350" y="1802383"/>
              <a:ext cx="260668" cy="261337"/>
            </a:xfrm>
            <a:custGeom>
              <a:avLst/>
              <a:gdLst/>
              <a:ahLst/>
              <a:cxnLst/>
              <a:rect l="l" t="t" r="r" b="b"/>
              <a:pathLst>
                <a:path w="5839" h="5854" extrusionOk="0">
                  <a:moveTo>
                    <a:pt x="2913" y="1"/>
                  </a:moveTo>
                  <a:cubicBezTo>
                    <a:pt x="1304" y="1"/>
                    <a:pt x="1" y="1319"/>
                    <a:pt x="1" y="2928"/>
                  </a:cubicBezTo>
                  <a:cubicBezTo>
                    <a:pt x="1" y="4550"/>
                    <a:pt x="1304" y="5853"/>
                    <a:pt x="2913" y="5853"/>
                  </a:cubicBezTo>
                  <a:cubicBezTo>
                    <a:pt x="4535" y="5853"/>
                    <a:pt x="5839" y="4550"/>
                    <a:pt x="5839" y="2928"/>
                  </a:cubicBezTo>
                  <a:cubicBezTo>
                    <a:pt x="5839" y="1319"/>
                    <a:pt x="4535" y="1"/>
                    <a:pt x="29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64;p31">
              <a:extLst>
                <a:ext uri="{FF2B5EF4-FFF2-40B4-BE49-F238E27FC236}">
                  <a16:creationId xmlns:a16="http://schemas.microsoft.com/office/drawing/2014/main" id="{EDC92383-0A5A-B17D-3A93-2F3F30CB8C39}"/>
                </a:ext>
              </a:extLst>
            </p:cNvPr>
            <p:cNvSpPr/>
            <p:nvPr/>
          </p:nvSpPr>
          <p:spPr>
            <a:xfrm>
              <a:off x="4885904" y="1905151"/>
              <a:ext cx="49017" cy="56428"/>
            </a:xfrm>
            <a:custGeom>
              <a:avLst/>
              <a:gdLst/>
              <a:ahLst/>
              <a:cxnLst/>
              <a:rect l="l" t="t" r="r" b="b"/>
              <a:pathLst>
                <a:path w="1098" h="1264" extrusionOk="0">
                  <a:moveTo>
                    <a:pt x="1097" y="1"/>
                  </a:moveTo>
                  <a:lnTo>
                    <a:pt x="1" y="626"/>
                  </a:lnTo>
                  <a:lnTo>
                    <a:pt x="1097" y="1263"/>
                  </a:lnTo>
                  <a:lnTo>
                    <a:pt x="109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65;p31">
              <a:extLst>
                <a:ext uri="{FF2B5EF4-FFF2-40B4-BE49-F238E27FC236}">
                  <a16:creationId xmlns:a16="http://schemas.microsoft.com/office/drawing/2014/main" id="{3EFF9B0C-6AD7-B4E9-E53E-96DE3D3A1EFC}"/>
                </a:ext>
              </a:extLst>
            </p:cNvPr>
            <p:cNvSpPr/>
            <p:nvPr/>
          </p:nvSpPr>
          <p:spPr>
            <a:xfrm>
              <a:off x="4878493" y="1905151"/>
              <a:ext cx="7455" cy="55803"/>
            </a:xfrm>
            <a:custGeom>
              <a:avLst/>
              <a:gdLst/>
              <a:ahLst/>
              <a:cxnLst/>
              <a:rect l="l" t="t" r="r" b="b"/>
              <a:pathLst>
                <a:path w="167" h="1250" extrusionOk="0">
                  <a:moveTo>
                    <a:pt x="1" y="1"/>
                  </a:moveTo>
                  <a:lnTo>
                    <a:pt x="1" y="1249"/>
                  </a:lnTo>
                  <a:lnTo>
                    <a:pt x="167" y="1249"/>
                  </a:lnTo>
                  <a:lnTo>
                    <a:pt x="1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929;p39">
            <a:extLst>
              <a:ext uri="{FF2B5EF4-FFF2-40B4-BE49-F238E27FC236}">
                <a16:creationId xmlns:a16="http://schemas.microsoft.com/office/drawing/2014/main" id="{014234E6-BDDD-8209-8EE9-E7F037A8C143}"/>
              </a:ext>
            </a:extLst>
          </p:cNvPr>
          <p:cNvSpPr txBox="1">
            <a:spLocks noGrp="1"/>
          </p:cNvSpPr>
          <p:nvPr>
            <p:ph type="subTitle" idx="1"/>
          </p:nvPr>
        </p:nvSpPr>
        <p:spPr>
          <a:xfrm>
            <a:off x="1742549" y="1355099"/>
            <a:ext cx="6549447" cy="2934959"/>
          </a:xfrm>
          <a:prstGeom prst="rect">
            <a:avLst/>
          </a:prstGeom>
        </p:spPr>
        <p:txBody>
          <a:bodyPr spcFirstLastPara="1" wrap="square" lIns="91425" tIns="0" rIns="91425" bIns="0" anchor="t" anchorCtr="0">
            <a:noAutofit/>
          </a:bodyPr>
          <a:lstStyle/>
          <a:p>
            <a:pPr marL="285750" lvl="0" indent="-285750" algn="l" rtl="0">
              <a:spcBef>
                <a:spcPts val="0"/>
              </a:spcBef>
              <a:spcAft>
                <a:spcPts val="0"/>
              </a:spcAft>
              <a:buFont typeface="Arial" panose="020B0604020202020204" pitchFamily="34" charset="0"/>
              <a:buChar char="•"/>
            </a:pPr>
            <a:r>
              <a:rPr lang="en-US" dirty="0"/>
              <a:t>As stated in the Assumptions section the lyrics and words of a song are not the only thing that makes what a song is.</a:t>
            </a:r>
          </a:p>
          <a:p>
            <a:pPr marL="285750" lvl="0" indent="-285750" algn="l" rtl="0">
              <a:spcBef>
                <a:spcPts val="0"/>
              </a:spcBef>
              <a:spcAft>
                <a:spcPts val="0"/>
              </a:spcAft>
              <a:buFont typeface="Arial" panose="020B0604020202020204" pitchFamily="34" charset="0"/>
              <a:buChar char="•"/>
            </a:pPr>
            <a:r>
              <a:rPr lang="en-US" dirty="0"/>
              <a:t>To enrich the prediction other variables should be entered into the model to accurately represent the words.</a:t>
            </a:r>
          </a:p>
          <a:p>
            <a:pPr marL="285750" lvl="0" indent="-285750" algn="l" rtl="0">
              <a:spcBef>
                <a:spcPts val="0"/>
              </a:spcBef>
              <a:spcAft>
                <a:spcPts val="0"/>
              </a:spcAft>
              <a:buFont typeface="Arial" panose="020B0604020202020204" pitchFamily="34" charset="0"/>
              <a:buChar char="•"/>
            </a:pPr>
            <a:r>
              <a:rPr lang="en-US" dirty="0"/>
              <a:t>A step beyond and wondering if it is possible is to represent the instruments or musicality of the song that can be seen on a curve graph with volume, bass, </a:t>
            </a:r>
            <a:r>
              <a:rPr lang="en-US" dirty="0" err="1"/>
              <a:t>etc</a:t>
            </a:r>
            <a:r>
              <a:rPr lang="en-US" dirty="0"/>
              <a:t>, and represent this in a 2D space inside the model layers.</a:t>
            </a:r>
            <a:endParaRPr lang="en" dirty="0"/>
          </a:p>
          <a:p>
            <a:pPr marL="285750" lvl="0" indent="-285750" algn="l" rtl="0">
              <a:spcBef>
                <a:spcPts val="0"/>
              </a:spcBef>
              <a:spcAft>
                <a:spcPts val="0"/>
              </a:spcAft>
              <a:buFont typeface="Arial" panose="020B0604020202020204" pitchFamily="34" charset="0"/>
              <a:buChar char="•"/>
            </a:pPr>
            <a:endParaRPr dirty="0"/>
          </a:p>
        </p:txBody>
      </p:sp>
    </p:spTree>
    <p:extLst>
      <p:ext uri="{BB962C8B-B14F-4D97-AF65-F5344CB8AC3E}">
        <p14:creationId xmlns:p14="http://schemas.microsoft.com/office/powerpoint/2010/main" val="1121885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9" name="Google Shape;289;p30"/>
          <p:cNvSpPr txBox="1">
            <a:spLocks noGrp="1"/>
          </p:cNvSpPr>
          <p:nvPr>
            <p:ph type="title" idx="15"/>
          </p:nvPr>
        </p:nvSpPr>
        <p:spPr>
          <a:xfrm>
            <a:off x="1998350" y="540000"/>
            <a:ext cx="6425700" cy="477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US" sz="2400" b="1" dirty="0">
                <a:solidFill>
                  <a:srgbClr val="ECECEC"/>
                </a:solidFill>
                <a:latin typeface="Söhne"/>
              </a:rPr>
              <a:t>Links to code</a:t>
            </a:r>
            <a:endParaRPr sz="4000" dirty="0"/>
          </a:p>
        </p:txBody>
      </p:sp>
      <p:grpSp>
        <p:nvGrpSpPr>
          <p:cNvPr id="302" name="Google Shape;302;p30"/>
          <p:cNvGrpSpPr/>
          <p:nvPr/>
        </p:nvGrpSpPr>
        <p:grpSpPr>
          <a:xfrm>
            <a:off x="723837" y="552000"/>
            <a:ext cx="1218671" cy="1640915"/>
            <a:chOff x="723837" y="552000"/>
            <a:chExt cx="1218671" cy="1640915"/>
          </a:xfrm>
        </p:grpSpPr>
        <p:sp>
          <p:nvSpPr>
            <p:cNvPr id="303" name="Google Shape;303;p30"/>
            <p:cNvSpPr/>
            <p:nvPr/>
          </p:nvSpPr>
          <p:spPr>
            <a:xfrm>
              <a:off x="729625" y="552000"/>
              <a:ext cx="98100" cy="98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882900" y="552000"/>
              <a:ext cx="98100" cy="9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1036175" y="552000"/>
              <a:ext cx="98100" cy="9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1379968"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a:off x="1483960"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txBody>
            <a:bodyPr/>
            <a:lstStyle/>
            <a:p>
              <a:endParaRPr lang="en-US"/>
            </a:p>
          </p:txBody>
        </p:sp>
        <p:sp>
          <p:nvSpPr>
            <p:cNvPr id="308" name="Google Shape;308;p30"/>
            <p:cNvSpPr/>
            <p:nvPr/>
          </p:nvSpPr>
          <p:spPr>
            <a:xfrm flipH="1">
              <a:off x="1686874"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flipH="1">
              <a:off x="1790866"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txBody>
            <a:bodyPr/>
            <a:lstStyle/>
            <a:p>
              <a:endParaRPr lang="en-US"/>
            </a:p>
          </p:txBody>
        </p:sp>
        <p:grpSp>
          <p:nvGrpSpPr>
            <p:cNvPr id="310" name="Google Shape;310;p30"/>
            <p:cNvGrpSpPr/>
            <p:nvPr/>
          </p:nvGrpSpPr>
          <p:grpSpPr>
            <a:xfrm>
              <a:off x="729630" y="1968358"/>
              <a:ext cx="255615" cy="224557"/>
              <a:chOff x="6184139" y="1980808"/>
              <a:chExt cx="451696" cy="396814"/>
            </a:xfrm>
          </p:grpSpPr>
          <p:sp>
            <p:nvSpPr>
              <p:cNvPr id="311" name="Google Shape;311;p30"/>
              <p:cNvSpPr/>
              <p:nvPr/>
            </p:nvSpPr>
            <p:spPr>
              <a:xfrm>
                <a:off x="6184139" y="1980808"/>
                <a:ext cx="451696" cy="396814"/>
              </a:xfrm>
              <a:custGeom>
                <a:avLst/>
                <a:gdLst/>
                <a:ahLst/>
                <a:cxnLst/>
                <a:rect l="l" t="t" r="r" b="b"/>
                <a:pathLst>
                  <a:path w="9473" h="8322" extrusionOk="0">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0"/>
              <p:cNvSpPr/>
              <p:nvPr/>
            </p:nvSpPr>
            <p:spPr>
              <a:xfrm>
                <a:off x="6400384" y="2359892"/>
                <a:ext cx="19216" cy="17499"/>
              </a:xfrm>
              <a:custGeom>
                <a:avLst/>
                <a:gdLst/>
                <a:ahLst/>
                <a:cxnLst/>
                <a:rect l="l" t="t" r="r" b="b"/>
                <a:pathLst>
                  <a:path w="403" h="367" extrusionOk="0">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 name="Google Shape;313;p30"/>
            <p:cNvGrpSpPr/>
            <p:nvPr/>
          </p:nvGrpSpPr>
          <p:grpSpPr>
            <a:xfrm>
              <a:off x="729630" y="975085"/>
              <a:ext cx="255615" cy="254967"/>
              <a:chOff x="6184139" y="1220827"/>
              <a:chExt cx="451696" cy="450552"/>
            </a:xfrm>
          </p:grpSpPr>
          <p:sp>
            <p:nvSpPr>
              <p:cNvPr id="314" name="Google Shape;314;p30"/>
              <p:cNvSpPr/>
              <p:nvPr/>
            </p:nvSpPr>
            <p:spPr>
              <a:xfrm>
                <a:off x="6353416" y="1390104"/>
                <a:ext cx="117776" cy="137087"/>
              </a:xfrm>
              <a:custGeom>
                <a:avLst/>
                <a:gdLst/>
                <a:ahLst/>
                <a:cxnLst/>
                <a:rect l="l" t="t" r="r" b="b"/>
                <a:pathLst>
                  <a:path w="2470" h="2875" extrusionOk="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0"/>
              <p:cNvSpPr/>
              <p:nvPr/>
            </p:nvSpPr>
            <p:spPr>
              <a:xfrm>
                <a:off x="6184139" y="1227598"/>
                <a:ext cx="451696" cy="443781"/>
              </a:xfrm>
              <a:custGeom>
                <a:avLst/>
                <a:gdLst/>
                <a:ahLst/>
                <a:cxnLst/>
                <a:rect l="l" t="t" r="r" b="b"/>
                <a:pathLst>
                  <a:path w="9473" h="9307" extrusionOk="0">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6361570" y="1220827"/>
                <a:ext cx="19025" cy="17690"/>
              </a:xfrm>
              <a:custGeom>
                <a:avLst/>
                <a:gdLst/>
                <a:ahLst/>
                <a:cxnLst/>
                <a:rect l="l" t="t" r="r" b="b"/>
                <a:pathLst>
                  <a:path w="399" h="371" extrusionOk="0">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 name="Google Shape;317;p30"/>
            <p:cNvGrpSpPr/>
            <p:nvPr/>
          </p:nvGrpSpPr>
          <p:grpSpPr>
            <a:xfrm>
              <a:off x="723837" y="1482615"/>
              <a:ext cx="267223" cy="233165"/>
              <a:chOff x="6908262" y="1240186"/>
              <a:chExt cx="472209" cy="412024"/>
            </a:xfrm>
          </p:grpSpPr>
          <p:sp>
            <p:nvSpPr>
              <p:cNvPr id="318" name="Google Shape;318;p30"/>
              <p:cNvSpPr/>
              <p:nvPr/>
            </p:nvSpPr>
            <p:spPr>
              <a:xfrm>
                <a:off x="7105958" y="1594618"/>
                <a:ext cx="76769" cy="17929"/>
              </a:xfrm>
              <a:custGeom>
                <a:avLst/>
                <a:gdLst/>
                <a:ahLst/>
                <a:cxnLst/>
                <a:rect l="l" t="t" r="r" b="b"/>
                <a:pathLst>
                  <a:path w="1610" h="376" extrusionOk="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0"/>
              <p:cNvSpPr/>
              <p:nvPr/>
            </p:nvSpPr>
            <p:spPr>
              <a:xfrm>
                <a:off x="7080209" y="1365642"/>
                <a:ext cx="136229" cy="159593"/>
              </a:xfrm>
              <a:custGeom>
                <a:avLst/>
                <a:gdLst/>
                <a:ahLst/>
                <a:cxnLst/>
                <a:rect l="l" t="t" r="r" b="b"/>
                <a:pathLst>
                  <a:path w="2857" h="3347" extrusionOk="0">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a:off x="7019365" y="1240186"/>
                <a:ext cx="249999" cy="412024"/>
              </a:xfrm>
              <a:custGeom>
                <a:avLst/>
                <a:gdLst/>
                <a:ahLst/>
                <a:cxnLst/>
                <a:rect l="l" t="t" r="r" b="b"/>
                <a:pathLst>
                  <a:path w="5243" h="8641" extrusionOk="0">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p:nvPr/>
            </p:nvSpPr>
            <p:spPr>
              <a:xfrm>
                <a:off x="6955183" y="1401691"/>
                <a:ext cx="41722" cy="97606"/>
              </a:xfrm>
              <a:custGeom>
                <a:avLst/>
                <a:gdLst/>
                <a:ahLst/>
                <a:cxnLst/>
                <a:rect l="l" t="t" r="r" b="b"/>
                <a:pathLst>
                  <a:path w="875" h="2047" extrusionOk="0">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0"/>
              <p:cNvSpPr/>
              <p:nvPr/>
            </p:nvSpPr>
            <p:spPr>
              <a:xfrm>
                <a:off x="6908262" y="1371269"/>
                <a:ext cx="58220" cy="158592"/>
              </a:xfrm>
              <a:custGeom>
                <a:avLst/>
                <a:gdLst/>
                <a:ahLst/>
                <a:cxnLst/>
                <a:rect l="l" t="t" r="r" b="b"/>
                <a:pathLst>
                  <a:path w="1221" h="3326" extrusionOk="0">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0"/>
              <p:cNvSpPr/>
              <p:nvPr/>
            </p:nvSpPr>
            <p:spPr>
              <a:xfrm>
                <a:off x="7291781" y="1401691"/>
                <a:ext cx="41722" cy="97606"/>
              </a:xfrm>
              <a:custGeom>
                <a:avLst/>
                <a:gdLst/>
                <a:ahLst/>
                <a:cxnLst/>
                <a:rect l="l" t="t" r="r" b="b"/>
                <a:pathLst>
                  <a:path w="875" h="2047" extrusionOk="0">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0"/>
              <p:cNvSpPr/>
              <p:nvPr/>
            </p:nvSpPr>
            <p:spPr>
              <a:xfrm>
                <a:off x="7322871" y="1371269"/>
                <a:ext cx="57600" cy="158449"/>
              </a:xfrm>
              <a:custGeom>
                <a:avLst/>
                <a:gdLst/>
                <a:ahLst/>
                <a:cxnLst/>
                <a:rect l="l" t="t" r="r" b="b"/>
                <a:pathLst>
                  <a:path w="1208" h="3323" extrusionOk="0">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0"/>
              <p:cNvSpPr/>
              <p:nvPr/>
            </p:nvSpPr>
            <p:spPr>
              <a:xfrm>
                <a:off x="7018030" y="1348476"/>
                <a:ext cx="19502" cy="17786"/>
              </a:xfrm>
              <a:custGeom>
                <a:avLst/>
                <a:gdLst/>
                <a:ahLst/>
                <a:cxnLst/>
                <a:rect l="l" t="t" r="r" b="b"/>
                <a:pathLst>
                  <a:path w="409" h="373" extrusionOk="0">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26" name="Google Shape;326;p30"/>
            <p:cNvCxnSpPr/>
            <p:nvPr/>
          </p:nvCxnSpPr>
          <p:spPr>
            <a:xfrm>
              <a:off x="729625" y="1355100"/>
              <a:ext cx="255600" cy="0"/>
            </a:xfrm>
            <a:prstGeom prst="straightConnector1">
              <a:avLst/>
            </a:prstGeom>
            <a:noFill/>
            <a:ln w="9525" cap="flat" cmpd="sng">
              <a:solidFill>
                <a:schemeClr val="dk1"/>
              </a:solidFill>
              <a:prstDash val="solid"/>
              <a:round/>
              <a:headEnd type="none" w="med" len="med"/>
              <a:tailEnd type="none" w="med" len="med"/>
            </a:ln>
          </p:spPr>
        </p:cxnSp>
        <p:cxnSp>
          <p:nvCxnSpPr>
            <p:cNvPr id="327" name="Google Shape;327;p30"/>
            <p:cNvCxnSpPr/>
            <p:nvPr/>
          </p:nvCxnSpPr>
          <p:spPr>
            <a:xfrm>
              <a:off x="729625" y="1845525"/>
              <a:ext cx="255600" cy="0"/>
            </a:xfrm>
            <a:prstGeom prst="straightConnector1">
              <a:avLst/>
            </a:prstGeom>
            <a:noFill/>
            <a:ln w="9525" cap="flat" cmpd="sng">
              <a:solidFill>
                <a:schemeClr val="dk1"/>
              </a:solidFill>
              <a:prstDash val="solid"/>
              <a:round/>
              <a:headEnd type="none" w="med" len="med"/>
              <a:tailEnd type="none" w="med" len="med"/>
            </a:ln>
          </p:spPr>
        </p:cxnSp>
      </p:grpSp>
      <p:sp>
        <p:nvSpPr>
          <p:cNvPr id="46" name="Google Shape;351;p31">
            <a:extLst>
              <a:ext uri="{FF2B5EF4-FFF2-40B4-BE49-F238E27FC236}">
                <a16:creationId xmlns:a16="http://schemas.microsoft.com/office/drawing/2014/main" id="{F84373FF-7AFD-5D2F-5DDA-7D458262A2F9}"/>
              </a:ext>
            </a:extLst>
          </p:cNvPr>
          <p:cNvSpPr/>
          <p:nvPr/>
        </p:nvSpPr>
        <p:spPr>
          <a:xfrm>
            <a:off x="1379968" y="1081458"/>
            <a:ext cx="7215420" cy="45719"/>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52;p31">
            <a:extLst>
              <a:ext uri="{FF2B5EF4-FFF2-40B4-BE49-F238E27FC236}">
                <a16:creationId xmlns:a16="http://schemas.microsoft.com/office/drawing/2014/main" id="{3F685A9B-6C60-19D4-2952-C0FBD3186B6B}"/>
              </a:ext>
            </a:extLst>
          </p:cNvPr>
          <p:cNvSpPr/>
          <p:nvPr/>
        </p:nvSpPr>
        <p:spPr>
          <a:xfrm>
            <a:off x="1377731" y="1081458"/>
            <a:ext cx="618285" cy="45719"/>
          </a:xfrm>
          <a:custGeom>
            <a:avLst/>
            <a:gdLst/>
            <a:ahLst/>
            <a:cxnLst/>
            <a:rect l="l" t="t" r="r" b="b"/>
            <a:pathLst>
              <a:path w="11304" h="680" extrusionOk="0">
                <a:moveTo>
                  <a:pt x="347" y="0"/>
                </a:moveTo>
                <a:cubicBezTo>
                  <a:pt x="153" y="0"/>
                  <a:pt x="0" y="152"/>
                  <a:pt x="0" y="347"/>
                </a:cubicBezTo>
                <a:cubicBezTo>
                  <a:pt x="0" y="527"/>
                  <a:pt x="153" y="679"/>
                  <a:pt x="347" y="679"/>
                </a:cubicBezTo>
                <a:lnTo>
                  <a:pt x="11248" y="679"/>
                </a:lnTo>
                <a:cubicBezTo>
                  <a:pt x="11248" y="458"/>
                  <a:pt x="11261" y="222"/>
                  <a:pt x="11303" y="0"/>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 name="Google Shape;353;p31">
            <a:extLst>
              <a:ext uri="{FF2B5EF4-FFF2-40B4-BE49-F238E27FC236}">
                <a16:creationId xmlns:a16="http://schemas.microsoft.com/office/drawing/2014/main" id="{13F85CEA-7208-CE7D-141D-06AC1143A62F}"/>
              </a:ext>
            </a:extLst>
          </p:cNvPr>
          <p:cNvGrpSpPr/>
          <p:nvPr/>
        </p:nvGrpSpPr>
        <p:grpSpPr>
          <a:xfrm>
            <a:off x="1942507" y="1031266"/>
            <a:ext cx="146045" cy="146102"/>
            <a:chOff x="3206407" y="2963780"/>
            <a:chExt cx="146045" cy="146102"/>
          </a:xfrm>
        </p:grpSpPr>
        <p:sp>
          <p:nvSpPr>
            <p:cNvPr id="49" name="Google Shape;354;p31">
              <a:extLst>
                <a:ext uri="{FF2B5EF4-FFF2-40B4-BE49-F238E27FC236}">
                  <a16:creationId xmlns:a16="http://schemas.microsoft.com/office/drawing/2014/main" id="{4BCB0103-3CD4-6BD2-CA45-AE8039241AF1}"/>
                </a:ext>
              </a:extLst>
            </p:cNvPr>
            <p:cNvSpPr/>
            <p:nvPr/>
          </p:nvSpPr>
          <p:spPr>
            <a:xfrm>
              <a:off x="3206407" y="2963780"/>
              <a:ext cx="146045" cy="146102"/>
            </a:xfrm>
            <a:custGeom>
              <a:avLst/>
              <a:gdLst/>
              <a:ahLst/>
              <a:cxnLst/>
              <a:rect l="l" t="t" r="r" b="b"/>
              <a:pathLst>
                <a:path w="2552" h="2553" extrusionOk="0">
                  <a:moveTo>
                    <a:pt x="1276" y="1"/>
                  </a:moveTo>
                  <a:cubicBezTo>
                    <a:pt x="568" y="1"/>
                    <a:pt x="0" y="570"/>
                    <a:pt x="0" y="1277"/>
                  </a:cubicBezTo>
                  <a:cubicBezTo>
                    <a:pt x="0" y="1984"/>
                    <a:pt x="568" y="2552"/>
                    <a:pt x="1276" y="2552"/>
                  </a:cubicBezTo>
                  <a:cubicBezTo>
                    <a:pt x="1983" y="2552"/>
                    <a:pt x="2552" y="1984"/>
                    <a:pt x="2552" y="1277"/>
                  </a:cubicBezTo>
                  <a:cubicBezTo>
                    <a:pt x="2552" y="570"/>
                    <a:pt x="1983" y="1"/>
                    <a:pt x="12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55;p31">
              <a:extLst>
                <a:ext uri="{FF2B5EF4-FFF2-40B4-BE49-F238E27FC236}">
                  <a16:creationId xmlns:a16="http://schemas.microsoft.com/office/drawing/2014/main" id="{9D8743C7-35EF-356F-AE02-BF2A7C1EDC87}"/>
                </a:ext>
              </a:extLst>
            </p:cNvPr>
            <p:cNvSpPr/>
            <p:nvPr/>
          </p:nvSpPr>
          <p:spPr>
            <a:xfrm>
              <a:off x="3250815" y="3008245"/>
              <a:ext cx="57227" cy="57170"/>
            </a:xfrm>
            <a:custGeom>
              <a:avLst/>
              <a:gdLst/>
              <a:ahLst/>
              <a:cxnLst/>
              <a:rect l="l" t="t" r="r" b="b"/>
              <a:pathLst>
                <a:path w="1000" h="999" extrusionOk="0">
                  <a:moveTo>
                    <a:pt x="500" y="0"/>
                  </a:moveTo>
                  <a:cubicBezTo>
                    <a:pt x="223" y="0"/>
                    <a:pt x="1" y="222"/>
                    <a:pt x="1" y="500"/>
                  </a:cubicBezTo>
                  <a:cubicBezTo>
                    <a:pt x="1" y="777"/>
                    <a:pt x="223" y="999"/>
                    <a:pt x="500" y="999"/>
                  </a:cubicBezTo>
                  <a:cubicBezTo>
                    <a:pt x="777" y="999"/>
                    <a:pt x="999" y="777"/>
                    <a:pt x="999" y="500"/>
                  </a:cubicBezTo>
                  <a:cubicBezTo>
                    <a:pt x="999" y="222"/>
                    <a:pt x="777" y="0"/>
                    <a:pt x="500" y="0"/>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356;p31">
            <a:extLst>
              <a:ext uri="{FF2B5EF4-FFF2-40B4-BE49-F238E27FC236}">
                <a16:creationId xmlns:a16="http://schemas.microsoft.com/office/drawing/2014/main" id="{DAE851FD-38E0-109C-6944-80CEC3224077}"/>
              </a:ext>
            </a:extLst>
          </p:cNvPr>
          <p:cNvGrpSpPr/>
          <p:nvPr/>
        </p:nvGrpSpPr>
        <p:grpSpPr>
          <a:xfrm>
            <a:off x="7281011" y="476142"/>
            <a:ext cx="1314377" cy="482094"/>
            <a:chOff x="4776350" y="1692025"/>
            <a:chExt cx="1314377" cy="482094"/>
          </a:xfrm>
        </p:grpSpPr>
        <p:sp>
          <p:nvSpPr>
            <p:cNvPr id="52" name="Google Shape;357;p31">
              <a:extLst>
                <a:ext uri="{FF2B5EF4-FFF2-40B4-BE49-F238E27FC236}">
                  <a16:creationId xmlns:a16="http://schemas.microsoft.com/office/drawing/2014/main" id="{D9F63737-977A-30A4-A3A1-9820D320F364}"/>
                </a:ext>
              </a:extLst>
            </p:cNvPr>
            <p:cNvSpPr/>
            <p:nvPr/>
          </p:nvSpPr>
          <p:spPr>
            <a:xfrm>
              <a:off x="5195459" y="1692025"/>
              <a:ext cx="492273" cy="482094"/>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58;p31">
              <a:extLst>
                <a:ext uri="{FF2B5EF4-FFF2-40B4-BE49-F238E27FC236}">
                  <a16:creationId xmlns:a16="http://schemas.microsoft.com/office/drawing/2014/main" id="{C8BA13C3-67E3-95E7-F396-2570FFC854CB}"/>
                </a:ext>
              </a:extLst>
            </p:cNvPr>
            <p:cNvSpPr/>
            <p:nvPr/>
          </p:nvSpPr>
          <p:spPr>
            <a:xfrm>
              <a:off x="5377513" y="1860017"/>
              <a:ext cx="42768" cy="146115"/>
            </a:xfrm>
            <a:custGeom>
              <a:avLst/>
              <a:gdLst/>
              <a:ahLst/>
              <a:cxnLst/>
              <a:rect l="l" t="t" r="r" b="b"/>
              <a:pathLst>
                <a:path w="958" h="3273" extrusionOk="0">
                  <a:moveTo>
                    <a:pt x="0" y="0"/>
                  </a:moveTo>
                  <a:lnTo>
                    <a:pt x="0" y="3273"/>
                  </a:lnTo>
                  <a:lnTo>
                    <a:pt x="958" y="3273"/>
                  </a:lnTo>
                  <a:lnTo>
                    <a:pt x="9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59;p31">
              <a:extLst>
                <a:ext uri="{FF2B5EF4-FFF2-40B4-BE49-F238E27FC236}">
                  <a16:creationId xmlns:a16="http://schemas.microsoft.com/office/drawing/2014/main" id="{FB3F9344-4D8F-EB42-46F4-DA1E3AFD2FDF}"/>
                </a:ext>
              </a:extLst>
            </p:cNvPr>
            <p:cNvSpPr/>
            <p:nvPr/>
          </p:nvSpPr>
          <p:spPr>
            <a:xfrm>
              <a:off x="5458629" y="1860017"/>
              <a:ext cx="43393" cy="146115"/>
            </a:xfrm>
            <a:custGeom>
              <a:avLst/>
              <a:gdLst/>
              <a:ahLst/>
              <a:cxnLst/>
              <a:rect l="l" t="t" r="r" b="b"/>
              <a:pathLst>
                <a:path w="972" h="3273" extrusionOk="0">
                  <a:moveTo>
                    <a:pt x="0" y="0"/>
                  </a:moveTo>
                  <a:lnTo>
                    <a:pt x="0" y="3273"/>
                  </a:lnTo>
                  <a:lnTo>
                    <a:pt x="971" y="3273"/>
                  </a:lnTo>
                  <a:lnTo>
                    <a:pt x="9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60;p31">
              <a:extLst>
                <a:ext uri="{FF2B5EF4-FFF2-40B4-BE49-F238E27FC236}">
                  <a16:creationId xmlns:a16="http://schemas.microsoft.com/office/drawing/2014/main" id="{5D14A476-E237-50A7-10AD-78CD5157177B}"/>
                </a:ext>
              </a:extLst>
            </p:cNvPr>
            <p:cNvSpPr/>
            <p:nvPr/>
          </p:nvSpPr>
          <p:spPr>
            <a:xfrm>
              <a:off x="5829434" y="1802383"/>
              <a:ext cx="261293" cy="261337"/>
            </a:xfrm>
            <a:custGeom>
              <a:avLst/>
              <a:gdLst/>
              <a:ahLst/>
              <a:cxnLst/>
              <a:rect l="l" t="t" r="r" b="b"/>
              <a:pathLst>
                <a:path w="5853" h="5854" extrusionOk="0">
                  <a:moveTo>
                    <a:pt x="2927" y="1"/>
                  </a:moveTo>
                  <a:cubicBezTo>
                    <a:pt x="1319" y="1"/>
                    <a:pt x="1" y="1319"/>
                    <a:pt x="1" y="2928"/>
                  </a:cubicBezTo>
                  <a:cubicBezTo>
                    <a:pt x="1" y="4550"/>
                    <a:pt x="1319" y="5853"/>
                    <a:pt x="2927" y="5853"/>
                  </a:cubicBezTo>
                  <a:cubicBezTo>
                    <a:pt x="4549" y="5853"/>
                    <a:pt x="5853" y="4550"/>
                    <a:pt x="5853" y="2928"/>
                  </a:cubicBezTo>
                  <a:cubicBezTo>
                    <a:pt x="5853" y="1319"/>
                    <a:pt x="4549" y="1"/>
                    <a:pt x="29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61;p31">
              <a:extLst>
                <a:ext uri="{FF2B5EF4-FFF2-40B4-BE49-F238E27FC236}">
                  <a16:creationId xmlns:a16="http://schemas.microsoft.com/office/drawing/2014/main" id="{6D1BE1F0-0885-D7A4-559D-CC908CF3CD10}"/>
                </a:ext>
              </a:extLst>
            </p:cNvPr>
            <p:cNvSpPr/>
            <p:nvPr/>
          </p:nvSpPr>
          <p:spPr>
            <a:xfrm>
              <a:off x="5931622" y="1905151"/>
              <a:ext cx="48928" cy="56428"/>
            </a:xfrm>
            <a:custGeom>
              <a:avLst/>
              <a:gdLst/>
              <a:ahLst/>
              <a:cxnLst/>
              <a:rect l="l" t="t" r="r" b="b"/>
              <a:pathLst>
                <a:path w="1096" h="1264" extrusionOk="0">
                  <a:moveTo>
                    <a:pt x="0" y="1"/>
                  </a:moveTo>
                  <a:lnTo>
                    <a:pt x="0" y="1263"/>
                  </a:lnTo>
                  <a:lnTo>
                    <a:pt x="1095" y="626"/>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62;p31">
              <a:extLst>
                <a:ext uri="{FF2B5EF4-FFF2-40B4-BE49-F238E27FC236}">
                  <a16:creationId xmlns:a16="http://schemas.microsoft.com/office/drawing/2014/main" id="{306CB29E-AD0C-8DF3-F5C0-2E4970B53AD0}"/>
                </a:ext>
              </a:extLst>
            </p:cNvPr>
            <p:cNvSpPr/>
            <p:nvPr/>
          </p:nvSpPr>
          <p:spPr>
            <a:xfrm>
              <a:off x="5980506" y="1905151"/>
              <a:ext cx="8125" cy="55803"/>
            </a:xfrm>
            <a:custGeom>
              <a:avLst/>
              <a:gdLst/>
              <a:ahLst/>
              <a:cxnLst/>
              <a:rect l="l" t="t" r="r" b="b"/>
              <a:pathLst>
                <a:path w="182" h="1250" extrusionOk="0">
                  <a:moveTo>
                    <a:pt x="0" y="1"/>
                  </a:moveTo>
                  <a:lnTo>
                    <a:pt x="0" y="1249"/>
                  </a:lnTo>
                  <a:lnTo>
                    <a:pt x="181" y="1249"/>
                  </a:lnTo>
                  <a:lnTo>
                    <a:pt x="18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63;p31">
              <a:extLst>
                <a:ext uri="{FF2B5EF4-FFF2-40B4-BE49-F238E27FC236}">
                  <a16:creationId xmlns:a16="http://schemas.microsoft.com/office/drawing/2014/main" id="{01C40CCF-5AD0-407B-4315-845D793AC1EB}"/>
                </a:ext>
              </a:extLst>
            </p:cNvPr>
            <p:cNvSpPr/>
            <p:nvPr/>
          </p:nvSpPr>
          <p:spPr>
            <a:xfrm>
              <a:off x="4776350" y="1802383"/>
              <a:ext cx="260668" cy="261337"/>
            </a:xfrm>
            <a:custGeom>
              <a:avLst/>
              <a:gdLst/>
              <a:ahLst/>
              <a:cxnLst/>
              <a:rect l="l" t="t" r="r" b="b"/>
              <a:pathLst>
                <a:path w="5839" h="5854" extrusionOk="0">
                  <a:moveTo>
                    <a:pt x="2913" y="1"/>
                  </a:moveTo>
                  <a:cubicBezTo>
                    <a:pt x="1304" y="1"/>
                    <a:pt x="1" y="1319"/>
                    <a:pt x="1" y="2928"/>
                  </a:cubicBezTo>
                  <a:cubicBezTo>
                    <a:pt x="1" y="4550"/>
                    <a:pt x="1304" y="5853"/>
                    <a:pt x="2913" y="5853"/>
                  </a:cubicBezTo>
                  <a:cubicBezTo>
                    <a:pt x="4535" y="5853"/>
                    <a:pt x="5839" y="4550"/>
                    <a:pt x="5839" y="2928"/>
                  </a:cubicBezTo>
                  <a:cubicBezTo>
                    <a:pt x="5839" y="1319"/>
                    <a:pt x="4535" y="1"/>
                    <a:pt x="29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64;p31">
              <a:extLst>
                <a:ext uri="{FF2B5EF4-FFF2-40B4-BE49-F238E27FC236}">
                  <a16:creationId xmlns:a16="http://schemas.microsoft.com/office/drawing/2014/main" id="{EDC92383-0A5A-B17D-3A93-2F3F30CB8C39}"/>
                </a:ext>
              </a:extLst>
            </p:cNvPr>
            <p:cNvSpPr/>
            <p:nvPr/>
          </p:nvSpPr>
          <p:spPr>
            <a:xfrm>
              <a:off x="4885904" y="1905151"/>
              <a:ext cx="49017" cy="56428"/>
            </a:xfrm>
            <a:custGeom>
              <a:avLst/>
              <a:gdLst/>
              <a:ahLst/>
              <a:cxnLst/>
              <a:rect l="l" t="t" r="r" b="b"/>
              <a:pathLst>
                <a:path w="1098" h="1264" extrusionOk="0">
                  <a:moveTo>
                    <a:pt x="1097" y="1"/>
                  </a:moveTo>
                  <a:lnTo>
                    <a:pt x="1" y="626"/>
                  </a:lnTo>
                  <a:lnTo>
                    <a:pt x="1097" y="1263"/>
                  </a:lnTo>
                  <a:lnTo>
                    <a:pt x="109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65;p31">
              <a:extLst>
                <a:ext uri="{FF2B5EF4-FFF2-40B4-BE49-F238E27FC236}">
                  <a16:creationId xmlns:a16="http://schemas.microsoft.com/office/drawing/2014/main" id="{3EFF9B0C-6AD7-B4E9-E53E-96DE3D3A1EFC}"/>
                </a:ext>
              </a:extLst>
            </p:cNvPr>
            <p:cNvSpPr/>
            <p:nvPr/>
          </p:nvSpPr>
          <p:spPr>
            <a:xfrm>
              <a:off x="4878493" y="1905151"/>
              <a:ext cx="7455" cy="55803"/>
            </a:xfrm>
            <a:custGeom>
              <a:avLst/>
              <a:gdLst/>
              <a:ahLst/>
              <a:cxnLst/>
              <a:rect l="l" t="t" r="r" b="b"/>
              <a:pathLst>
                <a:path w="167" h="1250" extrusionOk="0">
                  <a:moveTo>
                    <a:pt x="1" y="1"/>
                  </a:moveTo>
                  <a:lnTo>
                    <a:pt x="1" y="1249"/>
                  </a:lnTo>
                  <a:lnTo>
                    <a:pt x="167" y="1249"/>
                  </a:lnTo>
                  <a:lnTo>
                    <a:pt x="1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929;p39">
            <a:extLst>
              <a:ext uri="{FF2B5EF4-FFF2-40B4-BE49-F238E27FC236}">
                <a16:creationId xmlns:a16="http://schemas.microsoft.com/office/drawing/2014/main" id="{014234E6-BDDD-8209-8EE9-E7F037A8C143}"/>
              </a:ext>
            </a:extLst>
          </p:cNvPr>
          <p:cNvSpPr txBox="1">
            <a:spLocks noGrp="1"/>
          </p:cNvSpPr>
          <p:nvPr>
            <p:ph type="subTitle" idx="1"/>
          </p:nvPr>
        </p:nvSpPr>
        <p:spPr>
          <a:xfrm>
            <a:off x="1742549" y="1355099"/>
            <a:ext cx="6549447" cy="2934959"/>
          </a:xfrm>
          <a:prstGeom prst="rect">
            <a:avLst/>
          </a:prstGeom>
        </p:spPr>
        <p:txBody>
          <a:bodyPr spcFirstLastPara="1" wrap="square" lIns="91425" tIns="0" rIns="91425" bIns="0" anchor="t" anchorCtr="0">
            <a:noAutofit/>
          </a:bodyPr>
          <a:lstStyle/>
          <a:p>
            <a:pPr marL="285750" lvl="0" indent="-285750" algn="l" rtl="0">
              <a:spcBef>
                <a:spcPts val="0"/>
              </a:spcBef>
              <a:spcAft>
                <a:spcPts val="0"/>
              </a:spcAft>
              <a:buFont typeface="Arial" panose="020B0604020202020204" pitchFamily="34" charset="0"/>
              <a:buChar char="•"/>
            </a:pPr>
            <a:r>
              <a:rPr lang="en-US" dirty="0"/>
              <a:t>As stated in the Assumptions section the lyrics and words of a song are not the only thing that makes what a song is.</a:t>
            </a:r>
          </a:p>
          <a:p>
            <a:pPr marL="285750" lvl="0" indent="-285750" algn="l" rtl="0">
              <a:spcBef>
                <a:spcPts val="0"/>
              </a:spcBef>
              <a:spcAft>
                <a:spcPts val="0"/>
              </a:spcAft>
              <a:buFont typeface="Arial" panose="020B0604020202020204" pitchFamily="34" charset="0"/>
              <a:buChar char="•"/>
            </a:pPr>
            <a:r>
              <a:rPr lang="en-US" dirty="0"/>
              <a:t>To enrich the prediction other variables should be entered into the model to accurately represent the words.</a:t>
            </a:r>
          </a:p>
          <a:p>
            <a:pPr marL="285750" lvl="0" indent="-285750" algn="l" rtl="0">
              <a:spcBef>
                <a:spcPts val="0"/>
              </a:spcBef>
              <a:spcAft>
                <a:spcPts val="0"/>
              </a:spcAft>
              <a:buFont typeface="Arial" panose="020B0604020202020204" pitchFamily="34" charset="0"/>
              <a:buChar char="•"/>
            </a:pPr>
            <a:r>
              <a:rPr lang="en-US" dirty="0"/>
              <a:t>A step beyond and wondering if it is possible is to represent the instruments or musicality of the song that can be seen on a curve graph with volume, bass, </a:t>
            </a:r>
            <a:r>
              <a:rPr lang="en-US" dirty="0" err="1"/>
              <a:t>etc</a:t>
            </a:r>
            <a:r>
              <a:rPr lang="en-US" dirty="0"/>
              <a:t>, and represent this in a 2D space inside the model layers.</a:t>
            </a:r>
            <a:endParaRPr lang="en" dirty="0"/>
          </a:p>
          <a:p>
            <a:pPr marL="285750" lvl="0" indent="-285750" algn="l" rtl="0">
              <a:spcBef>
                <a:spcPts val="0"/>
              </a:spcBef>
              <a:spcAft>
                <a:spcPts val="0"/>
              </a:spcAft>
              <a:buFont typeface="Arial" panose="020B0604020202020204" pitchFamily="34" charset="0"/>
              <a:buChar char="•"/>
            </a:pPr>
            <a:endParaRPr dirty="0"/>
          </a:p>
        </p:txBody>
      </p:sp>
    </p:spTree>
    <p:extLst>
      <p:ext uri="{BB962C8B-B14F-4D97-AF65-F5344CB8AC3E}">
        <p14:creationId xmlns:p14="http://schemas.microsoft.com/office/powerpoint/2010/main" val="113405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9" name="Google Shape;289;p30"/>
          <p:cNvSpPr txBox="1">
            <a:spLocks noGrp="1"/>
          </p:cNvSpPr>
          <p:nvPr>
            <p:ph type="title" idx="15"/>
          </p:nvPr>
        </p:nvSpPr>
        <p:spPr>
          <a:xfrm>
            <a:off x="1998350" y="540000"/>
            <a:ext cx="6425700" cy="477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sz="2400" dirty="0"/>
              <a:t>Problem Statement</a:t>
            </a:r>
            <a:endParaRPr sz="2400" dirty="0"/>
          </a:p>
        </p:txBody>
      </p:sp>
      <p:grpSp>
        <p:nvGrpSpPr>
          <p:cNvPr id="302" name="Google Shape;302;p30"/>
          <p:cNvGrpSpPr/>
          <p:nvPr/>
        </p:nvGrpSpPr>
        <p:grpSpPr>
          <a:xfrm>
            <a:off x="723837" y="552000"/>
            <a:ext cx="1218671" cy="1640915"/>
            <a:chOff x="723837" y="552000"/>
            <a:chExt cx="1218671" cy="1640915"/>
          </a:xfrm>
        </p:grpSpPr>
        <p:sp>
          <p:nvSpPr>
            <p:cNvPr id="303" name="Google Shape;303;p30"/>
            <p:cNvSpPr/>
            <p:nvPr/>
          </p:nvSpPr>
          <p:spPr>
            <a:xfrm>
              <a:off x="729625" y="552000"/>
              <a:ext cx="98100" cy="98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882900" y="552000"/>
              <a:ext cx="98100" cy="9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1036175" y="552000"/>
              <a:ext cx="98100" cy="9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1379968"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a:off x="1483960"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txBody>
            <a:bodyPr/>
            <a:lstStyle/>
            <a:p>
              <a:endParaRPr lang="en-US"/>
            </a:p>
          </p:txBody>
        </p:sp>
        <p:sp>
          <p:nvSpPr>
            <p:cNvPr id="308" name="Google Shape;308;p30"/>
            <p:cNvSpPr/>
            <p:nvPr/>
          </p:nvSpPr>
          <p:spPr>
            <a:xfrm flipH="1">
              <a:off x="1686874"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flipH="1">
              <a:off x="1790866"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txBody>
            <a:bodyPr/>
            <a:lstStyle/>
            <a:p>
              <a:endParaRPr lang="en-US"/>
            </a:p>
          </p:txBody>
        </p:sp>
        <p:grpSp>
          <p:nvGrpSpPr>
            <p:cNvPr id="310" name="Google Shape;310;p30"/>
            <p:cNvGrpSpPr/>
            <p:nvPr/>
          </p:nvGrpSpPr>
          <p:grpSpPr>
            <a:xfrm>
              <a:off x="729630" y="1968358"/>
              <a:ext cx="255615" cy="224557"/>
              <a:chOff x="6184139" y="1980808"/>
              <a:chExt cx="451696" cy="396814"/>
            </a:xfrm>
          </p:grpSpPr>
          <p:sp>
            <p:nvSpPr>
              <p:cNvPr id="311" name="Google Shape;311;p30"/>
              <p:cNvSpPr/>
              <p:nvPr/>
            </p:nvSpPr>
            <p:spPr>
              <a:xfrm>
                <a:off x="6184139" y="1980808"/>
                <a:ext cx="451696" cy="396814"/>
              </a:xfrm>
              <a:custGeom>
                <a:avLst/>
                <a:gdLst/>
                <a:ahLst/>
                <a:cxnLst/>
                <a:rect l="l" t="t" r="r" b="b"/>
                <a:pathLst>
                  <a:path w="9473" h="8322" extrusionOk="0">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0"/>
              <p:cNvSpPr/>
              <p:nvPr/>
            </p:nvSpPr>
            <p:spPr>
              <a:xfrm>
                <a:off x="6400384" y="2359892"/>
                <a:ext cx="19216" cy="17499"/>
              </a:xfrm>
              <a:custGeom>
                <a:avLst/>
                <a:gdLst/>
                <a:ahLst/>
                <a:cxnLst/>
                <a:rect l="l" t="t" r="r" b="b"/>
                <a:pathLst>
                  <a:path w="403" h="367" extrusionOk="0">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 name="Google Shape;313;p30"/>
            <p:cNvGrpSpPr/>
            <p:nvPr/>
          </p:nvGrpSpPr>
          <p:grpSpPr>
            <a:xfrm>
              <a:off x="729630" y="975085"/>
              <a:ext cx="255615" cy="254967"/>
              <a:chOff x="6184139" y="1220827"/>
              <a:chExt cx="451696" cy="450552"/>
            </a:xfrm>
          </p:grpSpPr>
          <p:sp>
            <p:nvSpPr>
              <p:cNvPr id="314" name="Google Shape;314;p30"/>
              <p:cNvSpPr/>
              <p:nvPr/>
            </p:nvSpPr>
            <p:spPr>
              <a:xfrm>
                <a:off x="6353416" y="1390104"/>
                <a:ext cx="117776" cy="137087"/>
              </a:xfrm>
              <a:custGeom>
                <a:avLst/>
                <a:gdLst/>
                <a:ahLst/>
                <a:cxnLst/>
                <a:rect l="l" t="t" r="r" b="b"/>
                <a:pathLst>
                  <a:path w="2470" h="2875" extrusionOk="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0"/>
              <p:cNvSpPr/>
              <p:nvPr/>
            </p:nvSpPr>
            <p:spPr>
              <a:xfrm>
                <a:off x="6184139" y="1227598"/>
                <a:ext cx="451696" cy="443781"/>
              </a:xfrm>
              <a:custGeom>
                <a:avLst/>
                <a:gdLst/>
                <a:ahLst/>
                <a:cxnLst/>
                <a:rect l="l" t="t" r="r" b="b"/>
                <a:pathLst>
                  <a:path w="9473" h="9307" extrusionOk="0">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6361570" y="1220827"/>
                <a:ext cx="19025" cy="17690"/>
              </a:xfrm>
              <a:custGeom>
                <a:avLst/>
                <a:gdLst/>
                <a:ahLst/>
                <a:cxnLst/>
                <a:rect l="l" t="t" r="r" b="b"/>
                <a:pathLst>
                  <a:path w="399" h="371" extrusionOk="0">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 name="Google Shape;317;p30"/>
            <p:cNvGrpSpPr/>
            <p:nvPr/>
          </p:nvGrpSpPr>
          <p:grpSpPr>
            <a:xfrm>
              <a:off x="723837" y="1482615"/>
              <a:ext cx="267223" cy="233165"/>
              <a:chOff x="6908262" y="1240186"/>
              <a:chExt cx="472209" cy="412024"/>
            </a:xfrm>
          </p:grpSpPr>
          <p:sp>
            <p:nvSpPr>
              <p:cNvPr id="318" name="Google Shape;318;p30"/>
              <p:cNvSpPr/>
              <p:nvPr/>
            </p:nvSpPr>
            <p:spPr>
              <a:xfrm>
                <a:off x="7105958" y="1594618"/>
                <a:ext cx="76769" cy="17929"/>
              </a:xfrm>
              <a:custGeom>
                <a:avLst/>
                <a:gdLst/>
                <a:ahLst/>
                <a:cxnLst/>
                <a:rect l="l" t="t" r="r" b="b"/>
                <a:pathLst>
                  <a:path w="1610" h="376" extrusionOk="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0"/>
              <p:cNvSpPr/>
              <p:nvPr/>
            </p:nvSpPr>
            <p:spPr>
              <a:xfrm>
                <a:off x="7080209" y="1365642"/>
                <a:ext cx="136229" cy="159593"/>
              </a:xfrm>
              <a:custGeom>
                <a:avLst/>
                <a:gdLst/>
                <a:ahLst/>
                <a:cxnLst/>
                <a:rect l="l" t="t" r="r" b="b"/>
                <a:pathLst>
                  <a:path w="2857" h="3347" extrusionOk="0">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a:off x="7019365" y="1240186"/>
                <a:ext cx="249999" cy="412024"/>
              </a:xfrm>
              <a:custGeom>
                <a:avLst/>
                <a:gdLst/>
                <a:ahLst/>
                <a:cxnLst/>
                <a:rect l="l" t="t" r="r" b="b"/>
                <a:pathLst>
                  <a:path w="5243" h="8641" extrusionOk="0">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p:nvPr/>
            </p:nvSpPr>
            <p:spPr>
              <a:xfrm>
                <a:off x="6955183" y="1401691"/>
                <a:ext cx="41722" cy="97606"/>
              </a:xfrm>
              <a:custGeom>
                <a:avLst/>
                <a:gdLst/>
                <a:ahLst/>
                <a:cxnLst/>
                <a:rect l="l" t="t" r="r" b="b"/>
                <a:pathLst>
                  <a:path w="875" h="2047" extrusionOk="0">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0"/>
              <p:cNvSpPr/>
              <p:nvPr/>
            </p:nvSpPr>
            <p:spPr>
              <a:xfrm>
                <a:off x="6908262" y="1371269"/>
                <a:ext cx="58220" cy="158592"/>
              </a:xfrm>
              <a:custGeom>
                <a:avLst/>
                <a:gdLst/>
                <a:ahLst/>
                <a:cxnLst/>
                <a:rect l="l" t="t" r="r" b="b"/>
                <a:pathLst>
                  <a:path w="1221" h="3326" extrusionOk="0">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0"/>
              <p:cNvSpPr/>
              <p:nvPr/>
            </p:nvSpPr>
            <p:spPr>
              <a:xfrm>
                <a:off x="7291781" y="1401691"/>
                <a:ext cx="41722" cy="97606"/>
              </a:xfrm>
              <a:custGeom>
                <a:avLst/>
                <a:gdLst/>
                <a:ahLst/>
                <a:cxnLst/>
                <a:rect l="l" t="t" r="r" b="b"/>
                <a:pathLst>
                  <a:path w="875" h="2047" extrusionOk="0">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0"/>
              <p:cNvSpPr/>
              <p:nvPr/>
            </p:nvSpPr>
            <p:spPr>
              <a:xfrm>
                <a:off x="7322871" y="1371269"/>
                <a:ext cx="57600" cy="158449"/>
              </a:xfrm>
              <a:custGeom>
                <a:avLst/>
                <a:gdLst/>
                <a:ahLst/>
                <a:cxnLst/>
                <a:rect l="l" t="t" r="r" b="b"/>
                <a:pathLst>
                  <a:path w="1208" h="3323" extrusionOk="0">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0"/>
              <p:cNvSpPr/>
              <p:nvPr/>
            </p:nvSpPr>
            <p:spPr>
              <a:xfrm>
                <a:off x="7018030" y="1348476"/>
                <a:ext cx="19502" cy="17786"/>
              </a:xfrm>
              <a:custGeom>
                <a:avLst/>
                <a:gdLst/>
                <a:ahLst/>
                <a:cxnLst/>
                <a:rect l="l" t="t" r="r" b="b"/>
                <a:pathLst>
                  <a:path w="409" h="373" extrusionOk="0">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26" name="Google Shape;326;p30"/>
            <p:cNvCxnSpPr/>
            <p:nvPr/>
          </p:nvCxnSpPr>
          <p:spPr>
            <a:xfrm>
              <a:off x="729625" y="1355100"/>
              <a:ext cx="255600" cy="0"/>
            </a:xfrm>
            <a:prstGeom prst="straightConnector1">
              <a:avLst/>
            </a:prstGeom>
            <a:noFill/>
            <a:ln w="9525" cap="flat" cmpd="sng">
              <a:solidFill>
                <a:schemeClr val="dk1"/>
              </a:solidFill>
              <a:prstDash val="solid"/>
              <a:round/>
              <a:headEnd type="none" w="med" len="med"/>
              <a:tailEnd type="none" w="med" len="med"/>
            </a:ln>
          </p:spPr>
        </p:cxnSp>
        <p:cxnSp>
          <p:nvCxnSpPr>
            <p:cNvPr id="327" name="Google Shape;327;p30"/>
            <p:cNvCxnSpPr/>
            <p:nvPr/>
          </p:nvCxnSpPr>
          <p:spPr>
            <a:xfrm>
              <a:off x="729625" y="1845525"/>
              <a:ext cx="255600" cy="0"/>
            </a:xfrm>
            <a:prstGeom prst="straightConnector1">
              <a:avLst/>
            </a:prstGeom>
            <a:noFill/>
            <a:ln w="9525" cap="flat" cmpd="sng">
              <a:solidFill>
                <a:schemeClr val="dk1"/>
              </a:solidFill>
              <a:prstDash val="solid"/>
              <a:round/>
              <a:headEnd type="none" w="med" len="med"/>
              <a:tailEnd type="none" w="med" len="med"/>
            </a:ln>
          </p:spPr>
        </p:cxnSp>
      </p:grpSp>
      <p:sp>
        <p:nvSpPr>
          <p:cNvPr id="46" name="Google Shape;351;p31">
            <a:extLst>
              <a:ext uri="{FF2B5EF4-FFF2-40B4-BE49-F238E27FC236}">
                <a16:creationId xmlns:a16="http://schemas.microsoft.com/office/drawing/2014/main" id="{F84373FF-7AFD-5D2F-5DDA-7D458262A2F9}"/>
              </a:ext>
            </a:extLst>
          </p:cNvPr>
          <p:cNvSpPr/>
          <p:nvPr/>
        </p:nvSpPr>
        <p:spPr>
          <a:xfrm>
            <a:off x="1379968" y="1081458"/>
            <a:ext cx="7215420" cy="45719"/>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52;p31">
            <a:extLst>
              <a:ext uri="{FF2B5EF4-FFF2-40B4-BE49-F238E27FC236}">
                <a16:creationId xmlns:a16="http://schemas.microsoft.com/office/drawing/2014/main" id="{3F685A9B-6C60-19D4-2952-C0FBD3186B6B}"/>
              </a:ext>
            </a:extLst>
          </p:cNvPr>
          <p:cNvSpPr/>
          <p:nvPr/>
        </p:nvSpPr>
        <p:spPr>
          <a:xfrm>
            <a:off x="1377731" y="1081458"/>
            <a:ext cx="618285" cy="45719"/>
          </a:xfrm>
          <a:custGeom>
            <a:avLst/>
            <a:gdLst/>
            <a:ahLst/>
            <a:cxnLst/>
            <a:rect l="l" t="t" r="r" b="b"/>
            <a:pathLst>
              <a:path w="11304" h="680" extrusionOk="0">
                <a:moveTo>
                  <a:pt x="347" y="0"/>
                </a:moveTo>
                <a:cubicBezTo>
                  <a:pt x="153" y="0"/>
                  <a:pt x="0" y="152"/>
                  <a:pt x="0" y="347"/>
                </a:cubicBezTo>
                <a:cubicBezTo>
                  <a:pt x="0" y="527"/>
                  <a:pt x="153" y="679"/>
                  <a:pt x="347" y="679"/>
                </a:cubicBezTo>
                <a:lnTo>
                  <a:pt x="11248" y="679"/>
                </a:lnTo>
                <a:cubicBezTo>
                  <a:pt x="11248" y="458"/>
                  <a:pt x="11261" y="222"/>
                  <a:pt x="11303" y="0"/>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 name="Google Shape;353;p31">
            <a:extLst>
              <a:ext uri="{FF2B5EF4-FFF2-40B4-BE49-F238E27FC236}">
                <a16:creationId xmlns:a16="http://schemas.microsoft.com/office/drawing/2014/main" id="{13F85CEA-7208-CE7D-141D-06AC1143A62F}"/>
              </a:ext>
            </a:extLst>
          </p:cNvPr>
          <p:cNvGrpSpPr/>
          <p:nvPr/>
        </p:nvGrpSpPr>
        <p:grpSpPr>
          <a:xfrm>
            <a:off x="1942507" y="1031266"/>
            <a:ext cx="146045" cy="146102"/>
            <a:chOff x="3206407" y="2963780"/>
            <a:chExt cx="146045" cy="146102"/>
          </a:xfrm>
        </p:grpSpPr>
        <p:sp>
          <p:nvSpPr>
            <p:cNvPr id="49" name="Google Shape;354;p31">
              <a:extLst>
                <a:ext uri="{FF2B5EF4-FFF2-40B4-BE49-F238E27FC236}">
                  <a16:creationId xmlns:a16="http://schemas.microsoft.com/office/drawing/2014/main" id="{4BCB0103-3CD4-6BD2-CA45-AE8039241AF1}"/>
                </a:ext>
              </a:extLst>
            </p:cNvPr>
            <p:cNvSpPr/>
            <p:nvPr/>
          </p:nvSpPr>
          <p:spPr>
            <a:xfrm>
              <a:off x="3206407" y="2963780"/>
              <a:ext cx="146045" cy="146102"/>
            </a:xfrm>
            <a:custGeom>
              <a:avLst/>
              <a:gdLst/>
              <a:ahLst/>
              <a:cxnLst/>
              <a:rect l="l" t="t" r="r" b="b"/>
              <a:pathLst>
                <a:path w="2552" h="2553" extrusionOk="0">
                  <a:moveTo>
                    <a:pt x="1276" y="1"/>
                  </a:moveTo>
                  <a:cubicBezTo>
                    <a:pt x="568" y="1"/>
                    <a:pt x="0" y="570"/>
                    <a:pt x="0" y="1277"/>
                  </a:cubicBezTo>
                  <a:cubicBezTo>
                    <a:pt x="0" y="1984"/>
                    <a:pt x="568" y="2552"/>
                    <a:pt x="1276" y="2552"/>
                  </a:cubicBezTo>
                  <a:cubicBezTo>
                    <a:pt x="1983" y="2552"/>
                    <a:pt x="2552" y="1984"/>
                    <a:pt x="2552" y="1277"/>
                  </a:cubicBezTo>
                  <a:cubicBezTo>
                    <a:pt x="2552" y="570"/>
                    <a:pt x="1983" y="1"/>
                    <a:pt x="12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55;p31">
              <a:extLst>
                <a:ext uri="{FF2B5EF4-FFF2-40B4-BE49-F238E27FC236}">
                  <a16:creationId xmlns:a16="http://schemas.microsoft.com/office/drawing/2014/main" id="{9D8743C7-35EF-356F-AE02-BF2A7C1EDC87}"/>
                </a:ext>
              </a:extLst>
            </p:cNvPr>
            <p:cNvSpPr/>
            <p:nvPr/>
          </p:nvSpPr>
          <p:spPr>
            <a:xfrm>
              <a:off x="3250815" y="3008245"/>
              <a:ext cx="57227" cy="57170"/>
            </a:xfrm>
            <a:custGeom>
              <a:avLst/>
              <a:gdLst/>
              <a:ahLst/>
              <a:cxnLst/>
              <a:rect l="l" t="t" r="r" b="b"/>
              <a:pathLst>
                <a:path w="1000" h="999" extrusionOk="0">
                  <a:moveTo>
                    <a:pt x="500" y="0"/>
                  </a:moveTo>
                  <a:cubicBezTo>
                    <a:pt x="223" y="0"/>
                    <a:pt x="1" y="222"/>
                    <a:pt x="1" y="500"/>
                  </a:cubicBezTo>
                  <a:cubicBezTo>
                    <a:pt x="1" y="777"/>
                    <a:pt x="223" y="999"/>
                    <a:pt x="500" y="999"/>
                  </a:cubicBezTo>
                  <a:cubicBezTo>
                    <a:pt x="777" y="999"/>
                    <a:pt x="999" y="777"/>
                    <a:pt x="999" y="500"/>
                  </a:cubicBezTo>
                  <a:cubicBezTo>
                    <a:pt x="999" y="222"/>
                    <a:pt x="777" y="0"/>
                    <a:pt x="500" y="0"/>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356;p31">
            <a:extLst>
              <a:ext uri="{FF2B5EF4-FFF2-40B4-BE49-F238E27FC236}">
                <a16:creationId xmlns:a16="http://schemas.microsoft.com/office/drawing/2014/main" id="{DAE851FD-38E0-109C-6944-80CEC3224077}"/>
              </a:ext>
            </a:extLst>
          </p:cNvPr>
          <p:cNvGrpSpPr/>
          <p:nvPr/>
        </p:nvGrpSpPr>
        <p:grpSpPr>
          <a:xfrm>
            <a:off x="7281011" y="476142"/>
            <a:ext cx="1314377" cy="482094"/>
            <a:chOff x="4776350" y="1692025"/>
            <a:chExt cx="1314377" cy="482094"/>
          </a:xfrm>
        </p:grpSpPr>
        <p:sp>
          <p:nvSpPr>
            <p:cNvPr id="52" name="Google Shape;357;p31">
              <a:extLst>
                <a:ext uri="{FF2B5EF4-FFF2-40B4-BE49-F238E27FC236}">
                  <a16:creationId xmlns:a16="http://schemas.microsoft.com/office/drawing/2014/main" id="{D9F63737-977A-30A4-A3A1-9820D320F364}"/>
                </a:ext>
              </a:extLst>
            </p:cNvPr>
            <p:cNvSpPr/>
            <p:nvPr/>
          </p:nvSpPr>
          <p:spPr>
            <a:xfrm>
              <a:off x="5195459" y="1692025"/>
              <a:ext cx="492273" cy="482094"/>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58;p31">
              <a:extLst>
                <a:ext uri="{FF2B5EF4-FFF2-40B4-BE49-F238E27FC236}">
                  <a16:creationId xmlns:a16="http://schemas.microsoft.com/office/drawing/2014/main" id="{C8BA13C3-67E3-95E7-F396-2570FFC854CB}"/>
                </a:ext>
              </a:extLst>
            </p:cNvPr>
            <p:cNvSpPr/>
            <p:nvPr/>
          </p:nvSpPr>
          <p:spPr>
            <a:xfrm>
              <a:off x="5377513" y="1860017"/>
              <a:ext cx="42768" cy="146115"/>
            </a:xfrm>
            <a:custGeom>
              <a:avLst/>
              <a:gdLst/>
              <a:ahLst/>
              <a:cxnLst/>
              <a:rect l="l" t="t" r="r" b="b"/>
              <a:pathLst>
                <a:path w="958" h="3273" extrusionOk="0">
                  <a:moveTo>
                    <a:pt x="0" y="0"/>
                  </a:moveTo>
                  <a:lnTo>
                    <a:pt x="0" y="3273"/>
                  </a:lnTo>
                  <a:lnTo>
                    <a:pt x="958" y="3273"/>
                  </a:lnTo>
                  <a:lnTo>
                    <a:pt x="9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59;p31">
              <a:extLst>
                <a:ext uri="{FF2B5EF4-FFF2-40B4-BE49-F238E27FC236}">
                  <a16:creationId xmlns:a16="http://schemas.microsoft.com/office/drawing/2014/main" id="{FB3F9344-4D8F-EB42-46F4-DA1E3AFD2FDF}"/>
                </a:ext>
              </a:extLst>
            </p:cNvPr>
            <p:cNvSpPr/>
            <p:nvPr/>
          </p:nvSpPr>
          <p:spPr>
            <a:xfrm>
              <a:off x="5458629" y="1860017"/>
              <a:ext cx="43393" cy="146115"/>
            </a:xfrm>
            <a:custGeom>
              <a:avLst/>
              <a:gdLst/>
              <a:ahLst/>
              <a:cxnLst/>
              <a:rect l="l" t="t" r="r" b="b"/>
              <a:pathLst>
                <a:path w="972" h="3273" extrusionOk="0">
                  <a:moveTo>
                    <a:pt x="0" y="0"/>
                  </a:moveTo>
                  <a:lnTo>
                    <a:pt x="0" y="3273"/>
                  </a:lnTo>
                  <a:lnTo>
                    <a:pt x="971" y="3273"/>
                  </a:lnTo>
                  <a:lnTo>
                    <a:pt x="9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60;p31">
              <a:extLst>
                <a:ext uri="{FF2B5EF4-FFF2-40B4-BE49-F238E27FC236}">
                  <a16:creationId xmlns:a16="http://schemas.microsoft.com/office/drawing/2014/main" id="{5D14A476-E237-50A7-10AD-78CD5157177B}"/>
                </a:ext>
              </a:extLst>
            </p:cNvPr>
            <p:cNvSpPr/>
            <p:nvPr/>
          </p:nvSpPr>
          <p:spPr>
            <a:xfrm>
              <a:off x="5829434" y="1802383"/>
              <a:ext cx="261293" cy="261337"/>
            </a:xfrm>
            <a:custGeom>
              <a:avLst/>
              <a:gdLst/>
              <a:ahLst/>
              <a:cxnLst/>
              <a:rect l="l" t="t" r="r" b="b"/>
              <a:pathLst>
                <a:path w="5853" h="5854" extrusionOk="0">
                  <a:moveTo>
                    <a:pt x="2927" y="1"/>
                  </a:moveTo>
                  <a:cubicBezTo>
                    <a:pt x="1319" y="1"/>
                    <a:pt x="1" y="1319"/>
                    <a:pt x="1" y="2928"/>
                  </a:cubicBezTo>
                  <a:cubicBezTo>
                    <a:pt x="1" y="4550"/>
                    <a:pt x="1319" y="5853"/>
                    <a:pt x="2927" y="5853"/>
                  </a:cubicBezTo>
                  <a:cubicBezTo>
                    <a:pt x="4549" y="5853"/>
                    <a:pt x="5853" y="4550"/>
                    <a:pt x="5853" y="2928"/>
                  </a:cubicBezTo>
                  <a:cubicBezTo>
                    <a:pt x="5853" y="1319"/>
                    <a:pt x="4549" y="1"/>
                    <a:pt x="29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61;p31">
              <a:extLst>
                <a:ext uri="{FF2B5EF4-FFF2-40B4-BE49-F238E27FC236}">
                  <a16:creationId xmlns:a16="http://schemas.microsoft.com/office/drawing/2014/main" id="{6D1BE1F0-0885-D7A4-559D-CC908CF3CD10}"/>
                </a:ext>
              </a:extLst>
            </p:cNvPr>
            <p:cNvSpPr/>
            <p:nvPr/>
          </p:nvSpPr>
          <p:spPr>
            <a:xfrm>
              <a:off x="5931622" y="1905151"/>
              <a:ext cx="48928" cy="56428"/>
            </a:xfrm>
            <a:custGeom>
              <a:avLst/>
              <a:gdLst/>
              <a:ahLst/>
              <a:cxnLst/>
              <a:rect l="l" t="t" r="r" b="b"/>
              <a:pathLst>
                <a:path w="1096" h="1264" extrusionOk="0">
                  <a:moveTo>
                    <a:pt x="0" y="1"/>
                  </a:moveTo>
                  <a:lnTo>
                    <a:pt x="0" y="1263"/>
                  </a:lnTo>
                  <a:lnTo>
                    <a:pt x="1095" y="626"/>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62;p31">
              <a:extLst>
                <a:ext uri="{FF2B5EF4-FFF2-40B4-BE49-F238E27FC236}">
                  <a16:creationId xmlns:a16="http://schemas.microsoft.com/office/drawing/2014/main" id="{306CB29E-AD0C-8DF3-F5C0-2E4970B53AD0}"/>
                </a:ext>
              </a:extLst>
            </p:cNvPr>
            <p:cNvSpPr/>
            <p:nvPr/>
          </p:nvSpPr>
          <p:spPr>
            <a:xfrm>
              <a:off x="5980506" y="1905151"/>
              <a:ext cx="8125" cy="55803"/>
            </a:xfrm>
            <a:custGeom>
              <a:avLst/>
              <a:gdLst/>
              <a:ahLst/>
              <a:cxnLst/>
              <a:rect l="l" t="t" r="r" b="b"/>
              <a:pathLst>
                <a:path w="182" h="1250" extrusionOk="0">
                  <a:moveTo>
                    <a:pt x="0" y="1"/>
                  </a:moveTo>
                  <a:lnTo>
                    <a:pt x="0" y="1249"/>
                  </a:lnTo>
                  <a:lnTo>
                    <a:pt x="181" y="1249"/>
                  </a:lnTo>
                  <a:lnTo>
                    <a:pt x="18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63;p31">
              <a:extLst>
                <a:ext uri="{FF2B5EF4-FFF2-40B4-BE49-F238E27FC236}">
                  <a16:creationId xmlns:a16="http://schemas.microsoft.com/office/drawing/2014/main" id="{01C40CCF-5AD0-407B-4315-845D793AC1EB}"/>
                </a:ext>
              </a:extLst>
            </p:cNvPr>
            <p:cNvSpPr/>
            <p:nvPr/>
          </p:nvSpPr>
          <p:spPr>
            <a:xfrm>
              <a:off x="4776350" y="1802383"/>
              <a:ext cx="260668" cy="261337"/>
            </a:xfrm>
            <a:custGeom>
              <a:avLst/>
              <a:gdLst/>
              <a:ahLst/>
              <a:cxnLst/>
              <a:rect l="l" t="t" r="r" b="b"/>
              <a:pathLst>
                <a:path w="5839" h="5854" extrusionOk="0">
                  <a:moveTo>
                    <a:pt x="2913" y="1"/>
                  </a:moveTo>
                  <a:cubicBezTo>
                    <a:pt x="1304" y="1"/>
                    <a:pt x="1" y="1319"/>
                    <a:pt x="1" y="2928"/>
                  </a:cubicBezTo>
                  <a:cubicBezTo>
                    <a:pt x="1" y="4550"/>
                    <a:pt x="1304" y="5853"/>
                    <a:pt x="2913" y="5853"/>
                  </a:cubicBezTo>
                  <a:cubicBezTo>
                    <a:pt x="4535" y="5853"/>
                    <a:pt x="5839" y="4550"/>
                    <a:pt x="5839" y="2928"/>
                  </a:cubicBezTo>
                  <a:cubicBezTo>
                    <a:pt x="5839" y="1319"/>
                    <a:pt x="4535" y="1"/>
                    <a:pt x="29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64;p31">
              <a:extLst>
                <a:ext uri="{FF2B5EF4-FFF2-40B4-BE49-F238E27FC236}">
                  <a16:creationId xmlns:a16="http://schemas.microsoft.com/office/drawing/2014/main" id="{EDC92383-0A5A-B17D-3A93-2F3F30CB8C39}"/>
                </a:ext>
              </a:extLst>
            </p:cNvPr>
            <p:cNvSpPr/>
            <p:nvPr/>
          </p:nvSpPr>
          <p:spPr>
            <a:xfrm>
              <a:off x="4885904" y="1905151"/>
              <a:ext cx="49017" cy="56428"/>
            </a:xfrm>
            <a:custGeom>
              <a:avLst/>
              <a:gdLst/>
              <a:ahLst/>
              <a:cxnLst/>
              <a:rect l="l" t="t" r="r" b="b"/>
              <a:pathLst>
                <a:path w="1098" h="1264" extrusionOk="0">
                  <a:moveTo>
                    <a:pt x="1097" y="1"/>
                  </a:moveTo>
                  <a:lnTo>
                    <a:pt x="1" y="626"/>
                  </a:lnTo>
                  <a:lnTo>
                    <a:pt x="1097" y="1263"/>
                  </a:lnTo>
                  <a:lnTo>
                    <a:pt x="109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65;p31">
              <a:extLst>
                <a:ext uri="{FF2B5EF4-FFF2-40B4-BE49-F238E27FC236}">
                  <a16:creationId xmlns:a16="http://schemas.microsoft.com/office/drawing/2014/main" id="{3EFF9B0C-6AD7-B4E9-E53E-96DE3D3A1EFC}"/>
                </a:ext>
              </a:extLst>
            </p:cNvPr>
            <p:cNvSpPr/>
            <p:nvPr/>
          </p:nvSpPr>
          <p:spPr>
            <a:xfrm>
              <a:off x="4878493" y="1905151"/>
              <a:ext cx="7455" cy="55803"/>
            </a:xfrm>
            <a:custGeom>
              <a:avLst/>
              <a:gdLst/>
              <a:ahLst/>
              <a:cxnLst/>
              <a:rect l="l" t="t" r="r" b="b"/>
              <a:pathLst>
                <a:path w="167" h="1250" extrusionOk="0">
                  <a:moveTo>
                    <a:pt x="1" y="1"/>
                  </a:moveTo>
                  <a:lnTo>
                    <a:pt x="1" y="1249"/>
                  </a:lnTo>
                  <a:lnTo>
                    <a:pt x="167" y="1249"/>
                  </a:lnTo>
                  <a:lnTo>
                    <a:pt x="1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6" name="Google Shape;285;p30">
            <a:extLst>
              <a:ext uri="{FF2B5EF4-FFF2-40B4-BE49-F238E27FC236}">
                <a16:creationId xmlns:a16="http://schemas.microsoft.com/office/drawing/2014/main" id="{331161DA-1B2A-3F37-F03A-6C4D6AC8C99B}"/>
              </a:ext>
            </a:extLst>
          </p:cNvPr>
          <p:cNvSpPr/>
          <p:nvPr/>
        </p:nvSpPr>
        <p:spPr>
          <a:xfrm>
            <a:off x="5019125" y="3037500"/>
            <a:ext cx="3249300" cy="1489800"/>
          </a:xfrm>
          <a:prstGeom prst="roundRect">
            <a:avLst>
              <a:gd name="adj" fmla="val 1728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86;p30">
            <a:extLst>
              <a:ext uri="{FF2B5EF4-FFF2-40B4-BE49-F238E27FC236}">
                <a16:creationId xmlns:a16="http://schemas.microsoft.com/office/drawing/2014/main" id="{8D13CCEF-E2B5-D864-6AF6-DD82A38FF531}"/>
              </a:ext>
            </a:extLst>
          </p:cNvPr>
          <p:cNvSpPr/>
          <p:nvPr/>
        </p:nvSpPr>
        <p:spPr>
          <a:xfrm>
            <a:off x="5019125" y="1379625"/>
            <a:ext cx="3249300" cy="1489800"/>
          </a:xfrm>
          <a:prstGeom prst="roundRect">
            <a:avLst>
              <a:gd name="adj" fmla="val 1728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87;p30">
            <a:extLst>
              <a:ext uri="{FF2B5EF4-FFF2-40B4-BE49-F238E27FC236}">
                <a16:creationId xmlns:a16="http://schemas.microsoft.com/office/drawing/2014/main" id="{0F94E142-4270-53DC-9829-90D7B79B4162}"/>
              </a:ext>
            </a:extLst>
          </p:cNvPr>
          <p:cNvSpPr/>
          <p:nvPr/>
        </p:nvSpPr>
        <p:spPr>
          <a:xfrm>
            <a:off x="1593950" y="3037500"/>
            <a:ext cx="3249300" cy="1489800"/>
          </a:xfrm>
          <a:prstGeom prst="roundRect">
            <a:avLst>
              <a:gd name="adj" fmla="val 1728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88;p30">
            <a:extLst>
              <a:ext uri="{FF2B5EF4-FFF2-40B4-BE49-F238E27FC236}">
                <a16:creationId xmlns:a16="http://schemas.microsoft.com/office/drawing/2014/main" id="{2F1E8543-09C3-835F-8F3F-6A357531CED3}"/>
              </a:ext>
            </a:extLst>
          </p:cNvPr>
          <p:cNvSpPr/>
          <p:nvPr/>
        </p:nvSpPr>
        <p:spPr>
          <a:xfrm>
            <a:off x="1593950" y="1379625"/>
            <a:ext cx="3249300" cy="1489800"/>
          </a:xfrm>
          <a:prstGeom prst="roundRect">
            <a:avLst>
              <a:gd name="adj" fmla="val 1728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90;p30">
            <a:extLst>
              <a:ext uri="{FF2B5EF4-FFF2-40B4-BE49-F238E27FC236}">
                <a16:creationId xmlns:a16="http://schemas.microsoft.com/office/drawing/2014/main" id="{A8615655-9D8A-A7DB-3CEB-765FCCBEFD1B}"/>
              </a:ext>
            </a:extLst>
          </p:cNvPr>
          <p:cNvSpPr txBox="1">
            <a:spLocks noGrp="1"/>
          </p:cNvSpPr>
          <p:nvPr>
            <p:ph type="subTitle" idx="1"/>
          </p:nvPr>
        </p:nvSpPr>
        <p:spPr>
          <a:xfrm>
            <a:off x="1707857" y="1789491"/>
            <a:ext cx="3021485" cy="898505"/>
          </a:xfrm>
          <a:prstGeom prst="rect">
            <a:avLst/>
          </a:prstGeom>
        </p:spPr>
        <p:txBody>
          <a:bodyPr spcFirstLastPara="1" wrap="square" lIns="91425" tIns="0" rIns="91425" bIns="0" anchor="t" anchorCtr="0">
            <a:noAutofit/>
          </a:bodyPr>
          <a:lstStyle/>
          <a:p>
            <a:pPr marL="0" lvl="0" indent="0" algn="just" rtl="0">
              <a:spcBef>
                <a:spcPts val="0"/>
              </a:spcBef>
              <a:spcAft>
                <a:spcPts val="1200"/>
              </a:spcAft>
              <a:buNone/>
            </a:pPr>
            <a:r>
              <a:rPr lang="en-US" sz="1100" dirty="0"/>
              <a:t>Music is an important part of our lives, and it is well known that your current mood can be detected by the songs you are listening to, or what you are listening can change your mood.</a:t>
            </a:r>
            <a:endParaRPr sz="1100" dirty="0"/>
          </a:p>
        </p:txBody>
      </p:sp>
      <p:sp>
        <p:nvSpPr>
          <p:cNvPr id="261" name="Google Shape;291;p30">
            <a:extLst>
              <a:ext uri="{FF2B5EF4-FFF2-40B4-BE49-F238E27FC236}">
                <a16:creationId xmlns:a16="http://schemas.microsoft.com/office/drawing/2014/main" id="{0D5ACE00-E3A3-FA56-A876-2C089A355CA2}"/>
              </a:ext>
            </a:extLst>
          </p:cNvPr>
          <p:cNvSpPr txBox="1">
            <a:spLocks noGrp="1"/>
          </p:cNvSpPr>
          <p:nvPr>
            <p:ph type="subTitle" idx="2"/>
          </p:nvPr>
        </p:nvSpPr>
        <p:spPr>
          <a:xfrm>
            <a:off x="1610230" y="1429815"/>
            <a:ext cx="3233019" cy="440725"/>
          </a:xfrm>
          <a:prstGeom prst="rect">
            <a:avLst/>
          </a:prstGeom>
        </p:spPr>
        <p:txBody>
          <a:bodyPr spcFirstLastPara="1" wrap="square" lIns="91425" tIns="0" rIns="91425" bIns="0" anchor="t" anchorCtr="0">
            <a:noAutofit/>
          </a:bodyPr>
          <a:lstStyle/>
          <a:p>
            <a:pPr marL="0" lvl="0" indent="0" algn="ctr" rtl="0">
              <a:spcBef>
                <a:spcPts val="0"/>
              </a:spcBef>
              <a:spcAft>
                <a:spcPts val="1200"/>
              </a:spcAft>
              <a:buNone/>
            </a:pPr>
            <a:r>
              <a:rPr lang="en-US" sz="1800" dirty="0"/>
              <a:t>Music</a:t>
            </a:r>
            <a:endParaRPr sz="1800" dirty="0"/>
          </a:p>
        </p:txBody>
      </p:sp>
      <p:sp>
        <p:nvSpPr>
          <p:cNvPr id="262" name="Google Shape;292;p30">
            <a:extLst>
              <a:ext uri="{FF2B5EF4-FFF2-40B4-BE49-F238E27FC236}">
                <a16:creationId xmlns:a16="http://schemas.microsoft.com/office/drawing/2014/main" id="{416C8582-B77B-9D98-09A1-20B0FD7B4EFB}"/>
              </a:ext>
            </a:extLst>
          </p:cNvPr>
          <p:cNvSpPr txBox="1">
            <a:spLocks noGrp="1"/>
          </p:cNvSpPr>
          <p:nvPr>
            <p:ph type="subTitle" idx="3"/>
          </p:nvPr>
        </p:nvSpPr>
        <p:spPr>
          <a:xfrm>
            <a:off x="5112283" y="1771660"/>
            <a:ext cx="3080109" cy="480052"/>
          </a:xfrm>
          <a:prstGeom prst="rect">
            <a:avLst/>
          </a:prstGeom>
        </p:spPr>
        <p:txBody>
          <a:bodyPr spcFirstLastPara="1" wrap="square" lIns="91425" tIns="0" rIns="91425" bIns="0" anchor="t" anchorCtr="0">
            <a:noAutofit/>
          </a:bodyPr>
          <a:lstStyle/>
          <a:p>
            <a:pPr marL="0" lvl="0" indent="0" algn="just" rtl="0">
              <a:spcBef>
                <a:spcPts val="0"/>
              </a:spcBef>
              <a:spcAft>
                <a:spcPts val="1200"/>
              </a:spcAft>
              <a:buNone/>
            </a:pPr>
            <a:r>
              <a:rPr lang="en-US" sz="1100" dirty="0"/>
              <a:t>Using Spotify data, with lyrics and “valence” value that describe the musical positiveness of a song, a high valence means more positive (Happy, Cheerful, euphoric, while songs with low valence means (sad, depresses, angry)</a:t>
            </a:r>
          </a:p>
        </p:txBody>
      </p:sp>
      <p:sp>
        <p:nvSpPr>
          <p:cNvPr id="264" name="Google Shape;294;p30">
            <a:extLst>
              <a:ext uri="{FF2B5EF4-FFF2-40B4-BE49-F238E27FC236}">
                <a16:creationId xmlns:a16="http://schemas.microsoft.com/office/drawing/2014/main" id="{BE728657-238A-BCDC-B8EC-9E85A851B284}"/>
              </a:ext>
            </a:extLst>
          </p:cNvPr>
          <p:cNvSpPr txBox="1">
            <a:spLocks noGrp="1"/>
          </p:cNvSpPr>
          <p:nvPr>
            <p:ph type="subTitle" idx="5"/>
          </p:nvPr>
        </p:nvSpPr>
        <p:spPr>
          <a:xfrm>
            <a:off x="1707856" y="3408527"/>
            <a:ext cx="3021485" cy="807410"/>
          </a:xfrm>
          <a:prstGeom prst="rect">
            <a:avLst/>
          </a:prstGeom>
        </p:spPr>
        <p:txBody>
          <a:bodyPr spcFirstLastPara="1" wrap="square" lIns="91425" tIns="0" rIns="91425" bIns="0" anchor="t" anchorCtr="0">
            <a:noAutofit/>
          </a:bodyPr>
          <a:lstStyle/>
          <a:p>
            <a:pPr marL="0" lvl="0" indent="0" algn="just" rtl="0">
              <a:spcBef>
                <a:spcPts val="0"/>
              </a:spcBef>
              <a:spcAft>
                <a:spcPts val="1200"/>
              </a:spcAft>
              <a:buNone/>
            </a:pPr>
            <a:r>
              <a:rPr lang="en-US" sz="1100" dirty="0"/>
              <a:t>There are a lot of use cases, most likely for Spotify to be able to recommend songs with the same valence values, but there are other use cases like identifying a person with a possible depression that can be treated or prevented</a:t>
            </a:r>
          </a:p>
        </p:txBody>
      </p:sp>
      <p:sp>
        <p:nvSpPr>
          <p:cNvPr id="266" name="Google Shape;296;p30">
            <a:extLst>
              <a:ext uri="{FF2B5EF4-FFF2-40B4-BE49-F238E27FC236}">
                <a16:creationId xmlns:a16="http://schemas.microsoft.com/office/drawing/2014/main" id="{EA761753-BD8A-2079-C267-F7599A818257}"/>
              </a:ext>
            </a:extLst>
          </p:cNvPr>
          <p:cNvSpPr txBox="1">
            <a:spLocks noGrp="1"/>
          </p:cNvSpPr>
          <p:nvPr>
            <p:ph type="subTitle" idx="7"/>
          </p:nvPr>
        </p:nvSpPr>
        <p:spPr>
          <a:xfrm>
            <a:off x="5103720" y="3420486"/>
            <a:ext cx="3080109" cy="849556"/>
          </a:xfrm>
          <a:prstGeom prst="rect">
            <a:avLst/>
          </a:prstGeom>
        </p:spPr>
        <p:txBody>
          <a:bodyPr spcFirstLastPara="1" wrap="square" lIns="91425" tIns="0" rIns="91425" bIns="0" anchor="t" anchorCtr="0">
            <a:noAutofit/>
          </a:bodyPr>
          <a:lstStyle/>
          <a:p>
            <a:pPr marL="0" lvl="0" indent="0" algn="just" rtl="0">
              <a:spcBef>
                <a:spcPts val="0"/>
              </a:spcBef>
              <a:spcAft>
                <a:spcPts val="1200"/>
              </a:spcAft>
              <a:buNone/>
            </a:pPr>
            <a:r>
              <a:rPr lang="en" sz="1100" dirty="0"/>
              <a:t>Set a baseline on how to </a:t>
            </a:r>
            <a:r>
              <a:rPr lang="en" sz="1100" dirty="0" err="1"/>
              <a:t>iden</a:t>
            </a:r>
            <a:r>
              <a:rPr lang="en-US" sz="1100" dirty="0" err="1"/>
              <a:t>tif</a:t>
            </a:r>
            <a:r>
              <a:rPr lang="en" sz="1100" dirty="0"/>
              <a:t>y a low-valence song, with a deep learning model that can process the words in a song.</a:t>
            </a:r>
          </a:p>
          <a:p>
            <a:pPr marL="0" lvl="0" indent="0" algn="just" rtl="0">
              <a:spcBef>
                <a:spcPts val="0"/>
              </a:spcBef>
              <a:spcAft>
                <a:spcPts val="1200"/>
              </a:spcAft>
              <a:buNone/>
            </a:pPr>
            <a:r>
              <a:rPr lang="en" sz="1100" dirty="0"/>
              <a:t>Try </a:t>
            </a:r>
            <a:r>
              <a:rPr lang="en" sz="1100" dirty="0" err="1"/>
              <a:t>dif</a:t>
            </a:r>
            <a:r>
              <a:rPr lang="en-US" sz="1100" dirty="0"/>
              <a:t>f</a:t>
            </a:r>
            <a:r>
              <a:rPr lang="en" sz="1100" dirty="0" err="1"/>
              <a:t>erent</a:t>
            </a:r>
            <a:r>
              <a:rPr lang="en" sz="1100" dirty="0"/>
              <a:t> approaches to define the best way to calculate the mood of a song.</a:t>
            </a:r>
            <a:endParaRPr sz="1100" dirty="0"/>
          </a:p>
        </p:txBody>
      </p:sp>
      <p:sp>
        <p:nvSpPr>
          <p:cNvPr id="10" name="Google Shape;291;p30">
            <a:extLst>
              <a:ext uri="{FF2B5EF4-FFF2-40B4-BE49-F238E27FC236}">
                <a16:creationId xmlns:a16="http://schemas.microsoft.com/office/drawing/2014/main" id="{60CDAE97-022A-3338-FF2C-C5A818EC774D}"/>
              </a:ext>
            </a:extLst>
          </p:cNvPr>
          <p:cNvSpPr txBox="1">
            <a:spLocks/>
          </p:cNvSpPr>
          <p:nvPr/>
        </p:nvSpPr>
        <p:spPr>
          <a:xfrm>
            <a:off x="5019124" y="1427996"/>
            <a:ext cx="3233019" cy="440725"/>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1pPr>
            <a:lvl2pPr marL="914400" marR="0" lvl="1"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2pPr>
            <a:lvl3pPr marL="1371600" marR="0" lvl="2"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3pPr>
            <a:lvl4pPr marL="1828800" marR="0" lvl="3"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4pPr>
            <a:lvl5pPr marL="2286000" marR="0" lvl="4"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5pPr>
            <a:lvl6pPr marL="2743200" marR="0" lvl="5"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6pPr>
            <a:lvl7pPr marL="3200400" marR="0" lvl="6"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7pPr>
            <a:lvl8pPr marL="3657600" marR="0" lvl="7"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8pPr>
            <a:lvl9pPr marL="4114800" marR="0" lvl="8"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9pPr>
          </a:lstStyle>
          <a:p>
            <a:pPr marL="0" indent="0" algn="ctr">
              <a:spcAft>
                <a:spcPts val="1200"/>
              </a:spcAft>
            </a:pPr>
            <a:r>
              <a:rPr lang="en-US" sz="1800" dirty="0"/>
              <a:t>Detecting</a:t>
            </a:r>
          </a:p>
        </p:txBody>
      </p:sp>
      <p:sp>
        <p:nvSpPr>
          <p:cNvPr id="15" name="Google Shape;291;p30">
            <a:extLst>
              <a:ext uri="{FF2B5EF4-FFF2-40B4-BE49-F238E27FC236}">
                <a16:creationId xmlns:a16="http://schemas.microsoft.com/office/drawing/2014/main" id="{CDBFF381-0533-B9FA-0411-96A942766F5B}"/>
              </a:ext>
            </a:extLst>
          </p:cNvPr>
          <p:cNvSpPr txBox="1">
            <a:spLocks/>
          </p:cNvSpPr>
          <p:nvPr/>
        </p:nvSpPr>
        <p:spPr>
          <a:xfrm>
            <a:off x="5037319" y="3103720"/>
            <a:ext cx="3233019" cy="440725"/>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1pPr>
            <a:lvl2pPr marL="914400" marR="0" lvl="1"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2pPr>
            <a:lvl3pPr marL="1371600" marR="0" lvl="2"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3pPr>
            <a:lvl4pPr marL="1828800" marR="0" lvl="3"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4pPr>
            <a:lvl5pPr marL="2286000" marR="0" lvl="4"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5pPr>
            <a:lvl6pPr marL="2743200" marR="0" lvl="5"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6pPr>
            <a:lvl7pPr marL="3200400" marR="0" lvl="6"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7pPr>
            <a:lvl8pPr marL="3657600" marR="0" lvl="7"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8pPr>
            <a:lvl9pPr marL="4114800" marR="0" lvl="8"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9pPr>
          </a:lstStyle>
          <a:p>
            <a:pPr marL="0" indent="0" algn="ctr">
              <a:spcAft>
                <a:spcPts val="1200"/>
              </a:spcAft>
            </a:pPr>
            <a:r>
              <a:rPr lang="en-US" sz="1800" dirty="0"/>
              <a:t>Goals</a:t>
            </a:r>
          </a:p>
        </p:txBody>
      </p:sp>
      <p:sp>
        <p:nvSpPr>
          <p:cNvPr id="16" name="Google Shape;291;p30">
            <a:extLst>
              <a:ext uri="{FF2B5EF4-FFF2-40B4-BE49-F238E27FC236}">
                <a16:creationId xmlns:a16="http://schemas.microsoft.com/office/drawing/2014/main" id="{2DB4F938-C5D3-78EC-2FDE-F43B8D7434D1}"/>
              </a:ext>
            </a:extLst>
          </p:cNvPr>
          <p:cNvSpPr txBox="1">
            <a:spLocks/>
          </p:cNvSpPr>
          <p:nvPr/>
        </p:nvSpPr>
        <p:spPr>
          <a:xfrm>
            <a:off x="1575717" y="3108763"/>
            <a:ext cx="3233019" cy="440725"/>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1pPr>
            <a:lvl2pPr marL="914400" marR="0" lvl="1"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2pPr>
            <a:lvl3pPr marL="1371600" marR="0" lvl="2"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3pPr>
            <a:lvl4pPr marL="1828800" marR="0" lvl="3"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4pPr>
            <a:lvl5pPr marL="2286000" marR="0" lvl="4"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5pPr>
            <a:lvl6pPr marL="2743200" marR="0" lvl="5"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6pPr>
            <a:lvl7pPr marL="3200400" marR="0" lvl="6"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7pPr>
            <a:lvl8pPr marL="3657600" marR="0" lvl="7"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8pPr>
            <a:lvl9pPr marL="4114800" marR="0" lvl="8"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9pPr>
          </a:lstStyle>
          <a:p>
            <a:pPr marL="0" lvl="0" indent="0" algn="ctr" rtl="0">
              <a:spcBef>
                <a:spcPts val="0"/>
              </a:spcBef>
              <a:spcAft>
                <a:spcPts val="1200"/>
              </a:spcAft>
              <a:buNone/>
            </a:pPr>
            <a:r>
              <a:rPr lang="en-US" sz="1800" dirty="0"/>
              <a:t>Benefits</a:t>
            </a:r>
          </a:p>
        </p:txBody>
      </p:sp>
    </p:spTree>
    <p:extLst>
      <p:ext uri="{BB962C8B-B14F-4D97-AF65-F5344CB8AC3E}">
        <p14:creationId xmlns:p14="http://schemas.microsoft.com/office/powerpoint/2010/main" val="238455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9" name="Google Shape;289;p30"/>
          <p:cNvSpPr txBox="1">
            <a:spLocks noGrp="1"/>
          </p:cNvSpPr>
          <p:nvPr>
            <p:ph type="title" idx="15"/>
          </p:nvPr>
        </p:nvSpPr>
        <p:spPr>
          <a:xfrm>
            <a:off x="1998350" y="540000"/>
            <a:ext cx="6425700" cy="477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US" sz="1800" b="1" i="0" u="none" strike="noStrike" dirty="0">
                <a:solidFill>
                  <a:srgbClr val="ECECEC"/>
                </a:solidFill>
                <a:effectLst/>
                <a:latin typeface="Söhne"/>
              </a:rPr>
              <a:t>Assumptions/Hypotheses about data and model</a:t>
            </a:r>
            <a:endParaRPr sz="1800" dirty="0"/>
          </a:p>
        </p:txBody>
      </p:sp>
      <p:grpSp>
        <p:nvGrpSpPr>
          <p:cNvPr id="302" name="Google Shape;302;p30"/>
          <p:cNvGrpSpPr/>
          <p:nvPr/>
        </p:nvGrpSpPr>
        <p:grpSpPr>
          <a:xfrm>
            <a:off x="723837" y="552000"/>
            <a:ext cx="1218671" cy="1640915"/>
            <a:chOff x="723837" y="552000"/>
            <a:chExt cx="1218671" cy="1640915"/>
          </a:xfrm>
        </p:grpSpPr>
        <p:sp>
          <p:nvSpPr>
            <p:cNvPr id="303" name="Google Shape;303;p30"/>
            <p:cNvSpPr/>
            <p:nvPr/>
          </p:nvSpPr>
          <p:spPr>
            <a:xfrm>
              <a:off x="729625" y="552000"/>
              <a:ext cx="98100" cy="98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882900" y="552000"/>
              <a:ext cx="98100" cy="9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1036175" y="552000"/>
              <a:ext cx="98100" cy="9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1379968"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a:off x="1483960"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txBody>
            <a:bodyPr/>
            <a:lstStyle/>
            <a:p>
              <a:endParaRPr lang="en-US"/>
            </a:p>
          </p:txBody>
        </p:sp>
        <p:sp>
          <p:nvSpPr>
            <p:cNvPr id="308" name="Google Shape;308;p30"/>
            <p:cNvSpPr/>
            <p:nvPr/>
          </p:nvSpPr>
          <p:spPr>
            <a:xfrm flipH="1">
              <a:off x="1686874"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flipH="1">
              <a:off x="1790866"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txBody>
            <a:bodyPr/>
            <a:lstStyle/>
            <a:p>
              <a:endParaRPr lang="en-US"/>
            </a:p>
          </p:txBody>
        </p:sp>
        <p:grpSp>
          <p:nvGrpSpPr>
            <p:cNvPr id="310" name="Google Shape;310;p30"/>
            <p:cNvGrpSpPr/>
            <p:nvPr/>
          </p:nvGrpSpPr>
          <p:grpSpPr>
            <a:xfrm>
              <a:off x="729630" y="1968358"/>
              <a:ext cx="255615" cy="224557"/>
              <a:chOff x="6184139" y="1980808"/>
              <a:chExt cx="451696" cy="396814"/>
            </a:xfrm>
          </p:grpSpPr>
          <p:sp>
            <p:nvSpPr>
              <p:cNvPr id="311" name="Google Shape;311;p30"/>
              <p:cNvSpPr/>
              <p:nvPr/>
            </p:nvSpPr>
            <p:spPr>
              <a:xfrm>
                <a:off x="6184139" y="1980808"/>
                <a:ext cx="451696" cy="396814"/>
              </a:xfrm>
              <a:custGeom>
                <a:avLst/>
                <a:gdLst/>
                <a:ahLst/>
                <a:cxnLst/>
                <a:rect l="l" t="t" r="r" b="b"/>
                <a:pathLst>
                  <a:path w="9473" h="8322" extrusionOk="0">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0"/>
              <p:cNvSpPr/>
              <p:nvPr/>
            </p:nvSpPr>
            <p:spPr>
              <a:xfrm>
                <a:off x="6400384" y="2359892"/>
                <a:ext cx="19216" cy="17499"/>
              </a:xfrm>
              <a:custGeom>
                <a:avLst/>
                <a:gdLst/>
                <a:ahLst/>
                <a:cxnLst/>
                <a:rect l="l" t="t" r="r" b="b"/>
                <a:pathLst>
                  <a:path w="403" h="367" extrusionOk="0">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 name="Google Shape;313;p30"/>
            <p:cNvGrpSpPr/>
            <p:nvPr/>
          </p:nvGrpSpPr>
          <p:grpSpPr>
            <a:xfrm>
              <a:off x="729630" y="975085"/>
              <a:ext cx="255615" cy="254967"/>
              <a:chOff x="6184139" y="1220827"/>
              <a:chExt cx="451696" cy="450552"/>
            </a:xfrm>
          </p:grpSpPr>
          <p:sp>
            <p:nvSpPr>
              <p:cNvPr id="314" name="Google Shape;314;p30"/>
              <p:cNvSpPr/>
              <p:nvPr/>
            </p:nvSpPr>
            <p:spPr>
              <a:xfrm>
                <a:off x="6353416" y="1390104"/>
                <a:ext cx="117776" cy="137087"/>
              </a:xfrm>
              <a:custGeom>
                <a:avLst/>
                <a:gdLst/>
                <a:ahLst/>
                <a:cxnLst/>
                <a:rect l="l" t="t" r="r" b="b"/>
                <a:pathLst>
                  <a:path w="2470" h="2875" extrusionOk="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0"/>
              <p:cNvSpPr/>
              <p:nvPr/>
            </p:nvSpPr>
            <p:spPr>
              <a:xfrm>
                <a:off x="6184139" y="1227598"/>
                <a:ext cx="451696" cy="443781"/>
              </a:xfrm>
              <a:custGeom>
                <a:avLst/>
                <a:gdLst/>
                <a:ahLst/>
                <a:cxnLst/>
                <a:rect l="l" t="t" r="r" b="b"/>
                <a:pathLst>
                  <a:path w="9473" h="9307" extrusionOk="0">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6361570" y="1220827"/>
                <a:ext cx="19025" cy="17690"/>
              </a:xfrm>
              <a:custGeom>
                <a:avLst/>
                <a:gdLst/>
                <a:ahLst/>
                <a:cxnLst/>
                <a:rect l="l" t="t" r="r" b="b"/>
                <a:pathLst>
                  <a:path w="399" h="371" extrusionOk="0">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 name="Google Shape;317;p30"/>
            <p:cNvGrpSpPr/>
            <p:nvPr/>
          </p:nvGrpSpPr>
          <p:grpSpPr>
            <a:xfrm>
              <a:off x="723837" y="1482615"/>
              <a:ext cx="267223" cy="233165"/>
              <a:chOff x="6908262" y="1240186"/>
              <a:chExt cx="472209" cy="412024"/>
            </a:xfrm>
          </p:grpSpPr>
          <p:sp>
            <p:nvSpPr>
              <p:cNvPr id="318" name="Google Shape;318;p30"/>
              <p:cNvSpPr/>
              <p:nvPr/>
            </p:nvSpPr>
            <p:spPr>
              <a:xfrm>
                <a:off x="7105958" y="1594618"/>
                <a:ext cx="76769" cy="17929"/>
              </a:xfrm>
              <a:custGeom>
                <a:avLst/>
                <a:gdLst/>
                <a:ahLst/>
                <a:cxnLst/>
                <a:rect l="l" t="t" r="r" b="b"/>
                <a:pathLst>
                  <a:path w="1610" h="376" extrusionOk="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0"/>
              <p:cNvSpPr/>
              <p:nvPr/>
            </p:nvSpPr>
            <p:spPr>
              <a:xfrm>
                <a:off x="7080209" y="1365642"/>
                <a:ext cx="136229" cy="159593"/>
              </a:xfrm>
              <a:custGeom>
                <a:avLst/>
                <a:gdLst/>
                <a:ahLst/>
                <a:cxnLst/>
                <a:rect l="l" t="t" r="r" b="b"/>
                <a:pathLst>
                  <a:path w="2857" h="3347" extrusionOk="0">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a:off x="7019365" y="1240186"/>
                <a:ext cx="249999" cy="412024"/>
              </a:xfrm>
              <a:custGeom>
                <a:avLst/>
                <a:gdLst/>
                <a:ahLst/>
                <a:cxnLst/>
                <a:rect l="l" t="t" r="r" b="b"/>
                <a:pathLst>
                  <a:path w="5243" h="8641" extrusionOk="0">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p:nvPr/>
            </p:nvSpPr>
            <p:spPr>
              <a:xfrm>
                <a:off x="6955183" y="1401691"/>
                <a:ext cx="41722" cy="97606"/>
              </a:xfrm>
              <a:custGeom>
                <a:avLst/>
                <a:gdLst/>
                <a:ahLst/>
                <a:cxnLst/>
                <a:rect l="l" t="t" r="r" b="b"/>
                <a:pathLst>
                  <a:path w="875" h="2047" extrusionOk="0">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0"/>
              <p:cNvSpPr/>
              <p:nvPr/>
            </p:nvSpPr>
            <p:spPr>
              <a:xfrm>
                <a:off x="6908262" y="1371269"/>
                <a:ext cx="58220" cy="158592"/>
              </a:xfrm>
              <a:custGeom>
                <a:avLst/>
                <a:gdLst/>
                <a:ahLst/>
                <a:cxnLst/>
                <a:rect l="l" t="t" r="r" b="b"/>
                <a:pathLst>
                  <a:path w="1221" h="3326" extrusionOk="0">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0"/>
              <p:cNvSpPr/>
              <p:nvPr/>
            </p:nvSpPr>
            <p:spPr>
              <a:xfrm>
                <a:off x="7291781" y="1401691"/>
                <a:ext cx="41722" cy="97606"/>
              </a:xfrm>
              <a:custGeom>
                <a:avLst/>
                <a:gdLst/>
                <a:ahLst/>
                <a:cxnLst/>
                <a:rect l="l" t="t" r="r" b="b"/>
                <a:pathLst>
                  <a:path w="875" h="2047" extrusionOk="0">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0"/>
              <p:cNvSpPr/>
              <p:nvPr/>
            </p:nvSpPr>
            <p:spPr>
              <a:xfrm>
                <a:off x="7322871" y="1371269"/>
                <a:ext cx="57600" cy="158449"/>
              </a:xfrm>
              <a:custGeom>
                <a:avLst/>
                <a:gdLst/>
                <a:ahLst/>
                <a:cxnLst/>
                <a:rect l="l" t="t" r="r" b="b"/>
                <a:pathLst>
                  <a:path w="1208" h="3323" extrusionOk="0">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0"/>
              <p:cNvSpPr/>
              <p:nvPr/>
            </p:nvSpPr>
            <p:spPr>
              <a:xfrm>
                <a:off x="7018030" y="1348476"/>
                <a:ext cx="19502" cy="17786"/>
              </a:xfrm>
              <a:custGeom>
                <a:avLst/>
                <a:gdLst/>
                <a:ahLst/>
                <a:cxnLst/>
                <a:rect l="l" t="t" r="r" b="b"/>
                <a:pathLst>
                  <a:path w="409" h="373" extrusionOk="0">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26" name="Google Shape;326;p30"/>
            <p:cNvCxnSpPr/>
            <p:nvPr/>
          </p:nvCxnSpPr>
          <p:spPr>
            <a:xfrm>
              <a:off x="729625" y="1355100"/>
              <a:ext cx="255600" cy="0"/>
            </a:xfrm>
            <a:prstGeom prst="straightConnector1">
              <a:avLst/>
            </a:prstGeom>
            <a:noFill/>
            <a:ln w="9525" cap="flat" cmpd="sng">
              <a:solidFill>
                <a:schemeClr val="dk1"/>
              </a:solidFill>
              <a:prstDash val="solid"/>
              <a:round/>
              <a:headEnd type="none" w="med" len="med"/>
              <a:tailEnd type="none" w="med" len="med"/>
            </a:ln>
          </p:spPr>
        </p:cxnSp>
        <p:cxnSp>
          <p:nvCxnSpPr>
            <p:cNvPr id="327" name="Google Shape;327;p30"/>
            <p:cNvCxnSpPr/>
            <p:nvPr/>
          </p:nvCxnSpPr>
          <p:spPr>
            <a:xfrm>
              <a:off x="729625" y="1845525"/>
              <a:ext cx="255600" cy="0"/>
            </a:xfrm>
            <a:prstGeom prst="straightConnector1">
              <a:avLst/>
            </a:prstGeom>
            <a:noFill/>
            <a:ln w="9525" cap="flat" cmpd="sng">
              <a:solidFill>
                <a:schemeClr val="dk1"/>
              </a:solidFill>
              <a:prstDash val="solid"/>
              <a:round/>
              <a:headEnd type="none" w="med" len="med"/>
              <a:tailEnd type="none" w="med" len="med"/>
            </a:ln>
          </p:spPr>
        </p:cxnSp>
      </p:grpSp>
      <p:sp>
        <p:nvSpPr>
          <p:cNvPr id="46" name="Google Shape;351;p31">
            <a:extLst>
              <a:ext uri="{FF2B5EF4-FFF2-40B4-BE49-F238E27FC236}">
                <a16:creationId xmlns:a16="http://schemas.microsoft.com/office/drawing/2014/main" id="{F84373FF-7AFD-5D2F-5DDA-7D458262A2F9}"/>
              </a:ext>
            </a:extLst>
          </p:cNvPr>
          <p:cNvSpPr/>
          <p:nvPr/>
        </p:nvSpPr>
        <p:spPr>
          <a:xfrm>
            <a:off x="1379968" y="1081458"/>
            <a:ext cx="7215420" cy="45719"/>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52;p31">
            <a:extLst>
              <a:ext uri="{FF2B5EF4-FFF2-40B4-BE49-F238E27FC236}">
                <a16:creationId xmlns:a16="http://schemas.microsoft.com/office/drawing/2014/main" id="{3F685A9B-6C60-19D4-2952-C0FBD3186B6B}"/>
              </a:ext>
            </a:extLst>
          </p:cNvPr>
          <p:cNvSpPr/>
          <p:nvPr/>
        </p:nvSpPr>
        <p:spPr>
          <a:xfrm>
            <a:off x="1377731" y="1081458"/>
            <a:ext cx="618285" cy="45719"/>
          </a:xfrm>
          <a:custGeom>
            <a:avLst/>
            <a:gdLst/>
            <a:ahLst/>
            <a:cxnLst/>
            <a:rect l="l" t="t" r="r" b="b"/>
            <a:pathLst>
              <a:path w="11304" h="680" extrusionOk="0">
                <a:moveTo>
                  <a:pt x="347" y="0"/>
                </a:moveTo>
                <a:cubicBezTo>
                  <a:pt x="153" y="0"/>
                  <a:pt x="0" y="152"/>
                  <a:pt x="0" y="347"/>
                </a:cubicBezTo>
                <a:cubicBezTo>
                  <a:pt x="0" y="527"/>
                  <a:pt x="153" y="679"/>
                  <a:pt x="347" y="679"/>
                </a:cubicBezTo>
                <a:lnTo>
                  <a:pt x="11248" y="679"/>
                </a:lnTo>
                <a:cubicBezTo>
                  <a:pt x="11248" y="458"/>
                  <a:pt x="11261" y="222"/>
                  <a:pt x="11303" y="0"/>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 name="Google Shape;353;p31">
            <a:extLst>
              <a:ext uri="{FF2B5EF4-FFF2-40B4-BE49-F238E27FC236}">
                <a16:creationId xmlns:a16="http://schemas.microsoft.com/office/drawing/2014/main" id="{13F85CEA-7208-CE7D-141D-06AC1143A62F}"/>
              </a:ext>
            </a:extLst>
          </p:cNvPr>
          <p:cNvGrpSpPr/>
          <p:nvPr/>
        </p:nvGrpSpPr>
        <p:grpSpPr>
          <a:xfrm>
            <a:off x="1942507" y="1031266"/>
            <a:ext cx="146045" cy="146102"/>
            <a:chOff x="3206407" y="2963780"/>
            <a:chExt cx="146045" cy="146102"/>
          </a:xfrm>
        </p:grpSpPr>
        <p:sp>
          <p:nvSpPr>
            <p:cNvPr id="49" name="Google Shape;354;p31">
              <a:extLst>
                <a:ext uri="{FF2B5EF4-FFF2-40B4-BE49-F238E27FC236}">
                  <a16:creationId xmlns:a16="http://schemas.microsoft.com/office/drawing/2014/main" id="{4BCB0103-3CD4-6BD2-CA45-AE8039241AF1}"/>
                </a:ext>
              </a:extLst>
            </p:cNvPr>
            <p:cNvSpPr/>
            <p:nvPr/>
          </p:nvSpPr>
          <p:spPr>
            <a:xfrm>
              <a:off x="3206407" y="2963780"/>
              <a:ext cx="146045" cy="146102"/>
            </a:xfrm>
            <a:custGeom>
              <a:avLst/>
              <a:gdLst/>
              <a:ahLst/>
              <a:cxnLst/>
              <a:rect l="l" t="t" r="r" b="b"/>
              <a:pathLst>
                <a:path w="2552" h="2553" extrusionOk="0">
                  <a:moveTo>
                    <a:pt x="1276" y="1"/>
                  </a:moveTo>
                  <a:cubicBezTo>
                    <a:pt x="568" y="1"/>
                    <a:pt x="0" y="570"/>
                    <a:pt x="0" y="1277"/>
                  </a:cubicBezTo>
                  <a:cubicBezTo>
                    <a:pt x="0" y="1984"/>
                    <a:pt x="568" y="2552"/>
                    <a:pt x="1276" y="2552"/>
                  </a:cubicBezTo>
                  <a:cubicBezTo>
                    <a:pt x="1983" y="2552"/>
                    <a:pt x="2552" y="1984"/>
                    <a:pt x="2552" y="1277"/>
                  </a:cubicBezTo>
                  <a:cubicBezTo>
                    <a:pt x="2552" y="570"/>
                    <a:pt x="1983" y="1"/>
                    <a:pt x="12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55;p31">
              <a:extLst>
                <a:ext uri="{FF2B5EF4-FFF2-40B4-BE49-F238E27FC236}">
                  <a16:creationId xmlns:a16="http://schemas.microsoft.com/office/drawing/2014/main" id="{9D8743C7-35EF-356F-AE02-BF2A7C1EDC87}"/>
                </a:ext>
              </a:extLst>
            </p:cNvPr>
            <p:cNvSpPr/>
            <p:nvPr/>
          </p:nvSpPr>
          <p:spPr>
            <a:xfrm>
              <a:off x="3250815" y="3008245"/>
              <a:ext cx="57227" cy="57170"/>
            </a:xfrm>
            <a:custGeom>
              <a:avLst/>
              <a:gdLst/>
              <a:ahLst/>
              <a:cxnLst/>
              <a:rect l="l" t="t" r="r" b="b"/>
              <a:pathLst>
                <a:path w="1000" h="999" extrusionOk="0">
                  <a:moveTo>
                    <a:pt x="500" y="0"/>
                  </a:moveTo>
                  <a:cubicBezTo>
                    <a:pt x="223" y="0"/>
                    <a:pt x="1" y="222"/>
                    <a:pt x="1" y="500"/>
                  </a:cubicBezTo>
                  <a:cubicBezTo>
                    <a:pt x="1" y="777"/>
                    <a:pt x="223" y="999"/>
                    <a:pt x="500" y="999"/>
                  </a:cubicBezTo>
                  <a:cubicBezTo>
                    <a:pt x="777" y="999"/>
                    <a:pt x="999" y="777"/>
                    <a:pt x="999" y="500"/>
                  </a:cubicBezTo>
                  <a:cubicBezTo>
                    <a:pt x="999" y="222"/>
                    <a:pt x="777" y="0"/>
                    <a:pt x="500" y="0"/>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356;p31">
            <a:extLst>
              <a:ext uri="{FF2B5EF4-FFF2-40B4-BE49-F238E27FC236}">
                <a16:creationId xmlns:a16="http://schemas.microsoft.com/office/drawing/2014/main" id="{DAE851FD-38E0-109C-6944-80CEC3224077}"/>
              </a:ext>
            </a:extLst>
          </p:cNvPr>
          <p:cNvGrpSpPr/>
          <p:nvPr/>
        </p:nvGrpSpPr>
        <p:grpSpPr>
          <a:xfrm>
            <a:off x="7281011" y="476142"/>
            <a:ext cx="1314377" cy="482094"/>
            <a:chOff x="4776350" y="1692025"/>
            <a:chExt cx="1314377" cy="482094"/>
          </a:xfrm>
        </p:grpSpPr>
        <p:sp>
          <p:nvSpPr>
            <p:cNvPr id="52" name="Google Shape;357;p31">
              <a:extLst>
                <a:ext uri="{FF2B5EF4-FFF2-40B4-BE49-F238E27FC236}">
                  <a16:creationId xmlns:a16="http://schemas.microsoft.com/office/drawing/2014/main" id="{D9F63737-977A-30A4-A3A1-9820D320F364}"/>
                </a:ext>
              </a:extLst>
            </p:cNvPr>
            <p:cNvSpPr/>
            <p:nvPr/>
          </p:nvSpPr>
          <p:spPr>
            <a:xfrm>
              <a:off x="5195459" y="1692025"/>
              <a:ext cx="492273" cy="482094"/>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58;p31">
              <a:extLst>
                <a:ext uri="{FF2B5EF4-FFF2-40B4-BE49-F238E27FC236}">
                  <a16:creationId xmlns:a16="http://schemas.microsoft.com/office/drawing/2014/main" id="{C8BA13C3-67E3-95E7-F396-2570FFC854CB}"/>
                </a:ext>
              </a:extLst>
            </p:cNvPr>
            <p:cNvSpPr/>
            <p:nvPr/>
          </p:nvSpPr>
          <p:spPr>
            <a:xfrm>
              <a:off x="5377513" y="1860017"/>
              <a:ext cx="42768" cy="146115"/>
            </a:xfrm>
            <a:custGeom>
              <a:avLst/>
              <a:gdLst/>
              <a:ahLst/>
              <a:cxnLst/>
              <a:rect l="l" t="t" r="r" b="b"/>
              <a:pathLst>
                <a:path w="958" h="3273" extrusionOk="0">
                  <a:moveTo>
                    <a:pt x="0" y="0"/>
                  </a:moveTo>
                  <a:lnTo>
                    <a:pt x="0" y="3273"/>
                  </a:lnTo>
                  <a:lnTo>
                    <a:pt x="958" y="3273"/>
                  </a:lnTo>
                  <a:lnTo>
                    <a:pt x="9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59;p31">
              <a:extLst>
                <a:ext uri="{FF2B5EF4-FFF2-40B4-BE49-F238E27FC236}">
                  <a16:creationId xmlns:a16="http://schemas.microsoft.com/office/drawing/2014/main" id="{FB3F9344-4D8F-EB42-46F4-DA1E3AFD2FDF}"/>
                </a:ext>
              </a:extLst>
            </p:cNvPr>
            <p:cNvSpPr/>
            <p:nvPr/>
          </p:nvSpPr>
          <p:spPr>
            <a:xfrm>
              <a:off x="5458629" y="1860017"/>
              <a:ext cx="43393" cy="146115"/>
            </a:xfrm>
            <a:custGeom>
              <a:avLst/>
              <a:gdLst/>
              <a:ahLst/>
              <a:cxnLst/>
              <a:rect l="l" t="t" r="r" b="b"/>
              <a:pathLst>
                <a:path w="972" h="3273" extrusionOk="0">
                  <a:moveTo>
                    <a:pt x="0" y="0"/>
                  </a:moveTo>
                  <a:lnTo>
                    <a:pt x="0" y="3273"/>
                  </a:lnTo>
                  <a:lnTo>
                    <a:pt x="971" y="3273"/>
                  </a:lnTo>
                  <a:lnTo>
                    <a:pt x="9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60;p31">
              <a:extLst>
                <a:ext uri="{FF2B5EF4-FFF2-40B4-BE49-F238E27FC236}">
                  <a16:creationId xmlns:a16="http://schemas.microsoft.com/office/drawing/2014/main" id="{5D14A476-E237-50A7-10AD-78CD5157177B}"/>
                </a:ext>
              </a:extLst>
            </p:cNvPr>
            <p:cNvSpPr/>
            <p:nvPr/>
          </p:nvSpPr>
          <p:spPr>
            <a:xfrm>
              <a:off x="5829434" y="1802383"/>
              <a:ext cx="261293" cy="261337"/>
            </a:xfrm>
            <a:custGeom>
              <a:avLst/>
              <a:gdLst/>
              <a:ahLst/>
              <a:cxnLst/>
              <a:rect l="l" t="t" r="r" b="b"/>
              <a:pathLst>
                <a:path w="5853" h="5854" extrusionOk="0">
                  <a:moveTo>
                    <a:pt x="2927" y="1"/>
                  </a:moveTo>
                  <a:cubicBezTo>
                    <a:pt x="1319" y="1"/>
                    <a:pt x="1" y="1319"/>
                    <a:pt x="1" y="2928"/>
                  </a:cubicBezTo>
                  <a:cubicBezTo>
                    <a:pt x="1" y="4550"/>
                    <a:pt x="1319" y="5853"/>
                    <a:pt x="2927" y="5853"/>
                  </a:cubicBezTo>
                  <a:cubicBezTo>
                    <a:pt x="4549" y="5853"/>
                    <a:pt x="5853" y="4550"/>
                    <a:pt x="5853" y="2928"/>
                  </a:cubicBezTo>
                  <a:cubicBezTo>
                    <a:pt x="5853" y="1319"/>
                    <a:pt x="4549" y="1"/>
                    <a:pt x="29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61;p31">
              <a:extLst>
                <a:ext uri="{FF2B5EF4-FFF2-40B4-BE49-F238E27FC236}">
                  <a16:creationId xmlns:a16="http://schemas.microsoft.com/office/drawing/2014/main" id="{6D1BE1F0-0885-D7A4-559D-CC908CF3CD10}"/>
                </a:ext>
              </a:extLst>
            </p:cNvPr>
            <p:cNvSpPr/>
            <p:nvPr/>
          </p:nvSpPr>
          <p:spPr>
            <a:xfrm>
              <a:off x="5931622" y="1905151"/>
              <a:ext cx="48928" cy="56428"/>
            </a:xfrm>
            <a:custGeom>
              <a:avLst/>
              <a:gdLst/>
              <a:ahLst/>
              <a:cxnLst/>
              <a:rect l="l" t="t" r="r" b="b"/>
              <a:pathLst>
                <a:path w="1096" h="1264" extrusionOk="0">
                  <a:moveTo>
                    <a:pt x="0" y="1"/>
                  </a:moveTo>
                  <a:lnTo>
                    <a:pt x="0" y="1263"/>
                  </a:lnTo>
                  <a:lnTo>
                    <a:pt x="1095" y="626"/>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62;p31">
              <a:extLst>
                <a:ext uri="{FF2B5EF4-FFF2-40B4-BE49-F238E27FC236}">
                  <a16:creationId xmlns:a16="http://schemas.microsoft.com/office/drawing/2014/main" id="{306CB29E-AD0C-8DF3-F5C0-2E4970B53AD0}"/>
                </a:ext>
              </a:extLst>
            </p:cNvPr>
            <p:cNvSpPr/>
            <p:nvPr/>
          </p:nvSpPr>
          <p:spPr>
            <a:xfrm>
              <a:off x="5980506" y="1905151"/>
              <a:ext cx="8125" cy="55803"/>
            </a:xfrm>
            <a:custGeom>
              <a:avLst/>
              <a:gdLst/>
              <a:ahLst/>
              <a:cxnLst/>
              <a:rect l="l" t="t" r="r" b="b"/>
              <a:pathLst>
                <a:path w="182" h="1250" extrusionOk="0">
                  <a:moveTo>
                    <a:pt x="0" y="1"/>
                  </a:moveTo>
                  <a:lnTo>
                    <a:pt x="0" y="1249"/>
                  </a:lnTo>
                  <a:lnTo>
                    <a:pt x="181" y="1249"/>
                  </a:lnTo>
                  <a:lnTo>
                    <a:pt x="18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63;p31">
              <a:extLst>
                <a:ext uri="{FF2B5EF4-FFF2-40B4-BE49-F238E27FC236}">
                  <a16:creationId xmlns:a16="http://schemas.microsoft.com/office/drawing/2014/main" id="{01C40CCF-5AD0-407B-4315-845D793AC1EB}"/>
                </a:ext>
              </a:extLst>
            </p:cNvPr>
            <p:cNvSpPr/>
            <p:nvPr/>
          </p:nvSpPr>
          <p:spPr>
            <a:xfrm>
              <a:off x="4776350" y="1802383"/>
              <a:ext cx="260668" cy="261337"/>
            </a:xfrm>
            <a:custGeom>
              <a:avLst/>
              <a:gdLst/>
              <a:ahLst/>
              <a:cxnLst/>
              <a:rect l="l" t="t" r="r" b="b"/>
              <a:pathLst>
                <a:path w="5839" h="5854" extrusionOk="0">
                  <a:moveTo>
                    <a:pt x="2913" y="1"/>
                  </a:moveTo>
                  <a:cubicBezTo>
                    <a:pt x="1304" y="1"/>
                    <a:pt x="1" y="1319"/>
                    <a:pt x="1" y="2928"/>
                  </a:cubicBezTo>
                  <a:cubicBezTo>
                    <a:pt x="1" y="4550"/>
                    <a:pt x="1304" y="5853"/>
                    <a:pt x="2913" y="5853"/>
                  </a:cubicBezTo>
                  <a:cubicBezTo>
                    <a:pt x="4535" y="5853"/>
                    <a:pt x="5839" y="4550"/>
                    <a:pt x="5839" y="2928"/>
                  </a:cubicBezTo>
                  <a:cubicBezTo>
                    <a:pt x="5839" y="1319"/>
                    <a:pt x="4535" y="1"/>
                    <a:pt x="29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64;p31">
              <a:extLst>
                <a:ext uri="{FF2B5EF4-FFF2-40B4-BE49-F238E27FC236}">
                  <a16:creationId xmlns:a16="http://schemas.microsoft.com/office/drawing/2014/main" id="{EDC92383-0A5A-B17D-3A93-2F3F30CB8C39}"/>
                </a:ext>
              </a:extLst>
            </p:cNvPr>
            <p:cNvSpPr/>
            <p:nvPr/>
          </p:nvSpPr>
          <p:spPr>
            <a:xfrm>
              <a:off x="4885904" y="1905151"/>
              <a:ext cx="49017" cy="56428"/>
            </a:xfrm>
            <a:custGeom>
              <a:avLst/>
              <a:gdLst/>
              <a:ahLst/>
              <a:cxnLst/>
              <a:rect l="l" t="t" r="r" b="b"/>
              <a:pathLst>
                <a:path w="1098" h="1264" extrusionOk="0">
                  <a:moveTo>
                    <a:pt x="1097" y="1"/>
                  </a:moveTo>
                  <a:lnTo>
                    <a:pt x="1" y="626"/>
                  </a:lnTo>
                  <a:lnTo>
                    <a:pt x="1097" y="1263"/>
                  </a:lnTo>
                  <a:lnTo>
                    <a:pt x="109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65;p31">
              <a:extLst>
                <a:ext uri="{FF2B5EF4-FFF2-40B4-BE49-F238E27FC236}">
                  <a16:creationId xmlns:a16="http://schemas.microsoft.com/office/drawing/2014/main" id="{3EFF9B0C-6AD7-B4E9-E53E-96DE3D3A1EFC}"/>
                </a:ext>
              </a:extLst>
            </p:cNvPr>
            <p:cNvSpPr/>
            <p:nvPr/>
          </p:nvSpPr>
          <p:spPr>
            <a:xfrm>
              <a:off x="4878493" y="1905151"/>
              <a:ext cx="7455" cy="55803"/>
            </a:xfrm>
            <a:custGeom>
              <a:avLst/>
              <a:gdLst/>
              <a:ahLst/>
              <a:cxnLst/>
              <a:rect l="l" t="t" r="r" b="b"/>
              <a:pathLst>
                <a:path w="167" h="1250" extrusionOk="0">
                  <a:moveTo>
                    <a:pt x="1" y="1"/>
                  </a:moveTo>
                  <a:lnTo>
                    <a:pt x="1" y="1249"/>
                  </a:lnTo>
                  <a:lnTo>
                    <a:pt x="167" y="1249"/>
                  </a:lnTo>
                  <a:lnTo>
                    <a:pt x="1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929;p39">
            <a:extLst>
              <a:ext uri="{FF2B5EF4-FFF2-40B4-BE49-F238E27FC236}">
                <a16:creationId xmlns:a16="http://schemas.microsoft.com/office/drawing/2014/main" id="{8B6B9DEA-F4B9-A808-24CB-23B6EDB40187}"/>
              </a:ext>
            </a:extLst>
          </p:cNvPr>
          <p:cNvSpPr txBox="1">
            <a:spLocks/>
          </p:cNvSpPr>
          <p:nvPr/>
        </p:nvSpPr>
        <p:spPr>
          <a:xfrm>
            <a:off x="4831604" y="1684161"/>
            <a:ext cx="3548344" cy="2694544"/>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1pPr>
            <a:lvl2pPr marL="914400" marR="0" lvl="1"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2pPr>
            <a:lvl3pPr marL="1371600" marR="0" lvl="2"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3pPr>
            <a:lvl4pPr marL="1828800" marR="0" lvl="3"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4pPr>
            <a:lvl5pPr marL="2286000" marR="0" lvl="4"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5pPr>
            <a:lvl6pPr marL="2743200" marR="0" lvl="5"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6pPr>
            <a:lvl7pPr marL="3200400" marR="0" lvl="6"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7pPr>
            <a:lvl8pPr marL="3657600" marR="0" lvl="7"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8pPr>
            <a:lvl9pPr marL="4114800" marR="0" lvl="8"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9pPr>
          </a:lstStyle>
          <a:p>
            <a:pPr marL="285750" indent="-285750" algn="just">
              <a:buFont typeface="Arial" panose="020B0604020202020204" pitchFamily="34" charset="0"/>
              <a:buChar char="•"/>
            </a:pPr>
            <a:r>
              <a:rPr lang="en-US" sz="1400" dirty="0"/>
              <a:t>When trying a classification approach, it will give me better results than when trying a ”linear” result approach</a:t>
            </a:r>
          </a:p>
          <a:p>
            <a:pPr marL="285750" indent="-285750" algn="just">
              <a:buFont typeface="Arial" panose="020B0604020202020204" pitchFamily="34" charset="0"/>
              <a:buChar char="•"/>
            </a:pPr>
            <a:r>
              <a:rPr lang="en-US" sz="1400" dirty="0"/>
              <a:t>Whichever model is created will not perform ”great” in the sense that valence could be affected by other variables outside of the words themselves (even though we are assuming it is the only important in the Assumptions section we are aware of the limitation in the metrics)</a:t>
            </a:r>
          </a:p>
          <a:p>
            <a:pPr marL="285750" indent="-285750" algn="just">
              <a:buFont typeface="Arial" panose="020B0604020202020204" pitchFamily="34" charset="0"/>
              <a:buChar char="•"/>
            </a:pPr>
            <a:endParaRPr lang="en-US" sz="1400" dirty="0"/>
          </a:p>
          <a:p>
            <a:pPr marL="285750" indent="-285750" algn="just">
              <a:buFont typeface="Arial" panose="020B0604020202020204" pitchFamily="34" charset="0"/>
              <a:buChar char="•"/>
            </a:pPr>
            <a:endParaRPr lang="en-US" sz="1400" dirty="0"/>
          </a:p>
        </p:txBody>
      </p:sp>
      <p:sp>
        <p:nvSpPr>
          <p:cNvPr id="8" name="Google Shape;475;p33">
            <a:extLst>
              <a:ext uri="{FF2B5EF4-FFF2-40B4-BE49-F238E27FC236}">
                <a16:creationId xmlns:a16="http://schemas.microsoft.com/office/drawing/2014/main" id="{09516523-99E4-BA1F-F2C7-4C64BCCECB7F}"/>
              </a:ext>
            </a:extLst>
          </p:cNvPr>
          <p:cNvSpPr txBox="1">
            <a:spLocks/>
          </p:cNvSpPr>
          <p:nvPr/>
        </p:nvSpPr>
        <p:spPr>
          <a:xfrm>
            <a:off x="4831604" y="1293949"/>
            <a:ext cx="3548343" cy="352800"/>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1pPr>
            <a:lvl2pPr marL="914400" marR="0" lvl="1"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2pPr>
            <a:lvl3pPr marL="1371600" marR="0" lvl="2"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3pPr>
            <a:lvl4pPr marL="1828800" marR="0" lvl="3"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4pPr>
            <a:lvl5pPr marL="2286000" marR="0" lvl="4"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5pPr>
            <a:lvl6pPr marL="2743200" marR="0" lvl="5"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6pPr>
            <a:lvl7pPr marL="3200400" marR="0" lvl="6"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7pPr>
            <a:lvl8pPr marL="3657600" marR="0" lvl="7"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8pPr>
            <a:lvl9pPr marL="4114800" marR="0" lvl="8"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9pPr>
          </a:lstStyle>
          <a:p>
            <a:pPr marL="0" indent="0" algn="ctr">
              <a:spcAft>
                <a:spcPts val="1200"/>
              </a:spcAft>
            </a:pPr>
            <a:r>
              <a:rPr lang="en-US" sz="1400" dirty="0"/>
              <a:t>Hypothesis</a:t>
            </a:r>
          </a:p>
        </p:txBody>
      </p:sp>
      <p:sp>
        <p:nvSpPr>
          <p:cNvPr id="9" name="Google Shape;929;p39">
            <a:extLst>
              <a:ext uri="{FF2B5EF4-FFF2-40B4-BE49-F238E27FC236}">
                <a16:creationId xmlns:a16="http://schemas.microsoft.com/office/drawing/2014/main" id="{3027CC48-BDC6-88F9-63F9-50EF3A09D50A}"/>
              </a:ext>
            </a:extLst>
          </p:cNvPr>
          <p:cNvSpPr txBox="1">
            <a:spLocks/>
          </p:cNvSpPr>
          <p:nvPr/>
        </p:nvSpPr>
        <p:spPr>
          <a:xfrm>
            <a:off x="1283262" y="1678736"/>
            <a:ext cx="3548344" cy="2694544"/>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1pPr>
            <a:lvl2pPr marL="914400" marR="0" lvl="1"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2pPr>
            <a:lvl3pPr marL="1371600" marR="0" lvl="2"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3pPr>
            <a:lvl4pPr marL="1828800" marR="0" lvl="3"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4pPr>
            <a:lvl5pPr marL="2286000" marR="0" lvl="4"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5pPr>
            <a:lvl6pPr marL="2743200" marR="0" lvl="5"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6pPr>
            <a:lvl7pPr marL="3200400" marR="0" lvl="6"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7pPr>
            <a:lvl8pPr marL="3657600" marR="0" lvl="7"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8pPr>
            <a:lvl9pPr marL="4114800" marR="0" lvl="8"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9pPr>
          </a:lstStyle>
          <a:p>
            <a:pPr marL="285750" lvl="0" indent="-285750" algn="just" rtl="0">
              <a:spcBef>
                <a:spcPts val="0"/>
              </a:spcBef>
              <a:spcAft>
                <a:spcPts val="0"/>
              </a:spcAft>
              <a:buFont typeface="Arial" panose="020B0604020202020204" pitchFamily="34" charset="0"/>
              <a:buChar char="•"/>
            </a:pPr>
            <a:r>
              <a:rPr lang="en-US" sz="1400" dirty="0"/>
              <a:t>Lyrics are the only important factor in a song's valence</a:t>
            </a:r>
          </a:p>
          <a:p>
            <a:pPr marL="285750" lvl="0" indent="-285750" algn="just" rtl="0">
              <a:spcBef>
                <a:spcPts val="0"/>
              </a:spcBef>
              <a:spcAft>
                <a:spcPts val="0"/>
              </a:spcAft>
              <a:buFont typeface="Arial" panose="020B0604020202020204" pitchFamily="34" charset="0"/>
              <a:buChar char="•"/>
            </a:pPr>
            <a:r>
              <a:rPr lang="en-US" sz="1400" dirty="0"/>
              <a:t>Valence is correctly calculated by Spotify (given that it is the most popular music streaming)</a:t>
            </a:r>
          </a:p>
        </p:txBody>
      </p:sp>
      <p:sp>
        <p:nvSpPr>
          <p:cNvPr id="10" name="Google Shape;475;p33">
            <a:extLst>
              <a:ext uri="{FF2B5EF4-FFF2-40B4-BE49-F238E27FC236}">
                <a16:creationId xmlns:a16="http://schemas.microsoft.com/office/drawing/2014/main" id="{7451CEC7-6145-CB80-F408-36F2178B7344}"/>
              </a:ext>
            </a:extLst>
          </p:cNvPr>
          <p:cNvSpPr txBox="1">
            <a:spLocks/>
          </p:cNvSpPr>
          <p:nvPr/>
        </p:nvSpPr>
        <p:spPr>
          <a:xfrm>
            <a:off x="1283261" y="1291125"/>
            <a:ext cx="3548343" cy="352800"/>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1pPr>
            <a:lvl2pPr marL="914400" marR="0" lvl="1"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2pPr>
            <a:lvl3pPr marL="1371600" marR="0" lvl="2"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3pPr>
            <a:lvl4pPr marL="1828800" marR="0" lvl="3"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4pPr>
            <a:lvl5pPr marL="2286000" marR="0" lvl="4"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5pPr>
            <a:lvl6pPr marL="2743200" marR="0" lvl="5"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6pPr>
            <a:lvl7pPr marL="3200400" marR="0" lvl="6"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7pPr>
            <a:lvl8pPr marL="3657600" marR="0" lvl="7"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8pPr>
            <a:lvl9pPr marL="4114800" marR="0" lvl="8"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9pPr>
          </a:lstStyle>
          <a:p>
            <a:pPr marL="0" indent="0" algn="ctr">
              <a:spcAft>
                <a:spcPts val="1200"/>
              </a:spcAft>
            </a:pPr>
            <a:r>
              <a:rPr lang="en-US" sz="1400" dirty="0"/>
              <a:t>Assumptions</a:t>
            </a:r>
          </a:p>
        </p:txBody>
      </p:sp>
    </p:spTree>
    <p:extLst>
      <p:ext uri="{BB962C8B-B14F-4D97-AF65-F5344CB8AC3E}">
        <p14:creationId xmlns:p14="http://schemas.microsoft.com/office/powerpoint/2010/main" val="4194866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9" name="Google Shape;289;p30"/>
          <p:cNvSpPr txBox="1">
            <a:spLocks noGrp="1"/>
          </p:cNvSpPr>
          <p:nvPr>
            <p:ph type="title" idx="15"/>
          </p:nvPr>
        </p:nvSpPr>
        <p:spPr>
          <a:xfrm>
            <a:off x="1998350" y="540000"/>
            <a:ext cx="6425700" cy="477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dirty="0"/>
              <a:t>Dataset</a:t>
            </a:r>
            <a:endParaRPr dirty="0"/>
          </a:p>
        </p:txBody>
      </p:sp>
      <p:grpSp>
        <p:nvGrpSpPr>
          <p:cNvPr id="302" name="Google Shape;302;p30"/>
          <p:cNvGrpSpPr/>
          <p:nvPr/>
        </p:nvGrpSpPr>
        <p:grpSpPr>
          <a:xfrm>
            <a:off x="723837" y="552000"/>
            <a:ext cx="1218671" cy="1640915"/>
            <a:chOff x="723837" y="552000"/>
            <a:chExt cx="1218671" cy="1640915"/>
          </a:xfrm>
        </p:grpSpPr>
        <p:sp>
          <p:nvSpPr>
            <p:cNvPr id="303" name="Google Shape;303;p30"/>
            <p:cNvSpPr/>
            <p:nvPr/>
          </p:nvSpPr>
          <p:spPr>
            <a:xfrm>
              <a:off x="729625" y="552000"/>
              <a:ext cx="98100" cy="98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882900" y="552000"/>
              <a:ext cx="98100" cy="9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1036175" y="552000"/>
              <a:ext cx="98100" cy="9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1379968"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a:off x="1483960"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txBody>
            <a:bodyPr/>
            <a:lstStyle/>
            <a:p>
              <a:endParaRPr lang="en-US"/>
            </a:p>
          </p:txBody>
        </p:sp>
        <p:sp>
          <p:nvSpPr>
            <p:cNvPr id="308" name="Google Shape;308;p30"/>
            <p:cNvSpPr/>
            <p:nvPr/>
          </p:nvSpPr>
          <p:spPr>
            <a:xfrm flipH="1">
              <a:off x="1686874"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flipH="1">
              <a:off x="1790866"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txBody>
            <a:bodyPr/>
            <a:lstStyle/>
            <a:p>
              <a:endParaRPr lang="en-US"/>
            </a:p>
          </p:txBody>
        </p:sp>
        <p:grpSp>
          <p:nvGrpSpPr>
            <p:cNvPr id="310" name="Google Shape;310;p30"/>
            <p:cNvGrpSpPr/>
            <p:nvPr/>
          </p:nvGrpSpPr>
          <p:grpSpPr>
            <a:xfrm>
              <a:off x="729630" y="1968358"/>
              <a:ext cx="255615" cy="224557"/>
              <a:chOff x="6184139" y="1980808"/>
              <a:chExt cx="451696" cy="396814"/>
            </a:xfrm>
          </p:grpSpPr>
          <p:sp>
            <p:nvSpPr>
              <p:cNvPr id="311" name="Google Shape;311;p30"/>
              <p:cNvSpPr/>
              <p:nvPr/>
            </p:nvSpPr>
            <p:spPr>
              <a:xfrm>
                <a:off x="6184139" y="1980808"/>
                <a:ext cx="451696" cy="396814"/>
              </a:xfrm>
              <a:custGeom>
                <a:avLst/>
                <a:gdLst/>
                <a:ahLst/>
                <a:cxnLst/>
                <a:rect l="l" t="t" r="r" b="b"/>
                <a:pathLst>
                  <a:path w="9473" h="8322" extrusionOk="0">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0"/>
              <p:cNvSpPr/>
              <p:nvPr/>
            </p:nvSpPr>
            <p:spPr>
              <a:xfrm>
                <a:off x="6400384" y="2359892"/>
                <a:ext cx="19216" cy="17499"/>
              </a:xfrm>
              <a:custGeom>
                <a:avLst/>
                <a:gdLst/>
                <a:ahLst/>
                <a:cxnLst/>
                <a:rect l="l" t="t" r="r" b="b"/>
                <a:pathLst>
                  <a:path w="403" h="367" extrusionOk="0">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 name="Google Shape;313;p30"/>
            <p:cNvGrpSpPr/>
            <p:nvPr/>
          </p:nvGrpSpPr>
          <p:grpSpPr>
            <a:xfrm>
              <a:off x="729630" y="975085"/>
              <a:ext cx="255615" cy="254967"/>
              <a:chOff x="6184139" y="1220827"/>
              <a:chExt cx="451696" cy="450552"/>
            </a:xfrm>
          </p:grpSpPr>
          <p:sp>
            <p:nvSpPr>
              <p:cNvPr id="314" name="Google Shape;314;p30"/>
              <p:cNvSpPr/>
              <p:nvPr/>
            </p:nvSpPr>
            <p:spPr>
              <a:xfrm>
                <a:off x="6353416" y="1390104"/>
                <a:ext cx="117776" cy="137087"/>
              </a:xfrm>
              <a:custGeom>
                <a:avLst/>
                <a:gdLst/>
                <a:ahLst/>
                <a:cxnLst/>
                <a:rect l="l" t="t" r="r" b="b"/>
                <a:pathLst>
                  <a:path w="2470" h="2875" extrusionOk="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0"/>
              <p:cNvSpPr/>
              <p:nvPr/>
            </p:nvSpPr>
            <p:spPr>
              <a:xfrm>
                <a:off x="6184139" y="1227598"/>
                <a:ext cx="451696" cy="443781"/>
              </a:xfrm>
              <a:custGeom>
                <a:avLst/>
                <a:gdLst/>
                <a:ahLst/>
                <a:cxnLst/>
                <a:rect l="l" t="t" r="r" b="b"/>
                <a:pathLst>
                  <a:path w="9473" h="9307" extrusionOk="0">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6361570" y="1220827"/>
                <a:ext cx="19025" cy="17690"/>
              </a:xfrm>
              <a:custGeom>
                <a:avLst/>
                <a:gdLst/>
                <a:ahLst/>
                <a:cxnLst/>
                <a:rect l="l" t="t" r="r" b="b"/>
                <a:pathLst>
                  <a:path w="399" h="371" extrusionOk="0">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 name="Google Shape;317;p30"/>
            <p:cNvGrpSpPr/>
            <p:nvPr/>
          </p:nvGrpSpPr>
          <p:grpSpPr>
            <a:xfrm>
              <a:off x="723837" y="1482615"/>
              <a:ext cx="267223" cy="233165"/>
              <a:chOff x="6908262" y="1240186"/>
              <a:chExt cx="472209" cy="412024"/>
            </a:xfrm>
          </p:grpSpPr>
          <p:sp>
            <p:nvSpPr>
              <p:cNvPr id="318" name="Google Shape;318;p30"/>
              <p:cNvSpPr/>
              <p:nvPr/>
            </p:nvSpPr>
            <p:spPr>
              <a:xfrm>
                <a:off x="7105958" y="1594618"/>
                <a:ext cx="76769" cy="17929"/>
              </a:xfrm>
              <a:custGeom>
                <a:avLst/>
                <a:gdLst/>
                <a:ahLst/>
                <a:cxnLst/>
                <a:rect l="l" t="t" r="r" b="b"/>
                <a:pathLst>
                  <a:path w="1610" h="376" extrusionOk="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0"/>
              <p:cNvSpPr/>
              <p:nvPr/>
            </p:nvSpPr>
            <p:spPr>
              <a:xfrm>
                <a:off x="7080209" y="1365642"/>
                <a:ext cx="136229" cy="159593"/>
              </a:xfrm>
              <a:custGeom>
                <a:avLst/>
                <a:gdLst/>
                <a:ahLst/>
                <a:cxnLst/>
                <a:rect l="l" t="t" r="r" b="b"/>
                <a:pathLst>
                  <a:path w="2857" h="3347" extrusionOk="0">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a:off x="7019365" y="1240186"/>
                <a:ext cx="249999" cy="412024"/>
              </a:xfrm>
              <a:custGeom>
                <a:avLst/>
                <a:gdLst/>
                <a:ahLst/>
                <a:cxnLst/>
                <a:rect l="l" t="t" r="r" b="b"/>
                <a:pathLst>
                  <a:path w="5243" h="8641" extrusionOk="0">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p:nvPr/>
            </p:nvSpPr>
            <p:spPr>
              <a:xfrm>
                <a:off x="6955183" y="1401691"/>
                <a:ext cx="41722" cy="97606"/>
              </a:xfrm>
              <a:custGeom>
                <a:avLst/>
                <a:gdLst/>
                <a:ahLst/>
                <a:cxnLst/>
                <a:rect l="l" t="t" r="r" b="b"/>
                <a:pathLst>
                  <a:path w="875" h="2047" extrusionOk="0">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0"/>
              <p:cNvSpPr/>
              <p:nvPr/>
            </p:nvSpPr>
            <p:spPr>
              <a:xfrm>
                <a:off x="6908262" y="1371269"/>
                <a:ext cx="58220" cy="158592"/>
              </a:xfrm>
              <a:custGeom>
                <a:avLst/>
                <a:gdLst/>
                <a:ahLst/>
                <a:cxnLst/>
                <a:rect l="l" t="t" r="r" b="b"/>
                <a:pathLst>
                  <a:path w="1221" h="3326" extrusionOk="0">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0"/>
              <p:cNvSpPr/>
              <p:nvPr/>
            </p:nvSpPr>
            <p:spPr>
              <a:xfrm>
                <a:off x="7291781" y="1401691"/>
                <a:ext cx="41722" cy="97606"/>
              </a:xfrm>
              <a:custGeom>
                <a:avLst/>
                <a:gdLst/>
                <a:ahLst/>
                <a:cxnLst/>
                <a:rect l="l" t="t" r="r" b="b"/>
                <a:pathLst>
                  <a:path w="875" h="2047" extrusionOk="0">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0"/>
              <p:cNvSpPr/>
              <p:nvPr/>
            </p:nvSpPr>
            <p:spPr>
              <a:xfrm>
                <a:off x="7322871" y="1371269"/>
                <a:ext cx="57600" cy="158449"/>
              </a:xfrm>
              <a:custGeom>
                <a:avLst/>
                <a:gdLst/>
                <a:ahLst/>
                <a:cxnLst/>
                <a:rect l="l" t="t" r="r" b="b"/>
                <a:pathLst>
                  <a:path w="1208" h="3323" extrusionOk="0">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0"/>
              <p:cNvSpPr/>
              <p:nvPr/>
            </p:nvSpPr>
            <p:spPr>
              <a:xfrm>
                <a:off x="7018030" y="1348476"/>
                <a:ext cx="19502" cy="17786"/>
              </a:xfrm>
              <a:custGeom>
                <a:avLst/>
                <a:gdLst/>
                <a:ahLst/>
                <a:cxnLst/>
                <a:rect l="l" t="t" r="r" b="b"/>
                <a:pathLst>
                  <a:path w="409" h="373" extrusionOk="0">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26" name="Google Shape;326;p30"/>
            <p:cNvCxnSpPr/>
            <p:nvPr/>
          </p:nvCxnSpPr>
          <p:spPr>
            <a:xfrm>
              <a:off x="729625" y="1355100"/>
              <a:ext cx="255600" cy="0"/>
            </a:xfrm>
            <a:prstGeom prst="straightConnector1">
              <a:avLst/>
            </a:prstGeom>
            <a:noFill/>
            <a:ln w="9525" cap="flat" cmpd="sng">
              <a:solidFill>
                <a:schemeClr val="dk1"/>
              </a:solidFill>
              <a:prstDash val="solid"/>
              <a:round/>
              <a:headEnd type="none" w="med" len="med"/>
              <a:tailEnd type="none" w="med" len="med"/>
            </a:ln>
          </p:spPr>
        </p:cxnSp>
        <p:cxnSp>
          <p:nvCxnSpPr>
            <p:cNvPr id="327" name="Google Shape;327;p30"/>
            <p:cNvCxnSpPr/>
            <p:nvPr/>
          </p:nvCxnSpPr>
          <p:spPr>
            <a:xfrm>
              <a:off x="729625" y="1845525"/>
              <a:ext cx="255600" cy="0"/>
            </a:xfrm>
            <a:prstGeom prst="straightConnector1">
              <a:avLst/>
            </a:prstGeom>
            <a:noFill/>
            <a:ln w="9525" cap="flat" cmpd="sng">
              <a:solidFill>
                <a:schemeClr val="dk1"/>
              </a:solidFill>
              <a:prstDash val="solid"/>
              <a:round/>
              <a:headEnd type="none" w="med" len="med"/>
              <a:tailEnd type="none" w="med" len="med"/>
            </a:ln>
          </p:spPr>
        </p:cxnSp>
      </p:grpSp>
      <p:sp>
        <p:nvSpPr>
          <p:cNvPr id="46" name="Google Shape;351;p31">
            <a:extLst>
              <a:ext uri="{FF2B5EF4-FFF2-40B4-BE49-F238E27FC236}">
                <a16:creationId xmlns:a16="http://schemas.microsoft.com/office/drawing/2014/main" id="{F84373FF-7AFD-5D2F-5DDA-7D458262A2F9}"/>
              </a:ext>
            </a:extLst>
          </p:cNvPr>
          <p:cNvSpPr/>
          <p:nvPr/>
        </p:nvSpPr>
        <p:spPr>
          <a:xfrm>
            <a:off x="1379968" y="1081458"/>
            <a:ext cx="7215420" cy="45719"/>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52;p31">
            <a:extLst>
              <a:ext uri="{FF2B5EF4-FFF2-40B4-BE49-F238E27FC236}">
                <a16:creationId xmlns:a16="http://schemas.microsoft.com/office/drawing/2014/main" id="{3F685A9B-6C60-19D4-2952-C0FBD3186B6B}"/>
              </a:ext>
            </a:extLst>
          </p:cNvPr>
          <p:cNvSpPr/>
          <p:nvPr/>
        </p:nvSpPr>
        <p:spPr>
          <a:xfrm>
            <a:off x="1377731" y="1081458"/>
            <a:ext cx="618285" cy="45719"/>
          </a:xfrm>
          <a:custGeom>
            <a:avLst/>
            <a:gdLst/>
            <a:ahLst/>
            <a:cxnLst/>
            <a:rect l="l" t="t" r="r" b="b"/>
            <a:pathLst>
              <a:path w="11304" h="680" extrusionOk="0">
                <a:moveTo>
                  <a:pt x="347" y="0"/>
                </a:moveTo>
                <a:cubicBezTo>
                  <a:pt x="153" y="0"/>
                  <a:pt x="0" y="152"/>
                  <a:pt x="0" y="347"/>
                </a:cubicBezTo>
                <a:cubicBezTo>
                  <a:pt x="0" y="527"/>
                  <a:pt x="153" y="679"/>
                  <a:pt x="347" y="679"/>
                </a:cubicBezTo>
                <a:lnTo>
                  <a:pt x="11248" y="679"/>
                </a:lnTo>
                <a:cubicBezTo>
                  <a:pt x="11248" y="458"/>
                  <a:pt x="11261" y="222"/>
                  <a:pt x="11303" y="0"/>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 name="Google Shape;353;p31">
            <a:extLst>
              <a:ext uri="{FF2B5EF4-FFF2-40B4-BE49-F238E27FC236}">
                <a16:creationId xmlns:a16="http://schemas.microsoft.com/office/drawing/2014/main" id="{13F85CEA-7208-CE7D-141D-06AC1143A62F}"/>
              </a:ext>
            </a:extLst>
          </p:cNvPr>
          <p:cNvGrpSpPr/>
          <p:nvPr/>
        </p:nvGrpSpPr>
        <p:grpSpPr>
          <a:xfrm>
            <a:off x="1942507" y="1031266"/>
            <a:ext cx="146045" cy="146102"/>
            <a:chOff x="3206407" y="2963780"/>
            <a:chExt cx="146045" cy="146102"/>
          </a:xfrm>
        </p:grpSpPr>
        <p:sp>
          <p:nvSpPr>
            <p:cNvPr id="49" name="Google Shape;354;p31">
              <a:extLst>
                <a:ext uri="{FF2B5EF4-FFF2-40B4-BE49-F238E27FC236}">
                  <a16:creationId xmlns:a16="http://schemas.microsoft.com/office/drawing/2014/main" id="{4BCB0103-3CD4-6BD2-CA45-AE8039241AF1}"/>
                </a:ext>
              </a:extLst>
            </p:cNvPr>
            <p:cNvSpPr/>
            <p:nvPr/>
          </p:nvSpPr>
          <p:spPr>
            <a:xfrm>
              <a:off x="3206407" y="2963780"/>
              <a:ext cx="146045" cy="146102"/>
            </a:xfrm>
            <a:custGeom>
              <a:avLst/>
              <a:gdLst/>
              <a:ahLst/>
              <a:cxnLst/>
              <a:rect l="l" t="t" r="r" b="b"/>
              <a:pathLst>
                <a:path w="2552" h="2553" extrusionOk="0">
                  <a:moveTo>
                    <a:pt x="1276" y="1"/>
                  </a:moveTo>
                  <a:cubicBezTo>
                    <a:pt x="568" y="1"/>
                    <a:pt x="0" y="570"/>
                    <a:pt x="0" y="1277"/>
                  </a:cubicBezTo>
                  <a:cubicBezTo>
                    <a:pt x="0" y="1984"/>
                    <a:pt x="568" y="2552"/>
                    <a:pt x="1276" y="2552"/>
                  </a:cubicBezTo>
                  <a:cubicBezTo>
                    <a:pt x="1983" y="2552"/>
                    <a:pt x="2552" y="1984"/>
                    <a:pt x="2552" y="1277"/>
                  </a:cubicBezTo>
                  <a:cubicBezTo>
                    <a:pt x="2552" y="570"/>
                    <a:pt x="1983" y="1"/>
                    <a:pt x="12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55;p31">
              <a:extLst>
                <a:ext uri="{FF2B5EF4-FFF2-40B4-BE49-F238E27FC236}">
                  <a16:creationId xmlns:a16="http://schemas.microsoft.com/office/drawing/2014/main" id="{9D8743C7-35EF-356F-AE02-BF2A7C1EDC87}"/>
                </a:ext>
              </a:extLst>
            </p:cNvPr>
            <p:cNvSpPr/>
            <p:nvPr/>
          </p:nvSpPr>
          <p:spPr>
            <a:xfrm>
              <a:off x="3250815" y="3008245"/>
              <a:ext cx="57227" cy="57170"/>
            </a:xfrm>
            <a:custGeom>
              <a:avLst/>
              <a:gdLst/>
              <a:ahLst/>
              <a:cxnLst/>
              <a:rect l="l" t="t" r="r" b="b"/>
              <a:pathLst>
                <a:path w="1000" h="999" extrusionOk="0">
                  <a:moveTo>
                    <a:pt x="500" y="0"/>
                  </a:moveTo>
                  <a:cubicBezTo>
                    <a:pt x="223" y="0"/>
                    <a:pt x="1" y="222"/>
                    <a:pt x="1" y="500"/>
                  </a:cubicBezTo>
                  <a:cubicBezTo>
                    <a:pt x="1" y="777"/>
                    <a:pt x="223" y="999"/>
                    <a:pt x="500" y="999"/>
                  </a:cubicBezTo>
                  <a:cubicBezTo>
                    <a:pt x="777" y="999"/>
                    <a:pt x="999" y="777"/>
                    <a:pt x="999" y="500"/>
                  </a:cubicBezTo>
                  <a:cubicBezTo>
                    <a:pt x="999" y="222"/>
                    <a:pt x="777" y="0"/>
                    <a:pt x="500" y="0"/>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356;p31">
            <a:extLst>
              <a:ext uri="{FF2B5EF4-FFF2-40B4-BE49-F238E27FC236}">
                <a16:creationId xmlns:a16="http://schemas.microsoft.com/office/drawing/2014/main" id="{DAE851FD-38E0-109C-6944-80CEC3224077}"/>
              </a:ext>
            </a:extLst>
          </p:cNvPr>
          <p:cNvGrpSpPr/>
          <p:nvPr/>
        </p:nvGrpSpPr>
        <p:grpSpPr>
          <a:xfrm>
            <a:off x="7281011" y="476142"/>
            <a:ext cx="1314377" cy="482094"/>
            <a:chOff x="4776350" y="1692025"/>
            <a:chExt cx="1314377" cy="482094"/>
          </a:xfrm>
        </p:grpSpPr>
        <p:sp>
          <p:nvSpPr>
            <p:cNvPr id="52" name="Google Shape;357;p31">
              <a:extLst>
                <a:ext uri="{FF2B5EF4-FFF2-40B4-BE49-F238E27FC236}">
                  <a16:creationId xmlns:a16="http://schemas.microsoft.com/office/drawing/2014/main" id="{D9F63737-977A-30A4-A3A1-9820D320F364}"/>
                </a:ext>
              </a:extLst>
            </p:cNvPr>
            <p:cNvSpPr/>
            <p:nvPr/>
          </p:nvSpPr>
          <p:spPr>
            <a:xfrm>
              <a:off x="5195459" y="1692025"/>
              <a:ext cx="492273" cy="482094"/>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58;p31">
              <a:extLst>
                <a:ext uri="{FF2B5EF4-FFF2-40B4-BE49-F238E27FC236}">
                  <a16:creationId xmlns:a16="http://schemas.microsoft.com/office/drawing/2014/main" id="{C8BA13C3-67E3-95E7-F396-2570FFC854CB}"/>
                </a:ext>
              </a:extLst>
            </p:cNvPr>
            <p:cNvSpPr/>
            <p:nvPr/>
          </p:nvSpPr>
          <p:spPr>
            <a:xfrm>
              <a:off x="5377513" y="1860017"/>
              <a:ext cx="42768" cy="146115"/>
            </a:xfrm>
            <a:custGeom>
              <a:avLst/>
              <a:gdLst/>
              <a:ahLst/>
              <a:cxnLst/>
              <a:rect l="l" t="t" r="r" b="b"/>
              <a:pathLst>
                <a:path w="958" h="3273" extrusionOk="0">
                  <a:moveTo>
                    <a:pt x="0" y="0"/>
                  </a:moveTo>
                  <a:lnTo>
                    <a:pt x="0" y="3273"/>
                  </a:lnTo>
                  <a:lnTo>
                    <a:pt x="958" y="3273"/>
                  </a:lnTo>
                  <a:lnTo>
                    <a:pt x="9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59;p31">
              <a:extLst>
                <a:ext uri="{FF2B5EF4-FFF2-40B4-BE49-F238E27FC236}">
                  <a16:creationId xmlns:a16="http://schemas.microsoft.com/office/drawing/2014/main" id="{FB3F9344-4D8F-EB42-46F4-DA1E3AFD2FDF}"/>
                </a:ext>
              </a:extLst>
            </p:cNvPr>
            <p:cNvSpPr/>
            <p:nvPr/>
          </p:nvSpPr>
          <p:spPr>
            <a:xfrm>
              <a:off x="5458629" y="1860017"/>
              <a:ext cx="43393" cy="146115"/>
            </a:xfrm>
            <a:custGeom>
              <a:avLst/>
              <a:gdLst/>
              <a:ahLst/>
              <a:cxnLst/>
              <a:rect l="l" t="t" r="r" b="b"/>
              <a:pathLst>
                <a:path w="972" h="3273" extrusionOk="0">
                  <a:moveTo>
                    <a:pt x="0" y="0"/>
                  </a:moveTo>
                  <a:lnTo>
                    <a:pt x="0" y="3273"/>
                  </a:lnTo>
                  <a:lnTo>
                    <a:pt x="971" y="3273"/>
                  </a:lnTo>
                  <a:lnTo>
                    <a:pt x="9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60;p31">
              <a:extLst>
                <a:ext uri="{FF2B5EF4-FFF2-40B4-BE49-F238E27FC236}">
                  <a16:creationId xmlns:a16="http://schemas.microsoft.com/office/drawing/2014/main" id="{5D14A476-E237-50A7-10AD-78CD5157177B}"/>
                </a:ext>
              </a:extLst>
            </p:cNvPr>
            <p:cNvSpPr/>
            <p:nvPr/>
          </p:nvSpPr>
          <p:spPr>
            <a:xfrm>
              <a:off x="5829434" y="1802383"/>
              <a:ext cx="261293" cy="261337"/>
            </a:xfrm>
            <a:custGeom>
              <a:avLst/>
              <a:gdLst/>
              <a:ahLst/>
              <a:cxnLst/>
              <a:rect l="l" t="t" r="r" b="b"/>
              <a:pathLst>
                <a:path w="5853" h="5854" extrusionOk="0">
                  <a:moveTo>
                    <a:pt x="2927" y="1"/>
                  </a:moveTo>
                  <a:cubicBezTo>
                    <a:pt x="1319" y="1"/>
                    <a:pt x="1" y="1319"/>
                    <a:pt x="1" y="2928"/>
                  </a:cubicBezTo>
                  <a:cubicBezTo>
                    <a:pt x="1" y="4550"/>
                    <a:pt x="1319" y="5853"/>
                    <a:pt x="2927" y="5853"/>
                  </a:cubicBezTo>
                  <a:cubicBezTo>
                    <a:pt x="4549" y="5853"/>
                    <a:pt x="5853" y="4550"/>
                    <a:pt x="5853" y="2928"/>
                  </a:cubicBezTo>
                  <a:cubicBezTo>
                    <a:pt x="5853" y="1319"/>
                    <a:pt x="4549" y="1"/>
                    <a:pt x="29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61;p31">
              <a:extLst>
                <a:ext uri="{FF2B5EF4-FFF2-40B4-BE49-F238E27FC236}">
                  <a16:creationId xmlns:a16="http://schemas.microsoft.com/office/drawing/2014/main" id="{6D1BE1F0-0885-D7A4-559D-CC908CF3CD10}"/>
                </a:ext>
              </a:extLst>
            </p:cNvPr>
            <p:cNvSpPr/>
            <p:nvPr/>
          </p:nvSpPr>
          <p:spPr>
            <a:xfrm>
              <a:off x="5931622" y="1905151"/>
              <a:ext cx="48928" cy="56428"/>
            </a:xfrm>
            <a:custGeom>
              <a:avLst/>
              <a:gdLst/>
              <a:ahLst/>
              <a:cxnLst/>
              <a:rect l="l" t="t" r="r" b="b"/>
              <a:pathLst>
                <a:path w="1096" h="1264" extrusionOk="0">
                  <a:moveTo>
                    <a:pt x="0" y="1"/>
                  </a:moveTo>
                  <a:lnTo>
                    <a:pt x="0" y="1263"/>
                  </a:lnTo>
                  <a:lnTo>
                    <a:pt x="1095" y="626"/>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62;p31">
              <a:extLst>
                <a:ext uri="{FF2B5EF4-FFF2-40B4-BE49-F238E27FC236}">
                  <a16:creationId xmlns:a16="http://schemas.microsoft.com/office/drawing/2014/main" id="{306CB29E-AD0C-8DF3-F5C0-2E4970B53AD0}"/>
                </a:ext>
              </a:extLst>
            </p:cNvPr>
            <p:cNvSpPr/>
            <p:nvPr/>
          </p:nvSpPr>
          <p:spPr>
            <a:xfrm>
              <a:off x="5980506" y="1905151"/>
              <a:ext cx="8125" cy="55803"/>
            </a:xfrm>
            <a:custGeom>
              <a:avLst/>
              <a:gdLst/>
              <a:ahLst/>
              <a:cxnLst/>
              <a:rect l="l" t="t" r="r" b="b"/>
              <a:pathLst>
                <a:path w="182" h="1250" extrusionOk="0">
                  <a:moveTo>
                    <a:pt x="0" y="1"/>
                  </a:moveTo>
                  <a:lnTo>
                    <a:pt x="0" y="1249"/>
                  </a:lnTo>
                  <a:lnTo>
                    <a:pt x="181" y="1249"/>
                  </a:lnTo>
                  <a:lnTo>
                    <a:pt x="18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63;p31">
              <a:extLst>
                <a:ext uri="{FF2B5EF4-FFF2-40B4-BE49-F238E27FC236}">
                  <a16:creationId xmlns:a16="http://schemas.microsoft.com/office/drawing/2014/main" id="{01C40CCF-5AD0-407B-4315-845D793AC1EB}"/>
                </a:ext>
              </a:extLst>
            </p:cNvPr>
            <p:cNvSpPr/>
            <p:nvPr/>
          </p:nvSpPr>
          <p:spPr>
            <a:xfrm>
              <a:off x="4776350" y="1802383"/>
              <a:ext cx="260668" cy="261337"/>
            </a:xfrm>
            <a:custGeom>
              <a:avLst/>
              <a:gdLst/>
              <a:ahLst/>
              <a:cxnLst/>
              <a:rect l="l" t="t" r="r" b="b"/>
              <a:pathLst>
                <a:path w="5839" h="5854" extrusionOk="0">
                  <a:moveTo>
                    <a:pt x="2913" y="1"/>
                  </a:moveTo>
                  <a:cubicBezTo>
                    <a:pt x="1304" y="1"/>
                    <a:pt x="1" y="1319"/>
                    <a:pt x="1" y="2928"/>
                  </a:cubicBezTo>
                  <a:cubicBezTo>
                    <a:pt x="1" y="4550"/>
                    <a:pt x="1304" y="5853"/>
                    <a:pt x="2913" y="5853"/>
                  </a:cubicBezTo>
                  <a:cubicBezTo>
                    <a:pt x="4535" y="5853"/>
                    <a:pt x="5839" y="4550"/>
                    <a:pt x="5839" y="2928"/>
                  </a:cubicBezTo>
                  <a:cubicBezTo>
                    <a:pt x="5839" y="1319"/>
                    <a:pt x="4535" y="1"/>
                    <a:pt x="29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64;p31">
              <a:extLst>
                <a:ext uri="{FF2B5EF4-FFF2-40B4-BE49-F238E27FC236}">
                  <a16:creationId xmlns:a16="http://schemas.microsoft.com/office/drawing/2014/main" id="{EDC92383-0A5A-B17D-3A93-2F3F30CB8C39}"/>
                </a:ext>
              </a:extLst>
            </p:cNvPr>
            <p:cNvSpPr/>
            <p:nvPr/>
          </p:nvSpPr>
          <p:spPr>
            <a:xfrm>
              <a:off x="4885904" y="1905151"/>
              <a:ext cx="49017" cy="56428"/>
            </a:xfrm>
            <a:custGeom>
              <a:avLst/>
              <a:gdLst/>
              <a:ahLst/>
              <a:cxnLst/>
              <a:rect l="l" t="t" r="r" b="b"/>
              <a:pathLst>
                <a:path w="1098" h="1264" extrusionOk="0">
                  <a:moveTo>
                    <a:pt x="1097" y="1"/>
                  </a:moveTo>
                  <a:lnTo>
                    <a:pt x="1" y="626"/>
                  </a:lnTo>
                  <a:lnTo>
                    <a:pt x="1097" y="1263"/>
                  </a:lnTo>
                  <a:lnTo>
                    <a:pt x="109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65;p31">
              <a:extLst>
                <a:ext uri="{FF2B5EF4-FFF2-40B4-BE49-F238E27FC236}">
                  <a16:creationId xmlns:a16="http://schemas.microsoft.com/office/drawing/2014/main" id="{3EFF9B0C-6AD7-B4E9-E53E-96DE3D3A1EFC}"/>
                </a:ext>
              </a:extLst>
            </p:cNvPr>
            <p:cNvSpPr/>
            <p:nvPr/>
          </p:nvSpPr>
          <p:spPr>
            <a:xfrm>
              <a:off x="4878493" y="1905151"/>
              <a:ext cx="7455" cy="55803"/>
            </a:xfrm>
            <a:custGeom>
              <a:avLst/>
              <a:gdLst/>
              <a:ahLst/>
              <a:cxnLst/>
              <a:rect l="l" t="t" r="r" b="b"/>
              <a:pathLst>
                <a:path w="167" h="1250" extrusionOk="0">
                  <a:moveTo>
                    <a:pt x="1" y="1"/>
                  </a:moveTo>
                  <a:lnTo>
                    <a:pt x="1" y="1249"/>
                  </a:lnTo>
                  <a:lnTo>
                    <a:pt x="167" y="1249"/>
                  </a:lnTo>
                  <a:lnTo>
                    <a:pt x="1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983;p40">
            <a:extLst>
              <a:ext uri="{FF2B5EF4-FFF2-40B4-BE49-F238E27FC236}">
                <a16:creationId xmlns:a16="http://schemas.microsoft.com/office/drawing/2014/main" id="{3CAF16A4-B99A-320B-EC22-3FCACCFA7230}"/>
              </a:ext>
            </a:extLst>
          </p:cNvPr>
          <p:cNvSpPr txBox="1">
            <a:spLocks noGrp="1"/>
          </p:cNvSpPr>
          <p:nvPr>
            <p:ph type="subTitle" idx="1"/>
          </p:nvPr>
        </p:nvSpPr>
        <p:spPr>
          <a:xfrm>
            <a:off x="4347813" y="1709625"/>
            <a:ext cx="3753600" cy="505500"/>
          </a:xfrm>
          <a:prstGeom prst="rect">
            <a:avLst/>
          </a:prstGeom>
        </p:spPr>
        <p:txBody>
          <a:bodyPr spcFirstLastPara="1" wrap="square" lIns="91425" tIns="0" rIns="91425" bIns="0" anchor="t" anchorCtr="0">
            <a:noAutofit/>
          </a:bodyPr>
          <a:lstStyle/>
          <a:p>
            <a:pPr marL="0" lvl="0" indent="0" algn="l" rtl="0">
              <a:spcBef>
                <a:spcPts val="0"/>
              </a:spcBef>
              <a:spcAft>
                <a:spcPts val="1200"/>
              </a:spcAft>
              <a:buNone/>
            </a:pPr>
            <a:r>
              <a:rPr lang="en" sz="1100" dirty="0"/>
              <a:t>Artist, Name, Lyric text, and Valence value, this last one calculated by Spotify.</a:t>
            </a:r>
            <a:endParaRPr sz="1100" dirty="0"/>
          </a:p>
        </p:txBody>
      </p:sp>
      <p:sp>
        <p:nvSpPr>
          <p:cNvPr id="27" name="Google Shape;984;p40">
            <a:extLst>
              <a:ext uri="{FF2B5EF4-FFF2-40B4-BE49-F238E27FC236}">
                <a16:creationId xmlns:a16="http://schemas.microsoft.com/office/drawing/2014/main" id="{ABFC159A-993E-7376-1E1A-A0803C4F2934}"/>
              </a:ext>
            </a:extLst>
          </p:cNvPr>
          <p:cNvSpPr txBox="1">
            <a:spLocks/>
          </p:cNvSpPr>
          <p:nvPr/>
        </p:nvSpPr>
        <p:spPr>
          <a:xfrm>
            <a:off x="4347813" y="2780700"/>
            <a:ext cx="3753600" cy="505500"/>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1pPr>
            <a:lvl2pPr marL="914400" marR="0" lvl="1"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2pPr>
            <a:lvl3pPr marL="1371600" marR="0" lvl="2"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3pPr>
            <a:lvl4pPr marL="1828800" marR="0" lvl="3"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4pPr>
            <a:lvl5pPr marL="2286000" marR="0" lvl="4"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5pPr>
            <a:lvl6pPr marL="2743200" marR="0" lvl="5"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6pPr>
            <a:lvl7pPr marL="3200400" marR="0" lvl="6"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7pPr>
            <a:lvl8pPr marL="3657600" marR="0" lvl="7"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8pPr>
            <a:lvl9pPr marL="4114800" marR="0" lvl="8"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9pPr>
          </a:lstStyle>
          <a:p>
            <a:pPr marL="0" indent="0">
              <a:spcAft>
                <a:spcPts val="1200"/>
              </a:spcAft>
            </a:pPr>
            <a:r>
              <a:rPr lang="en-US" sz="1100" dirty="0"/>
              <a:t>This is a float number that goes from 0.0 to 1.0, lower numbers are negative (sadness, angry) , and higher ones are positive (happy, joyful)</a:t>
            </a:r>
          </a:p>
        </p:txBody>
      </p:sp>
      <p:sp>
        <p:nvSpPr>
          <p:cNvPr id="28" name="Google Shape;985;p40">
            <a:extLst>
              <a:ext uri="{FF2B5EF4-FFF2-40B4-BE49-F238E27FC236}">
                <a16:creationId xmlns:a16="http://schemas.microsoft.com/office/drawing/2014/main" id="{D551C1F4-2840-BE16-11E0-607BB2C7B996}"/>
              </a:ext>
            </a:extLst>
          </p:cNvPr>
          <p:cNvSpPr txBox="1">
            <a:spLocks noGrp="1"/>
          </p:cNvSpPr>
          <p:nvPr>
            <p:ph type="subTitle" idx="2"/>
          </p:nvPr>
        </p:nvSpPr>
        <p:spPr>
          <a:xfrm>
            <a:off x="4347820" y="1355825"/>
            <a:ext cx="2715920" cy="305700"/>
          </a:xfrm>
          <a:prstGeom prst="rect">
            <a:avLst/>
          </a:prstGeom>
          <a:ln>
            <a:noFill/>
          </a:ln>
        </p:spPr>
        <p:txBody>
          <a:bodyPr spcFirstLastPara="1" wrap="square" lIns="91425" tIns="0" rIns="91425" bIns="0" anchor="t" anchorCtr="0">
            <a:noAutofit/>
          </a:bodyPr>
          <a:lstStyle/>
          <a:p>
            <a:pPr marL="0" lvl="0" indent="0" algn="l" rtl="0">
              <a:spcBef>
                <a:spcPts val="0"/>
              </a:spcBef>
              <a:spcAft>
                <a:spcPts val="1200"/>
              </a:spcAft>
              <a:buNone/>
            </a:pPr>
            <a:r>
              <a:rPr lang="en" dirty="0"/>
              <a:t>Spotify Information</a:t>
            </a:r>
            <a:endParaRPr dirty="0"/>
          </a:p>
        </p:txBody>
      </p:sp>
      <p:sp>
        <p:nvSpPr>
          <p:cNvPr id="29" name="Google Shape;986;p40">
            <a:extLst>
              <a:ext uri="{FF2B5EF4-FFF2-40B4-BE49-F238E27FC236}">
                <a16:creationId xmlns:a16="http://schemas.microsoft.com/office/drawing/2014/main" id="{1EE8BB41-AA46-FDE4-0F30-ABC0014DA66D}"/>
              </a:ext>
            </a:extLst>
          </p:cNvPr>
          <p:cNvSpPr txBox="1">
            <a:spLocks/>
          </p:cNvSpPr>
          <p:nvPr/>
        </p:nvSpPr>
        <p:spPr>
          <a:xfrm>
            <a:off x="4347821" y="2426900"/>
            <a:ext cx="1656000" cy="305700"/>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1pPr>
            <a:lvl2pPr marL="914400" marR="0" lvl="1"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2pPr>
            <a:lvl3pPr marL="1371600" marR="0" lvl="2"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3pPr>
            <a:lvl4pPr marL="1828800" marR="0" lvl="3"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4pPr>
            <a:lvl5pPr marL="2286000" marR="0" lvl="4"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5pPr>
            <a:lvl6pPr marL="2743200" marR="0" lvl="5"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6pPr>
            <a:lvl7pPr marL="3200400" marR="0" lvl="6"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7pPr>
            <a:lvl8pPr marL="3657600" marR="0" lvl="7"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8pPr>
            <a:lvl9pPr marL="4114800" marR="0" lvl="8"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9pPr>
          </a:lstStyle>
          <a:p>
            <a:pPr marL="0" indent="0">
              <a:spcAft>
                <a:spcPts val="1200"/>
              </a:spcAft>
            </a:pPr>
            <a:r>
              <a:rPr lang="en-US" dirty="0"/>
              <a:t>Valence</a:t>
            </a:r>
          </a:p>
        </p:txBody>
      </p:sp>
      <p:sp>
        <p:nvSpPr>
          <p:cNvPr id="30" name="Google Shape;987;p40">
            <a:extLst>
              <a:ext uri="{FF2B5EF4-FFF2-40B4-BE49-F238E27FC236}">
                <a16:creationId xmlns:a16="http://schemas.microsoft.com/office/drawing/2014/main" id="{CA200277-FF4A-CE9A-4789-99DB23D95CD7}"/>
              </a:ext>
            </a:extLst>
          </p:cNvPr>
          <p:cNvSpPr txBox="1">
            <a:spLocks/>
          </p:cNvSpPr>
          <p:nvPr/>
        </p:nvSpPr>
        <p:spPr>
          <a:xfrm>
            <a:off x="4347813" y="3851775"/>
            <a:ext cx="3753600" cy="505500"/>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1pPr>
            <a:lvl2pPr marL="914400" marR="0" lvl="1"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2pPr>
            <a:lvl3pPr marL="1371600" marR="0" lvl="2"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3pPr>
            <a:lvl4pPr marL="1828800" marR="0" lvl="3"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4pPr>
            <a:lvl5pPr marL="2286000" marR="0" lvl="4"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5pPr>
            <a:lvl6pPr marL="2743200" marR="0" lvl="5"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6pPr>
            <a:lvl7pPr marL="3200400" marR="0" lvl="6"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7pPr>
            <a:lvl8pPr marL="3657600" marR="0" lvl="7"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8pPr>
            <a:lvl9pPr marL="4114800" marR="0" lvl="8"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9pPr>
          </a:lstStyle>
          <a:p>
            <a:pPr marL="0" indent="0">
              <a:spcAft>
                <a:spcPts val="1200"/>
              </a:spcAft>
            </a:pPr>
            <a:r>
              <a:rPr lang="en-US" sz="1100" dirty="0"/>
              <a:t>https://</a:t>
            </a:r>
            <a:r>
              <a:rPr lang="en-US" sz="1100" dirty="0" err="1"/>
              <a:t>www.kaggle.com</a:t>
            </a:r>
            <a:r>
              <a:rPr lang="en-US" sz="1100" dirty="0"/>
              <a:t>/datasets/</a:t>
            </a:r>
            <a:r>
              <a:rPr lang="en-US" sz="1100" dirty="0" err="1"/>
              <a:t>edenbd</a:t>
            </a:r>
            <a:r>
              <a:rPr lang="en-US" sz="1100" dirty="0"/>
              <a:t>/150k-lyrics-labeled-with-spotify-valence</a:t>
            </a:r>
          </a:p>
        </p:txBody>
      </p:sp>
      <p:sp>
        <p:nvSpPr>
          <p:cNvPr id="31" name="Google Shape;988;p40">
            <a:extLst>
              <a:ext uri="{FF2B5EF4-FFF2-40B4-BE49-F238E27FC236}">
                <a16:creationId xmlns:a16="http://schemas.microsoft.com/office/drawing/2014/main" id="{F317EA22-99AE-8704-E2D9-D8DFBED1C7EC}"/>
              </a:ext>
            </a:extLst>
          </p:cNvPr>
          <p:cNvSpPr txBox="1">
            <a:spLocks/>
          </p:cNvSpPr>
          <p:nvPr/>
        </p:nvSpPr>
        <p:spPr>
          <a:xfrm>
            <a:off x="4347821" y="3497975"/>
            <a:ext cx="1656000" cy="305700"/>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1pPr>
            <a:lvl2pPr marL="914400" marR="0" lvl="1"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2pPr>
            <a:lvl3pPr marL="1371600" marR="0" lvl="2"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3pPr>
            <a:lvl4pPr marL="1828800" marR="0" lvl="3"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4pPr>
            <a:lvl5pPr marL="2286000" marR="0" lvl="4"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5pPr>
            <a:lvl6pPr marL="2743200" marR="0" lvl="5"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6pPr>
            <a:lvl7pPr marL="3200400" marR="0" lvl="6"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7pPr>
            <a:lvl8pPr marL="3657600" marR="0" lvl="7"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8pPr>
            <a:lvl9pPr marL="4114800" marR="0" lvl="8"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9pPr>
          </a:lstStyle>
          <a:p>
            <a:pPr marL="0" indent="0">
              <a:spcAft>
                <a:spcPts val="1200"/>
              </a:spcAft>
            </a:pPr>
            <a:r>
              <a:rPr lang="en-US" dirty="0"/>
              <a:t>Kaggle</a:t>
            </a:r>
          </a:p>
        </p:txBody>
      </p:sp>
      <p:sp>
        <p:nvSpPr>
          <p:cNvPr id="32" name="Google Shape;990;p40">
            <a:extLst>
              <a:ext uri="{FF2B5EF4-FFF2-40B4-BE49-F238E27FC236}">
                <a16:creationId xmlns:a16="http://schemas.microsoft.com/office/drawing/2014/main" id="{E2DF156B-CE20-691E-F935-A999BE089E79}"/>
              </a:ext>
            </a:extLst>
          </p:cNvPr>
          <p:cNvSpPr txBox="1">
            <a:spLocks/>
          </p:cNvSpPr>
          <p:nvPr/>
        </p:nvSpPr>
        <p:spPr>
          <a:xfrm>
            <a:off x="1848738" y="1395650"/>
            <a:ext cx="2259300" cy="509700"/>
          </a:xfrm>
          <a:prstGeom prst="rect">
            <a:avLst/>
          </a:prstGeom>
          <a:noFill/>
          <a:ln>
            <a:noFill/>
          </a:ln>
        </p:spPr>
        <p:txBody>
          <a:bodyPr spcFirstLastPara="1" wrap="square" lIns="91425" tIns="0" rIns="91425" bIns="0" anchor="b"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1pPr>
            <a:lvl2pPr marL="914400" marR="0" lvl="1"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2pPr>
            <a:lvl3pPr marL="1371600" marR="0" lvl="2"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3pPr>
            <a:lvl4pPr marL="1828800" marR="0" lvl="3"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4pPr>
            <a:lvl5pPr marL="2286000" marR="0" lvl="4"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5pPr>
            <a:lvl6pPr marL="2743200" marR="0" lvl="5"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6pPr>
            <a:lvl7pPr marL="3200400" marR="0" lvl="6"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7pPr>
            <a:lvl8pPr marL="3657600" marR="0" lvl="7"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8pPr>
            <a:lvl9pPr marL="4114800" marR="0" lvl="8"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9pPr>
          </a:lstStyle>
          <a:p>
            <a:pPr marL="0" indent="0" algn="r"/>
            <a:r>
              <a:rPr lang="en" sz="4000" dirty="0">
                <a:latin typeface="Lexend Deca Medium"/>
                <a:sym typeface="Lexend Deca Medium"/>
              </a:rPr>
              <a:t>158,353</a:t>
            </a:r>
          </a:p>
        </p:txBody>
      </p:sp>
      <p:sp>
        <p:nvSpPr>
          <p:cNvPr id="33" name="Google Shape;991;p40">
            <a:extLst>
              <a:ext uri="{FF2B5EF4-FFF2-40B4-BE49-F238E27FC236}">
                <a16:creationId xmlns:a16="http://schemas.microsoft.com/office/drawing/2014/main" id="{F3091E36-D445-2E6D-EC06-8A3A086FB66A}"/>
              </a:ext>
            </a:extLst>
          </p:cNvPr>
          <p:cNvSpPr txBox="1">
            <a:spLocks/>
          </p:cNvSpPr>
          <p:nvPr/>
        </p:nvSpPr>
        <p:spPr>
          <a:xfrm>
            <a:off x="1848738" y="2452638"/>
            <a:ext cx="2259300" cy="509700"/>
          </a:xfrm>
          <a:prstGeom prst="rect">
            <a:avLst/>
          </a:prstGeom>
          <a:noFill/>
          <a:ln>
            <a:noFill/>
          </a:ln>
        </p:spPr>
        <p:txBody>
          <a:bodyPr spcFirstLastPara="1" wrap="square" lIns="91425" tIns="0" rIns="91425" bIns="0" anchor="b"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1pPr>
            <a:lvl2pPr marL="914400" marR="0" lvl="1"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2pPr>
            <a:lvl3pPr marL="1371600" marR="0" lvl="2"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3pPr>
            <a:lvl4pPr marL="1828800" marR="0" lvl="3"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4pPr>
            <a:lvl5pPr marL="2286000" marR="0" lvl="4"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5pPr>
            <a:lvl6pPr marL="2743200" marR="0" lvl="5"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6pPr>
            <a:lvl7pPr marL="3200400" marR="0" lvl="6"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7pPr>
            <a:lvl8pPr marL="3657600" marR="0" lvl="7"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8pPr>
            <a:lvl9pPr marL="4114800" marR="0" lvl="8"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9pPr>
          </a:lstStyle>
          <a:p>
            <a:pPr marL="0" indent="0" algn="r"/>
            <a:r>
              <a:rPr lang="en" sz="4000" dirty="0">
                <a:sym typeface="Metrophobic"/>
              </a:rPr>
              <a:t>0 to 1</a:t>
            </a:r>
          </a:p>
        </p:txBody>
      </p:sp>
      <p:sp>
        <p:nvSpPr>
          <p:cNvPr id="34" name="Google Shape;992;p40">
            <a:extLst>
              <a:ext uri="{FF2B5EF4-FFF2-40B4-BE49-F238E27FC236}">
                <a16:creationId xmlns:a16="http://schemas.microsoft.com/office/drawing/2014/main" id="{C3A8ACAC-9EC6-BE45-65D4-D6E73216927C}"/>
              </a:ext>
            </a:extLst>
          </p:cNvPr>
          <p:cNvSpPr txBox="1">
            <a:spLocks/>
          </p:cNvSpPr>
          <p:nvPr/>
        </p:nvSpPr>
        <p:spPr>
          <a:xfrm>
            <a:off x="1848738" y="3509625"/>
            <a:ext cx="2259300" cy="509700"/>
          </a:xfrm>
          <a:prstGeom prst="rect">
            <a:avLst/>
          </a:prstGeom>
          <a:noFill/>
          <a:ln>
            <a:noFill/>
          </a:ln>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6000"/>
              <a:buFont typeface="Lexend Deca Medium"/>
              <a:buNone/>
              <a:defRPr sz="4000" b="0" i="0" u="none" strike="noStrike" cap="none">
                <a:solidFill>
                  <a:schemeClr val="dk1"/>
                </a:solidFill>
                <a:latin typeface="Lexend Deca Medium"/>
                <a:ea typeface="Lexend Deca Medium"/>
                <a:cs typeface="Lexend Deca Medium"/>
                <a:sym typeface="Lexend Deca Medium"/>
              </a:defRPr>
            </a:lvl1pPr>
            <a:lvl2pPr marR="0" lvl="1" algn="ctr" rtl="0">
              <a:lnSpc>
                <a:spcPct val="100000"/>
              </a:lnSpc>
              <a:spcBef>
                <a:spcPts val="0"/>
              </a:spcBef>
              <a:spcAft>
                <a:spcPts val="0"/>
              </a:spcAft>
              <a:buClr>
                <a:schemeClr val="dk1"/>
              </a:buClr>
              <a:buSzPts val="6000"/>
              <a:buFont typeface="Lexend Deca Medium"/>
              <a:buNone/>
              <a:defRPr sz="6000" b="0" i="0" u="none" strike="noStrike" cap="none">
                <a:solidFill>
                  <a:schemeClr val="dk1"/>
                </a:solidFill>
                <a:latin typeface="Lexend Deca Medium"/>
                <a:ea typeface="Lexend Deca Medium"/>
                <a:cs typeface="Lexend Deca Medium"/>
                <a:sym typeface="Lexend Deca Medium"/>
              </a:defRPr>
            </a:lvl2pPr>
            <a:lvl3pPr marR="0" lvl="2" algn="ctr" rtl="0">
              <a:lnSpc>
                <a:spcPct val="100000"/>
              </a:lnSpc>
              <a:spcBef>
                <a:spcPts val="0"/>
              </a:spcBef>
              <a:spcAft>
                <a:spcPts val="0"/>
              </a:spcAft>
              <a:buClr>
                <a:schemeClr val="dk1"/>
              </a:buClr>
              <a:buSzPts val="6000"/>
              <a:buFont typeface="Lexend Deca Medium"/>
              <a:buNone/>
              <a:defRPr sz="6000" b="0" i="0" u="none" strike="noStrike" cap="none">
                <a:solidFill>
                  <a:schemeClr val="dk1"/>
                </a:solidFill>
                <a:latin typeface="Lexend Deca Medium"/>
                <a:ea typeface="Lexend Deca Medium"/>
                <a:cs typeface="Lexend Deca Medium"/>
                <a:sym typeface="Lexend Deca Medium"/>
              </a:defRPr>
            </a:lvl3pPr>
            <a:lvl4pPr marR="0" lvl="3" algn="ctr" rtl="0">
              <a:lnSpc>
                <a:spcPct val="100000"/>
              </a:lnSpc>
              <a:spcBef>
                <a:spcPts val="0"/>
              </a:spcBef>
              <a:spcAft>
                <a:spcPts val="0"/>
              </a:spcAft>
              <a:buClr>
                <a:schemeClr val="dk1"/>
              </a:buClr>
              <a:buSzPts val="6000"/>
              <a:buFont typeface="Lexend Deca Medium"/>
              <a:buNone/>
              <a:defRPr sz="6000" b="0" i="0" u="none" strike="noStrike" cap="none">
                <a:solidFill>
                  <a:schemeClr val="dk1"/>
                </a:solidFill>
                <a:latin typeface="Lexend Deca Medium"/>
                <a:ea typeface="Lexend Deca Medium"/>
                <a:cs typeface="Lexend Deca Medium"/>
                <a:sym typeface="Lexend Deca Medium"/>
              </a:defRPr>
            </a:lvl4pPr>
            <a:lvl5pPr marR="0" lvl="4" algn="ctr" rtl="0">
              <a:lnSpc>
                <a:spcPct val="100000"/>
              </a:lnSpc>
              <a:spcBef>
                <a:spcPts val="0"/>
              </a:spcBef>
              <a:spcAft>
                <a:spcPts val="0"/>
              </a:spcAft>
              <a:buClr>
                <a:schemeClr val="dk1"/>
              </a:buClr>
              <a:buSzPts val="6000"/>
              <a:buFont typeface="Lexend Deca Medium"/>
              <a:buNone/>
              <a:defRPr sz="6000" b="0" i="0" u="none" strike="noStrike" cap="none">
                <a:solidFill>
                  <a:schemeClr val="dk1"/>
                </a:solidFill>
                <a:latin typeface="Lexend Deca Medium"/>
                <a:ea typeface="Lexend Deca Medium"/>
                <a:cs typeface="Lexend Deca Medium"/>
                <a:sym typeface="Lexend Deca Medium"/>
              </a:defRPr>
            </a:lvl5pPr>
            <a:lvl6pPr marR="0" lvl="5" algn="ctr" rtl="0">
              <a:lnSpc>
                <a:spcPct val="100000"/>
              </a:lnSpc>
              <a:spcBef>
                <a:spcPts val="0"/>
              </a:spcBef>
              <a:spcAft>
                <a:spcPts val="0"/>
              </a:spcAft>
              <a:buClr>
                <a:schemeClr val="dk1"/>
              </a:buClr>
              <a:buSzPts val="6000"/>
              <a:buFont typeface="Lexend Deca Medium"/>
              <a:buNone/>
              <a:defRPr sz="6000" b="0" i="0" u="none" strike="noStrike" cap="none">
                <a:solidFill>
                  <a:schemeClr val="dk1"/>
                </a:solidFill>
                <a:latin typeface="Lexend Deca Medium"/>
                <a:ea typeface="Lexend Deca Medium"/>
                <a:cs typeface="Lexend Deca Medium"/>
                <a:sym typeface="Lexend Deca Medium"/>
              </a:defRPr>
            </a:lvl6pPr>
            <a:lvl7pPr marR="0" lvl="6" algn="ctr" rtl="0">
              <a:lnSpc>
                <a:spcPct val="100000"/>
              </a:lnSpc>
              <a:spcBef>
                <a:spcPts val="0"/>
              </a:spcBef>
              <a:spcAft>
                <a:spcPts val="0"/>
              </a:spcAft>
              <a:buClr>
                <a:schemeClr val="dk1"/>
              </a:buClr>
              <a:buSzPts val="6000"/>
              <a:buFont typeface="Lexend Deca Medium"/>
              <a:buNone/>
              <a:defRPr sz="6000" b="0" i="0" u="none" strike="noStrike" cap="none">
                <a:solidFill>
                  <a:schemeClr val="dk1"/>
                </a:solidFill>
                <a:latin typeface="Lexend Deca Medium"/>
                <a:ea typeface="Lexend Deca Medium"/>
                <a:cs typeface="Lexend Deca Medium"/>
                <a:sym typeface="Lexend Deca Medium"/>
              </a:defRPr>
            </a:lvl7pPr>
            <a:lvl8pPr marR="0" lvl="7" algn="ctr" rtl="0">
              <a:lnSpc>
                <a:spcPct val="100000"/>
              </a:lnSpc>
              <a:spcBef>
                <a:spcPts val="0"/>
              </a:spcBef>
              <a:spcAft>
                <a:spcPts val="0"/>
              </a:spcAft>
              <a:buClr>
                <a:schemeClr val="dk1"/>
              </a:buClr>
              <a:buSzPts val="6000"/>
              <a:buFont typeface="Lexend Deca Medium"/>
              <a:buNone/>
              <a:defRPr sz="6000" b="0" i="0" u="none" strike="noStrike" cap="none">
                <a:solidFill>
                  <a:schemeClr val="dk1"/>
                </a:solidFill>
                <a:latin typeface="Lexend Deca Medium"/>
                <a:ea typeface="Lexend Deca Medium"/>
                <a:cs typeface="Lexend Deca Medium"/>
                <a:sym typeface="Lexend Deca Medium"/>
              </a:defRPr>
            </a:lvl8pPr>
            <a:lvl9pPr marR="0" lvl="8" algn="ctr" rtl="0">
              <a:lnSpc>
                <a:spcPct val="100000"/>
              </a:lnSpc>
              <a:spcBef>
                <a:spcPts val="0"/>
              </a:spcBef>
              <a:spcAft>
                <a:spcPts val="0"/>
              </a:spcAft>
              <a:buClr>
                <a:schemeClr val="dk1"/>
              </a:buClr>
              <a:buSzPts val="6000"/>
              <a:buFont typeface="Lexend Deca Medium"/>
              <a:buNone/>
              <a:defRPr sz="6000" b="0" i="0" u="none" strike="noStrike" cap="none">
                <a:solidFill>
                  <a:schemeClr val="dk1"/>
                </a:solidFill>
                <a:latin typeface="Lexend Deca Medium"/>
                <a:ea typeface="Lexend Deca Medium"/>
                <a:cs typeface="Lexend Deca Medium"/>
                <a:sym typeface="Lexend Deca Medium"/>
              </a:defRPr>
            </a:lvl9pPr>
          </a:lstStyle>
          <a:p>
            <a:pPr algn="r"/>
            <a:r>
              <a:rPr lang="en" sz="4000" dirty="0">
                <a:sym typeface="Metrophobic"/>
              </a:rPr>
              <a:t>14,691</a:t>
            </a:r>
            <a:endParaRPr lang="en" dirty="0"/>
          </a:p>
        </p:txBody>
      </p:sp>
      <p:sp>
        <p:nvSpPr>
          <p:cNvPr id="62" name="Google Shape;1031;p40">
            <a:extLst>
              <a:ext uri="{FF2B5EF4-FFF2-40B4-BE49-F238E27FC236}">
                <a16:creationId xmlns:a16="http://schemas.microsoft.com/office/drawing/2014/main" id="{63F564C8-A97B-76B9-9D92-C79F6D41F605}"/>
              </a:ext>
            </a:extLst>
          </p:cNvPr>
          <p:cNvSpPr/>
          <p:nvPr/>
        </p:nvSpPr>
        <p:spPr>
          <a:xfrm>
            <a:off x="3108960" y="1899340"/>
            <a:ext cx="895276" cy="246000"/>
          </a:xfrm>
          <a:prstGeom prst="roundRect">
            <a:avLst>
              <a:gd name="adj" fmla="val 50000"/>
            </a:avLst>
          </a:prstGeom>
          <a:noFill/>
          <a:ln w="9525"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000" dirty="0">
                <a:solidFill>
                  <a:schemeClr val="accent1"/>
                </a:solidFill>
                <a:latin typeface="Metrophobic"/>
                <a:ea typeface="Metrophobic"/>
                <a:cs typeface="Metrophobic"/>
                <a:sym typeface="Metrophobic"/>
              </a:rPr>
              <a:t>Observations</a:t>
            </a:r>
            <a:endParaRPr sz="1000" dirty="0">
              <a:solidFill>
                <a:schemeClr val="accent1"/>
              </a:solidFill>
              <a:latin typeface="Metrophobic"/>
              <a:ea typeface="Metrophobic"/>
              <a:cs typeface="Metrophobic"/>
              <a:sym typeface="Metrophobic"/>
            </a:endParaRPr>
          </a:p>
        </p:txBody>
      </p:sp>
      <p:sp>
        <p:nvSpPr>
          <p:cNvPr id="63" name="Google Shape;1032;p40">
            <a:extLst>
              <a:ext uri="{FF2B5EF4-FFF2-40B4-BE49-F238E27FC236}">
                <a16:creationId xmlns:a16="http://schemas.microsoft.com/office/drawing/2014/main" id="{1343CA38-5FD1-0CC9-D5D0-6DCE0E21F081}"/>
              </a:ext>
            </a:extLst>
          </p:cNvPr>
          <p:cNvSpPr/>
          <p:nvPr/>
        </p:nvSpPr>
        <p:spPr>
          <a:xfrm>
            <a:off x="3439936" y="2988215"/>
            <a:ext cx="564300" cy="246000"/>
          </a:xfrm>
          <a:prstGeom prst="roundRect">
            <a:avLst>
              <a:gd name="adj" fmla="val 50000"/>
            </a:avLst>
          </a:prstGeom>
          <a:noFill/>
          <a:ln w="9525"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000" dirty="0">
                <a:solidFill>
                  <a:schemeClr val="accent1"/>
                </a:solidFill>
                <a:latin typeface="Metrophobic"/>
                <a:ea typeface="Metrophobic"/>
                <a:cs typeface="Metrophobic"/>
                <a:sym typeface="Metrophobic"/>
              </a:rPr>
              <a:t>Valence</a:t>
            </a:r>
            <a:endParaRPr sz="1000" dirty="0">
              <a:solidFill>
                <a:schemeClr val="accent1"/>
              </a:solidFill>
              <a:latin typeface="Metrophobic"/>
              <a:ea typeface="Metrophobic"/>
              <a:cs typeface="Metrophobic"/>
              <a:sym typeface="Metrophobic"/>
            </a:endParaRPr>
          </a:p>
        </p:txBody>
      </p:sp>
      <p:sp>
        <p:nvSpPr>
          <p:cNvPr id="285" name="Google Shape;1033;p40">
            <a:extLst>
              <a:ext uri="{FF2B5EF4-FFF2-40B4-BE49-F238E27FC236}">
                <a16:creationId xmlns:a16="http://schemas.microsoft.com/office/drawing/2014/main" id="{8B2CDEAA-F1F8-08BC-C2C9-B92668A6389E}"/>
              </a:ext>
            </a:extLst>
          </p:cNvPr>
          <p:cNvSpPr/>
          <p:nvPr/>
        </p:nvSpPr>
        <p:spPr>
          <a:xfrm>
            <a:off x="3439936" y="4077090"/>
            <a:ext cx="564300" cy="246000"/>
          </a:xfrm>
          <a:prstGeom prst="roundRect">
            <a:avLst>
              <a:gd name="adj" fmla="val 50000"/>
            </a:avLst>
          </a:prstGeom>
          <a:noFill/>
          <a:ln w="9525"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000" dirty="0">
                <a:solidFill>
                  <a:schemeClr val="accent1"/>
                </a:solidFill>
                <a:latin typeface="Metrophobic"/>
                <a:ea typeface="Metrophobic"/>
                <a:cs typeface="Metrophobic"/>
                <a:sym typeface="Metrophobic"/>
              </a:rPr>
              <a:t>Artist</a:t>
            </a:r>
            <a:endParaRPr sz="1000" dirty="0">
              <a:solidFill>
                <a:schemeClr val="accent1"/>
              </a:solidFill>
              <a:latin typeface="Metrophobic"/>
              <a:ea typeface="Metrophobic"/>
              <a:cs typeface="Metrophobic"/>
              <a:sym typeface="Metrophobic"/>
            </a:endParaRPr>
          </a:p>
        </p:txBody>
      </p:sp>
    </p:spTree>
    <p:extLst>
      <p:ext uri="{BB962C8B-B14F-4D97-AF65-F5344CB8AC3E}">
        <p14:creationId xmlns:p14="http://schemas.microsoft.com/office/powerpoint/2010/main" val="564808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9" name="Google Shape;289;p30"/>
          <p:cNvSpPr txBox="1">
            <a:spLocks noGrp="1"/>
          </p:cNvSpPr>
          <p:nvPr>
            <p:ph type="title" idx="15"/>
          </p:nvPr>
        </p:nvSpPr>
        <p:spPr>
          <a:xfrm>
            <a:off x="1998350" y="540000"/>
            <a:ext cx="6425700" cy="477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US" b="1" i="0" u="none" strike="noStrike" dirty="0">
                <a:solidFill>
                  <a:srgbClr val="ECECEC"/>
                </a:solidFill>
                <a:effectLst/>
                <a:latin typeface="Söhne"/>
              </a:rPr>
              <a:t>Exploratory Data Analysis</a:t>
            </a:r>
            <a:endParaRPr sz="4000" dirty="0"/>
          </a:p>
        </p:txBody>
      </p:sp>
      <p:grpSp>
        <p:nvGrpSpPr>
          <p:cNvPr id="302" name="Google Shape;302;p30"/>
          <p:cNvGrpSpPr/>
          <p:nvPr/>
        </p:nvGrpSpPr>
        <p:grpSpPr>
          <a:xfrm>
            <a:off x="723837" y="552000"/>
            <a:ext cx="1218671" cy="1640915"/>
            <a:chOff x="723837" y="552000"/>
            <a:chExt cx="1218671" cy="1640915"/>
          </a:xfrm>
        </p:grpSpPr>
        <p:sp>
          <p:nvSpPr>
            <p:cNvPr id="303" name="Google Shape;303;p30"/>
            <p:cNvSpPr/>
            <p:nvPr/>
          </p:nvSpPr>
          <p:spPr>
            <a:xfrm>
              <a:off x="729625" y="552000"/>
              <a:ext cx="98100" cy="98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882900" y="552000"/>
              <a:ext cx="98100" cy="9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1036175" y="552000"/>
              <a:ext cx="98100" cy="9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1379968"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a:off x="1483960"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txBody>
            <a:bodyPr/>
            <a:lstStyle/>
            <a:p>
              <a:endParaRPr lang="en-US"/>
            </a:p>
          </p:txBody>
        </p:sp>
        <p:sp>
          <p:nvSpPr>
            <p:cNvPr id="308" name="Google Shape;308;p30"/>
            <p:cNvSpPr/>
            <p:nvPr/>
          </p:nvSpPr>
          <p:spPr>
            <a:xfrm flipH="1">
              <a:off x="1686874"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flipH="1">
              <a:off x="1790866"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txBody>
            <a:bodyPr/>
            <a:lstStyle/>
            <a:p>
              <a:endParaRPr lang="en-US"/>
            </a:p>
          </p:txBody>
        </p:sp>
        <p:grpSp>
          <p:nvGrpSpPr>
            <p:cNvPr id="310" name="Google Shape;310;p30"/>
            <p:cNvGrpSpPr/>
            <p:nvPr/>
          </p:nvGrpSpPr>
          <p:grpSpPr>
            <a:xfrm>
              <a:off x="729630" y="1968358"/>
              <a:ext cx="255615" cy="224557"/>
              <a:chOff x="6184139" y="1980808"/>
              <a:chExt cx="451696" cy="396814"/>
            </a:xfrm>
          </p:grpSpPr>
          <p:sp>
            <p:nvSpPr>
              <p:cNvPr id="311" name="Google Shape;311;p30"/>
              <p:cNvSpPr/>
              <p:nvPr/>
            </p:nvSpPr>
            <p:spPr>
              <a:xfrm>
                <a:off x="6184139" y="1980808"/>
                <a:ext cx="451696" cy="396814"/>
              </a:xfrm>
              <a:custGeom>
                <a:avLst/>
                <a:gdLst/>
                <a:ahLst/>
                <a:cxnLst/>
                <a:rect l="l" t="t" r="r" b="b"/>
                <a:pathLst>
                  <a:path w="9473" h="8322" extrusionOk="0">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0"/>
              <p:cNvSpPr/>
              <p:nvPr/>
            </p:nvSpPr>
            <p:spPr>
              <a:xfrm>
                <a:off x="6400384" y="2359892"/>
                <a:ext cx="19216" cy="17499"/>
              </a:xfrm>
              <a:custGeom>
                <a:avLst/>
                <a:gdLst/>
                <a:ahLst/>
                <a:cxnLst/>
                <a:rect l="l" t="t" r="r" b="b"/>
                <a:pathLst>
                  <a:path w="403" h="367" extrusionOk="0">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 name="Google Shape;313;p30"/>
            <p:cNvGrpSpPr/>
            <p:nvPr/>
          </p:nvGrpSpPr>
          <p:grpSpPr>
            <a:xfrm>
              <a:off x="729630" y="975085"/>
              <a:ext cx="255615" cy="254967"/>
              <a:chOff x="6184139" y="1220827"/>
              <a:chExt cx="451696" cy="450552"/>
            </a:xfrm>
          </p:grpSpPr>
          <p:sp>
            <p:nvSpPr>
              <p:cNvPr id="314" name="Google Shape;314;p30"/>
              <p:cNvSpPr/>
              <p:nvPr/>
            </p:nvSpPr>
            <p:spPr>
              <a:xfrm>
                <a:off x="6353416" y="1390104"/>
                <a:ext cx="117776" cy="137087"/>
              </a:xfrm>
              <a:custGeom>
                <a:avLst/>
                <a:gdLst/>
                <a:ahLst/>
                <a:cxnLst/>
                <a:rect l="l" t="t" r="r" b="b"/>
                <a:pathLst>
                  <a:path w="2470" h="2875" extrusionOk="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0"/>
              <p:cNvSpPr/>
              <p:nvPr/>
            </p:nvSpPr>
            <p:spPr>
              <a:xfrm>
                <a:off x="6184139" y="1227598"/>
                <a:ext cx="451696" cy="443781"/>
              </a:xfrm>
              <a:custGeom>
                <a:avLst/>
                <a:gdLst/>
                <a:ahLst/>
                <a:cxnLst/>
                <a:rect l="l" t="t" r="r" b="b"/>
                <a:pathLst>
                  <a:path w="9473" h="9307" extrusionOk="0">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6361570" y="1220827"/>
                <a:ext cx="19025" cy="17690"/>
              </a:xfrm>
              <a:custGeom>
                <a:avLst/>
                <a:gdLst/>
                <a:ahLst/>
                <a:cxnLst/>
                <a:rect l="l" t="t" r="r" b="b"/>
                <a:pathLst>
                  <a:path w="399" h="371" extrusionOk="0">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 name="Google Shape;317;p30"/>
            <p:cNvGrpSpPr/>
            <p:nvPr/>
          </p:nvGrpSpPr>
          <p:grpSpPr>
            <a:xfrm>
              <a:off x="723837" y="1482615"/>
              <a:ext cx="267223" cy="233165"/>
              <a:chOff x="6908262" y="1240186"/>
              <a:chExt cx="472209" cy="412024"/>
            </a:xfrm>
          </p:grpSpPr>
          <p:sp>
            <p:nvSpPr>
              <p:cNvPr id="318" name="Google Shape;318;p30"/>
              <p:cNvSpPr/>
              <p:nvPr/>
            </p:nvSpPr>
            <p:spPr>
              <a:xfrm>
                <a:off x="7105958" y="1594618"/>
                <a:ext cx="76769" cy="17929"/>
              </a:xfrm>
              <a:custGeom>
                <a:avLst/>
                <a:gdLst/>
                <a:ahLst/>
                <a:cxnLst/>
                <a:rect l="l" t="t" r="r" b="b"/>
                <a:pathLst>
                  <a:path w="1610" h="376" extrusionOk="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0"/>
              <p:cNvSpPr/>
              <p:nvPr/>
            </p:nvSpPr>
            <p:spPr>
              <a:xfrm>
                <a:off x="7080209" y="1365642"/>
                <a:ext cx="136229" cy="159593"/>
              </a:xfrm>
              <a:custGeom>
                <a:avLst/>
                <a:gdLst/>
                <a:ahLst/>
                <a:cxnLst/>
                <a:rect l="l" t="t" r="r" b="b"/>
                <a:pathLst>
                  <a:path w="2857" h="3347" extrusionOk="0">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a:off x="7019365" y="1240186"/>
                <a:ext cx="249999" cy="412024"/>
              </a:xfrm>
              <a:custGeom>
                <a:avLst/>
                <a:gdLst/>
                <a:ahLst/>
                <a:cxnLst/>
                <a:rect l="l" t="t" r="r" b="b"/>
                <a:pathLst>
                  <a:path w="5243" h="8641" extrusionOk="0">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p:nvPr/>
            </p:nvSpPr>
            <p:spPr>
              <a:xfrm>
                <a:off x="6955183" y="1401691"/>
                <a:ext cx="41722" cy="97606"/>
              </a:xfrm>
              <a:custGeom>
                <a:avLst/>
                <a:gdLst/>
                <a:ahLst/>
                <a:cxnLst/>
                <a:rect l="l" t="t" r="r" b="b"/>
                <a:pathLst>
                  <a:path w="875" h="2047" extrusionOk="0">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0"/>
              <p:cNvSpPr/>
              <p:nvPr/>
            </p:nvSpPr>
            <p:spPr>
              <a:xfrm>
                <a:off x="6908262" y="1371269"/>
                <a:ext cx="58220" cy="158592"/>
              </a:xfrm>
              <a:custGeom>
                <a:avLst/>
                <a:gdLst/>
                <a:ahLst/>
                <a:cxnLst/>
                <a:rect l="l" t="t" r="r" b="b"/>
                <a:pathLst>
                  <a:path w="1221" h="3326" extrusionOk="0">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0"/>
              <p:cNvSpPr/>
              <p:nvPr/>
            </p:nvSpPr>
            <p:spPr>
              <a:xfrm>
                <a:off x="7291781" y="1401691"/>
                <a:ext cx="41722" cy="97606"/>
              </a:xfrm>
              <a:custGeom>
                <a:avLst/>
                <a:gdLst/>
                <a:ahLst/>
                <a:cxnLst/>
                <a:rect l="l" t="t" r="r" b="b"/>
                <a:pathLst>
                  <a:path w="875" h="2047" extrusionOk="0">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0"/>
              <p:cNvSpPr/>
              <p:nvPr/>
            </p:nvSpPr>
            <p:spPr>
              <a:xfrm>
                <a:off x="7322871" y="1371269"/>
                <a:ext cx="57600" cy="158449"/>
              </a:xfrm>
              <a:custGeom>
                <a:avLst/>
                <a:gdLst/>
                <a:ahLst/>
                <a:cxnLst/>
                <a:rect l="l" t="t" r="r" b="b"/>
                <a:pathLst>
                  <a:path w="1208" h="3323" extrusionOk="0">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0"/>
              <p:cNvSpPr/>
              <p:nvPr/>
            </p:nvSpPr>
            <p:spPr>
              <a:xfrm>
                <a:off x="7018030" y="1348476"/>
                <a:ext cx="19502" cy="17786"/>
              </a:xfrm>
              <a:custGeom>
                <a:avLst/>
                <a:gdLst/>
                <a:ahLst/>
                <a:cxnLst/>
                <a:rect l="l" t="t" r="r" b="b"/>
                <a:pathLst>
                  <a:path w="409" h="373" extrusionOk="0">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26" name="Google Shape;326;p30"/>
            <p:cNvCxnSpPr/>
            <p:nvPr/>
          </p:nvCxnSpPr>
          <p:spPr>
            <a:xfrm>
              <a:off x="729625" y="1355100"/>
              <a:ext cx="255600" cy="0"/>
            </a:xfrm>
            <a:prstGeom prst="straightConnector1">
              <a:avLst/>
            </a:prstGeom>
            <a:noFill/>
            <a:ln w="9525" cap="flat" cmpd="sng">
              <a:solidFill>
                <a:schemeClr val="dk1"/>
              </a:solidFill>
              <a:prstDash val="solid"/>
              <a:round/>
              <a:headEnd type="none" w="med" len="med"/>
              <a:tailEnd type="none" w="med" len="med"/>
            </a:ln>
          </p:spPr>
        </p:cxnSp>
        <p:cxnSp>
          <p:nvCxnSpPr>
            <p:cNvPr id="327" name="Google Shape;327;p30"/>
            <p:cNvCxnSpPr/>
            <p:nvPr/>
          </p:nvCxnSpPr>
          <p:spPr>
            <a:xfrm>
              <a:off x="729625" y="1845525"/>
              <a:ext cx="255600" cy="0"/>
            </a:xfrm>
            <a:prstGeom prst="straightConnector1">
              <a:avLst/>
            </a:prstGeom>
            <a:noFill/>
            <a:ln w="9525" cap="flat" cmpd="sng">
              <a:solidFill>
                <a:schemeClr val="dk1"/>
              </a:solidFill>
              <a:prstDash val="solid"/>
              <a:round/>
              <a:headEnd type="none" w="med" len="med"/>
              <a:tailEnd type="none" w="med" len="med"/>
            </a:ln>
          </p:spPr>
        </p:cxnSp>
      </p:grpSp>
      <p:sp>
        <p:nvSpPr>
          <p:cNvPr id="46" name="Google Shape;351;p31">
            <a:extLst>
              <a:ext uri="{FF2B5EF4-FFF2-40B4-BE49-F238E27FC236}">
                <a16:creationId xmlns:a16="http://schemas.microsoft.com/office/drawing/2014/main" id="{F84373FF-7AFD-5D2F-5DDA-7D458262A2F9}"/>
              </a:ext>
            </a:extLst>
          </p:cNvPr>
          <p:cNvSpPr/>
          <p:nvPr/>
        </p:nvSpPr>
        <p:spPr>
          <a:xfrm>
            <a:off x="1379968" y="1081458"/>
            <a:ext cx="7215420" cy="45719"/>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52;p31">
            <a:extLst>
              <a:ext uri="{FF2B5EF4-FFF2-40B4-BE49-F238E27FC236}">
                <a16:creationId xmlns:a16="http://schemas.microsoft.com/office/drawing/2014/main" id="{3F685A9B-6C60-19D4-2952-C0FBD3186B6B}"/>
              </a:ext>
            </a:extLst>
          </p:cNvPr>
          <p:cNvSpPr/>
          <p:nvPr/>
        </p:nvSpPr>
        <p:spPr>
          <a:xfrm>
            <a:off x="1377731" y="1081458"/>
            <a:ext cx="618285" cy="45719"/>
          </a:xfrm>
          <a:custGeom>
            <a:avLst/>
            <a:gdLst/>
            <a:ahLst/>
            <a:cxnLst/>
            <a:rect l="l" t="t" r="r" b="b"/>
            <a:pathLst>
              <a:path w="11304" h="680" extrusionOk="0">
                <a:moveTo>
                  <a:pt x="347" y="0"/>
                </a:moveTo>
                <a:cubicBezTo>
                  <a:pt x="153" y="0"/>
                  <a:pt x="0" y="152"/>
                  <a:pt x="0" y="347"/>
                </a:cubicBezTo>
                <a:cubicBezTo>
                  <a:pt x="0" y="527"/>
                  <a:pt x="153" y="679"/>
                  <a:pt x="347" y="679"/>
                </a:cubicBezTo>
                <a:lnTo>
                  <a:pt x="11248" y="679"/>
                </a:lnTo>
                <a:cubicBezTo>
                  <a:pt x="11248" y="458"/>
                  <a:pt x="11261" y="222"/>
                  <a:pt x="11303" y="0"/>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 name="Google Shape;353;p31">
            <a:extLst>
              <a:ext uri="{FF2B5EF4-FFF2-40B4-BE49-F238E27FC236}">
                <a16:creationId xmlns:a16="http://schemas.microsoft.com/office/drawing/2014/main" id="{13F85CEA-7208-CE7D-141D-06AC1143A62F}"/>
              </a:ext>
            </a:extLst>
          </p:cNvPr>
          <p:cNvGrpSpPr/>
          <p:nvPr/>
        </p:nvGrpSpPr>
        <p:grpSpPr>
          <a:xfrm>
            <a:off x="1942507" y="1031266"/>
            <a:ext cx="146045" cy="146102"/>
            <a:chOff x="3206407" y="2963780"/>
            <a:chExt cx="146045" cy="146102"/>
          </a:xfrm>
        </p:grpSpPr>
        <p:sp>
          <p:nvSpPr>
            <p:cNvPr id="49" name="Google Shape;354;p31">
              <a:extLst>
                <a:ext uri="{FF2B5EF4-FFF2-40B4-BE49-F238E27FC236}">
                  <a16:creationId xmlns:a16="http://schemas.microsoft.com/office/drawing/2014/main" id="{4BCB0103-3CD4-6BD2-CA45-AE8039241AF1}"/>
                </a:ext>
              </a:extLst>
            </p:cNvPr>
            <p:cNvSpPr/>
            <p:nvPr/>
          </p:nvSpPr>
          <p:spPr>
            <a:xfrm>
              <a:off x="3206407" y="2963780"/>
              <a:ext cx="146045" cy="146102"/>
            </a:xfrm>
            <a:custGeom>
              <a:avLst/>
              <a:gdLst/>
              <a:ahLst/>
              <a:cxnLst/>
              <a:rect l="l" t="t" r="r" b="b"/>
              <a:pathLst>
                <a:path w="2552" h="2553" extrusionOk="0">
                  <a:moveTo>
                    <a:pt x="1276" y="1"/>
                  </a:moveTo>
                  <a:cubicBezTo>
                    <a:pt x="568" y="1"/>
                    <a:pt x="0" y="570"/>
                    <a:pt x="0" y="1277"/>
                  </a:cubicBezTo>
                  <a:cubicBezTo>
                    <a:pt x="0" y="1984"/>
                    <a:pt x="568" y="2552"/>
                    <a:pt x="1276" y="2552"/>
                  </a:cubicBezTo>
                  <a:cubicBezTo>
                    <a:pt x="1983" y="2552"/>
                    <a:pt x="2552" y="1984"/>
                    <a:pt x="2552" y="1277"/>
                  </a:cubicBezTo>
                  <a:cubicBezTo>
                    <a:pt x="2552" y="570"/>
                    <a:pt x="1983" y="1"/>
                    <a:pt x="12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55;p31">
              <a:extLst>
                <a:ext uri="{FF2B5EF4-FFF2-40B4-BE49-F238E27FC236}">
                  <a16:creationId xmlns:a16="http://schemas.microsoft.com/office/drawing/2014/main" id="{9D8743C7-35EF-356F-AE02-BF2A7C1EDC87}"/>
                </a:ext>
              </a:extLst>
            </p:cNvPr>
            <p:cNvSpPr/>
            <p:nvPr/>
          </p:nvSpPr>
          <p:spPr>
            <a:xfrm>
              <a:off x="3250815" y="3008245"/>
              <a:ext cx="57227" cy="57170"/>
            </a:xfrm>
            <a:custGeom>
              <a:avLst/>
              <a:gdLst/>
              <a:ahLst/>
              <a:cxnLst/>
              <a:rect l="l" t="t" r="r" b="b"/>
              <a:pathLst>
                <a:path w="1000" h="999" extrusionOk="0">
                  <a:moveTo>
                    <a:pt x="500" y="0"/>
                  </a:moveTo>
                  <a:cubicBezTo>
                    <a:pt x="223" y="0"/>
                    <a:pt x="1" y="222"/>
                    <a:pt x="1" y="500"/>
                  </a:cubicBezTo>
                  <a:cubicBezTo>
                    <a:pt x="1" y="777"/>
                    <a:pt x="223" y="999"/>
                    <a:pt x="500" y="999"/>
                  </a:cubicBezTo>
                  <a:cubicBezTo>
                    <a:pt x="777" y="999"/>
                    <a:pt x="999" y="777"/>
                    <a:pt x="999" y="500"/>
                  </a:cubicBezTo>
                  <a:cubicBezTo>
                    <a:pt x="999" y="222"/>
                    <a:pt x="777" y="0"/>
                    <a:pt x="500" y="0"/>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356;p31">
            <a:extLst>
              <a:ext uri="{FF2B5EF4-FFF2-40B4-BE49-F238E27FC236}">
                <a16:creationId xmlns:a16="http://schemas.microsoft.com/office/drawing/2014/main" id="{DAE851FD-38E0-109C-6944-80CEC3224077}"/>
              </a:ext>
            </a:extLst>
          </p:cNvPr>
          <p:cNvGrpSpPr/>
          <p:nvPr/>
        </p:nvGrpSpPr>
        <p:grpSpPr>
          <a:xfrm>
            <a:off x="7281011" y="476142"/>
            <a:ext cx="1314377" cy="482094"/>
            <a:chOff x="4776350" y="1692025"/>
            <a:chExt cx="1314377" cy="482094"/>
          </a:xfrm>
        </p:grpSpPr>
        <p:sp>
          <p:nvSpPr>
            <p:cNvPr id="52" name="Google Shape;357;p31">
              <a:extLst>
                <a:ext uri="{FF2B5EF4-FFF2-40B4-BE49-F238E27FC236}">
                  <a16:creationId xmlns:a16="http://schemas.microsoft.com/office/drawing/2014/main" id="{D9F63737-977A-30A4-A3A1-9820D320F364}"/>
                </a:ext>
              </a:extLst>
            </p:cNvPr>
            <p:cNvSpPr/>
            <p:nvPr/>
          </p:nvSpPr>
          <p:spPr>
            <a:xfrm>
              <a:off x="5195459" y="1692025"/>
              <a:ext cx="492273" cy="482094"/>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58;p31">
              <a:extLst>
                <a:ext uri="{FF2B5EF4-FFF2-40B4-BE49-F238E27FC236}">
                  <a16:creationId xmlns:a16="http://schemas.microsoft.com/office/drawing/2014/main" id="{C8BA13C3-67E3-95E7-F396-2570FFC854CB}"/>
                </a:ext>
              </a:extLst>
            </p:cNvPr>
            <p:cNvSpPr/>
            <p:nvPr/>
          </p:nvSpPr>
          <p:spPr>
            <a:xfrm>
              <a:off x="5377513" y="1860017"/>
              <a:ext cx="42768" cy="146115"/>
            </a:xfrm>
            <a:custGeom>
              <a:avLst/>
              <a:gdLst/>
              <a:ahLst/>
              <a:cxnLst/>
              <a:rect l="l" t="t" r="r" b="b"/>
              <a:pathLst>
                <a:path w="958" h="3273" extrusionOk="0">
                  <a:moveTo>
                    <a:pt x="0" y="0"/>
                  </a:moveTo>
                  <a:lnTo>
                    <a:pt x="0" y="3273"/>
                  </a:lnTo>
                  <a:lnTo>
                    <a:pt x="958" y="3273"/>
                  </a:lnTo>
                  <a:lnTo>
                    <a:pt x="9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59;p31">
              <a:extLst>
                <a:ext uri="{FF2B5EF4-FFF2-40B4-BE49-F238E27FC236}">
                  <a16:creationId xmlns:a16="http://schemas.microsoft.com/office/drawing/2014/main" id="{FB3F9344-4D8F-EB42-46F4-DA1E3AFD2FDF}"/>
                </a:ext>
              </a:extLst>
            </p:cNvPr>
            <p:cNvSpPr/>
            <p:nvPr/>
          </p:nvSpPr>
          <p:spPr>
            <a:xfrm>
              <a:off x="5458629" y="1860017"/>
              <a:ext cx="43393" cy="146115"/>
            </a:xfrm>
            <a:custGeom>
              <a:avLst/>
              <a:gdLst/>
              <a:ahLst/>
              <a:cxnLst/>
              <a:rect l="l" t="t" r="r" b="b"/>
              <a:pathLst>
                <a:path w="972" h="3273" extrusionOk="0">
                  <a:moveTo>
                    <a:pt x="0" y="0"/>
                  </a:moveTo>
                  <a:lnTo>
                    <a:pt x="0" y="3273"/>
                  </a:lnTo>
                  <a:lnTo>
                    <a:pt x="971" y="3273"/>
                  </a:lnTo>
                  <a:lnTo>
                    <a:pt x="9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60;p31">
              <a:extLst>
                <a:ext uri="{FF2B5EF4-FFF2-40B4-BE49-F238E27FC236}">
                  <a16:creationId xmlns:a16="http://schemas.microsoft.com/office/drawing/2014/main" id="{5D14A476-E237-50A7-10AD-78CD5157177B}"/>
                </a:ext>
              </a:extLst>
            </p:cNvPr>
            <p:cNvSpPr/>
            <p:nvPr/>
          </p:nvSpPr>
          <p:spPr>
            <a:xfrm>
              <a:off x="5829434" y="1802383"/>
              <a:ext cx="261293" cy="261337"/>
            </a:xfrm>
            <a:custGeom>
              <a:avLst/>
              <a:gdLst/>
              <a:ahLst/>
              <a:cxnLst/>
              <a:rect l="l" t="t" r="r" b="b"/>
              <a:pathLst>
                <a:path w="5853" h="5854" extrusionOk="0">
                  <a:moveTo>
                    <a:pt x="2927" y="1"/>
                  </a:moveTo>
                  <a:cubicBezTo>
                    <a:pt x="1319" y="1"/>
                    <a:pt x="1" y="1319"/>
                    <a:pt x="1" y="2928"/>
                  </a:cubicBezTo>
                  <a:cubicBezTo>
                    <a:pt x="1" y="4550"/>
                    <a:pt x="1319" y="5853"/>
                    <a:pt x="2927" y="5853"/>
                  </a:cubicBezTo>
                  <a:cubicBezTo>
                    <a:pt x="4549" y="5853"/>
                    <a:pt x="5853" y="4550"/>
                    <a:pt x="5853" y="2928"/>
                  </a:cubicBezTo>
                  <a:cubicBezTo>
                    <a:pt x="5853" y="1319"/>
                    <a:pt x="4549" y="1"/>
                    <a:pt x="29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61;p31">
              <a:extLst>
                <a:ext uri="{FF2B5EF4-FFF2-40B4-BE49-F238E27FC236}">
                  <a16:creationId xmlns:a16="http://schemas.microsoft.com/office/drawing/2014/main" id="{6D1BE1F0-0885-D7A4-559D-CC908CF3CD10}"/>
                </a:ext>
              </a:extLst>
            </p:cNvPr>
            <p:cNvSpPr/>
            <p:nvPr/>
          </p:nvSpPr>
          <p:spPr>
            <a:xfrm>
              <a:off x="5931622" y="1905151"/>
              <a:ext cx="48928" cy="56428"/>
            </a:xfrm>
            <a:custGeom>
              <a:avLst/>
              <a:gdLst/>
              <a:ahLst/>
              <a:cxnLst/>
              <a:rect l="l" t="t" r="r" b="b"/>
              <a:pathLst>
                <a:path w="1096" h="1264" extrusionOk="0">
                  <a:moveTo>
                    <a:pt x="0" y="1"/>
                  </a:moveTo>
                  <a:lnTo>
                    <a:pt x="0" y="1263"/>
                  </a:lnTo>
                  <a:lnTo>
                    <a:pt x="1095" y="626"/>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62;p31">
              <a:extLst>
                <a:ext uri="{FF2B5EF4-FFF2-40B4-BE49-F238E27FC236}">
                  <a16:creationId xmlns:a16="http://schemas.microsoft.com/office/drawing/2014/main" id="{306CB29E-AD0C-8DF3-F5C0-2E4970B53AD0}"/>
                </a:ext>
              </a:extLst>
            </p:cNvPr>
            <p:cNvSpPr/>
            <p:nvPr/>
          </p:nvSpPr>
          <p:spPr>
            <a:xfrm>
              <a:off x="5980506" y="1905151"/>
              <a:ext cx="8125" cy="55803"/>
            </a:xfrm>
            <a:custGeom>
              <a:avLst/>
              <a:gdLst/>
              <a:ahLst/>
              <a:cxnLst/>
              <a:rect l="l" t="t" r="r" b="b"/>
              <a:pathLst>
                <a:path w="182" h="1250" extrusionOk="0">
                  <a:moveTo>
                    <a:pt x="0" y="1"/>
                  </a:moveTo>
                  <a:lnTo>
                    <a:pt x="0" y="1249"/>
                  </a:lnTo>
                  <a:lnTo>
                    <a:pt x="181" y="1249"/>
                  </a:lnTo>
                  <a:lnTo>
                    <a:pt x="18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63;p31">
              <a:extLst>
                <a:ext uri="{FF2B5EF4-FFF2-40B4-BE49-F238E27FC236}">
                  <a16:creationId xmlns:a16="http://schemas.microsoft.com/office/drawing/2014/main" id="{01C40CCF-5AD0-407B-4315-845D793AC1EB}"/>
                </a:ext>
              </a:extLst>
            </p:cNvPr>
            <p:cNvSpPr/>
            <p:nvPr/>
          </p:nvSpPr>
          <p:spPr>
            <a:xfrm>
              <a:off x="4776350" y="1802383"/>
              <a:ext cx="260668" cy="261337"/>
            </a:xfrm>
            <a:custGeom>
              <a:avLst/>
              <a:gdLst/>
              <a:ahLst/>
              <a:cxnLst/>
              <a:rect l="l" t="t" r="r" b="b"/>
              <a:pathLst>
                <a:path w="5839" h="5854" extrusionOk="0">
                  <a:moveTo>
                    <a:pt x="2913" y="1"/>
                  </a:moveTo>
                  <a:cubicBezTo>
                    <a:pt x="1304" y="1"/>
                    <a:pt x="1" y="1319"/>
                    <a:pt x="1" y="2928"/>
                  </a:cubicBezTo>
                  <a:cubicBezTo>
                    <a:pt x="1" y="4550"/>
                    <a:pt x="1304" y="5853"/>
                    <a:pt x="2913" y="5853"/>
                  </a:cubicBezTo>
                  <a:cubicBezTo>
                    <a:pt x="4535" y="5853"/>
                    <a:pt x="5839" y="4550"/>
                    <a:pt x="5839" y="2928"/>
                  </a:cubicBezTo>
                  <a:cubicBezTo>
                    <a:pt x="5839" y="1319"/>
                    <a:pt x="4535" y="1"/>
                    <a:pt x="29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64;p31">
              <a:extLst>
                <a:ext uri="{FF2B5EF4-FFF2-40B4-BE49-F238E27FC236}">
                  <a16:creationId xmlns:a16="http://schemas.microsoft.com/office/drawing/2014/main" id="{EDC92383-0A5A-B17D-3A93-2F3F30CB8C39}"/>
                </a:ext>
              </a:extLst>
            </p:cNvPr>
            <p:cNvSpPr/>
            <p:nvPr/>
          </p:nvSpPr>
          <p:spPr>
            <a:xfrm>
              <a:off x="4885904" y="1905151"/>
              <a:ext cx="49017" cy="56428"/>
            </a:xfrm>
            <a:custGeom>
              <a:avLst/>
              <a:gdLst/>
              <a:ahLst/>
              <a:cxnLst/>
              <a:rect l="l" t="t" r="r" b="b"/>
              <a:pathLst>
                <a:path w="1098" h="1264" extrusionOk="0">
                  <a:moveTo>
                    <a:pt x="1097" y="1"/>
                  </a:moveTo>
                  <a:lnTo>
                    <a:pt x="1" y="626"/>
                  </a:lnTo>
                  <a:lnTo>
                    <a:pt x="1097" y="1263"/>
                  </a:lnTo>
                  <a:lnTo>
                    <a:pt x="109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65;p31">
              <a:extLst>
                <a:ext uri="{FF2B5EF4-FFF2-40B4-BE49-F238E27FC236}">
                  <a16:creationId xmlns:a16="http://schemas.microsoft.com/office/drawing/2014/main" id="{3EFF9B0C-6AD7-B4E9-E53E-96DE3D3A1EFC}"/>
                </a:ext>
              </a:extLst>
            </p:cNvPr>
            <p:cNvSpPr/>
            <p:nvPr/>
          </p:nvSpPr>
          <p:spPr>
            <a:xfrm>
              <a:off x="4878493" y="1905151"/>
              <a:ext cx="7455" cy="55803"/>
            </a:xfrm>
            <a:custGeom>
              <a:avLst/>
              <a:gdLst/>
              <a:ahLst/>
              <a:cxnLst/>
              <a:rect l="l" t="t" r="r" b="b"/>
              <a:pathLst>
                <a:path w="167" h="1250" extrusionOk="0">
                  <a:moveTo>
                    <a:pt x="1" y="1"/>
                  </a:moveTo>
                  <a:lnTo>
                    <a:pt x="1" y="1249"/>
                  </a:lnTo>
                  <a:lnTo>
                    <a:pt x="167" y="1249"/>
                  </a:lnTo>
                  <a:lnTo>
                    <a:pt x="1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288;p30">
            <a:extLst>
              <a:ext uri="{FF2B5EF4-FFF2-40B4-BE49-F238E27FC236}">
                <a16:creationId xmlns:a16="http://schemas.microsoft.com/office/drawing/2014/main" id="{F9B9B37F-1983-9FD4-9B43-D490B4424452}"/>
              </a:ext>
            </a:extLst>
          </p:cNvPr>
          <p:cNvSpPr/>
          <p:nvPr/>
        </p:nvSpPr>
        <p:spPr>
          <a:xfrm>
            <a:off x="4812836" y="1251221"/>
            <a:ext cx="3782552" cy="1131094"/>
          </a:xfrm>
          <a:prstGeom prst="roundRect">
            <a:avLst>
              <a:gd name="adj" fmla="val 17283"/>
            </a:avLst>
          </a:pr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88;p30">
            <a:extLst>
              <a:ext uri="{FF2B5EF4-FFF2-40B4-BE49-F238E27FC236}">
                <a16:creationId xmlns:a16="http://schemas.microsoft.com/office/drawing/2014/main" id="{FCD6CCFF-3D43-4A9C-222E-C5EF3AEB4C7F}"/>
              </a:ext>
            </a:extLst>
          </p:cNvPr>
          <p:cNvSpPr/>
          <p:nvPr/>
        </p:nvSpPr>
        <p:spPr>
          <a:xfrm>
            <a:off x="1377731" y="2434789"/>
            <a:ext cx="3782552" cy="1131094"/>
          </a:xfrm>
          <a:prstGeom prst="roundRect">
            <a:avLst>
              <a:gd name="adj" fmla="val 17283"/>
            </a:avLst>
          </a:pr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88;p30">
            <a:extLst>
              <a:ext uri="{FF2B5EF4-FFF2-40B4-BE49-F238E27FC236}">
                <a16:creationId xmlns:a16="http://schemas.microsoft.com/office/drawing/2014/main" id="{2EBFC838-5B97-1BFD-E506-524D18E48583}"/>
              </a:ext>
            </a:extLst>
          </p:cNvPr>
          <p:cNvSpPr/>
          <p:nvPr/>
        </p:nvSpPr>
        <p:spPr>
          <a:xfrm>
            <a:off x="4812836" y="3619103"/>
            <a:ext cx="3782552" cy="1131094"/>
          </a:xfrm>
          <a:prstGeom prst="roundRect">
            <a:avLst>
              <a:gd name="adj" fmla="val 17283"/>
            </a:avLst>
          </a:pr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88;p30">
            <a:extLst>
              <a:ext uri="{FF2B5EF4-FFF2-40B4-BE49-F238E27FC236}">
                <a16:creationId xmlns:a16="http://schemas.microsoft.com/office/drawing/2014/main" id="{E3865B10-528D-D7C2-3631-F5A7638BCFCF}"/>
              </a:ext>
            </a:extLst>
          </p:cNvPr>
          <p:cNvSpPr/>
          <p:nvPr/>
        </p:nvSpPr>
        <p:spPr>
          <a:xfrm>
            <a:off x="1369467" y="1251221"/>
            <a:ext cx="3366608" cy="1089082"/>
          </a:xfrm>
          <a:prstGeom prst="roundRect">
            <a:avLst>
              <a:gd name="adj" fmla="val 1728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88;p30">
            <a:extLst>
              <a:ext uri="{FF2B5EF4-FFF2-40B4-BE49-F238E27FC236}">
                <a16:creationId xmlns:a16="http://schemas.microsoft.com/office/drawing/2014/main" id="{5E6E1E4B-690D-A22D-9995-D572DF9EAB57}"/>
              </a:ext>
            </a:extLst>
          </p:cNvPr>
          <p:cNvSpPr/>
          <p:nvPr/>
        </p:nvSpPr>
        <p:spPr>
          <a:xfrm>
            <a:off x="5228780" y="2455795"/>
            <a:ext cx="3366608" cy="1089082"/>
          </a:xfrm>
          <a:prstGeom prst="roundRect">
            <a:avLst>
              <a:gd name="adj" fmla="val 1728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88;p30">
            <a:extLst>
              <a:ext uri="{FF2B5EF4-FFF2-40B4-BE49-F238E27FC236}">
                <a16:creationId xmlns:a16="http://schemas.microsoft.com/office/drawing/2014/main" id="{C4B82990-3934-78DE-E8C8-3B22A00C48C0}"/>
              </a:ext>
            </a:extLst>
          </p:cNvPr>
          <p:cNvSpPr/>
          <p:nvPr/>
        </p:nvSpPr>
        <p:spPr>
          <a:xfrm>
            <a:off x="1369467" y="3640109"/>
            <a:ext cx="3366608" cy="1089082"/>
          </a:xfrm>
          <a:prstGeom prst="roundRect">
            <a:avLst>
              <a:gd name="adj" fmla="val 1728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 name="Picture 25" descr="A graph with text on it&#10;&#10;Description automatically generated">
            <a:extLst>
              <a:ext uri="{FF2B5EF4-FFF2-40B4-BE49-F238E27FC236}">
                <a16:creationId xmlns:a16="http://schemas.microsoft.com/office/drawing/2014/main" id="{D29F2CA2-E069-2B86-6DA6-0117230B4E78}"/>
              </a:ext>
            </a:extLst>
          </p:cNvPr>
          <p:cNvPicPr>
            <a:picLocks noChangeAspect="1"/>
          </p:cNvPicPr>
          <p:nvPr/>
        </p:nvPicPr>
        <p:blipFill>
          <a:blip r:embed="rId3"/>
          <a:stretch>
            <a:fillRect/>
          </a:stretch>
        </p:blipFill>
        <p:spPr>
          <a:xfrm>
            <a:off x="4941680" y="1271197"/>
            <a:ext cx="3524863" cy="1090460"/>
          </a:xfrm>
          <a:prstGeom prst="rect">
            <a:avLst/>
          </a:prstGeom>
        </p:spPr>
      </p:pic>
      <p:sp>
        <p:nvSpPr>
          <p:cNvPr id="27" name="Google Shape;290;p30">
            <a:extLst>
              <a:ext uri="{FF2B5EF4-FFF2-40B4-BE49-F238E27FC236}">
                <a16:creationId xmlns:a16="http://schemas.microsoft.com/office/drawing/2014/main" id="{68637957-9EEC-BF6E-3086-1ED22B507D52}"/>
              </a:ext>
            </a:extLst>
          </p:cNvPr>
          <p:cNvSpPr txBox="1">
            <a:spLocks noGrp="1"/>
          </p:cNvSpPr>
          <p:nvPr>
            <p:ph type="subTitle" idx="1"/>
          </p:nvPr>
        </p:nvSpPr>
        <p:spPr>
          <a:xfrm>
            <a:off x="1404823" y="1339821"/>
            <a:ext cx="3331251" cy="1000481"/>
          </a:xfrm>
          <a:prstGeom prst="rect">
            <a:avLst/>
          </a:prstGeom>
        </p:spPr>
        <p:txBody>
          <a:bodyPr spcFirstLastPara="1" wrap="square" lIns="91425" tIns="0" rIns="91425" bIns="0" anchor="t" anchorCtr="0">
            <a:noAutofit/>
          </a:bodyPr>
          <a:lstStyle/>
          <a:p>
            <a:pPr marL="171450" lvl="0" indent="-171450" algn="just" rtl="0">
              <a:spcBef>
                <a:spcPts val="0"/>
              </a:spcBef>
              <a:buFont typeface="Arial" panose="020B0604020202020204" pitchFamily="34" charset="0"/>
              <a:buChar char="•"/>
            </a:pPr>
            <a:r>
              <a:rPr lang="en-US" sz="900" dirty="0"/>
              <a:t>High word count observations, highest “Last Call” by “Kanye West”</a:t>
            </a:r>
          </a:p>
          <a:p>
            <a:pPr marL="171450" lvl="0" indent="-171450" algn="just" rtl="0">
              <a:spcBef>
                <a:spcPts val="0"/>
              </a:spcBef>
              <a:buFont typeface="Arial" panose="020B0604020202020204" pitchFamily="34" charset="0"/>
              <a:buChar char="•"/>
            </a:pPr>
            <a:r>
              <a:rPr lang="en-US" sz="900" dirty="0"/>
              <a:t>Observations with low word count, that could affect the model</a:t>
            </a:r>
          </a:p>
          <a:p>
            <a:pPr marL="171450" lvl="0" indent="-171450" algn="just" rtl="0">
              <a:spcBef>
                <a:spcPts val="0"/>
              </a:spcBef>
              <a:buFont typeface="Arial" panose="020B0604020202020204" pitchFamily="34" charset="0"/>
              <a:buChar char="•"/>
            </a:pPr>
            <a:r>
              <a:rPr lang="en-US" sz="900" dirty="0"/>
              <a:t>The average word count is 220 </a:t>
            </a:r>
          </a:p>
          <a:p>
            <a:pPr marL="171450" lvl="0" indent="-171450" algn="just" rtl="0">
              <a:spcBef>
                <a:spcPts val="0"/>
              </a:spcBef>
              <a:buFont typeface="Arial" panose="020B0604020202020204" pitchFamily="34" charset="0"/>
              <a:buChar char="•"/>
            </a:pPr>
            <a:r>
              <a:rPr lang="en-US" sz="900" dirty="0"/>
              <a:t>A considerable amount of the words count are stop words</a:t>
            </a:r>
          </a:p>
        </p:txBody>
      </p:sp>
      <p:sp>
        <p:nvSpPr>
          <p:cNvPr id="28" name="Google Shape;290;p30">
            <a:extLst>
              <a:ext uri="{FF2B5EF4-FFF2-40B4-BE49-F238E27FC236}">
                <a16:creationId xmlns:a16="http://schemas.microsoft.com/office/drawing/2014/main" id="{9724FFEC-2547-85A6-A6DC-BA59304632B5}"/>
              </a:ext>
            </a:extLst>
          </p:cNvPr>
          <p:cNvSpPr txBox="1">
            <a:spLocks/>
          </p:cNvSpPr>
          <p:nvPr/>
        </p:nvSpPr>
        <p:spPr>
          <a:xfrm>
            <a:off x="5246458" y="2526992"/>
            <a:ext cx="3331251" cy="1008304"/>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1pPr>
            <a:lvl2pPr marL="914400" marR="0" lvl="1"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2pPr>
            <a:lvl3pPr marL="1371600" marR="0" lvl="2"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3pPr>
            <a:lvl4pPr marL="1828800" marR="0" lvl="3"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4pPr>
            <a:lvl5pPr marL="2286000" marR="0" lvl="4"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5pPr>
            <a:lvl6pPr marL="2743200" marR="0" lvl="5"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6pPr>
            <a:lvl7pPr marL="3200400" marR="0" lvl="6"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7pPr>
            <a:lvl8pPr marL="3657600" marR="0" lvl="7"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8pPr>
            <a:lvl9pPr marL="4114800" marR="0" lvl="8"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9pPr>
          </a:lstStyle>
          <a:p>
            <a:pPr marL="171450" lvl="0" indent="-171450" algn="just" rtl="0">
              <a:spcBef>
                <a:spcPts val="0"/>
              </a:spcBef>
              <a:buFont typeface="Arial" panose="020B0604020202020204" pitchFamily="34" charset="0"/>
              <a:buChar char="•"/>
            </a:pPr>
            <a:r>
              <a:rPr lang="en-US" sz="900" dirty="0"/>
              <a:t>The right is one example of a lyric, which has a lot of noise in the sense of:</a:t>
            </a:r>
          </a:p>
          <a:p>
            <a:pPr marL="628650" lvl="1" indent="-171450" algn="just">
              <a:buFont typeface="Arial" panose="020B0604020202020204" pitchFamily="34" charset="0"/>
              <a:buChar char="•"/>
            </a:pPr>
            <a:r>
              <a:rPr lang="en-US" sz="900" dirty="0"/>
              <a:t>\r \n \t </a:t>
            </a:r>
          </a:p>
          <a:p>
            <a:pPr marL="628650" lvl="1" indent="-171450" algn="just">
              <a:buFont typeface="Arial" panose="020B0604020202020204" pitchFamily="34" charset="0"/>
              <a:buChar char="•"/>
            </a:pPr>
            <a:r>
              <a:rPr lang="en-US" sz="900" dirty="0"/>
              <a:t>Upper letters</a:t>
            </a:r>
          </a:p>
          <a:p>
            <a:pPr marL="628650" lvl="1" indent="-171450" algn="just">
              <a:buFont typeface="Arial" panose="020B0604020202020204" pitchFamily="34" charset="0"/>
              <a:buChar char="•"/>
            </a:pPr>
            <a:r>
              <a:rPr lang="en-US" sz="900" dirty="0"/>
              <a:t>Stop words</a:t>
            </a:r>
          </a:p>
          <a:p>
            <a:pPr marL="628650" lvl="1" indent="-171450" algn="just">
              <a:buFont typeface="Arial" panose="020B0604020202020204" pitchFamily="34" charset="0"/>
              <a:buChar char="•"/>
            </a:pPr>
            <a:r>
              <a:rPr lang="en-US" sz="900" dirty="0"/>
              <a:t>Lemmatizations</a:t>
            </a:r>
          </a:p>
          <a:p>
            <a:pPr marL="628650" lvl="1" indent="-171450" algn="just">
              <a:buFont typeface="Arial" panose="020B0604020202020204" pitchFamily="34" charset="0"/>
              <a:buChar char="•"/>
            </a:pPr>
            <a:r>
              <a:rPr lang="en-US" sz="900" dirty="0"/>
              <a:t>Punctuations</a:t>
            </a:r>
          </a:p>
          <a:p>
            <a:pPr marL="0" indent="0" algn="just"/>
            <a:endParaRPr lang="en-US" sz="900" dirty="0"/>
          </a:p>
          <a:p>
            <a:pPr marL="171450" lvl="0" indent="-171450" algn="just" rtl="0">
              <a:spcBef>
                <a:spcPts val="0"/>
              </a:spcBef>
              <a:buFont typeface="Arial" panose="020B0604020202020204" pitchFamily="34" charset="0"/>
              <a:buChar char="•"/>
            </a:pPr>
            <a:endParaRPr lang="en-US" sz="900" dirty="0"/>
          </a:p>
        </p:txBody>
      </p:sp>
      <p:sp>
        <p:nvSpPr>
          <p:cNvPr id="29" name="Google Shape;290;p30">
            <a:extLst>
              <a:ext uri="{FF2B5EF4-FFF2-40B4-BE49-F238E27FC236}">
                <a16:creationId xmlns:a16="http://schemas.microsoft.com/office/drawing/2014/main" id="{0669D8BE-9805-0987-1673-12CD824EFFE6}"/>
              </a:ext>
            </a:extLst>
          </p:cNvPr>
          <p:cNvSpPr txBox="1">
            <a:spLocks/>
          </p:cNvSpPr>
          <p:nvPr/>
        </p:nvSpPr>
        <p:spPr>
          <a:xfrm>
            <a:off x="1369467" y="3713746"/>
            <a:ext cx="3331251" cy="1004941"/>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1pPr>
            <a:lvl2pPr marL="914400" marR="0" lvl="1"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2pPr>
            <a:lvl3pPr marL="1371600" marR="0" lvl="2"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3pPr>
            <a:lvl4pPr marL="1828800" marR="0" lvl="3"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4pPr>
            <a:lvl5pPr marL="2286000" marR="0" lvl="4"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5pPr>
            <a:lvl6pPr marL="2743200" marR="0" lvl="5"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6pPr>
            <a:lvl7pPr marL="3200400" marR="0" lvl="6"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7pPr>
            <a:lvl8pPr marL="3657600" marR="0" lvl="7"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8pPr>
            <a:lvl9pPr marL="4114800" marR="0" lvl="8"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9pPr>
          </a:lstStyle>
          <a:p>
            <a:pPr marL="171450" lvl="0" indent="-171450" algn="just" rtl="0">
              <a:spcBef>
                <a:spcPts val="0"/>
              </a:spcBef>
              <a:buFont typeface="Arial" panose="020B0604020202020204" pitchFamily="34" charset="0"/>
              <a:buChar char="•"/>
            </a:pPr>
            <a:r>
              <a:rPr lang="en-US" sz="900" dirty="0"/>
              <a:t>Valence value correctly going from 0 to 1</a:t>
            </a:r>
          </a:p>
          <a:p>
            <a:pPr marL="171450" lvl="0" indent="-171450" algn="just" rtl="0">
              <a:spcBef>
                <a:spcPts val="0"/>
              </a:spcBef>
              <a:buFont typeface="Arial" panose="020B0604020202020204" pitchFamily="34" charset="0"/>
              <a:buChar char="•"/>
            </a:pPr>
            <a:r>
              <a:rPr lang="en-US" sz="900" dirty="0"/>
              <a:t>Not a normal distribution</a:t>
            </a:r>
          </a:p>
          <a:p>
            <a:pPr marL="171450" lvl="0" indent="-171450" algn="just" rtl="0">
              <a:spcBef>
                <a:spcPts val="0"/>
              </a:spcBef>
              <a:buFont typeface="Arial" panose="020B0604020202020204" pitchFamily="34" charset="0"/>
              <a:buChar char="•"/>
            </a:pPr>
            <a:r>
              <a:rPr lang="en-US" sz="900" dirty="0"/>
              <a:t>0.97 being an ”Outlier” bin with the highest count</a:t>
            </a:r>
          </a:p>
          <a:p>
            <a:pPr marL="171450" lvl="0" indent="-171450" algn="just" rtl="0">
              <a:spcBef>
                <a:spcPts val="0"/>
              </a:spcBef>
              <a:buFont typeface="Arial" panose="020B0604020202020204" pitchFamily="34" charset="0"/>
              <a:buChar char="•"/>
            </a:pPr>
            <a:endParaRPr lang="en-US" sz="900" dirty="0"/>
          </a:p>
        </p:txBody>
      </p:sp>
      <p:pic>
        <p:nvPicPr>
          <p:cNvPr id="31" name="Picture 30" descr="A graph of a number of blue bars&#10;&#10;Description automatically generated">
            <a:extLst>
              <a:ext uri="{FF2B5EF4-FFF2-40B4-BE49-F238E27FC236}">
                <a16:creationId xmlns:a16="http://schemas.microsoft.com/office/drawing/2014/main" id="{5FC638C3-2A89-AA32-7AD9-ECD54BC126BE}"/>
              </a:ext>
            </a:extLst>
          </p:cNvPr>
          <p:cNvPicPr>
            <a:picLocks noChangeAspect="1"/>
          </p:cNvPicPr>
          <p:nvPr/>
        </p:nvPicPr>
        <p:blipFill>
          <a:blip r:embed="rId4"/>
          <a:stretch>
            <a:fillRect/>
          </a:stretch>
        </p:blipFill>
        <p:spPr>
          <a:xfrm>
            <a:off x="4941679" y="3633922"/>
            <a:ext cx="3524864" cy="1100916"/>
          </a:xfrm>
          <a:prstGeom prst="rect">
            <a:avLst/>
          </a:prstGeom>
        </p:spPr>
      </p:pic>
      <p:sp>
        <p:nvSpPr>
          <p:cNvPr id="32" name="Google Shape;290;p30">
            <a:extLst>
              <a:ext uri="{FF2B5EF4-FFF2-40B4-BE49-F238E27FC236}">
                <a16:creationId xmlns:a16="http://schemas.microsoft.com/office/drawing/2014/main" id="{75DD0ABA-52B0-3815-5A22-D00D23FBAD68}"/>
              </a:ext>
            </a:extLst>
          </p:cNvPr>
          <p:cNvSpPr txBox="1">
            <a:spLocks/>
          </p:cNvSpPr>
          <p:nvPr/>
        </p:nvSpPr>
        <p:spPr>
          <a:xfrm>
            <a:off x="1483960" y="2480798"/>
            <a:ext cx="3582299" cy="1068076"/>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1pPr>
            <a:lvl2pPr marL="914400" marR="0" lvl="1"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2pPr>
            <a:lvl3pPr marL="1371600" marR="0" lvl="2"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3pPr>
            <a:lvl4pPr marL="1828800" marR="0" lvl="3"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4pPr>
            <a:lvl5pPr marL="2286000" marR="0" lvl="4"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5pPr>
            <a:lvl6pPr marL="2743200" marR="0" lvl="5"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6pPr>
            <a:lvl7pPr marL="3200400" marR="0" lvl="6"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7pPr>
            <a:lvl8pPr marL="3657600" marR="0" lvl="7"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8pPr>
            <a:lvl9pPr marL="4114800" marR="0" lvl="8"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9pPr>
          </a:lstStyle>
          <a:p>
            <a:pPr marL="0" indent="0" algn="just">
              <a:spcAft>
                <a:spcPts val="1200"/>
              </a:spcAft>
            </a:pPr>
            <a:r>
              <a:rPr lang="en-US" sz="600" dirty="0">
                <a:solidFill>
                  <a:schemeClr val="accent2"/>
                </a:solidFill>
              </a:rPr>
              <a:t>"Each night I lie in my bed \r\</a:t>
            </a:r>
            <a:r>
              <a:rPr lang="en-US" sz="600" dirty="0" err="1">
                <a:solidFill>
                  <a:schemeClr val="accent2"/>
                </a:solidFill>
              </a:rPr>
              <a:t>nAnd</a:t>
            </a:r>
            <a:r>
              <a:rPr lang="en-US" sz="600" dirty="0">
                <a:solidFill>
                  <a:schemeClr val="accent2"/>
                </a:solidFill>
              </a:rPr>
              <a:t> I think about it \r\</a:t>
            </a:r>
            <a:r>
              <a:rPr lang="en-US" sz="600" dirty="0" err="1">
                <a:solidFill>
                  <a:schemeClr val="accent2"/>
                </a:solidFill>
              </a:rPr>
              <a:t>nOh</a:t>
            </a:r>
            <a:r>
              <a:rPr lang="en-US" sz="600" dirty="0">
                <a:solidFill>
                  <a:schemeClr val="accent2"/>
                </a:solidFill>
              </a:rPr>
              <a:t> my dark friend \r\</a:t>
            </a:r>
            <a:r>
              <a:rPr lang="en-US" sz="600" dirty="0" err="1">
                <a:solidFill>
                  <a:schemeClr val="accent2"/>
                </a:solidFill>
              </a:rPr>
              <a:t>nCan</a:t>
            </a:r>
            <a:r>
              <a:rPr lang="en-US" sz="600" dirty="0">
                <a:solidFill>
                  <a:schemeClr val="accent2"/>
                </a:solidFill>
              </a:rPr>
              <a:t> you give me an answer \r\n\r\</a:t>
            </a:r>
            <a:r>
              <a:rPr lang="en-US" sz="600" dirty="0" err="1">
                <a:solidFill>
                  <a:schemeClr val="accent2"/>
                </a:solidFill>
              </a:rPr>
              <a:t>nThe</a:t>
            </a:r>
            <a:r>
              <a:rPr lang="en-US" sz="600" dirty="0">
                <a:solidFill>
                  <a:schemeClr val="accent2"/>
                </a:solidFill>
              </a:rPr>
              <a:t> people that we love\r\</a:t>
            </a:r>
            <a:r>
              <a:rPr lang="en-US" sz="600" dirty="0" err="1">
                <a:solidFill>
                  <a:schemeClr val="accent2"/>
                </a:solidFill>
              </a:rPr>
              <a:t>nWe</a:t>
            </a:r>
            <a:r>
              <a:rPr lang="en-US" sz="600" dirty="0">
                <a:solidFill>
                  <a:schemeClr val="accent2"/>
                </a:solidFill>
              </a:rPr>
              <a:t> cannot understand \r\</a:t>
            </a:r>
            <a:r>
              <a:rPr lang="en-US" sz="600" dirty="0" err="1">
                <a:solidFill>
                  <a:schemeClr val="accent2"/>
                </a:solidFill>
              </a:rPr>
              <a:t>nEvery</a:t>
            </a:r>
            <a:r>
              <a:rPr lang="en-US" sz="600" dirty="0">
                <a:solidFill>
                  <a:schemeClr val="accent2"/>
                </a:solidFill>
              </a:rPr>
              <a:t> day the people that we love are hurt \r\</a:t>
            </a:r>
            <a:r>
              <a:rPr lang="en-US" sz="600" dirty="0" err="1">
                <a:solidFill>
                  <a:schemeClr val="accent2"/>
                </a:solidFill>
              </a:rPr>
              <a:t>nThe</a:t>
            </a:r>
            <a:r>
              <a:rPr lang="en-US" sz="600" dirty="0">
                <a:solidFill>
                  <a:schemeClr val="accent2"/>
                </a:solidFill>
              </a:rPr>
              <a:t> people who we love \r\</a:t>
            </a:r>
            <a:r>
              <a:rPr lang="en-US" sz="600" dirty="0" err="1">
                <a:solidFill>
                  <a:schemeClr val="accent2"/>
                </a:solidFill>
              </a:rPr>
              <a:t>nAnd</a:t>
            </a:r>
            <a:r>
              <a:rPr lang="en-US" sz="600" dirty="0">
                <a:solidFill>
                  <a:schemeClr val="accent2"/>
                </a:solidFill>
              </a:rPr>
              <a:t> cannot understand\r\</a:t>
            </a:r>
            <a:r>
              <a:rPr lang="en-US" sz="600" dirty="0" err="1">
                <a:solidFill>
                  <a:schemeClr val="accent2"/>
                </a:solidFill>
              </a:rPr>
              <a:t>nWe</a:t>
            </a:r>
            <a:r>
              <a:rPr lang="en-US" sz="600" dirty="0">
                <a:solidFill>
                  <a:schemeClr val="accent2"/>
                </a:solidFill>
              </a:rPr>
              <a:t> cannot understand \r\n\r\</a:t>
            </a:r>
            <a:r>
              <a:rPr lang="en-US" sz="600" dirty="0" err="1">
                <a:solidFill>
                  <a:schemeClr val="accent2"/>
                </a:solidFill>
              </a:rPr>
              <a:t>nDo</a:t>
            </a:r>
            <a:r>
              <a:rPr lang="en-US" sz="600" dirty="0">
                <a:solidFill>
                  <a:schemeClr val="accent2"/>
                </a:solidFill>
              </a:rPr>
              <a:t> you believe we're the children of a God\r\</a:t>
            </a:r>
            <a:r>
              <a:rPr lang="en-US" sz="600" dirty="0" err="1">
                <a:solidFill>
                  <a:schemeClr val="accent2"/>
                </a:solidFill>
              </a:rPr>
              <a:t>nDo</a:t>
            </a:r>
            <a:r>
              <a:rPr lang="en-US" sz="600" dirty="0">
                <a:solidFill>
                  <a:schemeClr val="accent2"/>
                </a:solidFill>
              </a:rPr>
              <a:t> you believe \r\</a:t>
            </a:r>
            <a:r>
              <a:rPr lang="en-US" sz="600" dirty="0" err="1">
                <a:solidFill>
                  <a:schemeClr val="accent2"/>
                </a:solidFill>
              </a:rPr>
              <a:t>nOr</a:t>
            </a:r>
            <a:r>
              <a:rPr lang="en-US" sz="600" dirty="0">
                <a:solidFill>
                  <a:schemeClr val="accent2"/>
                </a:solidFill>
              </a:rPr>
              <a:t> do you believe we're left here all alone\r\</a:t>
            </a:r>
            <a:r>
              <a:rPr lang="en-US" sz="600" dirty="0" err="1">
                <a:solidFill>
                  <a:schemeClr val="accent2"/>
                </a:solidFill>
              </a:rPr>
              <a:t>nDo</a:t>
            </a:r>
            <a:r>
              <a:rPr lang="en-US" sz="600" dirty="0">
                <a:solidFill>
                  <a:schemeClr val="accent2"/>
                </a:solidFill>
              </a:rPr>
              <a:t> you believe \r\n\r\</a:t>
            </a:r>
            <a:r>
              <a:rPr lang="en-US" sz="600" dirty="0" err="1">
                <a:solidFill>
                  <a:schemeClr val="accent2"/>
                </a:solidFill>
              </a:rPr>
              <a:t>nI</a:t>
            </a:r>
            <a:r>
              <a:rPr lang="en-US" sz="600" dirty="0">
                <a:solidFill>
                  <a:schemeClr val="accent2"/>
                </a:solidFill>
              </a:rPr>
              <a:t> have this question\r\</a:t>
            </a:r>
            <a:r>
              <a:rPr lang="en-US" sz="600" dirty="0" err="1">
                <a:solidFill>
                  <a:schemeClr val="accent2"/>
                </a:solidFill>
              </a:rPr>
              <a:t>nWhat</a:t>
            </a:r>
            <a:r>
              <a:rPr lang="en-US" sz="600" dirty="0">
                <a:solidFill>
                  <a:schemeClr val="accent2"/>
                </a:solidFill>
              </a:rPr>
              <a:t> is it for \r\</a:t>
            </a:r>
            <a:r>
              <a:rPr lang="en-US" sz="600" dirty="0" err="1">
                <a:solidFill>
                  <a:schemeClr val="accent2"/>
                </a:solidFill>
              </a:rPr>
              <a:t>nThis</a:t>
            </a:r>
            <a:r>
              <a:rPr lang="en-US" sz="600" dirty="0">
                <a:solidFill>
                  <a:schemeClr val="accent2"/>
                </a:solidFill>
              </a:rPr>
              <a:t> poor life \r\</a:t>
            </a:r>
            <a:r>
              <a:rPr lang="en-US" sz="600" dirty="0" err="1">
                <a:solidFill>
                  <a:schemeClr val="accent2"/>
                </a:solidFill>
              </a:rPr>
              <a:t>nWe</a:t>
            </a:r>
            <a:r>
              <a:rPr lang="en-US" sz="600" dirty="0">
                <a:solidFill>
                  <a:schemeClr val="accent2"/>
                </a:solidFill>
              </a:rPr>
              <a:t> live down here\r\n\r\</a:t>
            </a:r>
            <a:r>
              <a:rPr lang="en-US" sz="600" dirty="0" err="1">
                <a:solidFill>
                  <a:schemeClr val="accent2"/>
                </a:solidFill>
              </a:rPr>
              <a:t>nIs</a:t>
            </a:r>
            <a:r>
              <a:rPr lang="en-US" sz="600" dirty="0">
                <a:solidFill>
                  <a:schemeClr val="accent2"/>
                </a:solidFill>
              </a:rPr>
              <a:t> there a power all above \r\</a:t>
            </a:r>
            <a:r>
              <a:rPr lang="en-US" sz="600" dirty="0" err="1">
                <a:solidFill>
                  <a:schemeClr val="accent2"/>
                </a:solidFill>
              </a:rPr>
              <a:t>nA</a:t>
            </a:r>
            <a:r>
              <a:rPr lang="en-US" sz="600" dirty="0">
                <a:solidFill>
                  <a:schemeClr val="accent2"/>
                </a:solidFill>
              </a:rPr>
              <a:t> person so called God \r\</a:t>
            </a:r>
            <a:r>
              <a:rPr lang="en-US" sz="600" dirty="0" err="1">
                <a:solidFill>
                  <a:schemeClr val="accent2"/>
                </a:solidFill>
              </a:rPr>
              <a:t>nSo</a:t>
            </a:r>
            <a:r>
              <a:rPr lang="en-US" sz="600" dirty="0">
                <a:solidFill>
                  <a:schemeClr val="accent2"/>
                </a:solidFill>
              </a:rPr>
              <a:t> called God \r\</a:t>
            </a:r>
            <a:r>
              <a:rPr lang="en-US" sz="600" dirty="0" err="1">
                <a:solidFill>
                  <a:schemeClr val="accent2"/>
                </a:solidFill>
              </a:rPr>
              <a:t>nWho</a:t>
            </a:r>
            <a:r>
              <a:rPr lang="en-US" sz="600" dirty="0">
                <a:solidFill>
                  <a:schemeClr val="accent2"/>
                </a:solidFill>
              </a:rPr>
              <a:t> plans our life \r\</a:t>
            </a:r>
            <a:r>
              <a:rPr lang="en-US" sz="600" dirty="0" err="1">
                <a:solidFill>
                  <a:schemeClr val="accent2"/>
                </a:solidFill>
              </a:rPr>
              <a:t>nOr</a:t>
            </a:r>
            <a:r>
              <a:rPr lang="en-US" sz="600" dirty="0">
                <a:solidFill>
                  <a:schemeClr val="accent2"/>
                </a:solidFill>
              </a:rPr>
              <a:t> is it our free will \r\</a:t>
            </a:r>
            <a:r>
              <a:rPr lang="en-US" sz="600" dirty="0" err="1">
                <a:solidFill>
                  <a:schemeClr val="accent2"/>
                </a:solidFill>
              </a:rPr>
              <a:t>nThe</a:t>
            </a:r>
            <a:r>
              <a:rPr lang="en-US" sz="600" dirty="0">
                <a:solidFill>
                  <a:schemeClr val="accent2"/>
                </a:solidFill>
              </a:rPr>
              <a:t> creator of our life \r\</a:t>
            </a:r>
            <a:r>
              <a:rPr lang="en-US" sz="600" dirty="0" err="1">
                <a:solidFill>
                  <a:schemeClr val="accent2"/>
                </a:solidFill>
              </a:rPr>
              <a:t>nAre</a:t>
            </a:r>
            <a:r>
              <a:rPr lang="en-US" sz="600" dirty="0">
                <a:solidFill>
                  <a:schemeClr val="accent2"/>
                </a:solidFill>
              </a:rPr>
              <a:t> we responsible \r\n\r\</a:t>
            </a:r>
            <a:r>
              <a:rPr lang="en-US" sz="600" dirty="0" err="1">
                <a:solidFill>
                  <a:schemeClr val="accent2"/>
                </a:solidFill>
              </a:rPr>
              <a:t>nThe</a:t>
            </a:r>
            <a:r>
              <a:rPr lang="en-US" sz="600" dirty="0">
                <a:solidFill>
                  <a:schemeClr val="accent2"/>
                </a:solidFill>
              </a:rPr>
              <a:t> people that we love\r\</a:t>
            </a:r>
            <a:r>
              <a:rPr lang="en-US" sz="600" dirty="0" err="1">
                <a:solidFill>
                  <a:schemeClr val="accent2"/>
                </a:solidFill>
              </a:rPr>
              <a:t>nWe</a:t>
            </a:r>
            <a:r>
              <a:rPr lang="en-US" sz="600" dirty="0">
                <a:solidFill>
                  <a:schemeClr val="accent2"/>
                </a:solidFill>
              </a:rPr>
              <a:t> cannot understand \r\</a:t>
            </a:r>
            <a:r>
              <a:rPr lang="en-US" sz="600" dirty="0" err="1">
                <a:solidFill>
                  <a:schemeClr val="accent2"/>
                </a:solidFill>
              </a:rPr>
              <a:t>nEvery</a:t>
            </a:r>
            <a:r>
              <a:rPr lang="en-US" sz="600" dirty="0">
                <a:solidFill>
                  <a:schemeClr val="accent2"/>
                </a:solidFill>
              </a:rPr>
              <a:t> day the people that we love are hurt \r\</a:t>
            </a:r>
            <a:r>
              <a:rPr lang="en-US" sz="600" dirty="0" err="1">
                <a:solidFill>
                  <a:schemeClr val="accent2"/>
                </a:solidFill>
              </a:rPr>
              <a:t>nThe</a:t>
            </a:r>
            <a:r>
              <a:rPr lang="en-US" sz="600" dirty="0">
                <a:solidFill>
                  <a:schemeClr val="accent2"/>
                </a:solidFill>
              </a:rPr>
              <a:t> people who we love \r\</a:t>
            </a:r>
            <a:r>
              <a:rPr lang="en-US" sz="600" dirty="0" err="1">
                <a:solidFill>
                  <a:schemeClr val="accent2"/>
                </a:solidFill>
              </a:rPr>
              <a:t>nAnd</a:t>
            </a:r>
            <a:r>
              <a:rPr lang="en-US" sz="600" dirty="0">
                <a:solidFill>
                  <a:schemeClr val="accent2"/>
                </a:solidFill>
              </a:rPr>
              <a:t> cannot understand\r\</a:t>
            </a:r>
            <a:r>
              <a:rPr lang="en-US" sz="600" dirty="0" err="1">
                <a:solidFill>
                  <a:schemeClr val="accent2"/>
                </a:solidFill>
              </a:rPr>
              <a:t>nWe</a:t>
            </a:r>
            <a:r>
              <a:rPr lang="en-US" sz="600" dirty="0">
                <a:solidFill>
                  <a:schemeClr val="accent2"/>
                </a:solidFill>
              </a:rPr>
              <a:t> cannot understand \r\n\r\</a:t>
            </a:r>
            <a:r>
              <a:rPr lang="en-US" sz="600" dirty="0" err="1">
                <a:solidFill>
                  <a:schemeClr val="accent2"/>
                </a:solidFill>
              </a:rPr>
              <a:t>nDo</a:t>
            </a:r>
            <a:r>
              <a:rPr lang="en-US" sz="600" dirty="0">
                <a:solidFill>
                  <a:schemeClr val="accent2"/>
                </a:solidFill>
              </a:rPr>
              <a:t> you believe we're the children of a God\r\</a:t>
            </a:r>
            <a:r>
              <a:rPr lang="en-US" sz="600" dirty="0" err="1">
                <a:solidFill>
                  <a:schemeClr val="accent2"/>
                </a:solidFill>
              </a:rPr>
              <a:t>nDo</a:t>
            </a:r>
            <a:r>
              <a:rPr lang="en-US" sz="600" dirty="0">
                <a:solidFill>
                  <a:schemeClr val="accent2"/>
                </a:solidFill>
              </a:rPr>
              <a:t> you believe \r\</a:t>
            </a:r>
            <a:r>
              <a:rPr lang="en-US" sz="600" dirty="0" err="1">
                <a:solidFill>
                  <a:schemeClr val="accent2"/>
                </a:solidFill>
              </a:rPr>
              <a:t>nOr</a:t>
            </a:r>
            <a:r>
              <a:rPr lang="en-US" sz="600" dirty="0">
                <a:solidFill>
                  <a:schemeClr val="accent2"/>
                </a:solidFill>
              </a:rPr>
              <a:t> do you believe we're left here all alone\r\</a:t>
            </a:r>
            <a:r>
              <a:rPr lang="en-US" sz="600" dirty="0" err="1">
                <a:solidFill>
                  <a:schemeClr val="accent2"/>
                </a:solidFill>
              </a:rPr>
              <a:t>nDo</a:t>
            </a:r>
            <a:r>
              <a:rPr lang="en-US" sz="600" dirty="0">
                <a:solidFill>
                  <a:schemeClr val="accent2"/>
                </a:solidFill>
              </a:rPr>
              <a:t> you believe"</a:t>
            </a:r>
            <a:endParaRPr lang="en-US" sz="500" dirty="0">
              <a:solidFill>
                <a:schemeClr val="accent2"/>
              </a:solidFill>
            </a:endParaRPr>
          </a:p>
        </p:txBody>
      </p:sp>
    </p:spTree>
    <p:extLst>
      <p:ext uri="{BB962C8B-B14F-4D97-AF65-F5344CB8AC3E}">
        <p14:creationId xmlns:p14="http://schemas.microsoft.com/office/powerpoint/2010/main" val="2900937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9" name="Google Shape;289;p30"/>
          <p:cNvSpPr txBox="1">
            <a:spLocks noGrp="1"/>
          </p:cNvSpPr>
          <p:nvPr>
            <p:ph type="title" idx="15"/>
          </p:nvPr>
        </p:nvSpPr>
        <p:spPr>
          <a:xfrm>
            <a:off x="1998350" y="540000"/>
            <a:ext cx="6425700" cy="477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US" sz="2000" b="0" i="0" u="none" strike="noStrike" dirty="0">
                <a:effectLst/>
                <a:latin typeface="Arial" panose="020B0604020202020204" pitchFamily="34" charset="0"/>
              </a:rPr>
              <a:t>Feature Engineering &amp; Transformations</a:t>
            </a:r>
            <a:endParaRPr sz="3200" dirty="0"/>
          </a:p>
        </p:txBody>
      </p:sp>
      <p:grpSp>
        <p:nvGrpSpPr>
          <p:cNvPr id="302" name="Google Shape;302;p30"/>
          <p:cNvGrpSpPr/>
          <p:nvPr/>
        </p:nvGrpSpPr>
        <p:grpSpPr>
          <a:xfrm>
            <a:off x="723837" y="552000"/>
            <a:ext cx="1218671" cy="1640915"/>
            <a:chOff x="723837" y="552000"/>
            <a:chExt cx="1218671" cy="1640915"/>
          </a:xfrm>
        </p:grpSpPr>
        <p:sp>
          <p:nvSpPr>
            <p:cNvPr id="303" name="Google Shape;303;p30"/>
            <p:cNvSpPr/>
            <p:nvPr/>
          </p:nvSpPr>
          <p:spPr>
            <a:xfrm>
              <a:off x="729625" y="552000"/>
              <a:ext cx="98100" cy="98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882900" y="552000"/>
              <a:ext cx="98100" cy="9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1036175" y="552000"/>
              <a:ext cx="98100" cy="9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1379968"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a:off x="1483960"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txBody>
            <a:bodyPr/>
            <a:lstStyle/>
            <a:p>
              <a:endParaRPr lang="en-US"/>
            </a:p>
          </p:txBody>
        </p:sp>
        <p:sp>
          <p:nvSpPr>
            <p:cNvPr id="308" name="Google Shape;308;p30"/>
            <p:cNvSpPr/>
            <p:nvPr/>
          </p:nvSpPr>
          <p:spPr>
            <a:xfrm flipH="1">
              <a:off x="1686874"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flipH="1">
              <a:off x="1790866"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txBody>
            <a:bodyPr/>
            <a:lstStyle/>
            <a:p>
              <a:endParaRPr lang="en-US"/>
            </a:p>
          </p:txBody>
        </p:sp>
        <p:grpSp>
          <p:nvGrpSpPr>
            <p:cNvPr id="310" name="Google Shape;310;p30"/>
            <p:cNvGrpSpPr/>
            <p:nvPr/>
          </p:nvGrpSpPr>
          <p:grpSpPr>
            <a:xfrm>
              <a:off x="729630" y="1968358"/>
              <a:ext cx="255615" cy="224557"/>
              <a:chOff x="6184139" y="1980808"/>
              <a:chExt cx="451696" cy="396814"/>
            </a:xfrm>
          </p:grpSpPr>
          <p:sp>
            <p:nvSpPr>
              <p:cNvPr id="311" name="Google Shape;311;p30"/>
              <p:cNvSpPr/>
              <p:nvPr/>
            </p:nvSpPr>
            <p:spPr>
              <a:xfrm>
                <a:off x="6184139" y="1980808"/>
                <a:ext cx="451696" cy="396814"/>
              </a:xfrm>
              <a:custGeom>
                <a:avLst/>
                <a:gdLst/>
                <a:ahLst/>
                <a:cxnLst/>
                <a:rect l="l" t="t" r="r" b="b"/>
                <a:pathLst>
                  <a:path w="9473" h="8322" extrusionOk="0">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0"/>
              <p:cNvSpPr/>
              <p:nvPr/>
            </p:nvSpPr>
            <p:spPr>
              <a:xfrm>
                <a:off x="6400384" y="2359892"/>
                <a:ext cx="19216" cy="17499"/>
              </a:xfrm>
              <a:custGeom>
                <a:avLst/>
                <a:gdLst/>
                <a:ahLst/>
                <a:cxnLst/>
                <a:rect l="l" t="t" r="r" b="b"/>
                <a:pathLst>
                  <a:path w="403" h="367" extrusionOk="0">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 name="Google Shape;313;p30"/>
            <p:cNvGrpSpPr/>
            <p:nvPr/>
          </p:nvGrpSpPr>
          <p:grpSpPr>
            <a:xfrm>
              <a:off x="729630" y="975085"/>
              <a:ext cx="255615" cy="254967"/>
              <a:chOff x="6184139" y="1220827"/>
              <a:chExt cx="451696" cy="450552"/>
            </a:xfrm>
          </p:grpSpPr>
          <p:sp>
            <p:nvSpPr>
              <p:cNvPr id="314" name="Google Shape;314;p30"/>
              <p:cNvSpPr/>
              <p:nvPr/>
            </p:nvSpPr>
            <p:spPr>
              <a:xfrm>
                <a:off x="6353416" y="1390104"/>
                <a:ext cx="117776" cy="137087"/>
              </a:xfrm>
              <a:custGeom>
                <a:avLst/>
                <a:gdLst/>
                <a:ahLst/>
                <a:cxnLst/>
                <a:rect l="l" t="t" r="r" b="b"/>
                <a:pathLst>
                  <a:path w="2470" h="2875" extrusionOk="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0"/>
              <p:cNvSpPr/>
              <p:nvPr/>
            </p:nvSpPr>
            <p:spPr>
              <a:xfrm>
                <a:off x="6184139" y="1227598"/>
                <a:ext cx="451696" cy="443781"/>
              </a:xfrm>
              <a:custGeom>
                <a:avLst/>
                <a:gdLst/>
                <a:ahLst/>
                <a:cxnLst/>
                <a:rect l="l" t="t" r="r" b="b"/>
                <a:pathLst>
                  <a:path w="9473" h="9307" extrusionOk="0">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6361570" y="1220827"/>
                <a:ext cx="19025" cy="17690"/>
              </a:xfrm>
              <a:custGeom>
                <a:avLst/>
                <a:gdLst/>
                <a:ahLst/>
                <a:cxnLst/>
                <a:rect l="l" t="t" r="r" b="b"/>
                <a:pathLst>
                  <a:path w="399" h="371" extrusionOk="0">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 name="Google Shape;317;p30"/>
            <p:cNvGrpSpPr/>
            <p:nvPr/>
          </p:nvGrpSpPr>
          <p:grpSpPr>
            <a:xfrm>
              <a:off x="723837" y="1482615"/>
              <a:ext cx="267223" cy="233165"/>
              <a:chOff x="6908262" y="1240186"/>
              <a:chExt cx="472209" cy="412024"/>
            </a:xfrm>
          </p:grpSpPr>
          <p:sp>
            <p:nvSpPr>
              <p:cNvPr id="318" name="Google Shape;318;p30"/>
              <p:cNvSpPr/>
              <p:nvPr/>
            </p:nvSpPr>
            <p:spPr>
              <a:xfrm>
                <a:off x="7105958" y="1594618"/>
                <a:ext cx="76769" cy="17929"/>
              </a:xfrm>
              <a:custGeom>
                <a:avLst/>
                <a:gdLst/>
                <a:ahLst/>
                <a:cxnLst/>
                <a:rect l="l" t="t" r="r" b="b"/>
                <a:pathLst>
                  <a:path w="1610" h="376" extrusionOk="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0"/>
              <p:cNvSpPr/>
              <p:nvPr/>
            </p:nvSpPr>
            <p:spPr>
              <a:xfrm>
                <a:off x="7080209" y="1365642"/>
                <a:ext cx="136229" cy="159593"/>
              </a:xfrm>
              <a:custGeom>
                <a:avLst/>
                <a:gdLst/>
                <a:ahLst/>
                <a:cxnLst/>
                <a:rect l="l" t="t" r="r" b="b"/>
                <a:pathLst>
                  <a:path w="2857" h="3347" extrusionOk="0">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a:off x="7019365" y="1240186"/>
                <a:ext cx="249999" cy="412024"/>
              </a:xfrm>
              <a:custGeom>
                <a:avLst/>
                <a:gdLst/>
                <a:ahLst/>
                <a:cxnLst/>
                <a:rect l="l" t="t" r="r" b="b"/>
                <a:pathLst>
                  <a:path w="5243" h="8641" extrusionOk="0">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p:nvPr/>
            </p:nvSpPr>
            <p:spPr>
              <a:xfrm>
                <a:off x="6955183" y="1401691"/>
                <a:ext cx="41722" cy="97606"/>
              </a:xfrm>
              <a:custGeom>
                <a:avLst/>
                <a:gdLst/>
                <a:ahLst/>
                <a:cxnLst/>
                <a:rect l="l" t="t" r="r" b="b"/>
                <a:pathLst>
                  <a:path w="875" h="2047" extrusionOk="0">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0"/>
              <p:cNvSpPr/>
              <p:nvPr/>
            </p:nvSpPr>
            <p:spPr>
              <a:xfrm>
                <a:off x="6908262" y="1371269"/>
                <a:ext cx="58220" cy="158592"/>
              </a:xfrm>
              <a:custGeom>
                <a:avLst/>
                <a:gdLst/>
                <a:ahLst/>
                <a:cxnLst/>
                <a:rect l="l" t="t" r="r" b="b"/>
                <a:pathLst>
                  <a:path w="1221" h="3326" extrusionOk="0">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0"/>
              <p:cNvSpPr/>
              <p:nvPr/>
            </p:nvSpPr>
            <p:spPr>
              <a:xfrm>
                <a:off x="7291781" y="1401691"/>
                <a:ext cx="41722" cy="97606"/>
              </a:xfrm>
              <a:custGeom>
                <a:avLst/>
                <a:gdLst/>
                <a:ahLst/>
                <a:cxnLst/>
                <a:rect l="l" t="t" r="r" b="b"/>
                <a:pathLst>
                  <a:path w="875" h="2047" extrusionOk="0">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0"/>
              <p:cNvSpPr/>
              <p:nvPr/>
            </p:nvSpPr>
            <p:spPr>
              <a:xfrm>
                <a:off x="7322871" y="1371269"/>
                <a:ext cx="57600" cy="158449"/>
              </a:xfrm>
              <a:custGeom>
                <a:avLst/>
                <a:gdLst/>
                <a:ahLst/>
                <a:cxnLst/>
                <a:rect l="l" t="t" r="r" b="b"/>
                <a:pathLst>
                  <a:path w="1208" h="3323" extrusionOk="0">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0"/>
              <p:cNvSpPr/>
              <p:nvPr/>
            </p:nvSpPr>
            <p:spPr>
              <a:xfrm>
                <a:off x="7018030" y="1348476"/>
                <a:ext cx="19502" cy="17786"/>
              </a:xfrm>
              <a:custGeom>
                <a:avLst/>
                <a:gdLst/>
                <a:ahLst/>
                <a:cxnLst/>
                <a:rect l="l" t="t" r="r" b="b"/>
                <a:pathLst>
                  <a:path w="409" h="373" extrusionOk="0">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26" name="Google Shape;326;p30"/>
            <p:cNvCxnSpPr/>
            <p:nvPr/>
          </p:nvCxnSpPr>
          <p:spPr>
            <a:xfrm>
              <a:off x="729625" y="1355100"/>
              <a:ext cx="255600" cy="0"/>
            </a:xfrm>
            <a:prstGeom prst="straightConnector1">
              <a:avLst/>
            </a:prstGeom>
            <a:noFill/>
            <a:ln w="9525" cap="flat" cmpd="sng">
              <a:solidFill>
                <a:schemeClr val="dk1"/>
              </a:solidFill>
              <a:prstDash val="solid"/>
              <a:round/>
              <a:headEnd type="none" w="med" len="med"/>
              <a:tailEnd type="none" w="med" len="med"/>
            </a:ln>
          </p:spPr>
        </p:cxnSp>
        <p:cxnSp>
          <p:nvCxnSpPr>
            <p:cNvPr id="327" name="Google Shape;327;p30"/>
            <p:cNvCxnSpPr/>
            <p:nvPr/>
          </p:nvCxnSpPr>
          <p:spPr>
            <a:xfrm>
              <a:off x="729625" y="1845525"/>
              <a:ext cx="255600" cy="0"/>
            </a:xfrm>
            <a:prstGeom prst="straightConnector1">
              <a:avLst/>
            </a:prstGeom>
            <a:noFill/>
            <a:ln w="9525" cap="flat" cmpd="sng">
              <a:solidFill>
                <a:schemeClr val="dk1"/>
              </a:solidFill>
              <a:prstDash val="solid"/>
              <a:round/>
              <a:headEnd type="none" w="med" len="med"/>
              <a:tailEnd type="none" w="med" len="med"/>
            </a:ln>
          </p:spPr>
        </p:cxnSp>
      </p:grpSp>
      <p:sp>
        <p:nvSpPr>
          <p:cNvPr id="46" name="Google Shape;351;p31">
            <a:extLst>
              <a:ext uri="{FF2B5EF4-FFF2-40B4-BE49-F238E27FC236}">
                <a16:creationId xmlns:a16="http://schemas.microsoft.com/office/drawing/2014/main" id="{F84373FF-7AFD-5D2F-5DDA-7D458262A2F9}"/>
              </a:ext>
            </a:extLst>
          </p:cNvPr>
          <p:cNvSpPr/>
          <p:nvPr/>
        </p:nvSpPr>
        <p:spPr>
          <a:xfrm>
            <a:off x="1379968" y="1081458"/>
            <a:ext cx="7215420" cy="45719"/>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52;p31">
            <a:extLst>
              <a:ext uri="{FF2B5EF4-FFF2-40B4-BE49-F238E27FC236}">
                <a16:creationId xmlns:a16="http://schemas.microsoft.com/office/drawing/2014/main" id="{3F685A9B-6C60-19D4-2952-C0FBD3186B6B}"/>
              </a:ext>
            </a:extLst>
          </p:cNvPr>
          <p:cNvSpPr/>
          <p:nvPr/>
        </p:nvSpPr>
        <p:spPr>
          <a:xfrm>
            <a:off x="1377731" y="1081458"/>
            <a:ext cx="618285" cy="45719"/>
          </a:xfrm>
          <a:custGeom>
            <a:avLst/>
            <a:gdLst/>
            <a:ahLst/>
            <a:cxnLst/>
            <a:rect l="l" t="t" r="r" b="b"/>
            <a:pathLst>
              <a:path w="11304" h="680" extrusionOk="0">
                <a:moveTo>
                  <a:pt x="347" y="0"/>
                </a:moveTo>
                <a:cubicBezTo>
                  <a:pt x="153" y="0"/>
                  <a:pt x="0" y="152"/>
                  <a:pt x="0" y="347"/>
                </a:cubicBezTo>
                <a:cubicBezTo>
                  <a:pt x="0" y="527"/>
                  <a:pt x="153" y="679"/>
                  <a:pt x="347" y="679"/>
                </a:cubicBezTo>
                <a:lnTo>
                  <a:pt x="11248" y="679"/>
                </a:lnTo>
                <a:cubicBezTo>
                  <a:pt x="11248" y="458"/>
                  <a:pt x="11261" y="222"/>
                  <a:pt x="11303" y="0"/>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 name="Google Shape;353;p31">
            <a:extLst>
              <a:ext uri="{FF2B5EF4-FFF2-40B4-BE49-F238E27FC236}">
                <a16:creationId xmlns:a16="http://schemas.microsoft.com/office/drawing/2014/main" id="{13F85CEA-7208-CE7D-141D-06AC1143A62F}"/>
              </a:ext>
            </a:extLst>
          </p:cNvPr>
          <p:cNvGrpSpPr/>
          <p:nvPr/>
        </p:nvGrpSpPr>
        <p:grpSpPr>
          <a:xfrm>
            <a:off x="1942507" y="1031266"/>
            <a:ext cx="146045" cy="146102"/>
            <a:chOff x="3206407" y="2963780"/>
            <a:chExt cx="146045" cy="146102"/>
          </a:xfrm>
        </p:grpSpPr>
        <p:sp>
          <p:nvSpPr>
            <p:cNvPr id="49" name="Google Shape;354;p31">
              <a:extLst>
                <a:ext uri="{FF2B5EF4-FFF2-40B4-BE49-F238E27FC236}">
                  <a16:creationId xmlns:a16="http://schemas.microsoft.com/office/drawing/2014/main" id="{4BCB0103-3CD4-6BD2-CA45-AE8039241AF1}"/>
                </a:ext>
              </a:extLst>
            </p:cNvPr>
            <p:cNvSpPr/>
            <p:nvPr/>
          </p:nvSpPr>
          <p:spPr>
            <a:xfrm>
              <a:off x="3206407" y="2963780"/>
              <a:ext cx="146045" cy="146102"/>
            </a:xfrm>
            <a:custGeom>
              <a:avLst/>
              <a:gdLst/>
              <a:ahLst/>
              <a:cxnLst/>
              <a:rect l="l" t="t" r="r" b="b"/>
              <a:pathLst>
                <a:path w="2552" h="2553" extrusionOk="0">
                  <a:moveTo>
                    <a:pt x="1276" y="1"/>
                  </a:moveTo>
                  <a:cubicBezTo>
                    <a:pt x="568" y="1"/>
                    <a:pt x="0" y="570"/>
                    <a:pt x="0" y="1277"/>
                  </a:cubicBezTo>
                  <a:cubicBezTo>
                    <a:pt x="0" y="1984"/>
                    <a:pt x="568" y="2552"/>
                    <a:pt x="1276" y="2552"/>
                  </a:cubicBezTo>
                  <a:cubicBezTo>
                    <a:pt x="1983" y="2552"/>
                    <a:pt x="2552" y="1984"/>
                    <a:pt x="2552" y="1277"/>
                  </a:cubicBezTo>
                  <a:cubicBezTo>
                    <a:pt x="2552" y="570"/>
                    <a:pt x="1983" y="1"/>
                    <a:pt x="12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55;p31">
              <a:extLst>
                <a:ext uri="{FF2B5EF4-FFF2-40B4-BE49-F238E27FC236}">
                  <a16:creationId xmlns:a16="http://schemas.microsoft.com/office/drawing/2014/main" id="{9D8743C7-35EF-356F-AE02-BF2A7C1EDC87}"/>
                </a:ext>
              </a:extLst>
            </p:cNvPr>
            <p:cNvSpPr/>
            <p:nvPr/>
          </p:nvSpPr>
          <p:spPr>
            <a:xfrm>
              <a:off x="3250815" y="3008245"/>
              <a:ext cx="57227" cy="57170"/>
            </a:xfrm>
            <a:custGeom>
              <a:avLst/>
              <a:gdLst/>
              <a:ahLst/>
              <a:cxnLst/>
              <a:rect l="l" t="t" r="r" b="b"/>
              <a:pathLst>
                <a:path w="1000" h="999" extrusionOk="0">
                  <a:moveTo>
                    <a:pt x="500" y="0"/>
                  </a:moveTo>
                  <a:cubicBezTo>
                    <a:pt x="223" y="0"/>
                    <a:pt x="1" y="222"/>
                    <a:pt x="1" y="500"/>
                  </a:cubicBezTo>
                  <a:cubicBezTo>
                    <a:pt x="1" y="777"/>
                    <a:pt x="223" y="999"/>
                    <a:pt x="500" y="999"/>
                  </a:cubicBezTo>
                  <a:cubicBezTo>
                    <a:pt x="777" y="999"/>
                    <a:pt x="999" y="777"/>
                    <a:pt x="999" y="500"/>
                  </a:cubicBezTo>
                  <a:cubicBezTo>
                    <a:pt x="999" y="222"/>
                    <a:pt x="777" y="0"/>
                    <a:pt x="500" y="0"/>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356;p31">
            <a:extLst>
              <a:ext uri="{FF2B5EF4-FFF2-40B4-BE49-F238E27FC236}">
                <a16:creationId xmlns:a16="http://schemas.microsoft.com/office/drawing/2014/main" id="{DAE851FD-38E0-109C-6944-80CEC3224077}"/>
              </a:ext>
            </a:extLst>
          </p:cNvPr>
          <p:cNvGrpSpPr/>
          <p:nvPr/>
        </p:nvGrpSpPr>
        <p:grpSpPr>
          <a:xfrm>
            <a:off x="7281011" y="476142"/>
            <a:ext cx="1314377" cy="482094"/>
            <a:chOff x="4776350" y="1692025"/>
            <a:chExt cx="1314377" cy="482094"/>
          </a:xfrm>
        </p:grpSpPr>
        <p:sp>
          <p:nvSpPr>
            <p:cNvPr id="52" name="Google Shape;357;p31">
              <a:extLst>
                <a:ext uri="{FF2B5EF4-FFF2-40B4-BE49-F238E27FC236}">
                  <a16:creationId xmlns:a16="http://schemas.microsoft.com/office/drawing/2014/main" id="{D9F63737-977A-30A4-A3A1-9820D320F364}"/>
                </a:ext>
              </a:extLst>
            </p:cNvPr>
            <p:cNvSpPr/>
            <p:nvPr/>
          </p:nvSpPr>
          <p:spPr>
            <a:xfrm>
              <a:off x="5195459" y="1692025"/>
              <a:ext cx="492273" cy="482094"/>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58;p31">
              <a:extLst>
                <a:ext uri="{FF2B5EF4-FFF2-40B4-BE49-F238E27FC236}">
                  <a16:creationId xmlns:a16="http://schemas.microsoft.com/office/drawing/2014/main" id="{C8BA13C3-67E3-95E7-F396-2570FFC854CB}"/>
                </a:ext>
              </a:extLst>
            </p:cNvPr>
            <p:cNvSpPr/>
            <p:nvPr/>
          </p:nvSpPr>
          <p:spPr>
            <a:xfrm>
              <a:off x="5377513" y="1860017"/>
              <a:ext cx="42768" cy="146115"/>
            </a:xfrm>
            <a:custGeom>
              <a:avLst/>
              <a:gdLst/>
              <a:ahLst/>
              <a:cxnLst/>
              <a:rect l="l" t="t" r="r" b="b"/>
              <a:pathLst>
                <a:path w="958" h="3273" extrusionOk="0">
                  <a:moveTo>
                    <a:pt x="0" y="0"/>
                  </a:moveTo>
                  <a:lnTo>
                    <a:pt x="0" y="3273"/>
                  </a:lnTo>
                  <a:lnTo>
                    <a:pt x="958" y="3273"/>
                  </a:lnTo>
                  <a:lnTo>
                    <a:pt x="9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59;p31">
              <a:extLst>
                <a:ext uri="{FF2B5EF4-FFF2-40B4-BE49-F238E27FC236}">
                  <a16:creationId xmlns:a16="http://schemas.microsoft.com/office/drawing/2014/main" id="{FB3F9344-4D8F-EB42-46F4-DA1E3AFD2FDF}"/>
                </a:ext>
              </a:extLst>
            </p:cNvPr>
            <p:cNvSpPr/>
            <p:nvPr/>
          </p:nvSpPr>
          <p:spPr>
            <a:xfrm>
              <a:off x="5458629" y="1860017"/>
              <a:ext cx="43393" cy="146115"/>
            </a:xfrm>
            <a:custGeom>
              <a:avLst/>
              <a:gdLst/>
              <a:ahLst/>
              <a:cxnLst/>
              <a:rect l="l" t="t" r="r" b="b"/>
              <a:pathLst>
                <a:path w="972" h="3273" extrusionOk="0">
                  <a:moveTo>
                    <a:pt x="0" y="0"/>
                  </a:moveTo>
                  <a:lnTo>
                    <a:pt x="0" y="3273"/>
                  </a:lnTo>
                  <a:lnTo>
                    <a:pt x="971" y="3273"/>
                  </a:lnTo>
                  <a:lnTo>
                    <a:pt x="9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60;p31">
              <a:extLst>
                <a:ext uri="{FF2B5EF4-FFF2-40B4-BE49-F238E27FC236}">
                  <a16:creationId xmlns:a16="http://schemas.microsoft.com/office/drawing/2014/main" id="{5D14A476-E237-50A7-10AD-78CD5157177B}"/>
                </a:ext>
              </a:extLst>
            </p:cNvPr>
            <p:cNvSpPr/>
            <p:nvPr/>
          </p:nvSpPr>
          <p:spPr>
            <a:xfrm>
              <a:off x="5829434" y="1802383"/>
              <a:ext cx="261293" cy="261337"/>
            </a:xfrm>
            <a:custGeom>
              <a:avLst/>
              <a:gdLst/>
              <a:ahLst/>
              <a:cxnLst/>
              <a:rect l="l" t="t" r="r" b="b"/>
              <a:pathLst>
                <a:path w="5853" h="5854" extrusionOk="0">
                  <a:moveTo>
                    <a:pt x="2927" y="1"/>
                  </a:moveTo>
                  <a:cubicBezTo>
                    <a:pt x="1319" y="1"/>
                    <a:pt x="1" y="1319"/>
                    <a:pt x="1" y="2928"/>
                  </a:cubicBezTo>
                  <a:cubicBezTo>
                    <a:pt x="1" y="4550"/>
                    <a:pt x="1319" y="5853"/>
                    <a:pt x="2927" y="5853"/>
                  </a:cubicBezTo>
                  <a:cubicBezTo>
                    <a:pt x="4549" y="5853"/>
                    <a:pt x="5853" y="4550"/>
                    <a:pt x="5853" y="2928"/>
                  </a:cubicBezTo>
                  <a:cubicBezTo>
                    <a:pt x="5853" y="1319"/>
                    <a:pt x="4549" y="1"/>
                    <a:pt x="29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61;p31">
              <a:extLst>
                <a:ext uri="{FF2B5EF4-FFF2-40B4-BE49-F238E27FC236}">
                  <a16:creationId xmlns:a16="http://schemas.microsoft.com/office/drawing/2014/main" id="{6D1BE1F0-0885-D7A4-559D-CC908CF3CD10}"/>
                </a:ext>
              </a:extLst>
            </p:cNvPr>
            <p:cNvSpPr/>
            <p:nvPr/>
          </p:nvSpPr>
          <p:spPr>
            <a:xfrm>
              <a:off x="5931622" y="1905151"/>
              <a:ext cx="48928" cy="56428"/>
            </a:xfrm>
            <a:custGeom>
              <a:avLst/>
              <a:gdLst/>
              <a:ahLst/>
              <a:cxnLst/>
              <a:rect l="l" t="t" r="r" b="b"/>
              <a:pathLst>
                <a:path w="1096" h="1264" extrusionOk="0">
                  <a:moveTo>
                    <a:pt x="0" y="1"/>
                  </a:moveTo>
                  <a:lnTo>
                    <a:pt x="0" y="1263"/>
                  </a:lnTo>
                  <a:lnTo>
                    <a:pt x="1095" y="626"/>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62;p31">
              <a:extLst>
                <a:ext uri="{FF2B5EF4-FFF2-40B4-BE49-F238E27FC236}">
                  <a16:creationId xmlns:a16="http://schemas.microsoft.com/office/drawing/2014/main" id="{306CB29E-AD0C-8DF3-F5C0-2E4970B53AD0}"/>
                </a:ext>
              </a:extLst>
            </p:cNvPr>
            <p:cNvSpPr/>
            <p:nvPr/>
          </p:nvSpPr>
          <p:spPr>
            <a:xfrm>
              <a:off x="5980506" y="1905151"/>
              <a:ext cx="8125" cy="55803"/>
            </a:xfrm>
            <a:custGeom>
              <a:avLst/>
              <a:gdLst/>
              <a:ahLst/>
              <a:cxnLst/>
              <a:rect l="l" t="t" r="r" b="b"/>
              <a:pathLst>
                <a:path w="182" h="1250" extrusionOk="0">
                  <a:moveTo>
                    <a:pt x="0" y="1"/>
                  </a:moveTo>
                  <a:lnTo>
                    <a:pt x="0" y="1249"/>
                  </a:lnTo>
                  <a:lnTo>
                    <a:pt x="181" y="1249"/>
                  </a:lnTo>
                  <a:lnTo>
                    <a:pt x="18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63;p31">
              <a:extLst>
                <a:ext uri="{FF2B5EF4-FFF2-40B4-BE49-F238E27FC236}">
                  <a16:creationId xmlns:a16="http://schemas.microsoft.com/office/drawing/2014/main" id="{01C40CCF-5AD0-407B-4315-845D793AC1EB}"/>
                </a:ext>
              </a:extLst>
            </p:cNvPr>
            <p:cNvSpPr/>
            <p:nvPr/>
          </p:nvSpPr>
          <p:spPr>
            <a:xfrm>
              <a:off x="4776350" y="1802383"/>
              <a:ext cx="260668" cy="261337"/>
            </a:xfrm>
            <a:custGeom>
              <a:avLst/>
              <a:gdLst/>
              <a:ahLst/>
              <a:cxnLst/>
              <a:rect l="l" t="t" r="r" b="b"/>
              <a:pathLst>
                <a:path w="5839" h="5854" extrusionOk="0">
                  <a:moveTo>
                    <a:pt x="2913" y="1"/>
                  </a:moveTo>
                  <a:cubicBezTo>
                    <a:pt x="1304" y="1"/>
                    <a:pt x="1" y="1319"/>
                    <a:pt x="1" y="2928"/>
                  </a:cubicBezTo>
                  <a:cubicBezTo>
                    <a:pt x="1" y="4550"/>
                    <a:pt x="1304" y="5853"/>
                    <a:pt x="2913" y="5853"/>
                  </a:cubicBezTo>
                  <a:cubicBezTo>
                    <a:pt x="4535" y="5853"/>
                    <a:pt x="5839" y="4550"/>
                    <a:pt x="5839" y="2928"/>
                  </a:cubicBezTo>
                  <a:cubicBezTo>
                    <a:pt x="5839" y="1319"/>
                    <a:pt x="4535" y="1"/>
                    <a:pt x="29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64;p31">
              <a:extLst>
                <a:ext uri="{FF2B5EF4-FFF2-40B4-BE49-F238E27FC236}">
                  <a16:creationId xmlns:a16="http://schemas.microsoft.com/office/drawing/2014/main" id="{EDC92383-0A5A-B17D-3A93-2F3F30CB8C39}"/>
                </a:ext>
              </a:extLst>
            </p:cNvPr>
            <p:cNvSpPr/>
            <p:nvPr/>
          </p:nvSpPr>
          <p:spPr>
            <a:xfrm>
              <a:off x="4885904" y="1905151"/>
              <a:ext cx="49017" cy="56428"/>
            </a:xfrm>
            <a:custGeom>
              <a:avLst/>
              <a:gdLst/>
              <a:ahLst/>
              <a:cxnLst/>
              <a:rect l="l" t="t" r="r" b="b"/>
              <a:pathLst>
                <a:path w="1098" h="1264" extrusionOk="0">
                  <a:moveTo>
                    <a:pt x="1097" y="1"/>
                  </a:moveTo>
                  <a:lnTo>
                    <a:pt x="1" y="626"/>
                  </a:lnTo>
                  <a:lnTo>
                    <a:pt x="1097" y="1263"/>
                  </a:lnTo>
                  <a:lnTo>
                    <a:pt x="109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65;p31">
              <a:extLst>
                <a:ext uri="{FF2B5EF4-FFF2-40B4-BE49-F238E27FC236}">
                  <a16:creationId xmlns:a16="http://schemas.microsoft.com/office/drawing/2014/main" id="{3EFF9B0C-6AD7-B4E9-E53E-96DE3D3A1EFC}"/>
                </a:ext>
              </a:extLst>
            </p:cNvPr>
            <p:cNvSpPr/>
            <p:nvPr/>
          </p:nvSpPr>
          <p:spPr>
            <a:xfrm>
              <a:off x="4878493" y="1905151"/>
              <a:ext cx="7455" cy="55803"/>
            </a:xfrm>
            <a:custGeom>
              <a:avLst/>
              <a:gdLst/>
              <a:ahLst/>
              <a:cxnLst/>
              <a:rect l="l" t="t" r="r" b="b"/>
              <a:pathLst>
                <a:path w="167" h="1250" extrusionOk="0">
                  <a:moveTo>
                    <a:pt x="1" y="1"/>
                  </a:moveTo>
                  <a:lnTo>
                    <a:pt x="1" y="1249"/>
                  </a:lnTo>
                  <a:lnTo>
                    <a:pt x="167" y="1249"/>
                  </a:lnTo>
                  <a:lnTo>
                    <a:pt x="1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2" name="Google Shape;251;p29">
            <a:extLst>
              <a:ext uri="{FF2B5EF4-FFF2-40B4-BE49-F238E27FC236}">
                <a16:creationId xmlns:a16="http://schemas.microsoft.com/office/drawing/2014/main" id="{AD0D2808-A516-3BE1-BACF-5D4EF3768573}"/>
              </a:ext>
            </a:extLst>
          </p:cNvPr>
          <p:cNvGraphicFramePr/>
          <p:nvPr>
            <p:extLst>
              <p:ext uri="{D42A27DB-BD31-4B8C-83A1-F6EECF244321}">
                <p14:modId xmlns:p14="http://schemas.microsoft.com/office/powerpoint/2010/main" val="556806864"/>
              </p:ext>
            </p:extLst>
          </p:nvPr>
        </p:nvGraphicFramePr>
        <p:xfrm>
          <a:off x="1377731" y="1251591"/>
          <a:ext cx="7044000" cy="3459310"/>
        </p:xfrm>
        <a:graphic>
          <a:graphicData uri="http://schemas.openxmlformats.org/drawingml/2006/table">
            <a:tbl>
              <a:tblPr>
                <a:noFill/>
                <a:tableStyleId>{4D87848F-0D4B-43A0-9B1C-D89B45C65DEF}</a:tableStyleId>
              </a:tblPr>
              <a:tblGrid>
                <a:gridCol w="2089575">
                  <a:extLst>
                    <a:ext uri="{9D8B030D-6E8A-4147-A177-3AD203B41FA5}">
                      <a16:colId xmlns:a16="http://schemas.microsoft.com/office/drawing/2014/main" val="20000"/>
                    </a:ext>
                  </a:extLst>
                </a:gridCol>
                <a:gridCol w="4954425">
                  <a:extLst>
                    <a:ext uri="{9D8B030D-6E8A-4147-A177-3AD203B41FA5}">
                      <a16:colId xmlns:a16="http://schemas.microsoft.com/office/drawing/2014/main" val="20001"/>
                    </a:ext>
                  </a:extLst>
                </a:gridCol>
              </a:tblGrid>
              <a:tr h="350500">
                <a:tc>
                  <a:txBody>
                    <a:bodyPr/>
                    <a:lstStyle/>
                    <a:p>
                      <a:pPr marL="0" lvl="0" indent="0" algn="l" rtl="0">
                        <a:spcBef>
                          <a:spcPts val="0"/>
                        </a:spcBef>
                        <a:spcAft>
                          <a:spcPts val="0"/>
                        </a:spcAft>
                        <a:buNone/>
                      </a:pPr>
                      <a:r>
                        <a:rPr lang="en" sz="800" b="1" dirty="0">
                          <a:solidFill>
                            <a:schemeClr val="dk1"/>
                          </a:solidFill>
                          <a:uFill>
                            <a:noFill/>
                          </a:uFill>
                          <a:latin typeface="Metrophobic"/>
                          <a:ea typeface="Metrophobic"/>
                          <a:cs typeface="Metrophobic"/>
                          <a:sym typeface="Metrophobic"/>
                        </a:rPr>
                        <a:t>Drop duplicated rows</a:t>
                      </a:r>
                      <a:endParaRPr sz="800" b="1" dirty="0">
                        <a:solidFill>
                          <a:schemeClr val="dk1"/>
                        </a:solidFill>
                        <a:latin typeface="Metrophobic"/>
                        <a:ea typeface="Metrophobic"/>
                        <a:cs typeface="Metrophobic"/>
                        <a:sym typeface="Metrophobic"/>
                      </a:endParaRPr>
                    </a:p>
                  </a:txBody>
                  <a:tcPr marL="91425" marR="0"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171450" lvl="0" indent="-171450" algn="l" rtl="0">
                        <a:spcBef>
                          <a:spcPts val="0"/>
                        </a:spcBef>
                        <a:spcAft>
                          <a:spcPts val="1600"/>
                        </a:spcAft>
                        <a:buClr>
                          <a:schemeClr val="tx1"/>
                        </a:buClr>
                        <a:buFont typeface="Arial" panose="020B0604020202020204" pitchFamily="34" charset="0"/>
                        <a:buChar char="•"/>
                      </a:pPr>
                      <a:r>
                        <a:rPr lang="en" sz="800" dirty="0">
                          <a:solidFill>
                            <a:schemeClr val="dk1"/>
                          </a:solidFill>
                          <a:latin typeface="Metrophobic"/>
                          <a:ea typeface="Metrophobic"/>
                          <a:cs typeface="Metrophobic"/>
                          <a:sym typeface="Metrophobic"/>
                        </a:rPr>
                        <a:t>Dropping the same song and </a:t>
                      </a:r>
                      <a:r>
                        <a:rPr lang="en-US" sz="800" dirty="0">
                          <a:solidFill>
                            <a:schemeClr val="dk1"/>
                          </a:solidFill>
                          <a:latin typeface="Metrophobic"/>
                          <a:ea typeface="Metrophobic"/>
                          <a:cs typeface="Metrophobic"/>
                          <a:sym typeface="Metrophobic"/>
                        </a:rPr>
                        <a:t>the </a:t>
                      </a:r>
                      <a:r>
                        <a:rPr lang="en" sz="800" dirty="0">
                          <a:solidFill>
                            <a:schemeClr val="dk1"/>
                          </a:solidFill>
                          <a:latin typeface="Metrophobic"/>
                          <a:ea typeface="Metrophobic"/>
                          <a:cs typeface="Metrophobic"/>
                          <a:sym typeface="Metrophobic"/>
                        </a:rPr>
                        <a:t>same lyric</a:t>
                      </a:r>
                      <a:endParaRPr sz="800" dirty="0">
                        <a:solidFill>
                          <a:schemeClr val="dk1"/>
                        </a:solidFill>
                        <a:latin typeface="Metrophobic"/>
                        <a:ea typeface="Metrophobic"/>
                        <a:cs typeface="Metrophobic"/>
                        <a:sym typeface="Metrophobic"/>
                      </a:endParaRPr>
                    </a:p>
                  </a:txBody>
                  <a:tcPr marL="91425" marR="0"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50500">
                <a:tc>
                  <a:txBody>
                    <a:bodyPr/>
                    <a:lstStyle/>
                    <a:p>
                      <a:pPr marL="0" lvl="0" indent="0" algn="l" rtl="0">
                        <a:spcBef>
                          <a:spcPts val="0"/>
                        </a:spcBef>
                        <a:spcAft>
                          <a:spcPts val="0"/>
                        </a:spcAft>
                        <a:buNone/>
                      </a:pPr>
                      <a:r>
                        <a:rPr lang="en" sz="800" b="1" dirty="0">
                          <a:solidFill>
                            <a:schemeClr val="dk1"/>
                          </a:solidFill>
                          <a:uFill>
                            <a:noFill/>
                          </a:uFill>
                          <a:latin typeface="Metrophobic"/>
                          <a:ea typeface="Metrophobic"/>
                          <a:cs typeface="Metrophobic"/>
                          <a:sym typeface="Metrophobic"/>
                        </a:rPr>
                        <a:t>Drop outliers and not lyrical song</a:t>
                      </a:r>
                      <a:endParaRPr sz="800" b="1" dirty="0">
                        <a:solidFill>
                          <a:schemeClr val="dk1"/>
                        </a:solidFill>
                        <a:latin typeface="Metrophobic"/>
                        <a:ea typeface="Metrophobic"/>
                        <a:cs typeface="Metrophobic"/>
                        <a:sym typeface="Metrophobic"/>
                      </a:endParaRPr>
                    </a:p>
                  </a:txBody>
                  <a:tcPr marL="91425" marR="0"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Clr>
                          <a:schemeClr val="tx1"/>
                        </a:buClr>
                        <a:buFont typeface="Arial" panose="020B0604020202020204" pitchFamily="34" charset="0"/>
                        <a:buChar char="•"/>
                      </a:pPr>
                      <a:r>
                        <a:rPr lang="en-US" sz="800" dirty="0">
                          <a:solidFill>
                            <a:schemeClr val="dk1"/>
                          </a:solidFill>
                          <a:latin typeface="Metrophobic"/>
                          <a:ea typeface="Metrophobic"/>
                          <a:cs typeface="Metrophobic"/>
                          <a:sym typeface="Metrophobic"/>
                        </a:rPr>
                        <a:t>Z-Score to filter high word count observation</a:t>
                      </a:r>
                    </a:p>
                    <a:p>
                      <a:pPr marL="171450" marR="0" lvl="0" indent="-171450" algn="l" rtl="0">
                        <a:lnSpc>
                          <a:spcPct val="100000"/>
                        </a:lnSpc>
                        <a:spcBef>
                          <a:spcPts val="0"/>
                        </a:spcBef>
                        <a:spcAft>
                          <a:spcPts val="0"/>
                        </a:spcAft>
                        <a:buClr>
                          <a:schemeClr val="tx1"/>
                        </a:buClr>
                        <a:buFont typeface="Arial" panose="020B0604020202020204" pitchFamily="34" charset="0"/>
                        <a:buChar char="•"/>
                      </a:pPr>
                      <a:r>
                        <a:rPr lang="en-US" sz="800" dirty="0">
                          <a:solidFill>
                            <a:schemeClr val="dk1"/>
                          </a:solidFill>
                          <a:latin typeface="Metrophobic"/>
                          <a:ea typeface="Metrophobic"/>
                          <a:cs typeface="Metrophobic"/>
                          <a:sym typeface="Metrophobic"/>
                        </a:rPr>
                        <a:t>Z-Score did not capture lower count observations, manually set the rule to filter observations with 50 words or less</a:t>
                      </a:r>
                      <a:endParaRPr sz="800" dirty="0">
                        <a:solidFill>
                          <a:schemeClr val="dk1"/>
                        </a:solidFill>
                        <a:latin typeface="Metrophobic"/>
                        <a:ea typeface="Metrophobic"/>
                        <a:cs typeface="Metrophobic"/>
                        <a:sym typeface="Metrophobic"/>
                      </a:endParaRPr>
                    </a:p>
                  </a:txBody>
                  <a:tcPr marL="91425" marR="0"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50500">
                <a:tc>
                  <a:txBody>
                    <a:bodyPr/>
                    <a:lstStyle/>
                    <a:p>
                      <a:pPr marL="0" lvl="0" indent="0" algn="l" rtl="0">
                        <a:spcBef>
                          <a:spcPts val="0"/>
                        </a:spcBef>
                        <a:spcAft>
                          <a:spcPts val="0"/>
                        </a:spcAft>
                        <a:buNone/>
                      </a:pPr>
                      <a:r>
                        <a:rPr lang="en-US" sz="800" b="1" dirty="0">
                          <a:solidFill>
                            <a:schemeClr val="dk1"/>
                          </a:solidFill>
                          <a:latin typeface="Metrophobic"/>
                          <a:ea typeface="Metrophobic"/>
                          <a:cs typeface="Metrophobic"/>
                          <a:sym typeface="Metrophobic"/>
                        </a:rPr>
                        <a:t>Categorize Valence Float</a:t>
                      </a:r>
                      <a:endParaRPr sz="800" b="1" dirty="0">
                        <a:solidFill>
                          <a:schemeClr val="dk1"/>
                        </a:solidFill>
                        <a:latin typeface="Metrophobic"/>
                        <a:ea typeface="Metrophobic"/>
                        <a:cs typeface="Metrophobic"/>
                        <a:sym typeface="Metrophobic"/>
                      </a:endParaRPr>
                    </a:p>
                  </a:txBody>
                  <a:tcPr marL="91425" marR="0" marT="91425" marB="91425">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171450" lvl="0" indent="-171450" algn="l" rtl="0">
                        <a:spcBef>
                          <a:spcPts val="0"/>
                        </a:spcBef>
                        <a:spcAft>
                          <a:spcPts val="0"/>
                        </a:spcAft>
                        <a:buClr>
                          <a:schemeClr val="tx1"/>
                        </a:buClr>
                        <a:buFont typeface="Arial" panose="020B0604020202020204" pitchFamily="34" charset="0"/>
                        <a:buChar char="•"/>
                      </a:pPr>
                      <a:r>
                        <a:rPr lang="en-US" sz="800" b="0" i="0" u="none" strike="noStrike" cap="none" dirty="0">
                          <a:solidFill>
                            <a:schemeClr val="dk1"/>
                          </a:solidFill>
                          <a:latin typeface="Metrophobic"/>
                          <a:sym typeface="Arial"/>
                        </a:rPr>
                        <a:t>Negative: 0 &lt; valence &lt; 0.353</a:t>
                      </a:r>
                    </a:p>
                    <a:p>
                      <a:pPr marL="171450" lvl="0" indent="-171450" algn="l" rtl="0">
                        <a:spcBef>
                          <a:spcPts val="0"/>
                        </a:spcBef>
                        <a:spcAft>
                          <a:spcPts val="0"/>
                        </a:spcAft>
                        <a:buClr>
                          <a:schemeClr val="tx1"/>
                        </a:buClr>
                        <a:buFont typeface="Arial" panose="020B0604020202020204" pitchFamily="34" charset="0"/>
                        <a:buChar char="•"/>
                      </a:pPr>
                      <a:r>
                        <a:rPr lang="en-US" sz="800" b="0" i="0" u="none" strike="noStrike" cap="none" dirty="0">
                          <a:solidFill>
                            <a:schemeClr val="dk1"/>
                          </a:solidFill>
                          <a:latin typeface="Metrophobic"/>
                          <a:sym typeface="Arial"/>
                        </a:rPr>
                        <a:t>Neutral: 0.353 &lt;= valence &lt; 0.619 </a:t>
                      </a:r>
                    </a:p>
                    <a:p>
                      <a:pPr marL="171450" lvl="0" indent="-171450" algn="l" rtl="0">
                        <a:spcBef>
                          <a:spcPts val="0"/>
                        </a:spcBef>
                        <a:spcAft>
                          <a:spcPts val="0"/>
                        </a:spcAft>
                        <a:buClr>
                          <a:schemeClr val="tx1"/>
                        </a:buClr>
                        <a:buFont typeface="Arial" panose="020B0604020202020204" pitchFamily="34" charset="0"/>
                        <a:buChar char="•"/>
                      </a:pPr>
                      <a:r>
                        <a:rPr lang="en-US" sz="800" b="0" i="0" u="none" strike="noStrike" cap="none" dirty="0">
                          <a:solidFill>
                            <a:schemeClr val="dk1"/>
                          </a:solidFill>
                          <a:latin typeface="Metrophobic"/>
                          <a:sym typeface="Arial"/>
                        </a:rPr>
                        <a:t>Positive: 0.619 &lt;= valence &lt; 1</a:t>
                      </a:r>
                    </a:p>
                    <a:p>
                      <a:pPr marL="171450" lvl="0" indent="-171450" algn="l" rtl="0">
                        <a:spcBef>
                          <a:spcPts val="0"/>
                        </a:spcBef>
                        <a:spcAft>
                          <a:spcPts val="0"/>
                        </a:spcAft>
                        <a:buClr>
                          <a:schemeClr val="tx1"/>
                        </a:buClr>
                        <a:buFont typeface="Arial" panose="020B0604020202020204" pitchFamily="34" charset="0"/>
                        <a:buChar char="•"/>
                      </a:pPr>
                      <a:r>
                        <a:rPr lang="en-US" sz="800" b="0" i="0" u="none" strike="noStrike" cap="none" dirty="0">
                          <a:solidFill>
                            <a:schemeClr val="dk1"/>
                          </a:solidFill>
                          <a:latin typeface="Metrophobic"/>
                          <a:ea typeface="Metrophobic"/>
                          <a:cs typeface="Metrophobic"/>
                          <a:sym typeface="Arial"/>
                        </a:rPr>
                        <a:t>Each category has the same amount of observations</a:t>
                      </a:r>
                      <a:endParaRPr sz="800" b="0" i="0" u="none" strike="noStrike" cap="none" dirty="0">
                        <a:solidFill>
                          <a:schemeClr val="dk1"/>
                        </a:solidFill>
                        <a:latin typeface="Metrophobic"/>
                        <a:ea typeface="Metrophobic"/>
                        <a:cs typeface="Metrophobic"/>
                        <a:sym typeface="Metrophobic"/>
                      </a:endParaRPr>
                    </a:p>
                  </a:txBody>
                  <a:tcPr marL="91425" marR="0" marT="91425" marB="914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50500">
                <a:tc>
                  <a:txBody>
                    <a:bodyPr/>
                    <a:lstStyle/>
                    <a:p>
                      <a:pPr marL="0" lvl="0" indent="0" algn="l" rtl="0">
                        <a:spcBef>
                          <a:spcPts val="0"/>
                        </a:spcBef>
                        <a:spcAft>
                          <a:spcPts val="0"/>
                        </a:spcAft>
                        <a:buNone/>
                      </a:pPr>
                      <a:r>
                        <a:rPr lang="en-US" sz="800" b="1" dirty="0">
                          <a:solidFill>
                            <a:schemeClr val="dk1"/>
                          </a:solidFill>
                          <a:latin typeface="Metrophobic"/>
                          <a:ea typeface="Metrophobic"/>
                          <a:cs typeface="Metrophobic"/>
                          <a:sym typeface="Metrophobic"/>
                        </a:rPr>
                        <a:t>Clean the lyrics</a:t>
                      </a:r>
                      <a:endParaRPr sz="800" b="1" dirty="0">
                        <a:solidFill>
                          <a:schemeClr val="dk1"/>
                        </a:solidFill>
                        <a:latin typeface="Metrophobic"/>
                        <a:ea typeface="Metrophobic"/>
                        <a:cs typeface="Metrophobic"/>
                        <a:sym typeface="Metrophobic"/>
                      </a:endParaRPr>
                    </a:p>
                  </a:txBody>
                  <a:tcPr marL="91425" marR="0" marT="91425" marB="91425">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228600" lvl="0" indent="-228600" algn="l" rtl="0">
                        <a:spcBef>
                          <a:spcPts val="0"/>
                        </a:spcBef>
                        <a:spcAft>
                          <a:spcPts val="0"/>
                        </a:spcAft>
                        <a:buClr>
                          <a:schemeClr val="tx1"/>
                        </a:buClr>
                        <a:buFont typeface="+mj-lt"/>
                        <a:buAutoNum type="arabicPeriod"/>
                      </a:pPr>
                      <a:r>
                        <a:rPr lang="en-US" sz="800" b="0" i="0" u="none" strike="noStrike" cap="none" dirty="0">
                          <a:solidFill>
                            <a:schemeClr val="dk1"/>
                          </a:solidFill>
                          <a:latin typeface="Metrophobic"/>
                          <a:ea typeface="Metrophobic"/>
                          <a:cs typeface="Metrophobic"/>
                          <a:sym typeface="Metrophobic"/>
                        </a:rPr>
                        <a:t>Lower text, eliminate all the “\n” and “\t” as these lyrics were a verse.</a:t>
                      </a:r>
                    </a:p>
                    <a:p>
                      <a:pPr marL="228600" lvl="0" indent="-228600" algn="l" rtl="0">
                        <a:spcBef>
                          <a:spcPts val="0"/>
                        </a:spcBef>
                        <a:spcAft>
                          <a:spcPts val="0"/>
                        </a:spcAft>
                        <a:buClr>
                          <a:schemeClr val="tx1"/>
                        </a:buClr>
                        <a:buFont typeface="+mj-lt"/>
                        <a:buAutoNum type="arabicPeriod"/>
                      </a:pPr>
                      <a:r>
                        <a:rPr lang="en-US" sz="800" b="0" i="0" u="none" strike="noStrike" cap="none" dirty="0">
                          <a:solidFill>
                            <a:schemeClr val="dk1"/>
                          </a:solidFill>
                          <a:latin typeface="Metrophobic"/>
                          <a:ea typeface="Metrophobic"/>
                          <a:cs typeface="Metrophobic"/>
                          <a:sym typeface="Metrophobic"/>
                        </a:rPr>
                        <a:t>Remove punctuation</a:t>
                      </a:r>
                    </a:p>
                    <a:p>
                      <a:pPr marL="228600" lvl="0" indent="-228600" algn="l" rtl="0">
                        <a:spcBef>
                          <a:spcPts val="0"/>
                        </a:spcBef>
                        <a:spcAft>
                          <a:spcPts val="0"/>
                        </a:spcAft>
                        <a:buClr>
                          <a:schemeClr val="tx1"/>
                        </a:buClr>
                        <a:buFont typeface="+mj-lt"/>
                        <a:buAutoNum type="arabicPeriod"/>
                      </a:pPr>
                      <a:r>
                        <a:rPr lang="en-US" sz="800" b="0" i="0" u="none" strike="noStrike" cap="none" dirty="0">
                          <a:solidFill>
                            <a:schemeClr val="dk1"/>
                          </a:solidFill>
                          <a:latin typeface="Metrophobic"/>
                          <a:ea typeface="Metrophobic"/>
                          <a:cs typeface="Metrophobic"/>
                          <a:sym typeface="Metrophobic"/>
                        </a:rPr>
                        <a:t>Remove Stop words</a:t>
                      </a:r>
                    </a:p>
                    <a:p>
                      <a:pPr marL="228600" lvl="0" indent="-228600" algn="l" rtl="0">
                        <a:spcBef>
                          <a:spcPts val="0"/>
                        </a:spcBef>
                        <a:spcAft>
                          <a:spcPts val="0"/>
                        </a:spcAft>
                        <a:buClr>
                          <a:schemeClr val="tx1"/>
                        </a:buClr>
                        <a:buFont typeface="+mj-lt"/>
                        <a:buAutoNum type="arabicPeriod"/>
                      </a:pPr>
                      <a:r>
                        <a:rPr lang="en-US" sz="800" b="0" i="0" u="none" strike="noStrike" cap="none" dirty="0">
                          <a:solidFill>
                            <a:schemeClr val="dk1"/>
                          </a:solidFill>
                          <a:latin typeface="Metrophobic"/>
                          <a:ea typeface="Metrophobic"/>
                          <a:cs typeface="Metrophobic"/>
                          <a:sym typeface="Metrophobic"/>
                        </a:rPr>
                        <a:t>Remove lemmatization of the words (changing every word to the base form (Running -&gt; Run)</a:t>
                      </a:r>
                    </a:p>
                    <a:p>
                      <a:pPr marL="228600" lvl="0" indent="-228600" algn="l" rtl="0">
                        <a:spcBef>
                          <a:spcPts val="0"/>
                        </a:spcBef>
                        <a:spcAft>
                          <a:spcPts val="0"/>
                        </a:spcAft>
                        <a:buClr>
                          <a:schemeClr val="tx1"/>
                        </a:buClr>
                        <a:buFont typeface="+mj-lt"/>
                        <a:buAutoNum type="arabicPeriod"/>
                      </a:pPr>
                      <a:r>
                        <a:rPr lang="en-US" sz="800" b="0" i="0" u="none" strike="noStrike" cap="none" dirty="0">
                          <a:solidFill>
                            <a:schemeClr val="dk1"/>
                          </a:solidFill>
                          <a:latin typeface="Metrophobic"/>
                          <a:ea typeface="Metrophobic"/>
                          <a:cs typeface="Metrophobic"/>
                          <a:sym typeface="Metrophobic"/>
                        </a:rPr>
                        <a:t>Drop observations with lyrics not in English.</a:t>
                      </a:r>
                    </a:p>
                  </a:txBody>
                  <a:tcPr marL="91425" marR="0" marT="91425" marB="914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786190028"/>
                  </a:ext>
                </a:extLst>
              </a:tr>
              <a:tr h="3505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800" b="1" dirty="0">
                          <a:solidFill>
                            <a:schemeClr val="dk1"/>
                          </a:solidFill>
                          <a:latin typeface="Metrophobic"/>
                          <a:ea typeface="Metrophobic"/>
                          <a:cs typeface="Metrophobic"/>
                          <a:sym typeface="Metrophobic"/>
                        </a:rPr>
                        <a:t>Tokenize lyrics</a:t>
                      </a:r>
                    </a:p>
                  </a:txBody>
                  <a:tcPr marL="91425" marR="0"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171450" marR="0" lvl="0" indent="-17145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800" b="0" i="0" u="none" strike="noStrike" cap="none" dirty="0">
                          <a:solidFill>
                            <a:schemeClr val="dk1"/>
                          </a:solidFill>
                          <a:latin typeface="Metrophobic"/>
                          <a:ea typeface="Metrophobic"/>
                          <a:cs typeface="Metrophobic"/>
                          <a:sym typeface="Arial"/>
                        </a:rPr>
                        <a:t>We are keeping the 1500 most popular words, and all others are replaced by the token “&lt;OOV&gt;” and tokenized into integers</a:t>
                      </a:r>
                    </a:p>
                    <a:p>
                      <a:pPr marL="171450" marR="0" lvl="0" indent="-17145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800" dirty="0">
                          <a:solidFill>
                            <a:schemeClr val="dk1"/>
                          </a:solidFill>
                          <a:latin typeface="Metrophobic"/>
                          <a:ea typeface="Metrophobic"/>
                          <a:cs typeface="Metrophobic"/>
                          <a:sym typeface="Metrophobic"/>
                        </a:rPr>
                        <a:t>Tokenizer(</a:t>
                      </a:r>
                      <a:r>
                        <a:rPr lang="en-US" sz="800" dirty="0" err="1">
                          <a:solidFill>
                            <a:schemeClr val="dk1"/>
                          </a:solidFill>
                          <a:latin typeface="Metrophobic"/>
                          <a:ea typeface="Metrophobic"/>
                          <a:cs typeface="Metrophobic"/>
                          <a:sym typeface="Metrophobic"/>
                        </a:rPr>
                        <a:t>num_words</a:t>
                      </a:r>
                      <a:r>
                        <a:rPr lang="en-US" sz="800" dirty="0">
                          <a:solidFill>
                            <a:schemeClr val="dk1"/>
                          </a:solidFill>
                          <a:latin typeface="Metrophobic"/>
                          <a:ea typeface="Metrophobic"/>
                          <a:cs typeface="Metrophobic"/>
                          <a:sym typeface="Metrophobic"/>
                        </a:rPr>
                        <a:t>=1500, </a:t>
                      </a:r>
                      <a:r>
                        <a:rPr lang="en-US" sz="800" dirty="0" err="1">
                          <a:solidFill>
                            <a:schemeClr val="dk1"/>
                          </a:solidFill>
                          <a:latin typeface="Metrophobic"/>
                          <a:ea typeface="Metrophobic"/>
                          <a:cs typeface="Metrophobic"/>
                          <a:sym typeface="Metrophobic"/>
                        </a:rPr>
                        <a:t>oov_token</a:t>
                      </a:r>
                      <a:r>
                        <a:rPr lang="en-US" sz="800" dirty="0">
                          <a:solidFill>
                            <a:schemeClr val="dk1"/>
                          </a:solidFill>
                          <a:latin typeface="Metrophobic"/>
                          <a:ea typeface="Metrophobic"/>
                          <a:cs typeface="Metrophobic"/>
                          <a:sym typeface="Metrophobic"/>
                        </a:rPr>
                        <a:t>="&lt;OOV&gt;")</a:t>
                      </a:r>
                    </a:p>
                  </a:txBody>
                  <a:tcPr marL="91425" marR="0"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50500">
                <a:tc>
                  <a:txBody>
                    <a:bodyPr/>
                    <a:lstStyle/>
                    <a:p>
                      <a:pPr marL="0" lvl="0" indent="0" algn="l" rtl="0">
                        <a:spcBef>
                          <a:spcPts val="0"/>
                        </a:spcBef>
                        <a:spcAft>
                          <a:spcPts val="0"/>
                        </a:spcAft>
                        <a:buNone/>
                      </a:pPr>
                      <a:r>
                        <a:rPr lang="en-US" sz="800" b="1" dirty="0">
                          <a:solidFill>
                            <a:schemeClr val="dk1"/>
                          </a:solidFill>
                          <a:uFill>
                            <a:noFill/>
                          </a:uFill>
                          <a:latin typeface="Metrophobic"/>
                          <a:ea typeface="Metrophobic"/>
                          <a:cs typeface="Metrophobic"/>
                          <a:sym typeface="Metrophobic"/>
                        </a:rPr>
                        <a:t>Generate sequence</a:t>
                      </a:r>
                      <a:endParaRPr lang="en-US" sz="800" b="1" dirty="0">
                        <a:solidFill>
                          <a:schemeClr val="dk1"/>
                        </a:solidFill>
                        <a:latin typeface="Metrophobic"/>
                        <a:ea typeface="Metrophobic"/>
                        <a:cs typeface="Metrophobic"/>
                        <a:sym typeface="Metrophobic"/>
                      </a:endParaRPr>
                    </a:p>
                  </a:txBody>
                  <a:tcPr marL="91425" marR="0"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171450" marR="0" lvl="0" indent="-17145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800" b="0" i="0" u="none" strike="noStrike" cap="none" dirty="0">
                          <a:solidFill>
                            <a:schemeClr val="dk1"/>
                          </a:solidFill>
                          <a:latin typeface="Metrophobic"/>
                          <a:ea typeface="Metrophobic"/>
                          <a:cs typeface="Metrophobic"/>
                          <a:sym typeface="Arial"/>
                        </a:rPr>
                        <a:t>Finally, create a list of 400 integers representing the song in the form of tokens/integers, with the arguments to make sure all the observations are the same length</a:t>
                      </a:r>
                    </a:p>
                    <a:p>
                      <a:pPr marL="171450" marR="0" lvl="0" indent="-17145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800" dirty="0" err="1">
                          <a:solidFill>
                            <a:schemeClr val="dk1"/>
                          </a:solidFill>
                          <a:latin typeface="Metrophobic"/>
                          <a:ea typeface="Metrophobic"/>
                          <a:cs typeface="Metrophobic"/>
                          <a:sym typeface="Metrophobic"/>
                        </a:rPr>
                        <a:t>pad_sequences</a:t>
                      </a:r>
                      <a:r>
                        <a:rPr lang="en-US" sz="800" dirty="0">
                          <a:solidFill>
                            <a:schemeClr val="dk1"/>
                          </a:solidFill>
                          <a:latin typeface="Metrophobic"/>
                          <a:ea typeface="Metrophobic"/>
                          <a:cs typeface="Metrophobic"/>
                          <a:sym typeface="Metrophobic"/>
                        </a:rPr>
                        <a:t>(sequences, </a:t>
                      </a:r>
                      <a:r>
                        <a:rPr lang="en-US" sz="800" dirty="0" err="1">
                          <a:solidFill>
                            <a:schemeClr val="dk1"/>
                          </a:solidFill>
                          <a:latin typeface="Metrophobic"/>
                          <a:ea typeface="Metrophobic"/>
                          <a:cs typeface="Metrophobic"/>
                          <a:sym typeface="Metrophobic"/>
                        </a:rPr>
                        <a:t>maxlen</a:t>
                      </a:r>
                      <a:r>
                        <a:rPr lang="en-US" sz="800" dirty="0">
                          <a:solidFill>
                            <a:schemeClr val="dk1"/>
                          </a:solidFill>
                          <a:latin typeface="Metrophobic"/>
                          <a:ea typeface="Metrophobic"/>
                          <a:cs typeface="Metrophobic"/>
                          <a:sym typeface="Metrophobic"/>
                        </a:rPr>
                        <a:t>=400, padding='post', truncating='post’)</a:t>
                      </a:r>
                    </a:p>
                  </a:txBody>
                  <a:tcPr marL="91425" marR="0"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74098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9" name="Google Shape;289;p30"/>
          <p:cNvSpPr txBox="1">
            <a:spLocks noGrp="1"/>
          </p:cNvSpPr>
          <p:nvPr>
            <p:ph type="title" idx="15"/>
          </p:nvPr>
        </p:nvSpPr>
        <p:spPr>
          <a:xfrm>
            <a:off x="1998350" y="540000"/>
            <a:ext cx="6425700" cy="477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US" sz="2400" b="1" i="0" u="none" strike="noStrike" dirty="0">
                <a:solidFill>
                  <a:srgbClr val="ECECEC"/>
                </a:solidFill>
                <a:effectLst/>
                <a:latin typeface="Söhne"/>
              </a:rPr>
              <a:t>Proposed Approaches</a:t>
            </a:r>
            <a:endParaRPr sz="3600" dirty="0"/>
          </a:p>
        </p:txBody>
      </p:sp>
      <p:grpSp>
        <p:nvGrpSpPr>
          <p:cNvPr id="302" name="Google Shape;302;p30"/>
          <p:cNvGrpSpPr/>
          <p:nvPr/>
        </p:nvGrpSpPr>
        <p:grpSpPr>
          <a:xfrm>
            <a:off x="723837" y="552000"/>
            <a:ext cx="1218671" cy="1640915"/>
            <a:chOff x="723837" y="552000"/>
            <a:chExt cx="1218671" cy="1640915"/>
          </a:xfrm>
        </p:grpSpPr>
        <p:sp>
          <p:nvSpPr>
            <p:cNvPr id="303" name="Google Shape;303;p30"/>
            <p:cNvSpPr/>
            <p:nvPr/>
          </p:nvSpPr>
          <p:spPr>
            <a:xfrm>
              <a:off x="729625" y="552000"/>
              <a:ext cx="98100" cy="98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882900" y="552000"/>
              <a:ext cx="98100" cy="9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1036175" y="552000"/>
              <a:ext cx="98100" cy="9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1379968"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a:off x="1483960"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txBody>
            <a:bodyPr/>
            <a:lstStyle/>
            <a:p>
              <a:endParaRPr lang="en-US"/>
            </a:p>
          </p:txBody>
        </p:sp>
        <p:sp>
          <p:nvSpPr>
            <p:cNvPr id="308" name="Google Shape;308;p30"/>
            <p:cNvSpPr/>
            <p:nvPr/>
          </p:nvSpPr>
          <p:spPr>
            <a:xfrm flipH="1">
              <a:off x="1686874"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flipH="1">
              <a:off x="1790866"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txBody>
            <a:bodyPr/>
            <a:lstStyle/>
            <a:p>
              <a:endParaRPr lang="en-US"/>
            </a:p>
          </p:txBody>
        </p:sp>
        <p:grpSp>
          <p:nvGrpSpPr>
            <p:cNvPr id="310" name="Google Shape;310;p30"/>
            <p:cNvGrpSpPr/>
            <p:nvPr/>
          </p:nvGrpSpPr>
          <p:grpSpPr>
            <a:xfrm>
              <a:off x="729630" y="1968358"/>
              <a:ext cx="255615" cy="224557"/>
              <a:chOff x="6184139" y="1980808"/>
              <a:chExt cx="451696" cy="396814"/>
            </a:xfrm>
          </p:grpSpPr>
          <p:sp>
            <p:nvSpPr>
              <p:cNvPr id="311" name="Google Shape;311;p30"/>
              <p:cNvSpPr/>
              <p:nvPr/>
            </p:nvSpPr>
            <p:spPr>
              <a:xfrm>
                <a:off x="6184139" y="1980808"/>
                <a:ext cx="451696" cy="396814"/>
              </a:xfrm>
              <a:custGeom>
                <a:avLst/>
                <a:gdLst/>
                <a:ahLst/>
                <a:cxnLst/>
                <a:rect l="l" t="t" r="r" b="b"/>
                <a:pathLst>
                  <a:path w="9473" h="8322" extrusionOk="0">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0"/>
              <p:cNvSpPr/>
              <p:nvPr/>
            </p:nvSpPr>
            <p:spPr>
              <a:xfrm>
                <a:off x="6400384" y="2359892"/>
                <a:ext cx="19216" cy="17499"/>
              </a:xfrm>
              <a:custGeom>
                <a:avLst/>
                <a:gdLst/>
                <a:ahLst/>
                <a:cxnLst/>
                <a:rect l="l" t="t" r="r" b="b"/>
                <a:pathLst>
                  <a:path w="403" h="367" extrusionOk="0">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 name="Google Shape;313;p30"/>
            <p:cNvGrpSpPr/>
            <p:nvPr/>
          </p:nvGrpSpPr>
          <p:grpSpPr>
            <a:xfrm>
              <a:off x="729630" y="975085"/>
              <a:ext cx="255615" cy="254967"/>
              <a:chOff x="6184139" y="1220827"/>
              <a:chExt cx="451696" cy="450552"/>
            </a:xfrm>
          </p:grpSpPr>
          <p:sp>
            <p:nvSpPr>
              <p:cNvPr id="314" name="Google Shape;314;p30"/>
              <p:cNvSpPr/>
              <p:nvPr/>
            </p:nvSpPr>
            <p:spPr>
              <a:xfrm>
                <a:off x="6353416" y="1390104"/>
                <a:ext cx="117776" cy="137087"/>
              </a:xfrm>
              <a:custGeom>
                <a:avLst/>
                <a:gdLst/>
                <a:ahLst/>
                <a:cxnLst/>
                <a:rect l="l" t="t" r="r" b="b"/>
                <a:pathLst>
                  <a:path w="2470" h="2875" extrusionOk="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0"/>
              <p:cNvSpPr/>
              <p:nvPr/>
            </p:nvSpPr>
            <p:spPr>
              <a:xfrm>
                <a:off x="6184139" y="1227598"/>
                <a:ext cx="451696" cy="443781"/>
              </a:xfrm>
              <a:custGeom>
                <a:avLst/>
                <a:gdLst/>
                <a:ahLst/>
                <a:cxnLst/>
                <a:rect l="l" t="t" r="r" b="b"/>
                <a:pathLst>
                  <a:path w="9473" h="9307" extrusionOk="0">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6361570" y="1220827"/>
                <a:ext cx="19025" cy="17690"/>
              </a:xfrm>
              <a:custGeom>
                <a:avLst/>
                <a:gdLst/>
                <a:ahLst/>
                <a:cxnLst/>
                <a:rect l="l" t="t" r="r" b="b"/>
                <a:pathLst>
                  <a:path w="399" h="371" extrusionOk="0">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 name="Google Shape;317;p30"/>
            <p:cNvGrpSpPr/>
            <p:nvPr/>
          </p:nvGrpSpPr>
          <p:grpSpPr>
            <a:xfrm>
              <a:off x="723837" y="1482615"/>
              <a:ext cx="267223" cy="233165"/>
              <a:chOff x="6908262" y="1240186"/>
              <a:chExt cx="472209" cy="412024"/>
            </a:xfrm>
          </p:grpSpPr>
          <p:sp>
            <p:nvSpPr>
              <p:cNvPr id="318" name="Google Shape;318;p30"/>
              <p:cNvSpPr/>
              <p:nvPr/>
            </p:nvSpPr>
            <p:spPr>
              <a:xfrm>
                <a:off x="7105958" y="1594618"/>
                <a:ext cx="76769" cy="17929"/>
              </a:xfrm>
              <a:custGeom>
                <a:avLst/>
                <a:gdLst/>
                <a:ahLst/>
                <a:cxnLst/>
                <a:rect l="l" t="t" r="r" b="b"/>
                <a:pathLst>
                  <a:path w="1610" h="376" extrusionOk="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0"/>
              <p:cNvSpPr/>
              <p:nvPr/>
            </p:nvSpPr>
            <p:spPr>
              <a:xfrm>
                <a:off x="7080209" y="1365642"/>
                <a:ext cx="136229" cy="159593"/>
              </a:xfrm>
              <a:custGeom>
                <a:avLst/>
                <a:gdLst/>
                <a:ahLst/>
                <a:cxnLst/>
                <a:rect l="l" t="t" r="r" b="b"/>
                <a:pathLst>
                  <a:path w="2857" h="3347" extrusionOk="0">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a:off x="7019365" y="1240186"/>
                <a:ext cx="249999" cy="412024"/>
              </a:xfrm>
              <a:custGeom>
                <a:avLst/>
                <a:gdLst/>
                <a:ahLst/>
                <a:cxnLst/>
                <a:rect l="l" t="t" r="r" b="b"/>
                <a:pathLst>
                  <a:path w="5243" h="8641" extrusionOk="0">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p:nvPr/>
            </p:nvSpPr>
            <p:spPr>
              <a:xfrm>
                <a:off x="6955183" y="1401691"/>
                <a:ext cx="41722" cy="97606"/>
              </a:xfrm>
              <a:custGeom>
                <a:avLst/>
                <a:gdLst/>
                <a:ahLst/>
                <a:cxnLst/>
                <a:rect l="l" t="t" r="r" b="b"/>
                <a:pathLst>
                  <a:path w="875" h="2047" extrusionOk="0">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0"/>
              <p:cNvSpPr/>
              <p:nvPr/>
            </p:nvSpPr>
            <p:spPr>
              <a:xfrm>
                <a:off x="6908262" y="1371269"/>
                <a:ext cx="58220" cy="158592"/>
              </a:xfrm>
              <a:custGeom>
                <a:avLst/>
                <a:gdLst/>
                <a:ahLst/>
                <a:cxnLst/>
                <a:rect l="l" t="t" r="r" b="b"/>
                <a:pathLst>
                  <a:path w="1221" h="3326" extrusionOk="0">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0"/>
              <p:cNvSpPr/>
              <p:nvPr/>
            </p:nvSpPr>
            <p:spPr>
              <a:xfrm>
                <a:off x="7291781" y="1401691"/>
                <a:ext cx="41722" cy="97606"/>
              </a:xfrm>
              <a:custGeom>
                <a:avLst/>
                <a:gdLst/>
                <a:ahLst/>
                <a:cxnLst/>
                <a:rect l="l" t="t" r="r" b="b"/>
                <a:pathLst>
                  <a:path w="875" h="2047" extrusionOk="0">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0"/>
              <p:cNvSpPr/>
              <p:nvPr/>
            </p:nvSpPr>
            <p:spPr>
              <a:xfrm>
                <a:off x="7322871" y="1371269"/>
                <a:ext cx="57600" cy="158449"/>
              </a:xfrm>
              <a:custGeom>
                <a:avLst/>
                <a:gdLst/>
                <a:ahLst/>
                <a:cxnLst/>
                <a:rect l="l" t="t" r="r" b="b"/>
                <a:pathLst>
                  <a:path w="1208" h="3323" extrusionOk="0">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0"/>
              <p:cNvSpPr/>
              <p:nvPr/>
            </p:nvSpPr>
            <p:spPr>
              <a:xfrm>
                <a:off x="7018030" y="1348476"/>
                <a:ext cx="19502" cy="17786"/>
              </a:xfrm>
              <a:custGeom>
                <a:avLst/>
                <a:gdLst/>
                <a:ahLst/>
                <a:cxnLst/>
                <a:rect l="l" t="t" r="r" b="b"/>
                <a:pathLst>
                  <a:path w="409" h="373" extrusionOk="0">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26" name="Google Shape;326;p30"/>
            <p:cNvCxnSpPr/>
            <p:nvPr/>
          </p:nvCxnSpPr>
          <p:spPr>
            <a:xfrm>
              <a:off x="729625" y="1355100"/>
              <a:ext cx="255600" cy="0"/>
            </a:xfrm>
            <a:prstGeom prst="straightConnector1">
              <a:avLst/>
            </a:prstGeom>
            <a:noFill/>
            <a:ln w="9525" cap="flat" cmpd="sng">
              <a:solidFill>
                <a:schemeClr val="dk1"/>
              </a:solidFill>
              <a:prstDash val="solid"/>
              <a:round/>
              <a:headEnd type="none" w="med" len="med"/>
              <a:tailEnd type="none" w="med" len="med"/>
            </a:ln>
          </p:spPr>
        </p:cxnSp>
        <p:cxnSp>
          <p:nvCxnSpPr>
            <p:cNvPr id="327" name="Google Shape;327;p30"/>
            <p:cNvCxnSpPr/>
            <p:nvPr/>
          </p:nvCxnSpPr>
          <p:spPr>
            <a:xfrm>
              <a:off x="729625" y="1845525"/>
              <a:ext cx="255600" cy="0"/>
            </a:xfrm>
            <a:prstGeom prst="straightConnector1">
              <a:avLst/>
            </a:prstGeom>
            <a:noFill/>
            <a:ln w="9525" cap="flat" cmpd="sng">
              <a:solidFill>
                <a:schemeClr val="dk1"/>
              </a:solidFill>
              <a:prstDash val="solid"/>
              <a:round/>
              <a:headEnd type="none" w="med" len="med"/>
              <a:tailEnd type="none" w="med" len="med"/>
            </a:ln>
          </p:spPr>
        </p:cxnSp>
      </p:grpSp>
      <p:sp>
        <p:nvSpPr>
          <p:cNvPr id="46" name="Google Shape;351;p31">
            <a:extLst>
              <a:ext uri="{FF2B5EF4-FFF2-40B4-BE49-F238E27FC236}">
                <a16:creationId xmlns:a16="http://schemas.microsoft.com/office/drawing/2014/main" id="{F84373FF-7AFD-5D2F-5DDA-7D458262A2F9}"/>
              </a:ext>
            </a:extLst>
          </p:cNvPr>
          <p:cNvSpPr/>
          <p:nvPr/>
        </p:nvSpPr>
        <p:spPr>
          <a:xfrm>
            <a:off x="1379968" y="1081458"/>
            <a:ext cx="7215420" cy="45719"/>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52;p31">
            <a:extLst>
              <a:ext uri="{FF2B5EF4-FFF2-40B4-BE49-F238E27FC236}">
                <a16:creationId xmlns:a16="http://schemas.microsoft.com/office/drawing/2014/main" id="{3F685A9B-6C60-19D4-2952-C0FBD3186B6B}"/>
              </a:ext>
            </a:extLst>
          </p:cNvPr>
          <p:cNvSpPr/>
          <p:nvPr/>
        </p:nvSpPr>
        <p:spPr>
          <a:xfrm>
            <a:off x="1377731" y="1081458"/>
            <a:ext cx="618285" cy="45719"/>
          </a:xfrm>
          <a:custGeom>
            <a:avLst/>
            <a:gdLst/>
            <a:ahLst/>
            <a:cxnLst/>
            <a:rect l="l" t="t" r="r" b="b"/>
            <a:pathLst>
              <a:path w="11304" h="680" extrusionOk="0">
                <a:moveTo>
                  <a:pt x="347" y="0"/>
                </a:moveTo>
                <a:cubicBezTo>
                  <a:pt x="153" y="0"/>
                  <a:pt x="0" y="152"/>
                  <a:pt x="0" y="347"/>
                </a:cubicBezTo>
                <a:cubicBezTo>
                  <a:pt x="0" y="527"/>
                  <a:pt x="153" y="679"/>
                  <a:pt x="347" y="679"/>
                </a:cubicBezTo>
                <a:lnTo>
                  <a:pt x="11248" y="679"/>
                </a:lnTo>
                <a:cubicBezTo>
                  <a:pt x="11248" y="458"/>
                  <a:pt x="11261" y="222"/>
                  <a:pt x="11303" y="0"/>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 name="Google Shape;353;p31">
            <a:extLst>
              <a:ext uri="{FF2B5EF4-FFF2-40B4-BE49-F238E27FC236}">
                <a16:creationId xmlns:a16="http://schemas.microsoft.com/office/drawing/2014/main" id="{13F85CEA-7208-CE7D-141D-06AC1143A62F}"/>
              </a:ext>
            </a:extLst>
          </p:cNvPr>
          <p:cNvGrpSpPr/>
          <p:nvPr/>
        </p:nvGrpSpPr>
        <p:grpSpPr>
          <a:xfrm>
            <a:off x="1942507" y="1031266"/>
            <a:ext cx="146045" cy="146102"/>
            <a:chOff x="3206407" y="2963780"/>
            <a:chExt cx="146045" cy="146102"/>
          </a:xfrm>
        </p:grpSpPr>
        <p:sp>
          <p:nvSpPr>
            <p:cNvPr id="49" name="Google Shape;354;p31">
              <a:extLst>
                <a:ext uri="{FF2B5EF4-FFF2-40B4-BE49-F238E27FC236}">
                  <a16:creationId xmlns:a16="http://schemas.microsoft.com/office/drawing/2014/main" id="{4BCB0103-3CD4-6BD2-CA45-AE8039241AF1}"/>
                </a:ext>
              </a:extLst>
            </p:cNvPr>
            <p:cNvSpPr/>
            <p:nvPr/>
          </p:nvSpPr>
          <p:spPr>
            <a:xfrm>
              <a:off x="3206407" y="2963780"/>
              <a:ext cx="146045" cy="146102"/>
            </a:xfrm>
            <a:custGeom>
              <a:avLst/>
              <a:gdLst/>
              <a:ahLst/>
              <a:cxnLst/>
              <a:rect l="l" t="t" r="r" b="b"/>
              <a:pathLst>
                <a:path w="2552" h="2553" extrusionOk="0">
                  <a:moveTo>
                    <a:pt x="1276" y="1"/>
                  </a:moveTo>
                  <a:cubicBezTo>
                    <a:pt x="568" y="1"/>
                    <a:pt x="0" y="570"/>
                    <a:pt x="0" y="1277"/>
                  </a:cubicBezTo>
                  <a:cubicBezTo>
                    <a:pt x="0" y="1984"/>
                    <a:pt x="568" y="2552"/>
                    <a:pt x="1276" y="2552"/>
                  </a:cubicBezTo>
                  <a:cubicBezTo>
                    <a:pt x="1983" y="2552"/>
                    <a:pt x="2552" y="1984"/>
                    <a:pt x="2552" y="1277"/>
                  </a:cubicBezTo>
                  <a:cubicBezTo>
                    <a:pt x="2552" y="570"/>
                    <a:pt x="1983" y="1"/>
                    <a:pt x="12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55;p31">
              <a:extLst>
                <a:ext uri="{FF2B5EF4-FFF2-40B4-BE49-F238E27FC236}">
                  <a16:creationId xmlns:a16="http://schemas.microsoft.com/office/drawing/2014/main" id="{9D8743C7-35EF-356F-AE02-BF2A7C1EDC87}"/>
                </a:ext>
              </a:extLst>
            </p:cNvPr>
            <p:cNvSpPr/>
            <p:nvPr/>
          </p:nvSpPr>
          <p:spPr>
            <a:xfrm>
              <a:off x="3250815" y="3008245"/>
              <a:ext cx="57227" cy="57170"/>
            </a:xfrm>
            <a:custGeom>
              <a:avLst/>
              <a:gdLst/>
              <a:ahLst/>
              <a:cxnLst/>
              <a:rect l="l" t="t" r="r" b="b"/>
              <a:pathLst>
                <a:path w="1000" h="999" extrusionOk="0">
                  <a:moveTo>
                    <a:pt x="500" y="0"/>
                  </a:moveTo>
                  <a:cubicBezTo>
                    <a:pt x="223" y="0"/>
                    <a:pt x="1" y="222"/>
                    <a:pt x="1" y="500"/>
                  </a:cubicBezTo>
                  <a:cubicBezTo>
                    <a:pt x="1" y="777"/>
                    <a:pt x="223" y="999"/>
                    <a:pt x="500" y="999"/>
                  </a:cubicBezTo>
                  <a:cubicBezTo>
                    <a:pt x="777" y="999"/>
                    <a:pt x="999" y="777"/>
                    <a:pt x="999" y="500"/>
                  </a:cubicBezTo>
                  <a:cubicBezTo>
                    <a:pt x="999" y="222"/>
                    <a:pt x="777" y="0"/>
                    <a:pt x="500" y="0"/>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356;p31">
            <a:extLst>
              <a:ext uri="{FF2B5EF4-FFF2-40B4-BE49-F238E27FC236}">
                <a16:creationId xmlns:a16="http://schemas.microsoft.com/office/drawing/2014/main" id="{DAE851FD-38E0-109C-6944-80CEC3224077}"/>
              </a:ext>
            </a:extLst>
          </p:cNvPr>
          <p:cNvGrpSpPr/>
          <p:nvPr/>
        </p:nvGrpSpPr>
        <p:grpSpPr>
          <a:xfrm>
            <a:off x="7281011" y="476142"/>
            <a:ext cx="1314377" cy="482094"/>
            <a:chOff x="4776350" y="1692025"/>
            <a:chExt cx="1314377" cy="482094"/>
          </a:xfrm>
        </p:grpSpPr>
        <p:sp>
          <p:nvSpPr>
            <p:cNvPr id="52" name="Google Shape;357;p31">
              <a:extLst>
                <a:ext uri="{FF2B5EF4-FFF2-40B4-BE49-F238E27FC236}">
                  <a16:creationId xmlns:a16="http://schemas.microsoft.com/office/drawing/2014/main" id="{D9F63737-977A-30A4-A3A1-9820D320F364}"/>
                </a:ext>
              </a:extLst>
            </p:cNvPr>
            <p:cNvSpPr/>
            <p:nvPr/>
          </p:nvSpPr>
          <p:spPr>
            <a:xfrm>
              <a:off x="5195459" y="1692025"/>
              <a:ext cx="492273" cy="482094"/>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58;p31">
              <a:extLst>
                <a:ext uri="{FF2B5EF4-FFF2-40B4-BE49-F238E27FC236}">
                  <a16:creationId xmlns:a16="http://schemas.microsoft.com/office/drawing/2014/main" id="{C8BA13C3-67E3-95E7-F396-2570FFC854CB}"/>
                </a:ext>
              </a:extLst>
            </p:cNvPr>
            <p:cNvSpPr/>
            <p:nvPr/>
          </p:nvSpPr>
          <p:spPr>
            <a:xfrm>
              <a:off x="5377513" y="1860017"/>
              <a:ext cx="42768" cy="146115"/>
            </a:xfrm>
            <a:custGeom>
              <a:avLst/>
              <a:gdLst/>
              <a:ahLst/>
              <a:cxnLst/>
              <a:rect l="l" t="t" r="r" b="b"/>
              <a:pathLst>
                <a:path w="958" h="3273" extrusionOk="0">
                  <a:moveTo>
                    <a:pt x="0" y="0"/>
                  </a:moveTo>
                  <a:lnTo>
                    <a:pt x="0" y="3273"/>
                  </a:lnTo>
                  <a:lnTo>
                    <a:pt x="958" y="3273"/>
                  </a:lnTo>
                  <a:lnTo>
                    <a:pt x="9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59;p31">
              <a:extLst>
                <a:ext uri="{FF2B5EF4-FFF2-40B4-BE49-F238E27FC236}">
                  <a16:creationId xmlns:a16="http://schemas.microsoft.com/office/drawing/2014/main" id="{FB3F9344-4D8F-EB42-46F4-DA1E3AFD2FDF}"/>
                </a:ext>
              </a:extLst>
            </p:cNvPr>
            <p:cNvSpPr/>
            <p:nvPr/>
          </p:nvSpPr>
          <p:spPr>
            <a:xfrm>
              <a:off x="5458629" y="1860017"/>
              <a:ext cx="43393" cy="146115"/>
            </a:xfrm>
            <a:custGeom>
              <a:avLst/>
              <a:gdLst/>
              <a:ahLst/>
              <a:cxnLst/>
              <a:rect l="l" t="t" r="r" b="b"/>
              <a:pathLst>
                <a:path w="972" h="3273" extrusionOk="0">
                  <a:moveTo>
                    <a:pt x="0" y="0"/>
                  </a:moveTo>
                  <a:lnTo>
                    <a:pt x="0" y="3273"/>
                  </a:lnTo>
                  <a:lnTo>
                    <a:pt x="971" y="3273"/>
                  </a:lnTo>
                  <a:lnTo>
                    <a:pt x="9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60;p31">
              <a:extLst>
                <a:ext uri="{FF2B5EF4-FFF2-40B4-BE49-F238E27FC236}">
                  <a16:creationId xmlns:a16="http://schemas.microsoft.com/office/drawing/2014/main" id="{5D14A476-E237-50A7-10AD-78CD5157177B}"/>
                </a:ext>
              </a:extLst>
            </p:cNvPr>
            <p:cNvSpPr/>
            <p:nvPr/>
          </p:nvSpPr>
          <p:spPr>
            <a:xfrm>
              <a:off x="5829434" y="1802383"/>
              <a:ext cx="261293" cy="261337"/>
            </a:xfrm>
            <a:custGeom>
              <a:avLst/>
              <a:gdLst/>
              <a:ahLst/>
              <a:cxnLst/>
              <a:rect l="l" t="t" r="r" b="b"/>
              <a:pathLst>
                <a:path w="5853" h="5854" extrusionOk="0">
                  <a:moveTo>
                    <a:pt x="2927" y="1"/>
                  </a:moveTo>
                  <a:cubicBezTo>
                    <a:pt x="1319" y="1"/>
                    <a:pt x="1" y="1319"/>
                    <a:pt x="1" y="2928"/>
                  </a:cubicBezTo>
                  <a:cubicBezTo>
                    <a:pt x="1" y="4550"/>
                    <a:pt x="1319" y="5853"/>
                    <a:pt x="2927" y="5853"/>
                  </a:cubicBezTo>
                  <a:cubicBezTo>
                    <a:pt x="4549" y="5853"/>
                    <a:pt x="5853" y="4550"/>
                    <a:pt x="5853" y="2928"/>
                  </a:cubicBezTo>
                  <a:cubicBezTo>
                    <a:pt x="5853" y="1319"/>
                    <a:pt x="4549" y="1"/>
                    <a:pt x="29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61;p31">
              <a:extLst>
                <a:ext uri="{FF2B5EF4-FFF2-40B4-BE49-F238E27FC236}">
                  <a16:creationId xmlns:a16="http://schemas.microsoft.com/office/drawing/2014/main" id="{6D1BE1F0-0885-D7A4-559D-CC908CF3CD10}"/>
                </a:ext>
              </a:extLst>
            </p:cNvPr>
            <p:cNvSpPr/>
            <p:nvPr/>
          </p:nvSpPr>
          <p:spPr>
            <a:xfrm>
              <a:off x="5931622" y="1905151"/>
              <a:ext cx="48928" cy="56428"/>
            </a:xfrm>
            <a:custGeom>
              <a:avLst/>
              <a:gdLst/>
              <a:ahLst/>
              <a:cxnLst/>
              <a:rect l="l" t="t" r="r" b="b"/>
              <a:pathLst>
                <a:path w="1096" h="1264" extrusionOk="0">
                  <a:moveTo>
                    <a:pt x="0" y="1"/>
                  </a:moveTo>
                  <a:lnTo>
                    <a:pt x="0" y="1263"/>
                  </a:lnTo>
                  <a:lnTo>
                    <a:pt x="1095" y="626"/>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62;p31">
              <a:extLst>
                <a:ext uri="{FF2B5EF4-FFF2-40B4-BE49-F238E27FC236}">
                  <a16:creationId xmlns:a16="http://schemas.microsoft.com/office/drawing/2014/main" id="{306CB29E-AD0C-8DF3-F5C0-2E4970B53AD0}"/>
                </a:ext>
              </a:extLst>
            </p:cNvPr>
            <p:cNvSpPr/>
            <p:nvPr/>
          </p:nvSpPr>
          <p:spPr>
            <a:xfrm>
              <a:off x="5980506" y="1905151"/>
              <a:ext cx="8125" cy="55803"/>
            </a:xfrm>
            <a:custGeom>
              <a:avLst/>
              <a:gdLst/>
              <a:ahLst/>
              <a:cxnLst/>
              <a:rect l="l" t="t" r="r" b="b"/>
              <a:pathLst>
                <a:path w="182" h="1250" extrusionOk="0">
                  <a:moveTo>
                    <a:pt x="0" y="1"/>
                  </a:moveTo>
                  <a:lnTo>
                    <a:pt x="0" y="1249"/>
                  </a:lnTo>
                  <a:lnTo>
                    <a:pt x="181" y="1249"/>
                  </a:lnTo>
                  <a:lnTo>
                    <a:pt x="18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63;p31">
              <a:extLst>
                <a:ext uri="{FF2B5EF4-FFF2-40B4-BE49-F238E27FC236}">
                  <a16:creationId xmlns:a16="http://schemas.microsoft.com/office/drawing/2014/main" id="{01C40CCF-5AD0-407B-4315-845D793AC1EB}"/>
                </a:ext>
              </a:extLst>
            </p:cNvPr>
            <p:cNvSpPr/>
            <p:nvPr/>
          </p:nvSpPr>
          <p:spPr>
            <a:xfrm>
              <a:off x="4776350" y="1802383"/>
              <a:ext cx="260668" cy="261337"/>
            </a:xfrm>
            <a:custGeom>
              <a:avLst/>
              <a:gdLst/>
              <a:ahLst/>
              <a:cxnLst/>
              <a:rect l="l" t="t" r="r" b="b"/>
              <a:pathLst>
                <a:path w="5839" h="5854" extrusionOk="0">
                  <a:moveTo>
                    <a:pt x="2913" y="1"/>
                  </a:moveTo>
                  <a:cubicBezTo>
                    <a:pt x="1304" y="1"/>
                    <a:pt x="1" y="1319"/>
                    <a:pt x="1" y="2928"/>
                  </a:cubicBezTo>
                  <a:cubicBezTo>
                    <a:pt x="1" y="4550"/>
                    <a:pt x="1304" y="5853"/>
                    <a:pt x="2913" y="5853"/>
                  </a:cubicBezTo>
                  <a:cubicBezTo>
                    <a:pt x="4535" y="5853"/>
                    <a:pt x="5839" y="4550"/>
                    <a:pt x="5839" y="2928"/>
                  </a:cubicBezTo>
                  <a:cubicBezTo>
                    <a:pt x="5839" y="1319"/>
                    <a:pt x="4535" y="1"/>
                    <a:pt x="29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64;p31">
              <a:extLst>
                <a:ext uri="{FF2B5EF4-FFF2-40B4-BE49-F238E27FC236}">
                  <a16:creationId xmlns:a16="http://schemas.microsoft.com/office/drawing/2014/main" id="{EDC92383-0A5A-B17D-3A93-2F3F30CB8C39}"/>
                </a:ext>
              </a:extLst>
            </p:cNvPr>
            <p:cNvSpPr/>
            <p:nvPr/>
          </p:nvSpPr>
          <p:spPr>
            <a:xfrm>
              <a:off x="4885904" y="1905151"/>
              <a:ext cx="49017" cy="56428"/>
            </a:xfrm>
            <a:custGeom>
              <a:avLst/>
              <a:gdLst/>
              <a:ahLst/>
              <a:cxnLst/>
              <a:rect l="l" t="t" r="r" b="b"/>
              <a:pathLst>
                <a:path w="1098" h="1264" extrusionOk="0">
                  <a:moveTo>
                    <a:pt x="1097" y="1"/>
                  </a:moveTo>
                  <a:lnTo>
                    <a:pt x="1" y="626"/>
                  </a:lnTo>
                  <a:lnTo>
                    <a:pt x="1097" y="1263"/>
                  </a:lnTo>
                  <a:lnTo>
                    <a:pt x="109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65;p31">
              <a:extLst>
                <a:ext uri="{FF2B5EF4-FFF2-40B4-BE49-F238E27FC236}">
                  <a16:creationId xmlns:a16="http://schemas.microsoft.com/office/drawing/2014/main" id="{3EFF9B0C-6AD7-B4E9-E53E-96DE3D3A1EFC}"/>
                </a:ext>
              </a:extLst>
            </p:cNvPr>
            <p:cNvSpPr/>
            <p:nvPr/>
          </p:nvSpPr>
          <p:spPr>
            <a:xfrm>
              <a:off x="4878493" y="1905151"/>
              <a:ext cx="7455" cy="55803"/>
            </a:xfrm>
            <a:custGeom>
              <a:avLst/>
              <a:gdLst/>
              <a:ahLst/>
              <a:cxnLst/>
              <a:rect l="l" t="t" r="r" b="b"/>
              <a:pathLst>
                <a:path w="167" h="1250" extrusionOk="0">
                  <a:moveTo>
                    <a:pt x="1" y="1"/>
                  </a:moveTo>
                  <a:lnTo>
                    <a:pt x="1" y="1249"/>
                  </a:lnTo>
                  <a:lnTo>
                    <a:pt x="167" y="1249"/>
                  </a:lnTo>
                  <a:lnTo>
                    <a:pt x="1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473;p33">
            <a:extLst>
              <a:ext uri="{FF2B5EF4-FFF2-40B4-BE49-F238E27FC236}">
                <a16:creationId xmlns:a16="http://schemas.microsoft.com/office/drawing/2014/main" id="{FC3B5CAB-C747-B619-BE91-68D47B0227E0}"/>
              </a:ext>
            </a:extLst>
          </p:cNvPr>
          <p:cNvSpPr txBox="1">
            <a:spLocks noGrp="1"/>
          </p:cNvSpPr>
          <p:nvPr>
            <p:ph type="subTitle" idx="1"/>
          </p:nvPr>
        </p:nvSpPr>
        <p:spPr>
          <a:xfrm>
            <a:off x="1319086" y="2607198"/>
            <a:ext cx="2048725" cy="1649492"/>
          </a:xfrm>
          <a:prstGeom prst="rect">
            <a:avLst/>
          </a:prstGeom>
        </p:spPr>
        <p:txBody>
          <a:bodyPr spcFirstLastPara="1" wrap="square" lIns="91425" tIns="0" rIns="91425" bIns="0" anchor="t" anchorCtr="0">
            <a:noAutofit/>
          </a:bodyPr>
          <a:lstStyle/>
          <a:p>
            <a:pPr marL="0" lvl="0" indent="0" algn="ctr" rtl="0">
              <a:spcBef>
                <a:spcPts val="0"/>
              </a:spcBef>
              <a:spcAft>
                <a:spcPts val="1200"/>
              </a:spcAft>
              <a:buNone/>
            </a:pPr>
            <a:r>
              <a:rPr lang="en" sz="900" dirty="0"/>
              <a:t>Given the nature of the target variable “Valence” which is a decimal number ranging from 0.0 to 1.0 makes sense to use the first approach was to use K</a:t>
            </a:r>
            <a:r>
              <a:rPr lang="en-US" sz="900" dirty="0"/>
              <a:t>e</a:t>
            </a:r>
            <a:r>
              <a:rPr lang="en" sz="900" dirty="0" err="1"/>
              <a:t>ras</a:t>
            </a:r>
            <a:r>
              <a:rPr lang="en" sz="900" dirty="0"/>
              <a:t> Sequential layers with LSTM along with more layers to end up with a decimal number.</a:t>
            </a:r>
            <a:endParaRPr sz="900" dirty="0"/>
          </a:p>
        </p:txBody>
      </p:sp>
      <p:sp>
        <p:nvSpPr>
          <p:cNvPr id="3" name="Google Shape;474;p33">
            <a:extLst>
              <a:ext uri="{FF2B5EF4-FFF2-40B4-BE49-F238E27FC236}">
                <a16:creationId xmlns:a16="http://schemas.microsoft.com/office/drawing/2014/main" id="{567F6C3A-9140-280A-F7CB-8BB12786FF57}"/>
              </a:ext>
            </a:extLst>
          </p:cNvPr>
          <p:cNvSpPr txBox="1">
            <a:spLocks noGrp="1"/>
          </p:cNvSpPr>
          <p:nvPr>
            <p:ph type="subTitle" idx="2"/>
          </p:nvPr>
        </p:nvSpPr>
        <p:spPr>
          <a:xfrm>
            <a:off x="3271559" y="2607198"/>
            <a:ext cx="3102854" cy="2051239"/>
          </a:xfrm>
          <a:prstGeom prst="rect">
            <a:avLst/>
          </a:prstGeom>
        </p:spPr>
        <p:txBody>
          <a:bodyPr spcFirstLastPara="1" wrap="square" lIns="91425" tIns="0" rIns="91425" bIns="0" anchor="t" anchorCtr="0">
            <a:noAutofit/>
          </a:bodyPr>
          <a:lstStyle/>
          <a:p>
            <a:pPr marL="0" lvl="0" indent="0" algn="ctr" rtl="0">
              <a:spcBef>
                <a:spcPts val="0"/>
              </a:spcBef>
              <a:spcAft>
                <a:spcPts val="1200"/>
              </a:spcAft>
              <a:buNone/>
            </a:pPr>
            <a:r>
              <a:rPr lang="en-US" sz="900" dirty="0"/>
              <a:t>Another approach was to classify the “Valence” label, This was done by creating 3 simple classes, “Negative”, “Neutral” and “Positive”</a:t>
            </a:r>
          </a:p>
          <a:p>
            <a:pPr marL="0" lvl="0" indent="0" algn="ctr" rtl="0">
              <a:spcBef>
                <a:spcPts val="0"/>
              </a:spcBef>
              <a:spcAft>
                <a:spcPts val="1200"/>
              </a:spcAft>
              <a:buNone/>
            </a:pPr>
            <a:r>
              <a:rPr lang="en-US" sz="900" dirty="0"/>
              <a:t>Virtually the same Sequential Layers as the Linear Problem were used, with some changes.</a:t>
            </a:r>
          </a:p>
          <a:p>
            <a:pPr marL="0" lvl="0" indent="0" algn="ctr" rtl="0">
              <a:spcBef>
                <a:spcPts val="0"/>
              </a:spcBef>
              <a:spcAft>
                <a:spcPts val="1200"/>
              </a:spcAft>
              <a:buNone/>
            </a:pPr>
            <a:r>
              <a:rPr lang="en-US" sz="900" dirty="0"/>
              <a:t>Unfortunately, this approach never achieved good metrics such as accuracy, and there were some serious Overfitting problems, tried to solve this by adding many drop layers, and a low learning rate on the optimizer, in the end, every parameter change made the model overfit without good metrics so it was decided to drop this approach</a:t>
            </a:r>
            <a:endParaRPr sz="900" dirty="0"/>
          </a:p>
        </p:txBody>
      </p:sp>
      <p:sp>
        <p:nvSpPr>
          <p:cNvPr id="4" name="Google Shape;475;p33">
            <a:extLst>
              <a:ext uri="{FF2B5EF4-FFF2-40B4-BE49-F238E27FC236}">
                <a16:creationId xmlns:a16="http://schemas.microsoft.com/office/drawing/2014/main" id="{44410B25-C09D-8768-1BF2-7D260949A656}"/>
              </a:ext>
            </a:extLst>
          </p:cNvPr>
          <p:cNvSpPr txBox="1">
            <a:spLocks noGrp="1"/>
          </p:cNvSpPr>
          <p:nvPr>
            <p:ph type="subTitle" idx="3"/>
          </p:nvPr>
        </p:nvSpPr>
        <p:spPr>
          <a:xfrm>
            <a:off x="1377731" y="2256184"/>
            <a:ext cx="1931437" cy="352800"/>
          </a:xfrm>
          <a:prstGeom prst="rect">
            <a:avLst/>
          </a:prstGeom>
        </p:spPr>
        <p:txBody>
          <a:bodyPr spcFirstLastPara="1" wrap="square" lIns="91425" tIns="0" rIns="91425" bIns="0" anchor="t" anchorCtr="0">
            <a:noAutofit/>
          </a:bodyPr>
          <a:lstStyle/>
          <a:p>
            <a:pPr marL="0" lvl="0" indent="0" algn="ctr" rtl="0">
              <a:spcBef>
                <a:spcPts val="0"/>
              </a:spcBef>
              <a:spcAft>
                <a:spcPts val="1200"/>
              </a:spcAft>
              <a:buNone/>
            </a:pPr>
            <a:r>
              <a:rPr lang="en" sz="1400" dirty="0"/>
              <a:t>Linear Problem</a:t>
            </a:r>
            <a:endParaRPr sz="1400" dirty="0"/>
          </a:p>
        </p:txBody>
      </p:sp>
      <p:sp>
        <p:nvSpPr>
          <p:cNvPr id="28" name="Google Shape;929;p39">
            <a:extLst>
              <a:ext uri="{FF2B5EF4-FFF2-40B4-BE49-F238E27FC236}">
                <a16:creationId xmlns:a16="http://schemas.microsoft.com/office/drawing/2014/main" id="{69DA6312-2368-C312-29F3-B11C6E03C89A}"/>
              </a:ext>
            </a:extLst>
          </p:cNvPr>
          <p:cNvSpPr txBox="1">
            <a:spLocks/>
          </p:cNvSpPr>
          <p:nvPr/>
        </p:nvSpPr>
        <p:spPr>
          <a:xfrm>
            <a:off x="1377731" y="1355100"/>
            <a:ext cx="7215420" cy="546535"/>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1pPr>
            <a:lvl2pPr marL="914400" marR="0" lvl="1"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2pPr>
            <a:lvl3pPr marL="1371600" marR="0" lvl="2"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3pPr>
            <a:lvl4pPr marL="1828800" marR="0" lvl="3"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4pPr>
            <a:lvl5pPr marL="2286000" marR="0" lvl="4"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5pPr>
            <a:lvl6pPr marL="2743200" marR="0" lvl="5"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6pPr>
            <a:lvl7pPr marL="3200400" marR="0" lvl="6"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7pPr>
            <a:lvl8pPr marL="3657600" marR="0" lvl="7"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8pPr>
            <a:lvl9pPr marL="4114800" marR="0" lvl="8"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9pPr>
          </a:lstStyle>
          <a:p>
            <a:pPr marL="0" indent="0"/>
            <a:r>
              <a:rPr lang="en-US" sz="1400" dirty="0"/>
              <a:t>The proposed approaches are centered around LSTM which is going to be a powerful tool for capturing the dependencies and the contexts of the text sequences.</a:t>
            </a:r>
          </a:p>
        </p:txBody>
      </p:sp>
      <p:sp>
        <p:nvSpPr>
          <p:cNvPr id="31" name="Google Shape;475;p33">
            <a:extLst>
              <a:ext uri="{FF2B5EF4-FFF2-40B4-BE49-F238E27FC236}">
                <a16:creationId xmlns:a16="http://schemas.microsoft.com/office/drawing/2014/main" id="{ECE05B01-6DC1-42DE-B48C-F38706723F3B}"/>
              </a:ext>
            </a:extLst>
          </p:cNvPr>
          <p:cNvSpPr txBox="1">
            <a:spLocks/>
          </p:cNvSpPr>
          <p:nvPr/>
        </p:nvSpPr>
        <p:spPr>
          <a:xfrm>
            <a:off x="3477131" y="2254398"/>
            <a:ext cx="2691710" cy="352800"/>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1pPr>
            <a:lvl2pPr marL="914400" marR="0" lvl="1"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2pPr>
            <a:lvl3pPr marL="1371600" marR="0" lvl="2"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3pPr>
            <a:lvl4pPr marL="1828800" marR="0" lvl="3"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4pPr>
            <a:lvl5pPr marL="2286000" marR="0" lvl="4"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5pPr>
            <a:lvl6pPr marL="2743200" marR="0" lvl="5"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6pPr>
            <a:lvl7pPr marL="3200400" marR="0" lvl="6"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7pPr>
            <a:lvl8pPr marL="3657600" marR="0" lvl="7"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8pPr>
            <a:lvl9pPr marL="4114800" marR="0" lvl="8"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9pPr>
          </a:lstStyle>
          <a:p>
            <a:pPr marL="0" indent="0" algn="ctr">
              <a:spcAft>
                <a:spcPts val="1200"/>
              </a:spcAft>
            </a:pPr>
            <a:r>
              <a:rPr lang="en-US" sz="1400" dirty="0"/>
              <a:t>Multi Classification Problem</a:t>
            </a:r>
          </a:p>
        </p:txBody>
      </p:sp>
      <p:sp>
        <p:nvSpPr>
          <p:cNvPr id="33" name="Google Shape;473;p33">
            <a:extLst>
              <a:ext uri="{FF2B5EF4-FFF2-40B4-BE49-F238E27FC236}">
                <a16:creationId xmlns:a16="http://schemas.microsoft.com/office/drawing/2014/main" id="{5C4FF567-DBAE-7885-D132-5CC20DC6833D}"/>
              </a:ext>
            </a:extLst>
          </p:cNvPr>
          <p:cNvSpPr txBox="1">
            <a:spLocks/>
          </p:cNvSpPr>
          <p:nvPr/>
        </p:nvSpPr>
        <p:spPr>
          <a:xfrm>
            <a:off x="6438581" y="2607199"/>
            <a:ext cx="2048725" cy="2174106"/>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1pPr>
            <a:lvl2pPr marL="914400" marR="0" lvl="1"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2pPr>
            <a:lvl3pPr marL="1371600" marR="0" lvl="2"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3pPr>
            <a:lvl4pPr marL="1828800" marR="0" lvl="3"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4pPr>
            <a:lvl5pPr marL="2286000" marR="0" lvl="4"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5pPr>
            <a:lvl6pPr marL="2743200" marR="0" lvl="5"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6pPr>
            <a:lvl7pPr marL="3200400" marR="0" lvl="6"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7pPr>
            <a:lvl8pPr marL="3657600" marR="0" lvl="7"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8pPr>
            <a:lvl9pPr marL="4114800" marR="0" lvl="8"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9pPr>
          </a:lstStyle>
          <a:p>
            <a:pPr marL="0" indent="0" algn="ctr">
              <a:spcAft>
                <a:spcPts val="1200"/>
              </a:spcAft>
            </a:pPr>
            <a:r>
              <a:rPr lang="en-US" sz="900" dirty="0"/>
              <a:t>Not a model, but something that affected the models, after working with the Linear Approach and getting a good starting point, more deep cleaning was done on the text, but to my surprise, the models were not improving much.</a:t>
            </a:r>
          </a:p>
          <a:p>
            <a:pPr marL="0" indent="0" algn="ctr">
              <a:spcAft>
                <a:spcPts val="1200"/>
              </a:spcAft>
            </a:pPr>
            <a:r>
              <a:rPr lang="en-US" sz="900" dirty="0"/>
              <a:t>This means that no matter if there is a deep clean the models will not perform better compared to lower cleaning in the input text.</a:t>
            </a:r>
          </a:p>
        </p:txBody>
      </p:sp>
      <p:sp>
        <p:nvSpPr>
          <p:cNvPr id="34" name="Google Shape;475;p33">
            <a:extLst>
              <a:ext uri="{FF2B5EF4-FFF2-40B4-BE49-F238E27FC236}">
                <a16:creationId xmlns:a16="http://schemas.microsoft.com/office/drawing/2014/main" id="{F1C27729-9A77-7051-183F-B4918370F022}"/>
              </a:ext>
            </a:extLst>
          </p:cNvPr>
          <p:cNvSpPr txBox="1">
            <a:spLocks/>
          </p:cNvSpPr>
          <p:nvPr/>
        </p:nvSpPr>
        <p:spPr>
          <a:xfrm>
            <a:off x="6465890" y="2254398"/>
            <a:ext cx="2002799" cy="352800"/>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1pPr>
            <a:lvl2pPr marL="914400" marR="0" lvl="1"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2pPr>
            <a:lvl3pPr marL="1371600" marR="0" lvl="2"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3pPr>
            <a:lvl4pPr marL="1828800" marR="0" lvl="3"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4pPr>
            <a:lvl5pPr marL="2286000" marR="0" lvl="4"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5pPr>
            <a:lvl6pPr marL="2743200" marR="0" lvl="5"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6pPr>
            <a:lvl7pPr marL="3200400" marR="0" lvl="6"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7pPr>
            <a:lvl8pPr marL="3657600" marR="0" lvl="7"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8pPr>
            <a:lvl9pPr marL="4114800" marR="0" lvl="8"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9pPr>
          </a:lstStyle>
          <a:p>
            <a:pPr marL="0" indent="0" algn="ctr">
              <a:spcAft>
                <a:spcPts val="1200"/>
              </a:spcAft>
            </a:pPr>
            <a:r>
              <a:rPr lang="en-US" sz="1400" dirty="0"/>
              <a:t>Clean and more Clean</a:t>
            </a:r>
          </a:p>
        </p:txBody>
      </p:sp>
    </p:spTree>
    <p:extLst>
      <p:ext uri="{BB962C8B-B14F-4D97-AF65-F5344CB8AC3E}">
        <p14:creationId xmlns:p14="http://schemas.microsoft.com/office/powerpoint/2010/main" val="2331008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9" name="Google Shape;289;p30"/>
          <p:cNvSpPr txBox="1">
            <a:spLocks noGrp="1"/>
          </p:cNvSpPr>
          <p:nvPr>
            <p:ph type="title" idx="15"/>
          </p:nvPr>
        </p:nvSpPr>
        <p:spPr>
          <a:xfrm>
            <a:off x="1998350" y="540000"/>
            <a:ext cx="6425700" cy="477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US" sz="2400" b="1" i="0" u="none" strike="noStrike" dirty="0">
                <a:solidFill>
                  <a:srgbClr val="ECECEC"/>
                </a:solidFill>
                <a:effectLst/>
                <a:latin typeface="Söhne"/>
              </a:rPr>
              <a:t>Proposed Solution (Linear Approach)</a:t>
            </a:r>
            <a:endParaRPr sz="3600" dirty="0"/>
          </a:p>
        </p:txBody>
      </p:sp>
      <p:grpSp>
        <p:nvGrpSpPr>
          <p:cNvPr id="302" name="Google Shape;302;p30"/>
          <p:cNvGrpSpPr/>
          <p:nvPr/>
        </p:nvGrpSpPr>
        <p:grpSpPr>
          <a:xfrm>
            <a:off x="723837" y="552000"/>
            <a:ext cx="1218671" cy="1640915"/>
            <a:chOff x="723837" y="552000"/>
            <a:chExt cx="1218671" cy="1640915"/>
          </a:xfrm>
        </p:grpSpPr>
        <p:sp>
          <p:nvSpPr>
            <p:cNvPr id="303" name="Google Shape;303;p30"/>
            <p:cNvSpPr/>
            <p:nvPr/>
          </p:nvSpPr>
          <p:spPr>
            <a:xfrm>
              <a:off x="729625" y="552000"/>
              <a:ext cx="98100" cy="98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882900" y="552000"/>
              <a:ext cx="98100" cy="9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1036175" y="552000"/>
              <a:ext cx="98100" cy="9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1379968"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a:off x="1483960"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txBody>
            <a:bodyPr/>
            <a:lstStyle/>
            <a:p>
              <a:endParaRPr lang="en-US"/>
            </a:p>
          </p:txBody>
        </p:sp>
        <p:sp>
          <p:nvSpPr>
            <p:cNvPr id="308" name="Google Shape;308;p30"/>
            <p:cNvSpPr/>
            <p:nvPr/>
          </p:nvSpPr>
          <p:spPr>
            <a:xfrm flipH="1">
              <a:off x="1686874"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flipH="1">
              <a:off x="1790866"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txBody>
            <a:bodyPr/>
            <a:lstStyle/>
            <a:p>
              <a:endParaRPr lang="en-US"/>
            </a:p>
          </p:txBody>
        </p:sp>
        <p:grpSp>
          <p:nvGrpSpPr>
            <p:cNvPr id="310" name="Google Shape;310;p30"/>
            <p:cNvGrpSpPr/>
            <p:nvPr/>
          </p:nvGrpSpPr>
          <p:grpSpPr>
            <a:xfrm>
              <a:off x="729630" y="1968358"/>
              <a:ext cx="255615" cy="224557"/>
              <a:chOff x="6184139" y="1980808"/>
              <a:chExt cx="451696" cy="396814"/>
            </a:xfrm>
          </p:grpSpPr>
          <p:sp>
            <p:nvSpPr>
              <p:cNvPr id="311" name="Google Shape;311;p30"/>
              <p:cNvSpPr/>
              <p:nvPr/>
            </p:nvSpPr>
            <p:spPr>
              <a:xfrm>
                <a:off x="6184139" y="1980808"/>
                <a:ext cx="451696" cy="396814"/>
              </a:xfrm>
              <a:custGeom>
                <a:avLst/>
                <a:gdLst/>
                <a:ahLst/>
                <a:cxnLst/>
                <a:rect l="l" t="t" r="r" b="b"/>
                <a:pathLst>
                  <a:path w="9473" h="8322" extrusionOk="0">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0"/>
              <p:cNvSpPr/>
              <p:nvPr/>
            </p:nvSpPr>
            <p:spPr>
              <a:xfrm>
                <a:off x="6400384" y="2359892"/>
                <a:ext cx="19216" cy="17499"/>
              </a:xfrm>
              <a:custGeom>
                <a:avLst/>
                <a:gdLst/>
                <a:ahLst/>
                <a:cxnLst/>
                <a:rect l="l" t="t" r="r" b="b"/>
                <a:pathLst>
                  <a:path w="403" h="367" extrusionOk="0">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 name="Google Shape;313;p30"/>
            <p:cNvGrpSpPr/>
            <p:nvPr/>
          </p:nvGrpSpPr>
          <p:grpSpPr>
            <a:xfrm>
              <a:off x="729630" y="975085"/>
              <a:ext cx="255615" cy="254967"/>
              <a:chOff x="6184139" y="1220827"/>
              <a:chExt cx="451696" cy="450552"/>
            </a:xfrm>
          </p:grpSpPr>
          <p:sp>
            <p:nvSpPr>
              <p:cNvPr id="314" name="Google Shape;314;p30"/>
              <p:cNvSpPr/>
              <p:nvPr/>
            </p:nvSpPr>
            <p:spPr>
              <a:xfrm>
                <a:off x="6353416" y="1390104"/>
                <a:ext cx="117776" cy="137087"/>
              </a:xfrm>
              <a:custGeom>
                <a:avLst/>
                <a:gdLst/>
                <a:ahLst/>
                <a:cxnLst/>
                <a:rect l="l" t="t" r="r" b="b"/>
                <a:pathLst>
                  <a:path w="2470" h="2875" extrusionOk="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0"/>
              <p:cNvSpPr/>
              <p:nvPr/>
            </p:nvSpPr>
            <p:spPr>
              <a:xfrm>
                <a:off x="6184139" y="1227598"/>
                <a:ext cx="451696" cy="443781"/>
              </a:xfrm>
              <a:custGeom>
                <a:avLst/>
                <a:gdLst/>
                <a:ahLst/>
                <a:cxnLst/>
                <a:rect l="l" t="t" r="r" b="b"/>
                <a:pathLst>
                  <a:path w="9473" h="9307" extrusionOk="0">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6361570" y="1220827"/>
                <a:ext cx="19025" cy="17690"/>
              </a:xfrm>
              <a:custGeom>
                <a:avLst/>
                <a:gdLst/>
                <a:ahLst/>
                <a:cxnLst/>
                <a:rect l="l" t="t" r="r" b="b"/>
                <a:pathLst>
                  <a:path w="399" h="371" extrusionOk="0">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 name="Google Shape;317;p30"/>
            <p:cNvGrpSpPr/>
            <p:nvPr/>
          </p:nvGrpSpPr>
          <p:grpSpPr>
            <a:xfrm>
              <a:off x="723837" y="1482615"/>
              <a:ext cx="267223" cy="233165"/>
              <a:chOff x="6908262" y="1240186"/>
              <a:chExt cx="472209" cy="412024"/>
            </a:xfrm>
          </p:grpSpPr>
          <p:sp>
            <p:nvSpPr>
              <p:cNvPr id="318" name="Google Shape;318;p30"/>
              <p:cNvSpPr/>
              <p:nvPr/>
            </p:nvSpPr>
            <p:spPr>
              <a:xfrm>
                <a:off x="7105958" y="1594618"/>
                <a:ext cx="76769" cy="17929"/>
              </a:xfrm>
              <a:custGeom>
                <a:avLst/>
                <a:gdLst/>
                <a:ahLst/>
                <a:cxnLst/>
                <a:rect l="l" t="t" r="r" b="b"/>
                <a:pathLst>
                  <a:path w="1610" h="376" extrusionOk="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0"/>
              <p:cNvSpPr/>
              <p:nvPr/>
            </p:nvSpPr>
            <p:spPr>
              <a:xfrm>
                <a:off x="7080209" y="1365642"/>
                <a:ext cx="136229" cy="159593"/>
              </a:xfrm>
              <a:custGeom>
                <a:avLst/>
                <a:gdLst/>
                <a:ahLst/>
                <a:cxnLst/>
                <a:rect l="l" t="t" r="r" b="b"/>
                <a:pathLst>
                  <a:path w="2857" h="3347" extrusionOk="0">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a:off x="7019365" y="1240186"/>
                <a:ext cx="249999" cy="412024"/>
              </a:xfrm>
              <a:custGeom>
                <a:avLst/>
                <a:gdLst/>
                <a:ahLst/>
                <a:cxnLst/>
                <a:rect l="l" t="t" r="r" b="b"/>
                <a:pathLst>
                  <a:path w="5243" h="8641" extrusionOk="0">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p:nvPr/>
            </p:nvSpPr>
            <p:spPr>
              <a:xfrm>
                <a:off x="6955183" y="1401691"/>
                <a:ext cx="41722" cy="97606"/>
              </a:xfrm>
              <a:custGeom>
                <a:avLst/>
                <a:gdLst/>
                <a:ahLst/>
                <a:cxnLst/>
                <a:rect l="l" t="t" r="r" b="b"/>
                <a:pathLst>
                  <a:path w="875" h="2047" extrusionOk="0">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0"/>
              <p:cNvSpPr/>
              <p:nvPr/>
            </p:nvSpPr>
            <p:spPr>
              <a:xfrm>
                <a:off x="6908262" y="1371269"/>
                <a:ext cx="58220" cy="158592"/>
              </a:xfrm>
              <a:custGeom>
                <a:avLst/>
                <a:gdLst/>
                <a:ahLst/>
                <a:cxnLst/>
                <a:rect l="l" t="t" r="r" b="b"/>
                <a:pathLst>
                  <a:path w="1221" h="3326" extrusionOk="0">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0"/>
              <p:cNvSpPr/>
              <p:nvPr/>
            </p:nvSpPr>
            <p:spPr>
              <a:xfrm>
                <a:off x="7291781" y="1401691"/>
                <a:ext cx="41722" cy="97606"/>
              </a:xfrm>
              <a:custGeom>
                <a:avLst/>
                <a:gdLst/>
                <a:ahLst/>
                <a:cxnLst/>
                <a:rect l="l" t="t" r="r" b="b"/>
                <a:pathLst>
                  <a:path w="875" h="2047" extrusionOk="0">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0"/>
              <p:cNvSpPr/>
              <p:nvPr/>
            </p:nvSpPr>
            <p:spPr>
              <a:xfrm>
                <a:off x="7322871" y="1371269"/>
                <a:ext cx="57600" cy="158449"/>
              </a:xfrm>
              <a:custGeom>
                <a:avLst/>
                <a:gdLst/>
                <a:ahLst/>
                <a:cxnLst/>
                <a:rect l="l" t="t" r="r" b="b"/>
                <a:pathLst>
                  <a:path w="1208" h="3323" extrusionOk="0">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0"/>
              <p:cNvSpPr/>
              <p:nvPr/>
            </p:nvSpPr>
            <p:spPr>
              <a:xfrm>
                <a:off x="7018030" y="1348476"/>
                <a:ext cx="19502" cy="17786"/>
              </a:xfrm>
              <a:custGeom>
                <a:avLst/>
                <a:gdLst/>
                <a:ahLst/>
                <a:cxnLst/>
                <a:rect l="l" t="t" r="r" b="b"/>
                <a:pathLst>
                  <a:path w="409" h="373" extrusionOk="0">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26" name="Google Shape;326;p30"/>
            <p:cNvCxnSpPr/>
            <p:nvPr/>
          </p:nvCxnSpPr>
          <p:spPr>
            <a:xfrm>
              <a:off x="729625" y="1355100"/>
              <a:ext cx="255600" cy="0"/>
            </a:xfrm>
            <a:prstGeom prst="straightConnector1">
              <a:avLst/>
            </a:prstGeom>
            <a:noFill/>
            <a:ln w="9525" cap="flat" cmpd="sng">
              <a:solidFill>
                <a:schemeClr val="dk1"/>
              </a:solidFill>
              <a:prstDash val="solid"/>
              <a:round/>
              <a:headEnd type="none" w="med" len="med"/>
              <a:tailEnd type="none" w="med" len="med"/>
            </a:ln>
          </p:spPr>
        </p:cxnSp>
        <p:cxnSp>
          <p:nvCxnSpPr>
            <p:cNvPr id="327" name="Google Shape;327;p30"/>
            <p:cNvCxnSpPr/>
            <p:nvPr/>
          </p:nvCxnSpPr>
          <p:spPr>
            <a:xfrm>
              <a:off x="729625" y="1845525"/>
              <a:ext cx="255600" cy="0"/>
            </a:xfrm>
            <a:prstGeom prst="straightConnector1">
              <a:avLst/>
            </a:prstGeom>
            <a:noFill/>
            <a:ln w="9525" cap="flat" cmpd="sng">
              <a:solidFill>
                <a:schemeClr val="dk1"/>
              </a:solidFill>
              <a:prstDash val="solid"/>
              <a:round/>
              <a:headEnd type="none" w="med" len="med"/>
              <a:tailEnd type="none" w="med" len="med"/>
            </a:ln>
          </p:spPr>
        </p:cxnSp>
      </p:grpSp>
      <p:sp>
        <p:nvSpPr>
          <p:cNvPr id="46" name="Google Shape;351;p31">
            <a:extLst>
              <a:ext uri="{FF2B5EF4-FFF2-40B4-BE49-F238E27FC236}">
                <a16:creationId xmlns:a16="http://schemas.microsoft.com/office/drawing/2014/main" id="{F84373FF-7AFD-5D2F-5DDA-7D458262A2F9}"/>
              </a:ext>
            </a:extLst>
          </p:cNvPr>
          <p:cNvSpPr/>
          <p:nvPr/>
        </p:nvSpPr>
        <p:spPr>
          <a:xfrm>
            <a:off x="1379968" y="1081458"/>
            <a:ext cx="7215420" cy="45719"/>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52;p31">
            <a:extLst>
              <a:ext uri="{FF2B5EF4-FFF2-40B4-BE49-F238E27FC236}">
                <a16:creationId xmlns:a16="http://schemas.microsoft.com/office/drawing/2014/main" id="{3F685A9B-6C60-19D4-2952-C0FBD3186B6B}"/>
              </a:ext>
            </a:extLst>
          </p:cNvPr>
          <p:cNvSpPr/>
          <p:nvPr/>
        </p:nvSpPr>
        <p:spPr>
          <a:xfrm>
            <a:off x="1377731" y="1081458"/>
            <a:ext cx="618285" cy="45719"/>
          </a:xfrm>
          <a:custGeom>
            <a:avLst/>
            <a:gdLst/>
            <a:ahLst/>
            <a:cxnLst/>
            <a:rect l="l" t="t" r="r" b="b"/>
            <a:pathLst>
              <a:path w="11304" h="680" extrusionOk="0">
                <a:moveTo>
                  <a:pt x="347" y="0"/>
                </a:moveTo>
                <a:cubicBezTo>
                  <a:pt x="153" y="0"/>
                  <a:pt x="0" y="152"/>
                  <a:pt x="0" y="347"/>
                </a:cubicBezTo>
                <a:cubicBezTo>
                  <a:pt x="0" y="527"/>
                  <a:pt x="153" y="679"/>
                  <a:pt x="347" y="679"/>
                </a:cubicBezTo>
                <a:lnTo>
                  <a:pt x="11248" y="679"/>
                </a:lnTo>
                <a:cubicBezTo>
                  <a:pt x="11248" y="458"/>
                  <a:pt x="11261" y="222"/>
                  <a:pt x="11303" y="0"/>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 name="Google Shape;353;p31">
            <a:extLst>
              <a:ext uri="{FF2B5EF4-FFF2-40B4-BE49-F238E27FC236}">
                <a16:creationId xmlns:a16="http://schemas.microsoft.com/office/drawing/2014/main" id="{13F85CEA-7208-CE7D-141D-06AC1143A62F}"/>
              </a:ext>
            </a:extLst>
          </p:cNvPr>
          <p:cNvGrpSpPr/>
          <p:nvPr/>
        </p:nvGrpSpPr>
        <p:grpSpPr>
          <a:xfrm>
            <a:off x="1942507" y="1031266"/>
            <a:ext cx="146045" cy="146102"/>
            <a:chOff x="3206407" y="2963780"/>
            <a:chExt cx="146045" cy="146102"/>
          </a:xfrm>
        </p:grpSpPr>
        <p:sp>
          <p:nvSpPr>
            <p:cNvPr id="49" name="Google Shape;354;p31">
              <a:extLst>
                <a:ext uri="{FF2B5EF4-FFF2-40B4-BE49-F238E27FC236}">
                  <a16:creationId xmlns:a16="http://schemas.microsoft.com/office/drawing/2014/main" id="{4BCB0103-3CD4-6BD2-CA45-AE8039241AF1}"/>
                </a:ext>
              </a:extLst>
            </p:cNvPr>
            <p:cNvSpPr/>
            <p:nvPr/>
          </p:nvSpPr>
          <p:spPr>
            <a:xfrm>
              <a:off x="3206407" y="2963780"/>
              <a:ext cx="146045" cy="146102"/>
            </a:xfrm>
            <a:custGeom>
              <a:avLst/>
              <a:gdLst/>
              <a:ahLst/>
              <a:cxnLst/>
              <a:rect l="l" t="t" r="r" b="b"/>
              <a:pathLst>
                <a:path w="2552" h="2553" extrusionOk="0">
                  <a:moveTo>
                    <a:pt x="1276" y="1"/>
                  </a:moveTo>
                  <a:cubicBezTo>
                    <a:pt x="568" y="1"/>
                    <a:pt x="0" y="570"/>
                    <a:pt x="0" y="1277"/>
                  </a:cubicBezTo>
                  <a:cubicBezTo>
                    <a:pt x="0" y="1984"/>
                    <a:pt x="568" y="2552"/>
                    <a:pt x="1276" y="2552"/>
                  </a:cubicBezTo>
                  <a:cubicBezTo>
                    <a:pt x="1983" y="2552"/>
                    <a:pt x="2552" y="1984"/>
                    <a:pt x="2552" y="1277"/>
                  </a:cubicBezTo>
                  <a:cubicBezTo>
                    <a:pt x="2552" y="570"/>
                    <a:pt x="1983" y="1"/>
                    <a:pt x="12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55;p31">
              <a:extLst>
                <a:ext uri="{FF2B5EF4-FFF2-40B4-BE49-F238E27FC236}">
                  <a16:creationId xmlns:a16="http://schemas.microsoft.com/office/drawing/2014/main" id="{9D8743C7-35EF-356F-AE02-BF2A7C1EDC87}"/>
                </a:ext>
              </a:extLst>
            </p:cNvPr>
            <p:cNvSpPr/>
            <p:nvPr/>
          </p:nvSpPr>
          <p:spPr>
            <a:xfrm>
              <a:off x="3250815" y="3008245"/>
              <a:ext cx="57227" cy="57170"/>
            </a:xfrm>
            <a:custGeom>
              <a:avLst/>
              <a:gdLst/>
              <a:ahLst/>
              <a:cxnLst/>
              <a:rect l="l" t="t" r="r" b="b"/>
              <a:pathLst>
                <a:path w="1000" h="999" extrusionOk="0">
                  <a:moveTo>
                    <a:pt x="500" y="0"/>
                  </a:moveTo>
                  <a:cubicBezTo>
                    <a:pt x="223" y="0"/>
                    <a:pt x="1" y="222"/>
                    <a:pt x="1" y="500"/>
                  </a:cubicBezTo>
                  <a:cubicBezTo>
                    <a:pt x="1" y="777"/>
                    <a:pt x="223" y="999"/>
                    <a:pt x="500" y="999"/>
                  </a:cubicBezTo>
                  <a:cubicBezTo>
                    <a:pt x="777" y="999"/>
                    <a:pt x="999" y="777"/>
                    <a:pt x="999" y="500"/>
                  </a:cubicBezTo>
                  <a:cubicBezTo>
                    <a:pt x="999" y="222"/>
                    <a:pt x="777" y="0"/>
                    <a:pt x="500" y="0"/>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356;p31">
            <a:extLst>
              <a:ext uri="{FF2B5EF4-FFF2-40B4-BE49-F238E27FC236}">
                <a16:creationId xmlns:a16="http://schemas.microsoft.com/office/drawing/2014/main" id="{DAE851FD-38E0-109C-6944-80CEC3224077}"/>
              </a:ext>
            </a:extLst>
          </p:cNvPr>
          <p:cNvGrpSpPr/>
          <p:nvPr/>
        </p:nvGrpSpPr>
        <p:grpSpPr>
          <a:xfrm>
            <a:off x="7281011" y="476142"/>
            <a:ext cx="1314377" cy="482094"/>
            <a:chOff x="4776350" y="1692025"/>
            <a:chExt cx="1314377" cy="482094"/>
          </a:xfrm>
        </p:grpSpPr>
        <p:sp>
          <p:nvSpPr>
            <p:cNvPr id="52" name="Google Shape;357;p31">
              <a:extLst>
                <a:ext uri="{FF2B5EF4-FFF2-40B4-BE49-F238E27FC236}">
                  <a16:creationId xmlns:a16="http://schemas.microsoft.com/office/drawing/2014/main" id="{D9F63737-977A-30A4-A3A1-9820D320F364}"/>
                </a:ext>
              </a:extLst>
            </p:cNvPr>
            <p:cNvSpPr/>
            <p:nvPr/>
          </p:nvSpPr>
          <p:spPr>
            <a:xfrm>
              <a:off x="5195459" y="1692025"/>
              <a:ext cx="492273" cy="482094"/>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58;p31">
              <a:extLst>
                <a:ext uri="{FF2B5EF4-FFF2-40B4-BE49-F238E27FC236}">
                  <a16:creationId xmlns:a16="http://schemas.microsoft.com/office/drawing/2014/main" id="{C8BA13C3-67E3-95E7-F396-2570FFC854CB}"/>
                </a:ext>
              </a:extLst>
            </p:cNvPr>
            <p:cNvSpPr/>
            <p:nvPr/>
          </p:nvSpPr>
          <p:spPr>
            <a:xfrm>
              <a:off x="5377513" y="1860017"/>
              <a:ext cx="42768" cy="146115"/>
            </a:xfrm>
            <a:custGeom>
              <a:avLst/>
              <a:gdLst/>
              <a:ahLst/>
              <a:cxnLst/>
              <a:rect l="l" t="t" r="r" b="b"/>
              <a:pathLst>
                <a:path w="958" h="3273" extrusionOk="0">
                  <a:moveTo>
                    <a:pt x="0" y="0"/>
                  </a:moveTo>
                  <a:lnTo>
                    <a:pt x="0" y="3273"/>
                  </a:lnTo>
                  <a:lnTo>
                    <a:pt x="958" y="3273"/>
                  </a:lnTo>
                  <a:lnTo>
                    <a:pt x="9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59;p31">
              <a:extLst>
                <a:ext uri="{FF2B5EF4-FFF2-40B4-BE49-F238E27FC236}">
                  <a16:creationId xmlns:a16="http://schemas.microsoft.com/office/drawing/2014/main" id="{FB3F9344-4D8F-EB42-46F4-DA1E3AFD2FDF}"/>
                </a:ext>
              </a:extLst>
            </p:cNvPr>
            <p:cNvSpPr/>
            <p:nvPr/>
          </p:nvSpPr>
          <p:spPr>
            <a:xfrm>
              <a:off x="5458629" y="1860017"/>
              <a:ext cx="43393" cy="146115"/>
            </a:xfrm>
            <a:custGeom>
              <a:avLst/>
              <a:gdLst/>
              <a:ahLst/>
              <a:cxnLst/>
              <a:rect l="l" t="t" r="r" b="b"/>
              <a:pathLst>
                <a:path w="972" h="3273" extrusionOk="0">
                  <a:moveTo>
                    <a:pt x="0" y="0"/>
                  </a:moveTo>
                  <a:lnTo>
                    <a:pt x="0" y="3273"/>
                  </a:lnTo>
                  <a:lnTo>
                    <a:pt x="971" y="3273"/>
                  </a:lnTo>
                  <a:lnTo>
                    <a:pt x="9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60;p31">
              <a:extLst>
                <a:ext uri="{FF2B5EF4-FFF2-40B4-BE49-F238E27FC236}">
                  <a16:creationId xmlns:a16="http://schemas.microsoft.com/office/drawing/2014/main" id="{5D14A476-E237-50A7-10AD-78CD5157177B}"/>
                </a:ext>
              </a:extLst>
            </p:cNvPr>
            <p:cNvSpPr/>
            <p:nvPr/>
          </p:nvSpPr>
          <p:spPr>
            <a:xfrm>
              <a:off x="5829434" y="1802383"/>
              <a:ext cx="261293" cy="261337"/>
            </a:xfrm>
            <a:custGeom>
              <a:avLst/>
              <a:gdLst/>
              <a:ahLst/>
              <a:cxnLst/>
              <a:rect l="l" t="t" r="r" b="b"/>
              <a:pathLst>
                <a:path w="5853" h="5854" extrusionOk="0">
                  <a:moveTo>
                    <a:pt x="2927" y="1"/>
                  </a:moveTo>
                  <a:cubicBezTo>
                    <a:pt x="1319" y="1"/>
                    <a:pt x="1" y="1319"/>
                    <a:pt x="1" y="2928"/>
                  </a:cubicBezTo>
                  <a:cubicBezTo>
                    <a:pt x="1" y="4550"/>
                    <a:pt x="1319" y="5853"/>
                    <a:pt x="2927" y="5853"/>
                  </a:cubicBezTo>
                  <a:cubicBezTo>
                    <a:pt x="4549" y="5853"/>
                    <a:pt x="5853" y="4550"/>
                    <a:pt x="5853" y="2928"/>
                  </a:cubicBezTo>
                  <a:cubicBezTo>
                    <a:pt x="5853" y="1319"/>
                    <a:pt x="4549" y="1"/>
                    <a:pt x="29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61;p31">
              <a:extLst>
                <a:ext uri="{FF2B5EF4-FFF2-40B4-BE49-F238E27FC236}">
                  <a16:creationId xmlns:a16="http://schemas.microsoft.com/office/drawing/2014/main" id="{6D1BE1F0-0885-D7A4-559D-CC908CF3CD10}"/>
                </a:ext>
              </a:extLst>
            </p:cNvPr>
            <p:cNvSpPr/>
            <p:nvPr/>
          </p:nvSpPr>
          <p:spPr>
            <a:xfrm>
              <a:off x="5931622" y="1905151"/>
              <a:ext cx="48928" cy="56428"/>
            </a:xfrm>
            <a:custGeom>
              <a:avLst/>
              <a:gdLst/>
              <a:ahLst/>
              <a:cxnLst/>
              <a:rect l="l" t="t" r="r" b="b"/>
              <a:pathLst>
                <a:path w="1096" h="1264" extrusionOk="0">
                  <a:moveTo>
                    <a:pt x="0" y="1"/>
                  </a:moveTo>
                  <a:lnTo>
                    <a:pt x="0" y="1263"/>
                  </a:lnTo>
                  <a:lnTo>
                    <a:pt x="1095" y="626"/>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62;p31">
              <a:extLst>
                <a:ext uri="{FF2B5EF4-FFF2-40B4-BE49-F238E27FC236}">
                  <a16:creationId xmlns:a16="http://schemas.microsoft.com/office/drawing/2014/main" id="{306CB29E-AD0C-8DF3-F5C0-2E4970B53AD0}"/>
                </a:ext>
              </a:extLst>
            </p:cNvPr>
            <p:cNvSpPr/>
            <p:nvPr/>
          </p:nvSpPr>
          <p:spPr>
            <a:xfrm>
              <a:off x="5980506" y="1905151"/>
              <a:ext cx="8125" cy="55803"/>
            </a:xfrm>
            <a:custGeom>
              <a:avLst/>
              <a:gdLst/>
              <a:ahLst/>
              <a:cxnLst/>
              <a:rect l="l" t="t" r="r" b="b"/>
              <a:pathLst>
                <a:path w="182" h="1250" extrusionOk="0">
                  <a:moveTo>
                    <a:pt x="0" y="1"/>
                  </a:moveTo>
                  <a:lnTo>
                    <a:pt x="0" y="1249"/>
                  </a:lnTo>
                  <a:lnTo>
                    <a:pt x="181" y="1249"/>
                  </a:lnTo>
                  <a:lnTo>
                    <a:pt x="18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63;p31">
              <a:extLst>
                <a:ext uri="{FF2B5EF4-FFF2-40B4-BE49-F238E27FC236}">
                  <a16:creationId xmlns:a16="http://schemas.microsoft.com/office/drawing/2014/main" id="{01C40CCF-5AD0-407B-4315-845D793AC1EB}"/>
                </a:ext>
              </a:extLst>
            </p:cNvPr>
            <p:cNvSpPr/>
            <p:nvPr/>
          </p:nvSpPr>
          <p:spPr>
            <a:xfrm>
              <a:off x="4776350" y="1802383"/>
              <a:ext cx="260668" cy="261337"/>
            </a:xfrm>
            <a:custGeom>
              <a:avLst/>
              <a:gdLst/>
              <a:ahLst/>
              <a:cxnLst/>
              <a:rect l="l" t="t" r="r" b="b"/>
              <a:pathLst>
                <a:path w="5839" h="5854" extrusionOk="0">
                  <a:moveTo>
                    <a:pt x="2913" y="1"/>
                  </a:moveTo>
                  <a:cubicBezTo>
                    <a:pt x="1304" y="1"/>
                    <a:pt x="1" y="1319"/>
                    <a:pt x="1" y="2928"/>
                  </a:cubicBezTo>
                  <a:cubicBezTo>
                    <a:pt x="1" y="4550"/>
                    <a:pt x="1304" y="5853"/>
                    <a:pt x="2913" y="5853"/>
                  </a:cubicBezTo>
                  <a:cubicBezTo>
                    <a:pt x="4535" y="5853"/>
                    <a:pt x="5839" y="4550"/>
                    <a:pt x="5839" y="2928"/>
                  </a:cubicBezTo>
                  <a:cubicBezTo>
                    <a:pt x="5839" y="1319"/>
                    <a:pt x="4535" y="1"/>
                    <a:pt x="29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64;p31">
              <a:extLst>
                <a:ext uri="{FF2B5EF4-FFF2-40B4-BE49-F238E27FC236}">
                  <a16:creationId xmlns:a16="http://schemas.microsoft.com/office/drawing/2014/main" id="{EDC92383-0A5A-B17D-3A93-2F3F30CB8C39}"/>
                </a:ext>
              </a:extLst>
            </p:cNvPr>
            <p:cNvSpPr/>
            <p:nvPr/>
          </p:nvSpPr>
          <p:spPr>
            <a:xfrm>
              <a:off x="4885904" y="1905151"/>
              <a:ext cx="49017" cy="56428"/>
            </a:xfrm>
            <a:custGeom>
              <a:avLst/>
              <a:gdLst/>
              <a:ahLst/>
              <a:cxnLst/>
              <a:rect l="l" t="t" r="r" b="b"/>
              <a:pathLst>
                <a:path w="1098" h="1264" extrusionOk="0">
                  <a:moveTo>
                    <a:pt x="1097" y="1"/>
                  </a:moveTo>
                  <a:lnTo>
                    <a:pt x="1" y="626"/>
                  </a:lnTo>
                  <a:lnTo>
                    <a:pt x="1097" y="1263"/>
                  </a:lnTo>
                  <a:lnTo>
                    <a:pt x="109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65;p31">
              <a:extLst>
                <a:ext uri="{FF2B5EF4-FFF2-40B4-BE49-F238E27FC236}">
                  <a16:creationId xmlns:a16="http://schemas.microsoft.com/office/drawing/2014/main" id="{3EFF9B0C-6AD7-B4E9-E53E-96DE3D3A1EFC}"/>
                </a:ext>
              </a:extLst>
            </p:cNvPr>
            <p:cNvSpPr/>
            <p:nvPr/>
          </p:nvSpPr>
          <p:spPr>
            <a:xfrm>
              <a:off x="4878493" y="1905151"/>
              <a:ext cx="7455" cy="55803"/>
            </a:xfrm>
            <a:custGeom>
              <a:avLst/>
              <a:gdLst/>
              <a:ahLst/>
              <a:cxnLst/>
              <a:rect l="l" t="t" r="r" b="b"/>
              <a:pathLst>
                <a:path w="167" h="1250" extrusionOk="0">
                  <a:moveTo>
                    <a:pt x="1" y="1"/>
                  </a:moveTo>
                  <a:lnTo>
                    <a:pt x="1" y="1249"/>
                  </a:lnTo>
                  <a:lnTo>
                    <a:pt x="167" y="1249"/>
                  </a:lnTo>
                  <a:lnTo>
                    <a:pt x="1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929;p39">
            <a:extLst>
              <a:ext uri="{FF2B5EF4-FFF2-40B4-BE49-F238E27FC236}">
                <a16:creationId xmlns:a16="http://schemas.microsoft.com/office/drawing/2014/main" id="{4F71F4C7-1552-C872-C70F-EED01F3AEF51}"/>
              </a:ext>
            </a:extLst>
          </p:cNvPr>
          <p:cNvSpPr txBox="1">
            <a:spLocks/>
          </p:cNvSpPr>
          <p:nvPr/>
        </p:nvSpPr>
        <p:spPr>
          <a:xfrm>
            <a:off x="1366935" y="1264581"/>
            <a:ext cx="7093812" cy="3292419"/>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1pPr>
            <a:lvl2pPr marL="914400" marR="0" lvl="1"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2pPr>
            <a:lvl3pPr marL="1371600" marR="0" lvl="2"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3pPr>
            <a:lvl4pPr marL="1828800" marR="0" lvl="3"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4pPr>
            <a:lvl5pPr marL="2286000" marR="0" lvl="4"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5pPr>
            <a:lvl6pPr marL="2743200" marR="0" lvl="5"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6pPr>
            <a:lvl7pPr marL="3200400" marR="0" lvl="6"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7pPr>
            <a:lvl8pPr marL="3657600" marR="0" lvl="7"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8pPr>
            <a:lvl9pPr marL="4114800" marR="0" lvl="8"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9pPr>
          </a:lstStyle>
          <a:p>
            <a:pPr marL="285750" indent="-285750">
              <a:spcAft>
                <a:spcPts val="50"/>
              </a:spcAft>
              <a:buFont typeface="Arial" panose="020B0604020202020204" pitchFamily="34" charset="0"/>
              <a:buChar char="•"/>
            </a:pPr>
            <a:r>
              <a:rPr lang="en-US" sz="900" dirty="0"/>
              <a:t>Sequential Layers</a:t>
            </a:r>
          </a:p>
          <a:p>
            <a:pPr marL="742950" lvl="1" indent="-285750">
              <a:spcAft>
                <a:spcPts val="50"/>
              </a:spcAft>
              <a:buFont typeface="Arial" panose="020B0604020202020204" pitchFamily="34" charset="0"/>
              <a:buChar char="•"/>
            </a:pPr>
            <a:r>
              <a:rPr lang="en-US" sz="900" dirty="0"/>
              <a:t>Embedding (to reduce the input to a 32-dimensional vector)</a:t>
            </a:r>
          </a:p>
          <a:p>
            <a:pPr marL="742950" lvl="1" indent="-285750">
              <a:spcAft>
                <a:spcPts val="50"/>
              </a:spcAft>
              <a:buFont typeface="Arial" panose="020B0604020202020204" pitchFamily="34" charset="0"/>
              <a:buChar char="•"/>
            </a:pPr>
            <a:r>
              <a:rPr lang="en-US" sz="900" dirty="0"/>
              <a:t>Bidirectional LSTM </a:t>
            </a:r>
          </a:p>
          <a:p>
            <a:pPr marL="1200150" lvl="2" indent="-285750">
              <a:spcAft>
                <a:spcPts val="50"/>
              </a:spcAft>
              <a:buFont typeface="Arial" panose="020B0604020202020204" pitchFamily="34" charset="0"/>
              <a:buChar char="•"/>
            </a:pPr>
            <a:r>
              <a:rPr lang="en-US" sz="900" dirty="0"/>
              <a:t>LSTM as it helps learn the relationship between tokens “words”</a:t>
            </a:r>
          </a:p>
          <a:p>
            <a:pPr marL="1200150" lvl="2" indent="-285750">
              <a:spcAft>
                <a:spcPts val="50"/>
              </a:spcAft>
              <a:buFont typeface="Arial" panose="020B0604020202020204" pitchFamily="34" charset="0"/>
              <a:buChar char="•"/>
            </a:pPr>
            <a:r>
              <a:rPr lang="en-US" sz="900" dirty="0"/>
              <a:t>Bidirectional so it can process the data in both directions</a:t>
            </a:r>
          </a:p>
          <a:p>
            <a:pPr marL="742950" lvl="1" indent="-285750">
              <a:spcAft>
                <a:spcPts val="50"/>
              </a:spcAft>
              <a:buFont typeface="Arial" panose="020B0604020202020204" pitchFamily="34" charset="0"/>
              <a:buChar char="•"/>
            </a:pPr>
            <a:r>
              <a:rPr lang="en-US" sz="900" dirty="0"/>
              <a:t>Dense</a:t>
            </a:r>
          </a:p>
          <a:p>
            <a:pPr marL="1200150" lvl="2" indent="-285750">
              <a:spcAft>
                <a:spcPts val="50"/>
              </a:spcAft>
              <a:buFont typeface="Arial" panose="020B0604020202020204" pitchFamily="34" charset="0"/>
              <a:buChar char="•"/>
            </a:pPr>
            <a:r>
              <a:rPr lang="en-US" sz="900" dirty="0"/>
              <a:t>To help us reduce and get the final answer</a:t>
            </a:r>
          </a:p>
          <a:p>
            <a:pPr marL="742950" lvl="1" indent="-285750">
              <a:spcAft>
                <a:spcPts val="50"/>
              </a:spcAft>
              <a:buFont typeface="Arial" panose="020B0604020202020204" pitchFamily="34" charset="0"/>
              <a:buChar char="•"/>
            </a:pPr>
            <a:r>
              <a:rPr lang="en-US" sz="900" dirty="0"/>
              <a:t>Dropout</a:t>
            </a:r>
          </a:p>
          <a:p>
            <a:pPr marL="1200150" lvl="2" indent="-285750">
              <a:spcAft>
                <a:spcPts val="50"/>
              </a:spcAft>
              <a:buFont typeface="Arial" panose="020B0604020202020204" pitchFamily="34" charset="0"/>
              <a:buChar char="•"/>
            </a:pPr>
            <a:r>
              <a:rPr lang="en-US" sz="900" dirty="0"/>
              <a:t>2 dropout layers along with a low Learning Rate to avoid overfit and stop too soon</a:t>
            </a:r>
          </a:p>
          <a:p>
            <a:pPr marL="285750" indent="-285750">
              <a:spcAft>
                <a:spcPts val="50"/>
              </a:spcAft>
              <a:buFont typeface="Arial" panose="020B0604020202020204" pitchFamily="34" charset="0"/>
              <a:buChar char="•"/>
            </a:pPr>
            <a:r>
              <a:rPr lang="en-US" sz="900" dirty="0"/>
              <a:t>Optimizer</a:t>
            </a:r>
          </a:p>
          <a:p>
            <a:pPr marL="742950" lvl="1" indent="-285750">
              <a:spcAft>
                <a:spcPts val="50"/>
              </a:spcAft>
              <a:buFont typeface="Arial" panose="020B0604020202020204" pitchFamily="34" charset="0"/>
              <a:buChar char="•"/>
            </a:pPr>
            <a:r>
              <a:rPr lang="en-US" sz="900" dirty="0"/>
              <a:t>Adam</a:t>
            </a:r>
          </a:p>
          <a:p>
            <a:pPr marL="742950" lvl="1" indent="-285750">
              <a:spcAft>
                <a:spcPts val="50"/>
              </a:spcAft>
              <a:buFont typeface="Arial" panose="020B0604020202020204" pitchFamily="34" charset="0"/>
              <a:buChar char="•"/>
            </a:pPr>
            <a:r>
              <a:rPr lang="en-US" sz="900" dirty="0"/>
              <a:t>Learning Rate = 0.00001</a:t>
            </a:r>
          </a:p>
          <a:p>
            <a:pPr marL="742950" lvl="1" indent="-285750">
              <a:spcAft>
                <a:spcPts val="50"/>
              </a:spcAft>
              <a:buFont typeface="Arial" panose="020B0604020202020204" pitchFamily="34" charset="0"/>
              <a:buChar char="•"/>
            </a:pPr>
            <a:r>
              <a:rPr lang="en-US" sz="900" dirty="0"/>
              <a:t>A low learning rate with a combination of 2 Dropout layers made the model train for longer improving the MSE before the validation stopped improving and was stopped by Early Stopping</a:t>
            </a:r>
          </a:p>
          <a:p>
            <a:pPr marL="285750" indent="-285750">
              <a:spcAft>
                <a:spcPts val="50"/>
              </a:spcAft>
              <a:buFont typeface="Arial" panose="020B0604020202020204" pitchFamily="34" charset="0"/>
              <a:buChar char="•"/>
            </a:pPr>
            <a:r>
              <a:rPr lang="en-US" sz="900" dirty="0"/>
              <a:t>Compile Metrics</a:t>
            </a:r>
          </a:p>
          <a:p>
            <a:pPr marL="742950" lvl="1" indent="-285750">
              <a:spcAft>
                <a:spcPts val="50"/>
              </a:spcAft>
              <a:buFont typeface="Arial" panose="020B0604020202020204" pitchFamily="34" charset="0"/>
              <a:buChar char="•"/>
            </a:pPr>
            <a:r>
              <a:rPr lang="en-US" sz="900" dirty="0"/>
              <a:t>Loss: MSE (Mean Square Error)</a:t>
            </a:r>
          </a:p>
          <a:p>
            <a:pPr marL="742950" lvl="1" indent="-285750">
              <a:spcAft>
                <a:spcPts val="50"/>
              </a:spcAft>
              <a:buFont typeface="Arial" panose="020B0604020202020204" pitchFamily="34" charset="0"/>
              <a:buChar char="•"/>
            </a:pPr>
            <a:r>
              <a:rPr lang="en-US" sz="900" dirty="0"/>
              <a:t>Metrics: MAE (Mean Absolute Error)</a:t>
            </a:r>
          </a:p>
          <a:p>
            <a:pPr marL="742950" lvl="1" indent="-285750">
              <a:spcAft>
                <a:spcPts val="50"/>
              </a:spcAft>
              <a:buFont typeface="Arial" panose="020B0604020202020204" pitchFamily="34" charset="0"/>
              <a:buChar char="•"/>
            </a:pPr>
            <a:r>
              <a:rPr lang="en-US" sz="900" dirty="0"/>
              <a:t>Based on the research and use case when using a linear problem on TF </a:t>
            </a:r>
            <a:r>
              <a:rPr lang="en-US" sz="900" dirty="0" err="1"/>
              <a:t>Keras</a:t>
            </a:r>
            <a:r>
              <a:rPr lang="en-US" sz="900" dirty="0"/>
              <a:t> layers these are the metrics to use</a:t>
            </a:r>
          </a:p>
          <a:p>
            <a:pPr marL="285750" indent="-285750">
              <a:spcAft>
                <a:spcPts val="50"/>
              </a:spcAft>
              <a:buFont typeface="Arial" panose="020B0604020202020204" pitchFamily="34" charset="0"/>
              <a:buChar char="•"/>
            </a:pPr>
            <a:r>
              <a:rPr lang="en-US" sz="900" dirty="0"/>
              <a:t>Early Stopping</a:t>
            </a:r>
          </a:p>
          <a:p>
            <a:pPr marL="742950" lvl="1" indent="-285750">
              <a:spcAft>
                <a:spcPts val="50"/>
              </a:spcAft>
              <a:buFont typeface="Arial" panose="020B0604020202020204" pitchFamily="34" charset="0"/>
              <a:buChar char="•"/>
            </a:pPr>
            <a:r>
              <a:rPr lang="en-US" sz="900" dirty="0"/>
              <a:t>To monitor the value loss and stop the process when the MSE is no longer improving than 0.001 in at least 10 epochs.</a:t>
            </a:r>
          </a:p>
          <a:p>
            <a:pPr marL="285750" indent="-285750">
              <a:spcAft>
                <a:spcPts val="50"/>
              </a:spcAft>
              <a:buFont typeface="Arial" panose="020B0604020202020204" pitchFamily="34" charset="0"/>
              <a:buChar char="•"/>
            </a:pPr>
            <a:r>
              <a:rPr lang="en-US" sz="900" dirty="0"/>
              <a:t>Fit/Training</a:t>
            </a:r>
          </a:p>
          <a:p>
            <a:pPr marL="742950" lvl="1" indent="-285750">
              <a:spcAft>
                <a:spcPts val="50"/>
              </a:spcAft>
              <a:buFont typeface="Arial" panose="020B0604020202020204" pitchFamily="34" charset="0"/>
              <a:buChar char="•"/>
            </a:pPr>
            <a:r>
              <a:rPr lang="en-US" sz="900" dirty="0"/>
              <a:t>Epoch: 100, although none of the models and test runs more than</a:t>
            </a:r>
          </a:p>
          <a:p>
            <a:pPr marL="742950" lvl="1" indent="-285750">
              <a:spcAft>
                <a:spcPts val="50"/>
              </a:spcAft>
              <a:buFont typeface="Arial" panose="020B0604020202020204" pitchFamily="34" charset="0"/>
              <a:buChar char="•"/>
            </a:pPr>
            <a:r>
              <a:rPr lang="en-US" sz="900" dirty="0"/>
              <a:t>Batch _Size = 256</a:t>
            </a:r>
          </a:p>
        </p:txBody>
      </p:sp>
    </p:spTree>
    <p:extLst>
      <p:ext uri="{BB962C8B-B14F-4D97-AF65-F5344CB8AC3E}">
        <p14:creationId xmlns:p14="http://schemas.microsoft.com/office/powerpoint/2010/main" val="119460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9" name="Google Shape;289;p30"/>
          <p:cNvSpPr txBox="1">
            <a:spLocks noGrp="1"/>
          </p:cNvSpPr>
          <p:nvPr>
            <p:ph type="title" idx="15"/>
          </p:nvPr>
        </p:nvSpPr>
        <p:spPr>
          <a:xfrm>
            <a:off x="1998350" y="540000"/>
            <a:ext cx="6425700" cy="477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US" b="1" i="0" u="none" strike="noStrike" dirty="0">
                <a:solidFill>
                  <a:srgbClr val="ECECEC"/>
                </a:solidFill>
                <a:effectLst/>
                <a:latin typeface="Söhne"/>
              </a:rPr>
              <a:t>Proposed Solution (Coding Snip)</a:t>
            </a:r>
            <a:endParaRPr sz="4000" dirty="0"/>
          </a:p>
        </p:txBody>
      </p:sp>
      <p:grpSp>
        <p:nvGrpSpPr>
          <p:cNvPr id="302" name="Google Shape;302;p30"/>
          <p:cNvGrpSpPr/>
          <p:nvPr/>
        </p:nvGrpSpPr>
        <p:grpSpPr>
          <a:xfrm>
            <a:off x="723837" y="552000"/>
            <a:ext cx="1218671" cy="1640915"/>
            <a:chOff x="723837" y="552000"/>
            <a:chExt cx="1218671" cy="1640915"/>
          </a:xfrm>
        </p:grpSpPr>
        <p:sp>
          <p:nvSpPr>
            <p:cNvPr id="303" name="Google Shape;303;p30"/>
            <p:cNvSpPr/>
            <p:nvPr/>
          </p:nvSpPr>
          <p:spPr>
            <a:xfrm>
              <a:off x="729625" y="552000"/>
              <a:ext cx="98100" cy="98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882900" y="552000"/>
              <a:ext cx="98100" cy="9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1036175" y="552000"/>
              <a:ext cx="98100" cy="9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1379968"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a:off x="1483960"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txBody>
            <a:bodyPr/>
            <a:lstStyle/>
            <a:p>
              <a:endParaRPr lang="en-US"/>
            </a:p>
          </p:txBody>
        </p:sp>
        <p:sp>
          <p:nvSpPr>
            <p:cNvPr id="308" name="Google Shape;308;p30"/>
            <p:cNvSpPr/>
            <p:nvPr/>
          </p:nvSpPr>
          <p:spPr>
            <a:xfrm flipH="1">
              <a:off x="1686874"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flipH="1">
              <a:off x="1790866"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txBody>
            <a:bodyPr/>
            <a:lstStyle/>
            <a:p>
              <a:endParaRPr lang="en-US"/>
            </a:p>
          </p:txBody>
        </p:sp>
        <p:grpSp>
          <p:nvGrpSpPr>
            <p:cNvPr id="310" name="Google Shape;310;p30"/>
            <p:cNvGrpSpPr/>
            <p:nvPr/>
          </p:nvGrpSpPr>
          <p:grpSpPr>
            <a:xfrm>
              <a:off x="729630" y="1968358"/>
              <a:ext cx="255615" cy="224557"/>
              <a:chOff x="6184139" y="1980808"/>
              <a:chExt cx="451696" cy="396814"/>
            </a:xfrm>
          </p:grpSpPr>
          <p:sp>
            <p:nvSpPr>
              <p:cNvPr id="311" name="Google Shape;311;p30"/>
              <p:cNvSpPr/>
              <p:nvPr/>
            </p:nvSpPr>
            <p:spPr>
              <a:xfrm>
                <a:off x="6184139" y="1980808"/>
                <a:ext cx="451696" cy="396814"/>
              </a:xfrm>
              <a:custGeom>
                <a:avLst/>
                <a:gdLst/>
                <a:ahLst/>
                <a:cxnLst/>
                <a:rect l="l" t="t" r="r" b="b"/>
                <a:pathLst>
                  <a:path w="9473" h="8322" extrusionOk="0">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0"/>
              <p:cNvSpPr/>
              <p:nvPr/>
            </p:nvSpPr>
            <p:spPr>
              <a:xfrm>
                <a:off x="6400384" y="2359892"/>
                <a:ext cx="19216" cy="17499"/>
              </a:xfrm>
              <a:custGeom>
                <a:avLst/>
                <a:gdLst/>
                <a:ahLst/>
                <a:cxnLst/>
                <a:rect l="l" t="t" r="r" b="b"/>
                <a:pathLst>
                  <a:path w="403" h="367" extrusionOk="0">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 name="Google Shape;313;p30"/>
            <p:cNvGrpSpPr/>
            <p:nvPr/>
          </p:nvGrpSpPr>
          <p:grpSpPr>
            <a:xfrm>
              <a:off x="729630" y="975085"/>
              <a:ext cx="255615" cy="254967"/>
              <a:chOff x="6184139" y="1220827"/>
              <a:chExt cx="451696" cy="450552"/>
            </a:xfrm>
          </p:grpSpPr>
          <p:sp>
            <p:nvSpPr>
              <p:cNvPr id="314" name="Google Shape;314;p30"/>
              <p:cNvSpPr/>
              <p:nvPr/>
            </p:nvSpPr>
            <p:spPr>
              <a:xfrm>
                <a:off x="6353416" y="1390104"/>
                <a:ext cx="117776" cy="137087"/>
              </a:xfrm>
              <a:custGeom>
                <a:avLst/>
                <a:gdLst/>
                <a:ahLst/>
                <a:cxnLst/>
                <a:rect l="l" t="t" r="r" b="b"/>
                <a:pathLst>
                  <a:path w="2470" h="2875" extrusionOk="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0"/>
              <p:cNvSpPr/>
              <p:nvPr/>
            </p:nvSpPr>
            <p:spPr>
              <a:xfrm>
                <a:off x="6184139" y="1227598"/>
                <a:ext cx="451696" cy="443781"/>
              </a:xfrm>
              <a:custGeom>
                <a:avLst/>
                <a:gdLst/>
                <a:ahLst/>
                <a:cxnLst/>
                <a:rect l="l" t="t" r="r" b="b"/>
                <a:pathLst>
                  <a:path w="9473" h="9307" extrusionOk="0">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6361570" y="1220827"/>
                <a:ext cx="19025" cy="17690"/>
              </a:xfrm>
              <a:custGeom>
                <a:avLst/>
                <a:gdLst/>
                <a:ahLst/>
                <a:cxnLst/>
                <a:rect l="l" t="t" r="r" b="b"/>
                <a:pathLst>
                  <a:path w="399" h="371" extrusionOk="0">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 name="Google Shape;317;p30"/>
            <p:cNvGrpSpPr/>
            <p:nvPr/>
          </p:nvGrpSpPr>
          <p:grpSpPr>
            <a:xfrm>
              <a:off x="723837" y="1482615"/>
              <a:ext cx="267223" cy="233165"/>
              <a:chOff x="6908262" y="1240186"/>
              <a:chExt cx="472209" cy="412024"/>
            </a:xfrm>
          </p:grpSpPr>
          <p:sp>
            <p:nvSpPr>
              <p:cNvPr id="318" name="Google Shape;318;p30"/>
              <p:cNvSpPr/>
              <p:nvPr/>
            </p:nvSpPr>
            <p:spPr>
              <a:xfrm>
                <a:off x="7105958" y="1594618"/>
                <a:ext cx="76769" cy="17929"/>
              </a:xfrm>
              <a:custGeom>
                <a:avLst/>
                <a:gdLst/>
                <a:ahLst/>
                <a:cxnLst/>
                <a:rect l="l" t="t" r="r" b="b"/>
                <a:pathLst>
                  <a:path w="1610" h="376" extrusionOk="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0"/>
              <p:cNvSpPr/>
              <p:nvPr/>
            </p:nvSpPr>
            <p:spPr>
              <a:xfrm>
                <a:off x="7080209" y="1365642"/>
                <a:ext cx="136229" cy="159593"/>
              </a:xfrm>
              <a:custGeom>
                <a:avLst/>
                <a:gdLst/>
                <a:ahLst/>
                <a:cxnLst/>
                <a:rect l="l" t="t" r="r" b="b"/>
                <a:pathLst>
                  <a:path w="2857" h="3347" extrusionOk="0">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a:off x="7019365" y="1240186"/>
                <a:ext cx="249999" cy="412024"/>
              </a:xfrm>
              <a:custGeom>
                <a:avLst/>
                <a:gdLst/>
                <a:ahLst/>
                <a:cxnLst/>
                <a:rect l="l" t="t" r="r" b="b"/>
                <a:pathLst>
                  <a:path w="5243" h="8641" extrusionOk="0">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p:nvPr/>
            </p:nvSpPr>
            <p:spPr>
              <a:xfrm>
                <a:off x="6955183" y="1401691"/>
                <a:ext cx="41722" cy="97606"/>
              </a:xfrm>
              <a:custGeom>
                <a:avLst/>
                <a:gdLst/>
                <a:ahLst/>
                <a:cxnLst/>
                <a:rect l="l" t="t" r="r" b="b"/>
                <a:pathLst>
                  <a:path w="875" h="2047" extrusionOk="0">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0"/>
              <p:cNvSpPr/>
              <p:nvPr/>
            </p:nvSpPr>
            <p:spPr>
              <a:xfrm>
                <a:off x="6908262" y="1371269"/>
                <a:ext cx="58220" cy="158592"/>
              </a:xfrm>
              <a:custGeom>
                <a:avLst/>
                <a:gdLst/>
                <a:ahLst/>
                <a:cxnLst/>
                <a:rect l="l" t="t" r="r" b="b"/>
                <a:pathLst>
                  <a:path w="1221" h="3326" extrusionOk="0">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0"/>
              <p:cNvSpPr/>
              <p:nvPr/>
            </p:nvSpPr>
            <p:spPr>
              <a:xfrm>
                <a:off x="7291781" y="1401691"/>
                <a:ext cx="41722" cy="97606"/>
              </a:xfrm>
              <a:custGeom>
                <a:avLst/>
                <a:gdLst/>
                <a:ahLst/>
                <a:cxnLst/>
                <a:rect l="l" t="t" r="r" b="b"/>
                <a:pathLst>
                  <a:path w="875" h="2047" extrusionOk="0">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0"/>
              <p:cNvSpPr/>
              <p:nvPr/>
            </p:nvSpPr>
            <p:spPr>
              <a:xfrm>
                <a:off x="7322871" y="1371269"/>
                <a:ext cx="57600" cy="158449"/>
              </a:xfrm>
              <a:custGeom>
                <a:avLst/>
                <a:gdLst/>
                <a:ahLst/>
                <a:cxnLst/>
                <a:rect l="l" t="t" r="r" b="b"/>
                <a:pathLst>
                  <a:path w="1208" h="3323" extrusionOk="0">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0"/>
              <p:cNvSpPr/>
              <p:nvPr/>
            </p:nvSpPr>
            <p:spPr>
              <a:xfrm>
                <a:off x="7018030" y="1348476"/>
                <a:ext cx="19502" cy="17786"/>
              </a:xfrm>
              <a:custGeom>
                <a:avLst/>
                <a:gdLst/>
                <a:ahLst/>
                <a:cxnLst/>
                <a:rect l="l" t="t" r="r" b="b"/>
                <a:pathLst>
                  <a:path w="409" h="373" extrusionOk="0">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26" name="Google Shape;326;p30"/>
            <p:cNvCxnSpPr/>
            <p:nvPr/>
          </p:nvCxnSpPr>
          <p:spPr>
            <a:xfrm>
              <a:off x="729625" y="1355100"/>
              <a:ext cx="255600" cy="0"/>
            </a:xfrm>
            <a:prstGeom prst="straightConnector1">
              <a:avLst/>
            </a:prstGeom>
            <a:noFill/>
            <a:ln w="9525" cap="flat" cmpd="sng">
              <a:solidFill>
                <a:schemeClr val="dk1"/>
              </a:solidFill>
              <a:prstDash val="solid"/>
              <a:round/>
              <a:headEnd type="none" w="med" len="med"/>
              <a:tailEnd type="none" w="med" len="med"/>
            </a:ln>
          </p:spPr>
        </p:cxnSp>
        <p:cxnSp>
          <p:nvCxnSpPr>
            <p:cNvPr id="327" name="Google Shape;327;p30"/>
            <p:cNvCxnSpPr/>
            <p:nvPr/>
          </p:nvCxnSpPr>
          <p:spPr>
            <a:xfrm>
              <a:off x="729625" y="1845525"/>
              <a:ext cx="255600" cy="0"/>
            </a:xfrm>
            <a:prstGeom prst="straightConnector1">
              <a:avLst/>
            </a:prstGeom>
            <a:noFill/>
            <a:ln w="9525" cap="flat" cmpd="sng">
              <a:solidFill>
                <a:schemeClr val="dk1"/>
              </a:solidFill>
              <a:prstDash val="solid"/>
              <a:round/>
              <a:headEnd type="none" w="med" len="med"/>
              <a:tailEnd type="none" w="med" len="med"/>
            </a:ln>
          </p:spPr>
        </p:cxnSp>
      </p:grpSp>
      <p:sp>
        <p:nvSpPr>
          <p:cNvPr id="46" name="Google Shape;351;p31">
            <a:extLst>
              <a:ext uri="{FF2B5EF4-FFF2-40B4-BE49-F238E27FC236}">
                <a16:creationId xmlns:a16="http://schemas.microsoft.com/office/drawing/2014/main" id="{F84373FF-7AFD-5D2F-5DDA-7D458262A2F9}"/>
              </a:ext>
            </a:extLst>
          </p:cNvPr>
          <p:cNvSpPr/>
          <p:nvPr/>
        </p:nvSpPr>
        <p:spPr>
          <a:xfrm>
            <a:off x="1379968" y="1081458"/>
            <a:ext cx="7215420" cy="45719"/>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52;p31">
            <a:extLst>
              <a:ext uri="{FF2B5EF4-FFF2-40B4-BE49-F238E27FC236}">
                <a16:creationId xmlns:a16="http://schemas.microsoft.com/office/drawing/2014/main" id="{3F685A9B-6C60-19D4-2952-C0FBD3186B6B}"/>
              </a:ext>
            </a:extLst>
          </p:cNvPr>
          <p:cNvSpPr/>
          <p:nvPr/>
        </p:nvSpPr>
        <p:spPr>
          <a:xfrm>
            <a:off x="1377731" y="1081458"/>
            <a:ext cx="618285" cy="45719"/>
          </a:xfrm>
          <a:custGeom>
            <a:avLst/>
            <a:gdLst/>
            <a:ahLst/>
            <a:cxnLst/>
            <a:rect l="l" t="t" r="r" b="b"/>
            <a:pathLst>
              <a:path w="11304" h="680" extrusionOk="0">
                <a:moveTo>
                  <a:pt x="347" y="0"/>
                </a:moveTo>
                <a:cubicBezTo>
                  <a:pt x="153" y="0"/>
                  <a:pt x="0" y="152"/>
                  <a:pt x="0" y="347"/>
                </a:cubicBezTo>
                <a:cubicBezTo>
                  <a:pt x="0" y="527"/>
                  <a:pt x="153" y="679"/>
                  <a:pt x="347" y="679"/>
                </a:cubicBezTo>
                <a:lnTo>
                  <a:pt x="11248" y="679"/>
                </a:lnTo>
                <a:cubicBezTo>
                  <a:pt x="11248" y="458"/>
                  <a:pt x="11261" y="222"/>
                  <a:pt x="11303" y="0"/>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 name="Google Shape;353;p31">
            <a:extLst>
              <a:ext uri="{FF2B5EF4-FFF2-40B4-BE49-F238E27FC236}">
                <a16:creationId xmlns:a16="http://schemas.microsoft.com/office/drawing/2014/main" id="{13F85CEA-7208-CE7D-141D-06AC1143A62F}"/>
              </a:ext>
            </a:extLst>
          </p:cNvPr>
          <p:cNvGrpSpPr/>
          <p:nvPr/>
        </p:nvGrpSpPr>
        <p:grpSpPr>
          <a:xfrm>
            <a:off x="1942507" y="1031266"/>
            <a:ext cx="146045" cy="146102"/>
            <a:chOff x="3206407" y="2963780"/>
            <a:chExt cx="146045" cy="146102"/>
          </a:xfrm>
        </p:grpSpPr>
        <p:sp>
          <p:nvSpPr>
            <p:cNvPr id="49" name="Google Shape;354;p31">
              <a:extLst>
                <a:ext uri="{FF2B5EF4-FFF2-40B4-BE49-F238E27FC236}">
                  <a16:creationId xmlns:a16="http://schemas.microsoft.com/office/drawing/2014/main" id="{4BCB0103-3CD4-6BD2-CA45-AE8039241AF1}"/>
                </a:ext>
              </a:extLst>
            </p:cNvPr>
            <p:cNvSpPr/>
            <p:nvPr/>
          </p:nvSpPr>
          <p:spPr>
            <a:xfrm>
              <a:off x="3206407" y="2963780"/>
              <a:ext cx="146045" cy="146102"/>
            </a:xfrm>
            <a:custGeom>
              <a:avLst/>
              <a:gdLst/>
              <a:ahLst/>
              <a:cxnLst/>
              <a:rect l="l" t="t" r="r" b="b"/>
              <a:pathLst>
                <a:path w="2552" h="2553" extrusionOk="0">
                  <a:moveTo>
                    <a:pt x="1276" y="1"/>
                  </a:moveTo>
                  <a:cubicBezTo>
                    <a:pt x="568" y="1"/>
                    <a:pt x="0" y="570"/>
                    <a:pt x="0" y="1277"/>
                  </a:cubicBezTo>
                  <a:cubicBezTo>
                    <a:pt x="0" y="1984"/>
                    <a:pt x="568" y="2552"/>
                    <a:pt x="1276" y="2552"/>
                  </a:cubicBezTo>
                  <a:cubicBezTo>
                    <a:pt x="1983" y="2552"/>
                    <a:pt x="2552" y="1984"/>
                    <a:pt x="2552" y="1277"/>
                  </a:cubicBezTo>
                  <a:cubicBezTo>
                    <a:pt x="2552" y="570"/>
                    <a:pt x="1983" y="1"/>
                    <a:pt x="12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55;p31">
              <a:extLst>
                <a:ext uri="{FF2B5EF4-FFF2-40B4-BE49-F238E27FC236}">
                  <a16:creationId xmlns:a16="http://schemas.microsoft.com/office/drawing/2014/main" id="{9D8743C7-35EF-356F-AE02-BF2A7C1EDC87}"/>
                </a:ext>
              </a:extLst>
            </p:cNvPr>
            <p:cNvSpPr/>
            <p:nvPr/>
          </p:nvSpPr>
          <p:spPr>
            <a:xfrm>
              <a:off x="3250815" y="3008245"/>
              <a:ext cx="57227" cy="57170"/>
            </a:xfrm>
            <a:custGeom>
              <a:avLst/>
              <a:gdLst/>
              <a:ahLst/>
              <a:cxnLst/>
              <a:rect l="l" t="t" r="r" b="b"/>
              <a:pathLst>
                <a:path w="1000" h="999" extrusionOk="0">
                  <a:moveTo>
                    <a:pt x="500" y="0"/>
                  </a:moveTo>
                  <a:cubicBezTo>
                    <a:pt x="223" y="0"/>
                    <a:pt x="1" y="222"/>
                    <a:pt x="1" y="500"/>
                  </a:cubicBezTo>
                  <a:cubicBezTo>
                    <a:pt x="1" y="777"/>
                    <a:pt x="223" y="999"/>
                    <a:pt x="500" y="999"/>
                  </a:cubicBezTo>
                  <a:cubicBezTo>
                    <a:pt x="777" y="999"/>
                    <a:pt x="999" y="777"/>
                    <a:pt x="999" y="500"/>
                  </a:cubicBezTo>
                  <a:cubicBezTo>
                    <a:pt x="999" y="222"/>
                    <a:pt x="777" y="0"/>
                    <a:pt x="500" y="0"/>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356;p31">
            <a:extLst>
              <a:ext uri="{FF2B5EF4-FFF2-40B4-BE49-F238E27FC236}">
                <a16:creationId xmlns:a16="http://schemas.microsoft.com/office/drawing/2014/main" id="{DAE851FD-38E0-109C-6944-80CEC3224077}"/>
              </a:ext>
            </a:extLst>
          </p:cNvPr>
          <p:cNvGrpSpPr/>
          <p:nvPr/>
        </p:nvGrpSpPr>
        <p:grpSpPr>
          <a:xfrm>
            <a:off x="7281011" y="476142"/>
            <a:ext cx="1314377" cy="482094"/>
            <a:chOff x="4776350" y="1692025"/>
            <a:chExt cx="1314377" cy="482094"/>
          </a:xfrm>
        </p:grpSpPr>
        <p:sp>
          <p:nvSpPr>
            <p:cNvPr id="52" name="Google Shape;357;p31">
              <a:extLst>
                <a:ext uri="{FF2B5EF4-FFF2-40B4-BE49-F238E27FC236}">
                  <a16:creationId xmlns:a16="http://schemas.microsoft.com/office/drawing/2014/main" id="{D9F63737-977A-30A4-A3A1-9820D320F364}"/>
                </a:ext>
              </a:extLst>
            </p:cNvPr>
            <p:cNvSpPr/>
            <p:nvPr/>
          </p:nvSpPr>
          <p:spPr>
            <a:xfrm>
              <a:off x="5195459" y="1692025"/>
              <a:ext cx="492273" cy="482094"/>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58;p31">
              <a:extLst>
                <a:ext uri="{FF2B5EF4-FFF2-40B4-BE49-F238E27FC236}">
                  <a16:creationId xmlns:a16="http://schemas.microsoft.com/office/drawing/2014/main" id="{C8BA13C3-67E3-95E7-F396-2570FFC854CB}"/>
                </a:ext>
              </a:extLst>
            </p:cNvPr>
            <p:cNvSpPr/>
            <p:nvPr/>
          </p:nvSpPr>
          <p:spPr>
            <a:xfrm>
              <a:off x="5377513" y="1860017"/>
              <a:ext cx="42768" cy="146115"/>
            </a:xfrm>
            <a:custGeom>
              <a:avLst/>
              <a:gdLst/>
              <a:ahLst/>
              <a:cxnLst/>
              <a:rect l="l" t="t" r="r" b="b"/>
              <a:pathLst>
                <a:path w="958" h="3273" extrusionOk="0">
                  <a:moveTo>
                    <a:pt x="0" y="0"/>
                  </a:moveTo>
                  <a:lnTo>
                    <a:pt x="0" y="3273"/>
                  </a:lnTo>
                  <a:lnTo>
                    <a:pt x="958" y="3273"/>
                  </a:lnTo>
                  <a:lnTo>
                    <a:pt x="9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59;p31">
              <a:extLst>
                <a:ext uri="{FF2B5EF4-FFF2-40B4-BE49-F238E27FC236}">
                  <a16:creationId xmlns:a16="http://schemas.microsoft.com/office/drawing/2014/main" id="{FB3F9344-4D8F-EB42-46F4-DA1E3AFD2FDF}"/>
                </a:ext>
              </a:extLst>
            </p:cNvPr>
            <p:cNvSpPr/>
            <p:nvPr/>
          </p:nvSpPr>
          <p:spPr>
            <a:xfrm>
              <a:off x="5458629" y="1860017"/>
              <a:ext cx="43393" cy="146115"/>
            </a:xfrm>
            <a:custGeom>
              <a:avLst/>
              <a:gdLst/>
              <a:ahLst/>
              <a:cxnLst/>
              <a:rect l="l" t="t" r="r" b="b"/>
              <a:pathLst>
                <a:path w="972" h="3273" extrusionOk="0">
                  <a:moveTo>
                    <a:pt x="0" y="0"/>
                  </a:moveTo>
                  <a:lnTo>
                    <a:pt x="0" y="3273"/>
                  </a:lnTo>
                  <a:lnTo>
                    <a:pt x="971" y="3273"/>
                  </a:lnTo>
                  <a:lnTo>
                    <a:pt x="9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60;p31">
              <a:extLst>
                <a:ext uri="{FF2B5EF4-FFF2-40B4-BE49-F238E27FC236}">
                  <a16:creationId xmlns:a16="http://schemas.microsoft.com/office/drawing/2014/main" id="{5D14A476-E237-50A7-10AD-78CD5157177B}"/>
                </a:ext>
              </a:extLst>
            </p:cNvPr>
            <p:cNvSpPr/>
            <p:nvPr/>
          </p:nvSpPr>
          <p:spPr>
            <a:xfrm>
              <a:off x="5829434" y="1802383"/>
              <a:ext cx="261293" cy="261337"/>
            </a:xfrm>
            <a:custGeom>
              <a:avLst/>
              <a:gdLst/>
              <a:ahLst/>
              <a:cxnLst/>
              <a:rect l="l" t="t" r="r" b="b"/>
              <a:pathLst>
                <a:path w="5853" h="5854" extrusionOk="0">
                  <a:moveTo>
                    <a:pt x="2927" y="1"/>
                  </a:moveTo>
                  <a:cubicBezTo>
                    <a:pt x="1319" y="1"/>
                    <a:pt x="1" y="1319"/>
                    <a:pt x="1" y="2928"/>
                  </a:cubicBezTo>
                  <a:cubicBezTo>
                    <a:pt x="1" y="4550"/>
                    <a:pt x="1319" y="5853"/>
                    <a:pt x="2927" y="5853"/>
                  </a:cubicBezTo>
                  <a:cubicBezTo>
                    <a:pt x="4549" y="5853"/>
                    <a:pt x="5853" y="4550"/>
                    <a:pt x="5853" y="2928"/>
                  </a:cubicBezTo>
                  <a:cubicBezTo>
                    <a:pt x="5853" y="1319"/>
                    <a:pt x="4549" y="1"/>
                    <a:pt x="29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61;p31">
              <a:extLst>
                <a:ext uri="{FF2B5EF4-FFF2-40B4-BE49-F238E27FC236}">
                  <a16:creationId xmlns:a16="http://schemas.microsoft.com/office/drawing/2014/main" id="{6D1BE1F0-0885-D7A4-559D-CC908CF3CD10}"/>
                </a:ext>
              </a:extLst>
            </p:cNvPr>
            <p:cNvSpPr/>
            <p:nvPr/>
          </p:nvSpPr>
          <p:spPr>
            <a:xfrm>
              <a:off x="5931622" y="1905151"/>
              <a:ext cx="48928" cy="56428"/>
            </a:xfrm>
            <a:custGeom>
              <a:avLst/>
              <a:gdLst/>
              <a:ahLst/>
              <a:cxnLst/>
              <a:rect l="l" t="t" r="r" b="b"/>
              <a:pathLst>
                <a:path w="1096" h="1264" extrusionOk="0">
                  <a:moveTo>
                    <a:pt x="0" y="1"/>
                  </a:moveTo>
                  <a:lnTo>
                    <a:pt x="0" y="1263"/>
                  </a:lnTo>
                  <a:lnTo>
                    <a:pt x="1095" y="626"/>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62;p31">
              <a:extLst>
                <a:ext uri="{FF2B5EF4-FFF2-40B4-BE49-F238E27FC236}">
                  <a16:creationId xmlns:a16="http://schemas.microsoft.com/office/drawing/2014/main" id="{306CB29E-AD0C-8DF3-F5C0-2E4970B53AD0}"/>
                </a:ext>
              </a:extLst>
            </p:cNvPr>
            <p:cNvSpPr/>
            <p:nvPr/>
          </p:nvSpPr>
          <p:spPr>
            <a:xfrm>
              <a:off x="5980506" y="1905151"/>
              <a:ext cx="8125" cy="55803"/>
            </a:xfrm>
            <a:custGeom>
              <a:avLst/>
              <a:gdLst/>
              <a:ahLst/>
              <a:cxnLst/>
              <a:rect l="l" t="t" r="r" b="b"/>
              <a:pathLst>
                <a:path w="182" h="1250" extrusionOk="0">
                  <a:moveTo>
                    <a:pt x="0" y="1"/>
                  </a:moveTo>
                  <a:lnTo>
                    <a:pt x="0" y="1249"/>
                  </a:lnTo>
                  <a:lnTo>
                    <a:pt x="181" y="1249"/>
                  </a:lnTo>
                  <a:lnTo>
                    <a:pt x="18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63;p31">
              <a:extLst>
                <a:ext uri="{FF2B5EF4-FFF2-40B4-BE49-F238E27FC236}">
                  <a16:creationId xmlns:a16="http://schemas.microsoft.com/office/drawing/2014/main" id="{01C40CCF-5AD0-407B-4315-845D793AC1EB}"/>
                </a:ext>
              </a:extLst>
            </p:cNvPr>
            <p:cNvSpPr/>
            <p:nvPr/>
          </p:nvSpPr>
          <p:spPr>
            <a:xfrm>
              <a:off x="4776350" y="1802383"/>
              <a:ext cx="260668" cy="261337"/>
            </a:xfrm>
            <a:custGeom>
              <a:avLst/>
              <a:gdLst/>
              <a:ahLst/>
              <a:cxnLst/>
              <a:rect l="l" t="t" r="r" b="b"/>
              <a:pathLst>
                <a:path w="5839" h="5854" extrusionOk="0">
                  <a:moveTo>
                    <a:pt x="2913" y="1"/>
                  </a:moveTo>
                  <a:cubicBezTo>
                    <a:pt x="1304" y="1"/>
                    <a:pt x="1" y="1319"/>
                    <a:pt x="1" y="2928"/>
                  </a:cubicBezTo>
                  <a:cubicBezTo>
                    <a:pt x="1" y="4550"/>
                    <a:pt x="1304" y="5853"/>
                    <a:pt x="2913" y="5853"/>
                  </a:cubicBezTo>
                  <a:cubicBezTo>
                    <a:pt x="4535" y="5853"/>
                    <a:pt x="5839" y="4550"/>
                    <a:pt x="5839" y="2928"/>
                  </a:cubicBezTo>
                  <a:cubicBezTo>
                    <a:pt x="5839" y="1319"/>
                    <a:pt x="4535" y="1"/>
                    <a:pt x="29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64;p31">
              <a:extLst>
                <a:ext uri="{FF2B5EF4-FFF2-40B4-BE49-F238E27FC236}">
                  <a16:creationId xmlns:a16="http://schemas.microsoft.com/office/drawing/2014/main" id="{EDC92383-0A5A-B17D-3A93-2F3F30CB8C39}"/>
                </a:ext>
              </a:extLst>
            </p:cNvPr>
            <p:cNvSpPr/>
            <p:nvPr/>
          </p:nvSpPr>
          <p:spPr>
            <a:xfrm>
              <a:off x="4885904" y="1905151"/>
              <a:ext cx="49017" cy="56428"/>
            </a:xfrm>
            <a:custGeom>
              <a:avLst/>
              <a:gdLst/>
              <a:ahLst/>
              <a:cxnLst/>
              <a:rect l="l" t="t" r="r" b="b"/>
              <a:pathLst>
                <a:path w="1098" h="1264" extrusionOk="0">
                  <a:moveTo>
                    <a:pt x="1097" y="1"/>
                  </a:moveTo>
                  <a:lnTo>
                    <a:pt x="1" y="626"/>
                  </a:lnTo>
                  <a:lnTo>
                    <a:pt x="1097" y="1263"/>
                  </a:lnTo>
                  <a:lnTo>
                    <a:pt x="109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65;p31">
              <a:extLst>
                <a:ext uri="{FF2B5EF4-FFF2-40B4-BE49-F238E27FC236}">
                  <a16:creationId xmlns:a16="http://schemas.microsoft.com/office/drawing/2014/main" id="{3EFF9B0C-6AD7-B4E9-E53E-96DE3D3A1EFC}"/>
                </a:ext>
              </a:extLst>
            </p:cNvPr>
            <p:cNvSpPr/>
            <p:nvPr/>
          </p:nvSpPr>
          <p:spPr>
            <a:xfrm>
              <a:off x="4878493" y="1905151"/>
              <a:ext cx="7455" cy="55803"/>
            </a:xfrm>
            <a:custGeom>
              <a:avLst/>
              <a:gdLst/>
              <a:ahLst/>
              <a:cxnLst/>
              <a:rect l="l" t="t" r="r" b="b"/>
              <a:pathLst>
                <a:path w="167" h="1250" extrusionOk="0">
                  <a:moveTo>
                    <a:pt x="1" y="1"/>
                  </a:moveTo>
                  <a:lnTo>
                    <a:pt x="1" y="1249"/>
                  </a:lnTo>
                  <a:lnTo>
                    <a:pt x="167" y="1249"/>
                  </a:lnTo>
                  <a:lnTo>
                    <a:pt x="1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929;p39">
            <a:extLst>
              <a:ext uri="{FF2B5EF4-FFF2-40B4-BE49-F238E27FC236}">
                <a16:creationId xmlns:a16="http://schemas.microsoft.com/office/drawing/2014/main" id="{4F71F4C7-1552-C872-C70F-EED01F3AEF51}"/>
              </a:ext>
            </a:extLst>
          </p:cNvPr>
          <p:cNvSpPr txBox="1">
            <a:spLocks/>
          </p:cNvSpPr>
          <p:nvPr/>
        </p:nvSpPr>
        <p:spPr>
          <a:xfrm>
            <a:off x="1351923" y="1339822"/>
            <a:ext cx="3374588" cy="2728760"/>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1pPr>
            <a:lvl2pPr marL="914400" marR="0" lvl="1"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2pPr>
            <a:lvl3pPr marL="1371600" marR="0" lvl="2"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3pPr>
            <a:lvl4pPr marL="1828800" marR="0" lvl="3"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4pPr>
            <a:lvl5pPr marL="2286000" marR="0" lvl="4"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5pPr>
            <a:lvl6pPr marL="2743200" marR="0" lvl="5"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6pPr>
            <a:lvl7pPr marL="3200400" marR="0" lvl="6"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7pPr>
            <a:lvl8pPr marL="3657600" marR="0" lvl="7"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8pPr>
            <a:lvl9pPr marL="4114800" marR="0" lvl="8"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9pPr>
          </a:lstStyle>
          <a:p>
            <a:pPr marL="0" indent="0"/>
            <a:r>
              <a:rPr lang="en-US" sz="800" dirty="0"/>
              <a:t>tokenizer = Tokenizer(</a:t>
            </a:r>
            <a:r>
              <a:rPr lang="en-US" sz="800" dirty="0" err="1"/>
              <a:t>num_words</a:t>
            </a:r>
            <a:r>
              <a:rPr lang="en-US" sz="800" dirty="0"/>
              <a:t>=1500, </a:t>
            </a:r>
            <a:r>
              <a:rPr lang="en-US" sz="800" dirty="0" err="1"/>
              <a:t>oov_token</a:t>
            </a:r>
            <a:r>
              <a:rPr lang="en-US" sz="800" dirty="0"/>
              <a:t>="&lt;OOV&gt;")</a:t>
            </a:r>
          </a:p>
          <a:p>
            <a:pPr marL="0" indent="0"/>
            <a:r>
              <a:rPr lang="en-US" sz="800" dirty="0" err="1"/>
              <a:t>tokenizer.fit_on_texts</a:t>
            </a:r>
            <a:r>
              <a:rPr lang="en-US" sz="800" dirty="0"/>
              <a:t>(data['lyric_clean_4'])</a:t>
            </a:r>
          </a:p>
          <a:p>
            <a:pPr marL="0" indent="0"/>
            <a:r>
              <a:rPr lang="en-US" sz="800" dirty="0"/>
              <a:t>sequences = </a:t>
            </a:r>
            <a:r>
              <a:rPr lang="en-US" sz="800" dirty="0" err="1"/>
              <a:t>tokenizer.texts_to_sequences</a:t>
            </a:r>
            <a:r>
              <a:rPr lang="en-US" sz="800" dirty="0"/>
              <a:t>(data['lyric_clean_4'])</a:t>
            </a:r>
          </a:p>
          <a:p>
            <a:pPr marL="0" indent="0"/>
            <a:r>
              <a:rPr lang="en-US" sz="800" dirty="0" err="1"/>
              <a:t>padded_sequences</a:t>
            </a:r>
            <a:r>
              <a:rPr lang="en-US" sz="800" dirty="0"/>
              <a:t> = </a:t>
            </a:r>
            <a:r>
              <a:rPr lang="en-US" sz="800" dirty="0" err="1"/>
              <a:t>pad_sequences</a:t>
            </a:r>
            <a:r>
              <a:rPr lang="en-US" sz="800" dirty="0"/>
              <a:t>(sequences, </a:t>
            </a:r>
            <a:r>
              <a:rPr lang="en-US" sz="800" dirty="0" err="1"/>
              <a:t>maxlen</a:t>
            </a:r>
            <a:r>
              <a:rPr lang="en-US" sz="800" dirty="0"/>
              <a:t>=200, padding='post', truncating='post')</a:t>
            </a:r>
          </a:p>
          <a:p>
            <a:pPr marL="0" indent="0"/>
            <a:endParaRPr lang="en-US" sz="800" dirty="0"/>
          </a:p>
          <a:p>
            <a:pPr marL="0" indent="0"/>
            <a:r>
              <a:rPr lang="en-US" sz="800" dirty="0" err="1"/>
              <a:t>X_train</a:t>
            </a:r>
            <a:r>
              <a:rPr lang="en-US" sz="800" dirty="0"/>
              <a:t>, </a:t>
            </a:r>
            <a:r>
              <a:rPr lang="en-US" sz="800" dirty="0" err="1"/>
              <a:t>X_val</a:t>
            </a:r>
            <a:r>
              <a:rPr lang="en-US" sz="800" dirty="0"/>
              <a:t>, </a:t>
            </a:r>
            <a:r>
              <a:rPr lang="en-US" sz="800" dirty="0" err="1"/>
              <a:t>y_train</a:t>
            </a:r>
            <a:r>
              <a:rPr lang="en-US" sz="800" dirty="0"/>
              <a:t>, </a:t>
            </a:r>
            <a:r>
              <a:rPr lang="en-US" sz="800" dirty="0" err="1"/>
              <a:t>y_val</a:t>
            </a:r>
            <a:r>
              <a:rPr lang="en-US" sz="800" dirty="0"/>
              <a:t> = </a:t>
            </a:r>
            <a:r>
              <a:rPr lang="en-US" sz="800" dirty="0" err="1"/>
              <a:t>train_test_split</a:t>
            </a:r>
            <a:r>
              <a:rPr lang="en-US" sz="800" dirty="0"/>
              <a:t>(</a:t>
            </a:r>
            <a:r>
              <a:rPr lang="en-US" sz="800" dirty="0" err="1"/>
              <a:t>padded_sequences</a:t>
            </a:r>
            <a:r>
              <a:rPr lang="en-US" sz="800" dirty="0"/>
              <a:t>, </a:t>
            </a:r>
          </a:p>
          <a:p>
            <a:pPr marL="0" indent="0"/>
            <a:r>
              <a:rPr lang="en-US" sz="800" dirty="0"/>
              <a:t>                                                  data['valence'], </a:t>
            </a:r>
          </a:p>
          <a:p>
            <a:pPr marL="0" indent="0"/>
            <a:r>
              <a:rPr lang="en-US" sz="800" dirty="0"/>
              <a:t>                                                  </a:t>
            </a:r>
            <a:r>
              <a:rPr lang="en-US" sz="800" dirty="0" err="1"/>
              <a:t>test_size</a:t>
            </a:r>
            <a:r>
              <a:rPr lang="en-US" sz="800" dirty="0"/>
              <a:t>=0.3, </a:t>
            </a:r>
          </a:p>
          <a:p>
            <a:pPr marL="0" indent="0"/>
            <a:r>
              <a:rPr lang="en-US" sz="800" dirty="0"/>
              <a:t>                                                  </a:t>
            </a:r>
            <a:r>
              <a:rPr lang="en-US" sz="800" dirty="0" err="1"/>
              <a:t>random_state</a:t>
            </a:r>
            <a:r>
              <a:rPr lang="en-US" sz="800" dirty="0"/>
              <a:t>=42)</a:t>
            </a:r>
          </a:p>
          <a:p>
            <a:pPr marL="0" indent="0"/>
            <a:endParaRPr lang="en-US" sz="800" dirty="0"/>
          </a:p>
          <a:p>
            <a:pPr marL="0" indent="0"/>
            <a:r>
              <a:rPr lang="en-US" sz="800" dirty="0"/>
              <a:t>model = Sequential([</a:t>
            </a:r>
          </a:p>
          <a:p>
            <a:pPr marL="0" indent="0"/>
            <a:r>
              <a:rPr lang="en-US" sz="800" dirty="0"/>
              <a:t>    Embedding(</a:t>
            </a:r>
            <a:r>
              <a:rPr lang="en-US" sz="800" dirty="0" err="1"/>
              <a:t>input_dim</a:t>
            </a:r>
            <a:r>
              <a:rPr lang="en-US" sz="800" dirty="0"/>
              <a:t>=1500, </a:t>
            </a:r>
            <a:r>
              <a:rPr lang="en-US" sz="800" dirty="0" err="1"/>
              <a:t>output_dim</a:t>
            </a:r>
            <a:r>
              <a:rPr lang="en-US" sz="800" dirty="0"/>
              <a:t>=32),</a:t>
            </a:r>
          </a:p>
          <a:p>
            <a:pPr marL="0" indent="0"/>
            <a:r>
              <a:rPr lang="en-US" sz="800" dirty="0"/>
              <a:t>    Dropout(0.5),</a:t>
            </a:r>
          </a:p>
          <a:p>
            <a:pPr marL="0" indent="0"/>
            <a:r>
              <a:rPr lang="en-US" sz="800" dirty="0"/>
              <a:t>    Bidirectional(LSTM(32, </a:t>
            </a:r>
            <a:r>
              <a:rPr lang="en-US" sz="800" dirty="0" err="1"/>
              <a:t>return_sequences</a:t>
            </a:r>
            <a:r>
              <a:rPr lang="en-US" sz="800" dirty="0"/>
              <a:t>=True)),</a:t>
            </a:r>
          </a:p>
          <a:p>
            <a:pPr marL="0" indent="0"/>
            <a:r>
              <a:rPr lang="en-US" sz="800" dirty="0"/>
              <a:t>    Dropout(0.5),</a:t>
            </a:r>
          </a:p>
          <a:p>
            <a:pPr marL="0" indent="0"/>
            <a:r>
              <a:rPr lang="en-US" sz="800" dirty="0"/>
              <a:t>    Dense(1, activation='linear') </a:t>
            </a:r>
          </a:p>
          <a:p>
            <a:pPr marL="0" indent="0"/>
            <a:r>
              <a:rPr lang="en-US" sz="800" dirty="0"/>
              <a:t>])</a:t>
            </a:r>
          </a:p>
          <a:p>
            <a:pPr marL="0" indent="0"/>
            <a:endParaRPr lang="en-US" sz="800" dirty="0"/>
          </a:p>
          <a:p>
            <a:pPr marL="0" indent="0"/>
            <a:r>
              <a:rPr lang="en-US" sz="800" dirty="0"/>
              <a:t>optimizer = Adam(</a:t>
            </a:r>
            <a:r>
              <a:rPr lang="en-US" sz="800" dirty="0" err="1"/>
              <a:t>learning_rate</a:t>
            </a:r>
            <a:r>
              <a:rPr lang="en-US" sz="800" dirty="0"/>
              <a:t>=0.00001)</a:t>
            </a:r>
          </a:p>
          <a:p>
            <a:pPr marL="0" indent="0"/>
            <a:endParaRPr lang="en-US" sz="800" dirty="0"/>
          </a:p>
          <a:p>
            <a:pPr marL="0" indent="0"/>
            <a:r>
              <a:rPr lang="en-US" sz="800" dirty="0" err="1"/>
              <a:t>model.compile</a:t>
            </a:r>
            <a:r>
              <a:rPr lang="en-US" sz="800" dirty="0"/>
              <a:t>(loss='</a:t>
            </a:r>
            <a:r>
              <a:rPr lang="en-US" sz="800" dirty="0" err="1"/>
              <a:t>mean_squared_error</a:t>
            </a:r>
            <a:r>
              <a:rPr lang="en-US" sz="800" dirty="0"/>
              <a:t>', </a:t>
            </a:r>
          </a:p>
          <a:p>
            <a:pPr marL="0" indent="0"/>
            <a:r>
              <a:rPr lang="en-US" sz="800" dirty="0"/>
              <a:t>              optimizer=optimizer, </a:t>
            </a:r>
          </a:p>
          <a:p>
            <a:pPr marL="0" indent="0"/>
            <a:r>
              <a:rPr lang="en-US" sz="800" dirty="0"/>
              <a:t>              metrics=['</a:t>
            </a:r>
            <a:r>
              <a:rPr lang="en-US" sz="800" dirty="0" err="1"/>
              <a:t>mean_absolute_error</a:t>
            </a:r>
            <a:r>
              <a:rPr lang="en-US" sz="800" dirty="0"/>
              <a:t>'])</a:t>
            </a:r>
          </a:p>
          <a:p>
            <a:pPr marL="0" indent="0"/>
            <a:endParaRPr lang="en-US" sz="800" dirty="0"/>
          </a:p>
        </p:txBody>
      </p:sp>
      <p:sp>
        <p:nvSpPr>
          <p:cNvPr id="4" name="Google Shape;929;p39">
            <a:extLst>
              <a:ext uri="{FF2B5EF4-FFF2-40B4-BE49-F238E27FC236}">
                <a16:creationId xmlns:a16="http://schemas.microsoft.com/office/drawing/2014/main" id="{CBA3E6F5-0C9D-836B-F5D1-0F7669A058B7}"/>
              </a:ext>
            </a:extLst>
          </p:cNvPr>
          <p:cNvSpPr txBox="1">
            <a:spLocks/>
          </p:cNvSpPr>
          <p:nvPr/>
        </p:nvSpPr>
        <p:spPr>
          <a:xfrm>
            <a:off x="4931454" y="1217655"/>
            <a:ext cx="3663934" cy="2850927"/>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1pPr>
            <a:lvl2pPr marL="914400" marR="0" lvl="1"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2pPr>
            <a:lvl3pPr marL="1371600" marR="0" lvl="2"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3pPr>
            <a:lvl4pPr marL="1828800" marR="0" lvl="3"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4pPr>
            <a:lvl5pPr marL="2286000" marR="0" lvl="4"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5pPr>
            <a:lvl6pPr marL="2743200" marR="0" lvl="5"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6pPr>
            <a:lvl7pPr marL="3200400" marR="0" lvl="6"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7pPr>
            <a:lvl8pPr marL="3657600" marR="0" lvl="7"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8pPr>
            <a:lvl9pPr marL="4114800" marR="0" lvl="8"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9pPr>
          </a:lstStyle>
          <a:p>
            <a:pPr marL="0" indent="0"/>
            <a:endParaRPr lang="en-US" sz="800" dirty="0"/>
          </a:p>
          <a:p>
            <a:pPr marL="0" indent="0"/>
            <a:r>
              <a:rPr lang="en-US" sz="800" dirty="0" err="1"/>
              <a:t>model.summary</a:t>
            </a:r>
            <a:r>
              <a:rPr lang="en-US" sz="800" dirty="0"/>
              <a:t>()</a:t>
            </a:r>
          </a:p>
          <a:p>
            <a:pPr marL="0" indent="0"/>
            <a:endParaRPr lang="en-US" sz="800" dirty="0"/>
          </a:p>
          <a:p>
            <a:pPr marL="0" indent="0"/>
            <a:r>
              <a:rPr lang="en-US" sz="800" dirty="0" err="1"/>
              <a:t>early_stopping</a:t>
            </a:r>
            <a:r>
              <a:rPr lang="en-US" sz="800" dirty="0"/>
              <a:t> = </a:t>
            </a:r>
            <a:r>
              <a:rPr lang="en-US" sz="800" dirty="0" err="1"/>
              <a:t>EarlyStopping</a:t>
            </a:r>
            <a:r>
              <a:rPr lang="en-US" sz="800" dirty="0"/>
              <a:t>(monitor='</a:t>
            </a:r>
            <a:r>
              <a:rPr lang="en-US" sz="800" dirty="0" err="1"/>
              <a:t>val_loss</a:t>
            </a:r>
            <a:r>
              <a:rPr lang="en-US" sz="800" dirty="0"/>
              <a:t>', </a:t>
            </a:r>
          </a:p>
          <a:p>
            <a:pPr marL="0" indent="0"/>
            <a:r>
              <a:rPr lang="en-US" sz="800" dirty="0"/>
              <a:t>                               patience=10, </a:t>
            </a:r>
          </a:p>
          <a:p>
            <a:pPr marL="0" indent="0"/>
            <a:r>
              <a:rPr lang="en-US" sz="800" dirty="0"/>
              <a:t>                               </a:t>
            </a:r>
            <a:r>
              <a:rPr lang="en-US" sz="800" dirty="0" err="1"/>
              <a:t>min_delta</a:t>
            </a:r>
            <a:r>
              <a:rPr lang="en-US" sz="800" dirty="0"/>
              <a:t>=0.001,</a:t>
            </a:r>
          </a:p>
          <a:p>
            <a:pPr marL="0" indent="0"/>
            <a:r>
              <a:rPr lang="en-US" sz="800" dirty="0"/>
              <a:t>                               verbose=1, </a:t>
            </a:r>
          </a:p>
          <a:p>
            <a:pPr marL="0" indent="0"/>
            <a:r>
              <a:rPr lang="en-US" sz="800" dirty="0"/>
              <a:t>                               mode='min', </a:t>
            </a:r>
          </a:p>
          <a:p>
            <a:pPr marL="0" indent="0"/>
            <a:r>
              <a:rPr lang="en-US" sz="800" dirty="0"/>
              <a:t>                               </a:t>
            </a:r>
            <a:r>
              <a:rPr lang="en-US" sz="800" dirty="0" err="1"/>
              <a:t>restore_best_weights</a:t>
            </a:r>
            <a:r>
              <a:rPr lang="en-US" sz="800" dirty="0"/>
              <a:t>=True)</a:t>
            </a:r>
          </a:p>
          <a:p>
            <a:pPr marL="0" indent="0"/>
            <a:endParaRPr lang="en-US" sz="800" dirty="0"/>
          </a:p>
          <a:p>
            <a:pPr marL="0" indent="0"/>
            <a:r>
              <a:rPr lang="en-US" sz="800" dirty="0"/>
              <a:t>history = </a:t>
            </a:r>
            <a:r>
              <a:rPr lang="en-US" sz="800" dirty="0" err="1"/>
              <a:t>model.fit</a:t>
            </a:r>
            <a:r>
              <a:rPr lang="en-US" sz="800" dirty="0"/>
              <a:t>(</a:t>
            </a:r>
            <a:r>
              <a:rPr lang="en-US" sz="800" dirty="0" err="1"/>
              <a:t>X_train</a:t>
            </a:r>
            <a:r>
              <a:rPr lang="en-US" sz="800" dirty="0"/>
              <a:t>, </a:t>
            </a:r>
          </a:p>
          <a:p>
            <a:pPr marL="0" indent="0"/>
            <a:r>
              <a:rPr lang="en-US" sz="800" dirty="0"/>
              <a:t>                    </a:t>
            </a:r>
            <a:r>
              <a:rPr lang="en-US" sz="800" dirty="0" err="1"/>
              <a:t>y_train</a:t>
            </a:r>
            <a:r>
              <a:rPr lang="en-US" sz="800" dirty="0"/>
              <a:t>, </a:t>
            </a:r>
          </a:p>
          <a:p>
            <a:pPr marL="0" indent="0"/>
            <a:r>
              <a:rPr lang="en-US" sz="800" dirty="0"/>
              <a:t>                    epochs=100, </a:t>
            </a:r>
          </a:p>
          <a:p>
            <a:pPr marL="0" indent="0"/>
            <a:r>
              <a:rPr lang="en-US" sz="800" dirty="0"/>
              <a:t>                    </a:t>
            </a:r>
            <a:r>
              <a:rPr lang="en-US" sz="800" dirty="0" err="1"/>
              <a:t>batch_size</a:t>
            </a:r>
            <a:r>
              <a:rPr lang="en-US" sz="800" dirty="0"/>
              <a:t> = 256,</a:t>
            </a:r>
          </a:p>
          <a:p>
            <a:pPr marL="0" indent="0"/>
            <a:r>
              <a:rPr lang="en-US" sz="800" dirty="0"/>
              <a:t>                    </a:t>
            </a:r>
            <a:r>
              <a:rPr lang="en-US" sz="800" dirty="0" err="1"/>
              <a:t>validation_data</a:t>
            </a:r>
            <a:r>
              <a:rPr lang="en-US" sz="800" dirty="0"/>
              <a:t>=(</a:t>
            </a:r>
            <a:r>
              <a:rPr lang="en-US" sz="800" dirty="0" err="1"/>
              <a:t>X_val</a:t>
            </a:r>
            <a:r>
              <a:rPr lang="en-US" sz="800" dirty="0"/>
              <a:t>, </a:t>
            </a:r>
            <a:r>
              <a:rPr lang="en-US" sz="800" dirty="0" err="1"/>
              <a:t>y_val</a:t>
            </a:r>
            <a:r>
              <a:rPr lang="en-US" sz="800" dirty="0"/>
              <a:t>),</a:t>
            </a:r>
          </a:p>
          <a:p>
            <a:pPr marL="0" indent="0"/>
            <a:r>
              <a:rPr lang="en-US" sz="800" dirty="0"/>
              <a:t>                    callbacks=[</a:t>
            </a:r>
            <a:r>
              <a:rPr lang="en-US" sz="800" dirty="0" err="1"/>
              <a:t>early_stopping</a:t>
            </a:r>
            <a:r>
              <a:rPr lang="en-US" sz="800" dirty="0"/>
              <a:t>])</a:t>
            </a:r>
          </a:p>
          <a:p>
            <a:pPr marL="0" indent="0"/>
            <a:endParaRPr lang="en-US" sz="800" dirty="0"/>
          </a:p>
          <a:p>
            <a:pPr marL="0" indent="0"/>
            <a:r>
              <a:rPr lang="en-US" sz="800" dirty="0"/>
              <a:t>loss, </a:t>
            </a:r>
            <a:r>
              <a:rPr lang="en-US" sz="800" dirty="0" err="1"/>
              <a:t>mae</a:t>
            </a:r>
            <a:r>
              <a:rPr lang="en-US" sz="800" dirty="0"/>
              <a:t> = </a:t>
            </a:r>
            <a:r>
              <a:rPr lang="en-US" sz="800" dirty="0" err="1"/>
              <a:t>model.evaluate</a:t>
            </a:r>
            <a:r>
              <a:rPr lang="en-US" sz="800" dirty="0"/>
              <a:t>(</a:t>
            </a:r>
            <a:r>
              <a:rPr lang="en-US" sz="800" dirty="0" err="1"/>
              <a:t>X_val</a:t>
            </a:r>
            <a:r>
              <a:rPr lang="en-US" sz="800" dirty="0"/>
              <a:t>, </a:t>
            </a:r>
            <a:r>
              <a:rPr lang="en-US" sz="800" dirty="0" err="1"/>
              <a:t>y_val</a:t>
            </a:r>
            <a:r>
              <a:rPr lang="en-US" sz="800" dirty="0"/>
              <a:t>)</a:t>
            </a:r>
          </a:p>
          <a:p>
            <a:pPr marL="0" indent="0"/>
            <a:r>
              <a:rPr lang="en-US" sz="800" dirty="0"/>
              <a:t>print(</a:t>
            </a:r>
            <a:r>
              <a:rPr lang="en-US" sz="800" dirty="0" err="1"/>
              <a:t>f"Loss</a:t>
            </a:r>
            <a:r>
              <a:rPr lang="en-US" sz="800" dirty="0"/>
              <a:t>: {loss:.3f}, MAE: {mae:.3f}")</a:t>
            </a:r>
          </a:p>
          <a:p>
            <a:pPr marL="0" indent="0"/>
            <a:r>
              <a:rPr lang="en-US" sz="800" dirty="0"/>
              <a:t>list_c4_metrics = ["C4", loss, </a:t>
            </a:r>
            <a:r>
              <a:rPr lang="en-US" sz="800" dirty="0" err="1"/>
              <a:t>mae</a:t>
            </a:r>
            <a:r>
              <a:rPr lang="en-US" sz="800" dirty="0"/>
              <a:t>]</a:t>
            </a:r>
          </a:p>
          <a:p>
            <a:pPr marL="0" indent="0"/>
            <a:endParaRPr lang="en-US" sz="800" dirty="0"/>
          </a:p>
          <a:p>
            <a:pPr marL="0" indent="0"/>
            <a:r>
              <a:rPr lang="en-US" sz="800" dirty="0" err="1"/>
              <a:t>pd.DataFrame</a:t>
            </a:r>
            <a:r>
              <a:rPr lang="en-US" sz="800" dirty="0"/>
              <a:t>(</a:t>
            </a:r>
            <a:r>
              <a:rPr lang="en-US" sz="800" dirty="0" err="1"/>
              <a:t>history.history</a:t>
            </a:r>
            <a:r>
              <a:rPr lang="en-US" sz="800" dirty="0"/>
              <a:t>).plot(</a:t>
            </a:r>
            <a:r>
              <a:rPr lang="en-US" sz="800" dirty="0" err="1"/>
              <a:t>figsize</a:t>
            </a:r>
            <a:r>
              <a:rPr lang="en-US" sz="800" dirty="0"/>
              <a:t>=(12,6))</a:t>
            </a:r>
          </a:p>
        </p:txBody>
      </p:sp>
    </p:spTree>
    <p:extLst>
      <p:ext uri="{BB962C8B-B14F-4D97-AF65-F5344CB8AC3E}">
        <p14:creationId xmlns:p14="http://schemas.microsoft.com/office/powerpoint/2010/main" val="2878048605"/>
      </p:ext>
    </p:extLst>
  </p:cSld>
  <p:clrMapOvr>
    <a:masterClrMapping/>
  </p:clrMapOvr>
</p:sld>
</file>

<file path=ppt/theme/theme1.xml><?xml version="1.0" encoding="utf-8"?>
<a:theme xmlns:a="http://schemas.openxmlformats.org/drawingml/2006/main" name="Music Subject for High School: Sharing Our Music Playlists! by Slidesgo">
  <a:themeElements>
    <a:clrScheme name="Simple Light">
      <a:dk1>
        <a:srgbClr val="FFFFFF"/>
      </a:dk1>
      <a:lt1>
        <a:srgbClr val="353445"/>
      </a:lt1>
      <a:dk2>
        <a:srgbClr val="FF6A92"/>
      </a:dk2>
      <a:lt2>
        <a:srgbClr val="00B76C"/>
      </a:lt2>
      <a:accent1>
        <a:srgbClr val="FFB600"/>
      </a:accent1>
      <a:accent2>
        <a:srgbClr val="282733"/>
      </a:accent2>
      <a:accent3>
        <a:srgbClr val="DCDEE2"/>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4642</TotalTime>
  <Words>2196</Words>
  <Application>Microsoft Macintosh PowerPoint</Application>
  <PresentationFormat>On-screen Show (16:9)</PresentationFormat>
  <Paragraphs>176</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Metrophobic</vt:lpstr>
      <vt:lpstr>Lexend Deca Medium</vt:lpstr>
      <vt:lpstr>Arial</vt:lpstr>
      <vt:lpstr>Lexend Deca</vt:lpstr>
      <vt:lpstr>Söhne</vt:lpstr>
      <vt:lpstr>Music Subject for High School: Sharing Our Music Playlists! by Slidesgo</vt:lpstr>
      <vt:lpstr>Machine Learning and Predictive Analytics Final Project:  Music Sentiment Analysis</vt:lpstr>
      <vt:lpstr>Problem Statement</vt:lpstr>
      <vt:lpstr>Assumptions/Hypotheses about data and model</vt:lpstr>
      <vt:lpstr>Dataset</vt:lpstr>
      <vt:lpstr>Exploratory Data Analysis</vt:lpstr>
      <vt:lpstr>Feature Engineering &amp; Transformations</vt:lpstr>
      <vt:lpstr>Proposed Approaches</vt:lpstr>
      <vt:lpstr>Proposed Solution (Linear Approach)</vt:lpstr>
      <vt:lpstr>Proposed Solution (Coding Snip)</vt:lpstr>
      <vt:lpstr>Results &amp; Learnings</vt:lpstr>
      <vt:lpstr>Future Work</vt:lpstr>
      <vt:lpstr>Links to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Alberto Bermea</cp:lastModifiedBy>
  <cp:revision>6</cp:revision>
  <dcterms:modified xsi:type="dcterms:W3CDTF">2024-05-21T07:36:57Z</dcterms:modified>
</cp:coreProperties>
</file>