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68" r:id="rId5"/>
    <p:sldId id="257" r:id="rId6"/>
    <p:sldId id="263" r:id="rId7"/>
    <p:sldId id="265" r:id="rId8"/>
    <p:sldId id="258" r:id="rId9"/>
    <p:sldId id="264" r:id="rId10"/>
    <p:sldId id="259" r:id="rId11"/>
    <p:sldId id="266" r:id="rId12"/>
    <p:sldId id="260" r:id="rId13"/>
    <p:sldId id="267" r:id="rId14"/>
    <p:sldId id="261" r:id="rId15"/>
    <p:sldId id="269" r:id="rId16"/>
    <p:sldId id="274" r:id="rId17"/>
    <p:sldId id="262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5E7"/>
    <a:srgbClr val="1D9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32" autoAdjust="0"/>
  </p:normalViewPr>
  <p:slideViewPr>
    <p:cSldViewPr snapToGrid="0">
      <p:cViewPr varScale="1">
        <p:scale>
          <a:sx n="60" d="100"/>
          <a:sy n="60" d="100"/>
        </p:scale>
        <p:origin x="30" y="804"/>
      </p:cViewPr>
      <p:guideLst>
        <p:guide orient="horz" pos="170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A3613-1A3E-43C0-9118-6498F2E6EB4D}" type="datetimeFigureOut">
              <a:rPr lang="en-US" smtClean="0"/>
              <a:t>11/19/2013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E292-763E-48E5-8892-1F2817C7CF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1tlfteweb01.test.glbt1.gdg/report/tests/index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g1tlfteweb01.test.glbt1.gdg/report/tests/logs/index.html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E292-763E-48E5-8892-1F2817C7CF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5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 smtClean="0">
                <a:hlinkClick r:id="rId3"/>
              </a:rPr>
              <a:t>List of Test Cases:</a:t>
            </a:r>
          </a:p>
          <a:p>
            <a:r>
              <a:rPr lang="en-US" dirty="0" smtClean="0">
                <a:hlinkClick r:id="rId3"/>
              </a:rPr>
              <a:t>http://g1tlfteweb01.test.glbt1.gdg/report/tests/index.html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Test Output:</a:t>
            </a:r>
          </a:p>
          <a:p>
            <a:r>
              <a:rPr lang="en-US" dirty="0" smtClean="0">
                <a:hlinkClick r:id="rId4"/>
              </a:rPr>
              <a:t>http://g1tlfteweb01.test.glbt1.gdg/report/tests/logs/index.html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E292-763E-48E5-8892-1F2817C7CF0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68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E292-763E-48E5-8892-1F2817C7CF0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6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E292-763E-48E5-8892-1F2817C7C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E292-763E-48E5-8892-1F2817C7CF0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7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E292-763E-48E5-8892-1F2817C7CF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3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E292-763E-48E5-8892-1F2817C7CF0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52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E292-763E-48E5-8892-1F2817C7CF0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2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E292-763E-48E5-8892-1F2817C7CF0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51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E292-763E-48E5-8892-1F2817C7CF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8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E292-763E-48E5-8892-1F2817C7CF0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9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tima.com/weblogs/viewpost.jsp?thread=210434" TargetMode="External"/><Relationship Id="rId13" Type="http://schemas.openxmlformats.org/officeDocument/2006/relationships/hyperlink" Target="https://twitter.com/bernstein_aaron" TargetMode="External"/><Relationship Id="rId18" Type="http://schemas.openxmlformats.org/officeDocument/2006/relationships/hyperlink" Target="https://github.secureserver.net/mwood" TargetMode="External"/><Relationship Id="rId3" Type="http://schemas.openxmlformats.org/officeDocument/2006/relationships/hyperlink" Target="http://en.wikipedia.org/wiki/Software_testing" TargetMode="External"/><Relationship Id="rId7" Type="http://schemas.openxmlformats.org/officeDocument/2006/relationships/hyperlink" Target="https://confluence.atlassian.com/display/CLOVER/Clover+Documentation+Home" TargetMode="External"/><Relationship Id="rId12" Type="http://schemas.openxmlformats.org/officeDocument/2006/relationships/hyperlink" Target="https://github.secureserver.net/abernstein" TargetMode="External"/><Relationship Id="rId17" Type="http://schemas.openxmlformats.org/officeDocument/2006/relationships/hyperlink" Target="mailto:mwood@godaddy.com" TargetMode="External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twitter.com/farhan_zama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iki.jenkins-ci.org/display/JENKINS/Clover+PHP+Plugin" TargetMode="External"/><Relationship Id="rId11" Type="http://schemas.openxmlformats.org/officeDocument/2006/relationships/hyperlink" Target="mailto:abernstein@godaddy.com" TargetMode="External"/><Relationship Id="rId5" Type="http://schemas.openxmlformats.org/officeDocument/2006/relationships/hyperlink" Target="http://xdebug.org/" TargetMode="External"/><Relationship Id="rId15" Type="http://schemas.openxmlformats.org/officeDocument/2006/relationships/hyperlink" Target="https://github.secureserver.net/fzaman" TargetMode="External"/><Relationship Id="rId10" Type="http://schemas.openxmlformats.org/officeDocument/2006/relationships/hyperlink" Target="http://www.levihackwith.com/how-to-read-and-improve-the-c-r-a-p-index-of-your-code/" TargetMode="External"/><Relationship Id="rId4" Type="http://schemas.openxmlformats.org/officeDocument/2006/relationships/hyperlink" Target="http://phpunit.de/" TargetMode="External"/><Relationship Id="rId9" Type="http://schemas.openxmlformats.org/officeDocument/2006/relationships/hyperlink" Target="http://www.artima.com/weblogs/viewpost.jsp?thread=210575" TargetMode="External"/><Relationship Id="rId14" Type="http://schemas.openxmlformats.org/officeDocument/2006/relationships/hyperlink" Target="mailto:fzaman@godaddy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TESTING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/>
              <a:t>With a focus on PHPUnit, PHP_CodeCoverage, and xDebug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of course, where it fits!!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57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5000" kern="1200" cap="all" spc="1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Continuous Integration And/or Triggers</a:t>
            </a:r>
            <a:endParaRPr lang="en-US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6" y="2900068"/>
            <a:ext cx="5145561" cy="3409291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Repository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Polling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Package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At build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Deployments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At deployment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SCM Hooks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Client-Side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 This section splits them into committing workflow hooks, e-mail workflow scripts, and the rest of the client-side scripts.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Server-Side	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These scripts run before and after pushes to the </a:t>
            </a:r>
            <a:r>
              <a:rPr lang="en-US" dirty="0" smtClean="0"/>
              <a:t>server.</a:t>
            </a:r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r>
              <a:rPr lang="en-US" i="1" dirty="0" smtClean="0"/>
              <a:t>* all of which can be quantified and automated.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235" y="2900069"/>
            <a:ext cx="2584614" cy="2628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33" y="2700782"/>
            <a:ext cx="2584614" cy="2628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24128" y="2421645"/>
            <a:ext cx="513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rgbClr val="32B5E7"/>
                </a:solidFill>
              </a:rPr>
              <a:t>Through Continuous </a:t>
            </a:r>
            <a:r>
              <a:rPr lang="en-US" b="1" cap="all" dirty="0" smtClean="0">
                <a:solidFill>
                  <a:srgbClr val="32B5E7"/>
                </a:solidFill>
              </a:rPr>
              <a:t>Integration methods</a:t>
            </a:r>
            <a:endParaRPr lang="en-US" b="1" cap="all" dirty="0">
              <a:solidFill>
                <a:srgbClr val="32B5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0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the best programmers, can and do,</a:t>
            </a:r>
            <a:r>
              <a:rPr lang="en-US" baseline="0" dirty="0" smtClean="0"/>
              <a:t> make mistakes!!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32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kern="1200" cap="all" spc="1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 Cost of Not Testing or Late Testing</a:t>
            </a:r>
            <a:endParaRPr lang="en-US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24127" y="2404533"/>
            <a:ext cx="4824013" cy="3904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Testing is the most time consuming and expensive part of software development.</a:t>
            </a:r>
          </a:p>
          <a:p>
            <a:pPr marL="0" indent="0">
              <a:buNone/>
            </a:pPr>
            <a:r>
              <a:rPr lang="en-US" dirty="0" smtClean="0"/>
              <a:t>Not testing is even more expensive.</a:t>
            </a:r>
          </a:p>
          <a:p>
            <a:pPr marL="0" indent="0">
              <a:buNone/>
            </a:pPr>
            <a:r>
              <a:rPr lang="en-US" dirty="0" smtClean="0"/>
              <a:t>If we have too little testing effort early, the cost of testing increases exponentially.</a:t>
            </a:r>
          </a:p>
          <a:p>
            <a:pPr marL="0" indent="0">
              <a:buNone/>
            </a:pPr>
            <a:r>
              <a:rPr lang="en-US" dirty="0" smtClean="0"/>
              <a:t>Planning for testing after development is prohibitively expensive.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061224" y="2179636"/>
            <a:ext cx="4754880" cy="822960"/>
          </a:xfrm>
        </p:spPr>
        <p:txBody>
          <a:bodyPr/>
          <a:lstStyle/>
          <a:p>
            <a:r>
              <a:rPr lang="en-US" b="1" dirty="0"/>
              <a:t>MAIN FUNCTIONS OF TESTING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061224" y="2967788"/>
            <a:ext cx="4754880" cy="33415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Improve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Reduce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Preserve </a:t>
            </a:r>
            <a:r>
              <a:rPr lang="en-US" dirty="0"/>
              <a:t>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1430732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Bunch of sugar and spice</a:t>
            </a:r>
            <a:r>
              <a:rPr lang="en-US" dirty="0"/>
              <a:t>!!</a:t>
            </a:r>
            <a:r>
              <a:rPr lang="en-US" dirty="0" smtClean="0"/>
              <a:t> (Magic and Fairy Dust)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60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Quality and the C.R.A.P.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The C.R.A.P. (Change Risk Analysis and Predictions) index is designed to analyze and predict the amount of effort, pain, and time required to maintain an existing body of code</a:t>
            </a:r>
            <a:r>
              <a:rPr lang="en-US" i="1" dirty="0" smtClean="0"/>
              <a:t>.</a:t>
            </a:r>
          </a:p>
          <a:p>
            <a:r>
              <a:rPr lang="en-US" dirty="0"/>
              <a:t>The other factor used in calculating the C.R.A.P index, is the number of logic “paths” found within the code.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more individual paths found, the harder the code is to maintain and the higher the index will </a:t>
            </a:r>
            <a:r>
              <a:rPr lang="en-US" dirty="0" smtClean="0"/>
              <a:t>be.</a:t>
            </a:r>
            <a:endParaRPr lang="en-US" dirty="0"/>
          </a:p>
          <a:p>
            <a:r>
              <a:rPr lang="en-US" dirty="0" smtClean="0"/>
              <a:t>Given a Java method m,</a:t>
            </a:r>
          </a:p>
          <a:p>
            <a:pPr lvl="1"/>
            <a:r>
              <a:rPr lang="en-US" dirty="0" smtClean="0"/>
              <a:t>C.R.A.P</a:t>
            </a:r>
            <a:r>
              <a:rPr lang="en-US" dirty="0"/>
              <a:t>.(m) = comp(m)^2 * (1 – cov(m)/100)^3 + comp(m)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3089868"/>
          </a:xfrm>
          <a:solidFill>
            <a:srgbClr val="32B5E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82880" tIns="182880" rIns="182880" bIns="182880"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90% of everything is crap.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chemeClr val="bg1"/>
                </a:solidFill>
              </a:rPr>
              <a:t>~Sturgeon’s </a:t>
            </a:r>
            <a:r>
              <a:rPr lang="en-US" sz="1600" i="1" dirty="0">
                <a:solidFill>
                  <a:schemeClr val="bg1"/>
                </a:solidFill>
              </a:rPr>
              <a:t>Law (one of many variants)</a:t>
            </a:r>
            <a:endParaRPr lang="en-US" sz="1800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bg1"/>
                </a:solidFill>
              </a:rPr>
              <a:t>…</a:t>
            </a:r>
            <a:r>
              <a:rPr lang="en-US" sz="1800" i="1" dirty="0">
                <a:solidFill>
                  <a:schemeClr val="bg1"/>
                </a:solidFill>
              </a:rPr>
              <a:t>software metrics, in general, are just tools. No single metric can tell the whole story; it’s just one more data point. </a:t>
            </a:r>
            <a:endParaRPr lang="en-US" sz="1800" i="1" dirty="0" smtClean="0">
              <a:solidFill>
                <a:schemeClr val="bg1"/>
              </a:solidFill>
            </a:endParaRPr>
          </a:p>
          <a:p>
            <a:r>
              <a:rPr lang="en-US" sz="1800" i="1" dirty="0" smtClean="0">
                <a:solidFill>
                  <a:schemeClr val="bg1"/>
                </a:solidFill>
              </a:rPr>
              <a:t>Metrics </a:t>
            </a:r>
            <a:r>
              <a:rPr lang="en-US" sz="1800" i="1" dirty="0">
                <a:solidFill>
                  <a:schemeClr val="bg1"/>
                </a:solidFill>
              </a:rPr>
              <a:t>are meant to be used by developers, not the other way around – the metric should work for you, you should not have to work for the metric. </a:t>
            </a:r>
            <a:endParaRPr lang="en-US" sz="1800" i="1" dirty="0" smtClean="0">
              <a:solidFill>
                <a:schemeClr val="bg1"/>
              </a:solidFill>
            </a:endParaRPr>
          </a:p>
          <a:p>
            <a:r>
              <a:rPr lang="en-US" sz="1800" i="1" dirty="0" smtClean="0">
                <a:solidFill>
                  <a:schemeClr val="bg1"/>
                </a:solidFill>
              </a:rPr>
              <a:t>Metrics </a:t>
            </a:r>
            <a:r>
              <a:rPr lang="en-US" sz="1800" i="1" dirty="0">
                <a:solidFill>
                  <a:schemeClr val="bg1"/>
                </a:solidFill>
              </a:rPr>
              <a:t>should never be an end unto themselves. </a:t>
            </a:r>
            <a:endParaRPr lang="en-US" sz="1800" i="1" dirty="0" smtClean="0">
              <a:solidFill>
                <a:schemeClr val="bg1"/>
              </a:solidFill>
            </a:endParaRPr>
          </a:p>
          <a:p>
            <a:r>
              <a:rPr lang="en-US" sz="1800" i="1" dirty="0" smtClean="0">
                <a:solidFill>
                  <a:schemeClr val="bg1"/>
                </a:solidFill>
              </a:rPr>
              <a:t>Metrics </a:t>
            </a:r>
            <a:r>
              <a:rPr lang="en-US" sz="1800" i="1" dirty="0">
                <a:solidFill>
                  <a:schemeClr val="bg1"/>
                </a:solidFill>
              </a:rPr>
              <a:t>are meant to help you think, not to do the thinking for you. </a:t>
            </a:r>
            <a:endParaRPr lang="en-US" sz="1800" i="1" dirty="0" smtClean="0">
              <a:solidFill>
                <a:schemeClr val="bg1"/>
              </a:solidFill>
            </a:endParaRPr>
          </a:p>
          <a:p>
            <a:r>
              <a:rPr lang="en-US" sz="1800" i="1" dirty="0" smtClean="0">
                <a:solidFill>
                  <a:schemeClr val="bg1"/>
                </a:solidFill>
              </a:rPr>
              <a:t>~</a:t>
            </a:r>
            <a:r>
              <a:rPr lang="en-US" sz="1800" i="1" dirty="0">
                <a:solidFill>
                  <a:schemeClr val="bg1"/>
                </a:solidFill>
              </a:rPr>
              <a:t>Alberto Savoia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61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PHPUnit, PHP_CodeCoverage, and xDebug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54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with PHPUnit is not a totally different activity from what you should already be doing. It is just a different way of doing it. </a:t>
            </a:r>
          </a:p>
          <a:p>
            <a:pPr marL="0" indent="0">
              <a:buNone/>
            </a:pPr>
            <a:r>
              <a:rPr lang="en-US" sz="2200" b="0" i="0" u="sng" kern="1200" dirty="0" smtClean="0">
                <a:solidFill>
                  <a:schemeClr val="tx1"/>
                </a:solidFill>
                <a:effectLst/>
              </a:rPr>
              <a:t>The difference is between </a:t>
            </a:r>
            <a:r>
              <a:rPr lang="en-US" sz="2200" b="0" i="1" u="sng" kern="1200" dirty="0" smtClean="0">
                <a:solidFill>
                  <a:schemeClr val="tx1"/>
                </a:solidFill>
                <a:effectLst/>
              </a:rPr>
              <a:t>testing</a:t>
            </a:r>
            <a:r>
              <a:rPr lang="en-US" u="sng" dirty="0" smtClean="0"/>
              <a:t>:</a:t>
            </a:r>
            <a:endParaRPr lang="en-US" sz="2200" b="0" i="0" u="sng" kern="1200" dirty="0" smtClean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Checking that your program behaves as expected,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Performing a battery of tests</a:t>
            </a:r>
            <a:r>
              <a:rPr lang="en-US" sz="2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runnable code-fragments that automatically test the correctness of parts (units) of the software. </a:t>
            </a:r>
          </a:p>
          <a:p>
            <a:pPr marL="0" indent="0">
              <a:buNone/>
            </a:pPr>
            <a:r>
              <a:rPr lang="en-US" sz="2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runnable code-fragments are called unit tests.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rgbClr val="32B5E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82880" tIns="182880" rIns="182880" bIns="182880">
            <a:normAutofit fontScale="92500"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Current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PHPUnit </a:t>
            </a:r>
            <a:r>
              <a:rPr lang="en-US" dirty="0">
                <a:solidFill>
                  <a:schemeClr val="bg1"/>
                </a:solidFill>
              </a:rPr>
              <a:t>3.7 requires PHP 5.3.3 (or later), but PHP 5.5.1 (or later) is highly recommended.</a:t>
            </a:r>
          </a:p>
          <a:p>
            <a:r>
              <a:rPr lang="en-US" dirty="0">
                <a:solidFill>
                  <a:schemeClr val="bg1"/>
                </a:solidFill>
              </a:rPr>
              <a:t>PHP_CodeCoverage, the library that is used by PHPUnit to collect and process code coverage information, depends on Xdebug 2.0.5 (or later), but Xdebug 2.2.3 (or later) is highly recommended.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8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PHPUNIT testing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3" b="24993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Questions?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3"/>
              </a:rPr>
              <a:t>Software Testing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PHPUnit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xDebug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Clover PHP Plugin for Jenkins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Clover Documentation</a:t>
            </a:r>
            <a:endParaRPr lang="en-US" dirty="0" smtClean="0"/>
          </a:p>
          <a:p>
            <a:r>
              <a:rPr lang="en-US" dirty="0" smtClean="0"/>
              <a:t>Pardon My French, But This Code is C.R.A.P. </a:t>
            </a:r>
            <a:r>
              <a:rPr lang="en-US" dirty="0" smtClean="0">
                <a:hlinkClick r:id="rId8"/>
              </a:rPr>
              <a:t>(1)</a:t>
            </a:r>
            <a:r>
              <a:rPr lang="en-US" dirty="0" smtClean="0"/>
              <a:t> </a:t>
            </a:r>
            <a:r>
              <a:rPr lang="en-US" dirty="0" smtClean="0">
                <a:hlinkClick r:id="rId9"/>
              </a:rPr>
              <a:t>(2)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How to Read and Improve the C.R.A.P. Index of Your Code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CONTACT INFORMATION</a:t>
            </a:r>
            <a:endParaRPr lang="en-US" b="1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noFill/>
          <a:effectLst/>
        </p:spPr>
        <p:txBody>
          <a:bodyPr lIns="91440" tIns="91440" rIns="91440" bIns="91440">
            <a:normAutofit fontScale="92500" lnSpcReduction="10000"/>
          </a:bodyPr>
          <a:lstStyle/>
          <a:p>
            <a:r>
              <a:rPr lang="en-US" sz="2000" dirty="0"/>
              <a:t>Provide feel free to contact </a:t>
            </a:r>
            <a:r>
              <a:rPr lang="en-US" sz="2000" dirty="0" smtClean="0"/>
              <a:t>us at </a:t>
            </a:r>
            <a:r>
              <a:rPr lang="en-US" sz="2000" dirty="0"/>
              <a:t>the following addresses.</a:t>
            </a:r>
          </a:p>
          <a:p>
            <a:r>
              <a:rPr lang="en-US" sz="2000" dirty="0"/>
              <a:t>m: </a:t>
            </a:r>
            <a:r>
              <a:rPr lang="en-US" sz="2000" dirty="0" smtClean="0">
                <a:hlinkClick r:id="rId11"/>
              </a:rPr>
              <a:t>abernstein@godaddy.com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gd_github</a:t>
            </a:r>
            <a:r>
              <a:rPr lang="en-US" sz="2000" dirty="0"/>
              <a:t>: </a:t>
            </a:r>
            <a:r>
              <a:rPr lang="en-US" sz="2000" dirty="0">
                <a:hlinkClick r:id="rId12"/>
              </a:rPr>
              <a:t>abernstein</a:t>
            </a:r>
            <a:r>
              <a:rPr lang="en-US" sz="20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hlinkClick r:id="rId12"/>
              </a:rPr>
              <a:t> </a:t>
            </a:r>
            <a:r>
              <a:rPr lang="en-US" sz="200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/>
            </a:r>
            <a:br>
              <a:rPr lang="en-US" sz="200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US" sz="2000" dirty="0" smtClean="0"/>
              <a:t>twitter</a:t>
            </a:r>
            <a:r>
              <a:rPr lang="en-US" sz="2000" dirty="0"/>
              <a:t>: </a:t>
            </a:r>
            <a:r>
              <a:rPr lang="en-US" sz="2000" dirty="0">
                <a:hlinkClick r:id="rId13"/>
              </a:rPr>
              <a:t>@</a:t>
            </a:r>
            <a:r>
              <a:rPr lang="en-US" sz="2000" dirty="0" smtClean="0">
                <a:hlinkClick r:id="rId13"/>
              </a:rPr>
              <a:t>bernstein_aaron</a:t>
            </a:r>
            <a:endParaRPr lang="en-US" sz="2000" dirty="0" smtClean="0"/>
          </a:p>
          <a:p>
            <a:r>
              <a:rPr lang="en-US" sz="2000" dirty="0" smtClean="0"/>
              <a:t>m: </a:t>
            </a:r>
            <a:r>
              <a:rPr lang="en-US" sz="2000" dirty="0" smtClean="0">
                <a:hlinkClick r:id="rId14"/>
              </a:rPr>
              <a:t>fzaman@godaddy.com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gd_github: </a:t>
            </a:r>
            <a:r>
              <a:rPr lang="en-US" sz="2000" dirty="0" smtClean="0">
                <a:hlinkClick r:id="rId15"/>
              </a:rPr>
              <a:t>fzaman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twitter: </a:t>
            </a:r>
            <a:r>
              <a:rPr lang="en-US" sz="2000" dirty="0" smtClean="0">
                <a:hlinkClick r:id="rId16"/>
              </a:rPr>
              <a:t>@farhan_zaman</a:t>
            </a:r>
            <a:endParaRPr lang="en-US" sz="2000" dirty="0" smtClean="0"/>
          </a:p>
          <a:p>
            <a:r>
              <a:rPr lang="en-US" sz="2000" dirty="0" smtClean="0"/>
              <a:t>m</a:t>
            </a:r>
            <a:r>
              <a:rPr lang="en-US" sz="2000" dirty="0"/>
              <a:t>: </a:t>
            </a:r>
            <a:r>
              <a:rPr lang="en-US" sz="2100" dirty="0" smtClean="0">
                <a:hlinkClick r:id="rId17"/>
              </a:rPr>
              <a:t>mwood@godaddy.com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000" dirty="0" smtClean="0"/>
              <a:t>gd_github: </a:t>
            </a:r>
            <a:r>
              <a:rPr lang="en-US" sz="2000" dirty="0" smtClean="0">
                <a:hlinkClick r:id="rId18"/>
              </a:rPr>
              <a:t>mwood</a:t>
            </a:r>
            <a:endParaRPr lang="en-US" sz="21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75102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Aaron Bernstein </a:t>
            </a:r>
            <a:r>
              <a:rPr lang="en-US" dirty="0" smtClean="0"/>
              <a:t>– Aspiring CS Engineer</a:t>
            </a:r>
          </a:p>
          <a:p>
            <a:pPr lvl="1"/>
            <a:r>
              <a:rPr lang="en-US" dirty="0"/>
              <a:t>One of the </a:t>
            </a:r>
            <a:r>
              <a:rPr lang="en-US" i="1" dirty="0" smtClean="0"/>
              <a:t>lead software engineers</a:t>
            </a:r>
            <a:r>
              <a:rPr lang="en-US" dirty="0" smtClean="0"/>
              <a:t> </a:t>
            </a:r>
            <a:r>
              <a:rPr lang="en-US" dirty="0"/>
              <a:t>in the </a:t>
            </a:r>
            <a:r>
              <a:rPr lang="en-US" i="1" dirty="0"/>
              <a:t>Workspace</a:t>
            </a:r>
            <a:r>
              <a:rPr lang="en-US" dirty="0"/>
              <a:t> </a:t>
            </a:r>
            <a:r>
              <a:rPr lang="en-US" i="1" dirty="0"/>
              <a:t>Team</a:t>
            </a:r>
            <a:r>
              <a:rPr lang="en-US" dirty="0"/>
              <a:t> at </a:t>
            </a:r>
            <a:r>
              <a:rPr lang="en-US" b="1" i="1" dirty="0">
                <a:solidFill>
                  <a:srgbClr val="92D050"/>
                </a:solidFill>
              </a:rPr>
              <a:t>GoDaddy</a:t>
            </a:r>
          </a:p>
          <a:p>
            <a:pPr lvl="2"/>
            <a:r>
              <a:rPr lang="en-US" dirty="0"/>
              <a:t>Been working with </a:t>
            </a:r>
            <a:r>
              <a:rPr lang="en-US" b="1" i="1" dirty="0">
                <a:solidFill>
                  <a:srgbClr val="92D050"/>
                </a:solidFill>
              </a:rPr>
              <a:t>GoDaddy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for about a year and a half.</a:t>
            </a:r>
          </a:p>
          <a:p>
            <a:pPr lvl="2"/>
            <a:r>
              <a:rPr lang="en-US" dirty="0"/>
              <a:t>Specifically tasked on our </a:t>
            </a:r>
            <a:r>
              <a:rPr lang="en-US" i="1" dirty="0">
                <a:solidFill>
                  <a:srgbClr val="92D050"/>
                </a:solidFill>
              </a:rPr>
              <a:t>FaxThruEmail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product</a:t>
            </a:r>
            <a:r>
              <a:rPr lang="en-US" dirty="0" smtClean="0"/>
              <a:t>.</a:t>
            </a:r>
          </a:p>
          <a:p>
            <a:r>
              <a:rPr lang="en-US" b="1" dirty="0"/>
              <a:t>Micah Wood </a:t>
            </a:r>
            <a:r>
              <a:rPr lang="en-US" dirty="0"/>
              <a:t>– </a:t>
            </a:r>
            <a:r>
              <a:rPr lang="en-US" dirty="0" smtClean="0"/>
              <a:t>Aspiring Software Engineer</a:t>
            </a:r>
          </a:p>
          <a:p>
            <a:pPr lvl="1"/>
            <a:r>
              <a:rPr lang="en-US" dirty="0"/>
              <a:t>One of the </a:t>
            </a:r>
            <a:r>
              <a:rPr lang="en-US" i="1" dirty="0" smtClean="0"/>
              <a:t>software engineers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/>
              <a:t>Workspace</a:t>
            </a:r>
            <a:r>
              <a:rPr lang="en-US" dirty="0"/>
              <a:t> </a:t>
            </a:r>
            <a:r>
              <a:rPr lang="en-US" i="1" dirty="0"/>
              <a:t>Team</a:t>
            </a:r>
            <a:r>
              <a:rPr lang="en-US" dirty="0"/>
              <a:t> at </a:t>
            </a:r>
            <a:r>
              <a:rPr lang="en-US" b="1" i="1" dirty="0">
                <a:solidFill>
                  <a:srgbClr val="92D050"/>
                </a:solidFill>
              </a:rPr>
              <a:t>GoDaddy</a:t>
            </a:r>
          </a:p>
          <a:p>
            <a:pPr lvl="2"/>
            <a:r>
              <a:rPr lang="en-US" dirty="0"/>
              <a:t>Been working with </a:t>
            </a:r>
            <a:r>
              <a:rPr lang="en-US" b="1" i="1" dirty="0">
                <a:solidFill>
                  <a:srgbClr val="92D050"/>
                </a:solidFill>
              </a:rPr>
              <a:t>GoDaddy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for about </a:t>
            </a:r>
            <a:r>
              <a:rPr lang="en-US" dirty="0" smtClean="0"/>
              <a:t>two years.</a:t>
            </a:r>
            <a:endParaRPr lang="en-US" dirty="0"/>
          </a:p>
          <a:p>
            <a:pPr lvl="2"/>
            <a:r>
              <a:rPr lang="en-US" dirty="0"/>
              <a:t>Specifically tasked on our </a:t>
            </a:r>
            <a:r>
              <a:rPr lang="en-US" i="1" dirty="0">
                <a:solidFill>
                  <a:srgbClr val="92D050"/>
                </a:solidFill>
              </a:rPr>
              <a:t>FaxThruEmail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product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Farhan Zaman </a:t>
            </a:r>
            <a:r>
              <a:rPr lang="en-US" dirty="0" smtClean="0"/>
              <a:t>– Software Engineer in Test</a:t>
            </a:r>
          </a:p>
          <a:p>
            <a:pPr lvl="1"/>
            <a:r>
              <a:rPr lang="en-US" dirty="0"/>
              <a:t>One of the </a:t>
            </a:r>
            <a:r>
              <a:rPr lang="en-US" i="1" dirty="0" smtClean="0"/>
              <a:t>automation engineers</a:t>
            </a:r>
            <a:r>
              <a:rPr lang="en-US" dirty="0" smtClean="0"/>
              <a:t> </a:t>
            </a:r>
            <a:r>
              <a:rPr lang="en-US" dirty="0"/>
              <a:t>in the </a:t>
            </a:r>
            <a:r>
              <a:rPr lang="en-US" i="1" dirty="0"/>
              <a:t>Workspace</a:t>
            </a:r>
            <a:r>
              <a:rPr lang="en-US" dirty="0"/>
              <a:t> </a:t>
            </a:r>
            <a:r>
              <a:rPr lang="en-US" i="1" dirty="0"/>
              <a:t>Team</a:t>
            </a:r>
            <a:r>
              <a:rPr lang="en-US" dirty="0"/>
              <a:t> at </a:t>
            </a:r>
            <a:r>
              <a:rPr lang="en-US" b="1" i="1" dirty="0">
                <a:solidFill>
                  <a:srgbClr val="92D050"/>
                </a:solidFill>
              </a:rPr>
              <a:t>GoDaddy</a:t>
            </a:r>
          </a:p>
          <a:p>
            <a:pPr lvl="2"/>
            <a:r>
              <a:rPr lang="en-US" dirty="0"/>
              <a:t>Been working with </a:t>
            </a:r>
            <a:r>
              <a:rPr lang="en-US" b="1" i="1" dirty="0">
                <a:solidFill>
                  <a:srgbClr val="92D050"/>
                </a:solidFill>
              </a:rPr>
              <a:t>GoDaddy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for about a year and a half.</a:t>
            </a:r>
          </a:p>
          <a:p>
            <a:pPr lvl="2"/>
            <a:r>
              <a:rPr lang="en-US" dirty="0"/>
              <a:t>Specifically tasked on our </a:t>
            </a:r>
            <a:r>
              <a:rPr lang="en-US" i="1" dirty="0" smtClean="0">
                <a:solidFill>
                  <a:srgbClr val="92D050"/>
                </a:solidFill>
              </a:rPr>
              <a:t>Webmail, etc </a:t>
            </a:r>
            <a:r>
              <a:rPr lang="en-US" dirty="0" smtClean="0"/>
              <a:t>product.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1904163"/>
          </a:xfrm>
          <a:solidFill>
            <a:srgbClr val="1D9BA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lIns="182880" tIns="182880" rIns="182880" bIns="182880"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Combined Experience Includes: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Fifteen plus years of programming in a multitude of languages…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We’ve all been </a:t>
            </a:r>
            <a:r>
              <a:rPr lang="en-US" dirty="0">
                <a:solidFill>
                  <a:schemeClr val="bg1"/>
                </a:solidFill>
              </a:rPr>
              <a:t>working towards fully covering our </a:t>
            </a:r>
            <a:r>
              <a:rPr lang="en-US" dirty="0" smtClean="0">
                <a:solidFill>
                  <a:schemeClr val="bg1"/>
                </a:solidFill>
              </a:rPr>
              <a:t>application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with unit, functional, integration, browser testing over time.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65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You, should love testing!!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40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938" r="95125">
                        <a14:foregroundMark x1="48625" y1="83417" x2="48625" y2="83417"/>
                        <a14:foregroundMark x1="44688" y1="84500" x2="44688" y2="84500"/>
                        <a14:foregroundMark x1="46875" y1="88750" x2="46875" y2="88750"/>
                        <a14:foregroundMark x1="47438" y1="86333" x2="47438" y2="86333"/>
                        <a14:foregroundMark x1="41313" y1="83750" x2="41313" y2="83750"/>
                        <a14:foregroundMark x1="39938" y1="84000" x2="39938" y2="84000"/>
                        <a14:foregroundMark x1="18500" y1="79500" x2="18500" y2="79500"/>
                        <a14:foregroundMark x1="7938" y1="76333" x2="7938" y2="76333"/>
                        <a14:foregroundMark x1="10938" y1="65750" x2="10938" y2="65750"/>
                        <a14:foregroundMark x1="9563" y1="74750" x2="9563" y2="74750"/>
                        <a14:foregroundMark x1="91375" y1="53000" x2="91375" y2="53000"/>
                        <a14:foregroundMark x1="95125" y1="49583" x2="95125" y2="49583"/>
                        <a14:foregroundMark x1="49250" y1="34500" x2="49250" y2="34500"/>
                        <a14:backgroundMark x1="64125" y1="43167" x2="64125" y2="43167"/>
                        <a14:backgroundMark x1="11125" y1="62833" x2="11125" y2="62833"/>
                        <a14:backgroundMark x1="62187" y1="38667" x2="62187" y2="38667"/>
                        <a14:backgroundMark x1="63750" y1="76833" x2="63750" y2="76833"/>
                        <a14:backgroundMark x1="81438" y1="73167" x2="81438" y2="73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827" y="1731605"/>
            <a:ext cx="6526784" cy="489509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smtClean="0"/>
              <a:t>Software Engineers</a:t>
            </a:r>
          </a:p>
          <a:p>
            <a:r>
              <a:rPr lang="en-US" dirty="0" smtClean="0"/>
              <a:t>Throughout the development process, one should be performing tests on code that they author.</a:t>
            </a:r>
          </a:p>
          <a:p>
            <a:r>
              <a:rPr lang="en-US" sz="1800" b="1" dirty="0" smtClean="0"/>
              <a:t>Test Engineers</a:t>
            </a:r>
          </a:p>
          <a:p>
            <a:r>
              <a:rPr lang="en-US" dirty="0" smtClean="0"/>
              <a:t>By the nature of the title, their primary function is to test software.</a:t>
            </a:r>
          </a:p>
          <a:p>
            <a:r>
              <a:rPr lang="en-US" sz="1800" b="1" dirty="0" smtClean="0"/>
              <a:t>Automation Engineers</a:t>
            </a:r>
          </a:p>
          <a:p>
            <a:r>
              <a:rPr lang="en-US" dirty="0" smtClean="0"/>
              <a:t>Developing tools and procedures to test software through automated methods.</a:t>
            </a:r>
          </a:p>
          <a:p>
            <a:r>
              <a:rPr lang="en-US" sz="1800" b="1" dirty="0" smtClean="0"/>
              <a:t>Management</a:t>
            </a:r>
          </a:p>
          <a:p>
            <a:r>
              <a:rPr lang="en-US" dirty="0" smtClean="0"/>
              <a:t>Ultimately responsible for the product integrity.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Anything you</a:t>
            </a:r>
            <a:r>
              <a:rPr lang="en-US" baseline="0" dirty="0" smtClean="0"/>
              <a:t> code!!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75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and Types of Software testing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3667009" cy="822960"/>
          </a:xfrm>
        </p:spPr>
        <p:txBody>
          <a:bodyPr/>
          <a:lstStyle/>
          <a:p>
            <a:r>
              <a:rPr lang="en-US" b="1" dirty="0" smtClean="0"/>
              <a:t>LEVELS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/>
              <a:t>Unit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/>
              <a:t>Acceptance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Integration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91137" y="2179636"/>
            <a:ext cx="6137729" cy="822960"/>
          </a:xfrm>
        </p:spPr>
        <p:txBody>
          <a:bodyPr/>
          <a:lstStyle/>
          <a:p>
            <a:r>
              <a:rPr lang="en-US" b="1" dirty="0" smtClean="0"/>
              <a:t>TYPES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91137" y="2967788"/>
            <a:ext cx="3199796" cy="33415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A/B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Acceptance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Alpha/Beta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Compatibility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Destructive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Development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8010646" y="3002596"/>
            <a:ext cx="3519776" cy="3341572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Internationalization </a:t>
            </a:r>
            <a:r>
              <a:rPr lang="en-US" dirty="0"/>
              <a:t>and </a:t>
            </a:r>
            <a:r>
              <a:rPr lang="en-US" dirty="0" smtClean="0"/>
              <a:t> localization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Installation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Functional/Non-Functional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Regression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Smoke </a:t>
            </a:r>
            <a:r>
              <a:rPr lang="en-US" dirty="0"/>
              <a:t>and </a:t>
            </a:r>
            <a:r>
              <a:rPr lang="en-US" dirty="0" smtClean="0"/>
              <a:t>Sanity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Software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Usability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9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STATIC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Reviews</a:t>
            </a:r>
            <a:r>
              <a:rPr lang="en-US" sz="2000" dirty="0"/>
              <a:t>, walkthroughs, </a:t>
            </a:r>
            <a:r>
              <a:rPr lang="en-US" sz="2000" dirty="0" smtClean="0"/>
              <a:t>or</a:t>
            </a:r>
            <a:r>
              <a:rPr lang="en-US" sz="2000" dirty="0"/>
              <a:t> inspections are referred to as static </a:t>
            </a:r>
            <a:r>
              <a:rPr lang="en-US" sz="2000" dirty="0" smtClean="0"/>
              <a:t>testing.</a:t>
            </a:r>
          </a:p>
          <a:p>
            <a:r>
              <a:rPr lang="en-US" sz="2000" dirty="0"/>
              <a:t>Static testing can be omitted, and in practice often is.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DYNAMIC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911574" cy="33415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xecuting </a:t>
            </a:r>
            <a:r>
              <a:rPr lang="en-US" dirty="0"/>
              <a:t>programmed code with a given set of test cases is referred to as dynamic </a:t>
            </a:r>
            <a:r>
              <a:rPr lang="en-US" dirty="0" smtClean="0"/>
              <a:t>testing.</a:t>
            </a:r>
          </a:p>
          <a:p>
            <a:r>
              <a:rPr lang="en-US" dirty="0"/>
              <a:t>Dynamic testing takes place when the program itself is used. </a:t>
            </a: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/>
              <a:t>testing may begin before the program is 100% complete in order to test particular sections of code and are applied to discrete functions or modules. </a:t>
            </a:r>
            <a:endParaRPr lang="en-US" dirty="0" smtClean="0"/>
          </a:p>
          <a:p>
            <a:r>
              <a:rPr lang="en-US" dirty="0" smtClean="0"/>
              <a:t>Typical </a:t>
            </a:r>
            <a:r>
              <a:rPr lang="en-US" dirty="0"/>
              <a:t>techniques for this are either using stubs/drivers or execution from a debugger environment.</a:t>
            </a:r>
          </a:p>
        </p:txBody>
      </p:sp>
    </p:spTree>
    <p:extLst>
      <p:ext uri="{BB962C8B-B14F-4D97-AF65-F5344CB8AC3E}">
        <p14:creationId xmlns:p14="http://schemas.microsoft.com/office/powerpoint/2010/main" val="1052945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much as feasibly possible!!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39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the</a:t>
            </a:r>
            <a:r>
              <a:rPr lang="en-US" baseline="0" dirty="0" smtClean="0"/>
              <a:t> proofing process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VERIFICATION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process of determining whether the products of a given phase of the software development process fulfill the requirements established during the previous phase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VALIDATION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process of evaluating software at the end of software development to ensure compliance with intended usage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577</TotalTime>
  <Words>780</Words>
  <Application>Microsoft Office PowerPoint</Application>
  <PresentationFormat>Widescreen</PresentationFormat>
  <Paragraphs>155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 3</vt:lpstr>
      <vt:lpstr>Integral</vt:lpstr>
      <vt:lpstr>Software TESTING CONCEPTS</vt:lpstr>
      <vt:lpstr>Introduction</vt:lpstr>
      <vt:lpstr>Who</vt:lpstr>
      <vt:lpstr>Roles</vt:lpstr>
      <vt:lpstr>What</vt:lpstr>
      <vt:lpstr>Levels and Types of Software testing</vt:lpstr>
      <vt:lpstr>Testing METHODS</vt:lpstr>
      <vt:lpstr>When</vt:lpstr>
      <vt:lpstr>Parts of the proofing process</vt:lpstr>
      <vt:lpstr>Where</vt:lpstr>
      <vt:lpstr>Continuous Integration And/or Triggers</vt:lpstr>
      <vt:lpstr>Why</vt:lpstr>
      <vt:lpstr> Cost of Not Testing or Late Testing</vt:lpstr>
      <vt:lpstr>How</vt:lpstr>
      <vt:lpstr>Code Quality and the C.R.A.P. Index</vt:lpstr>
      <vt:lpstr>tools</vt:lpstr>
      <vt:lpstr>PHPUNIT</vt:lpstr>
      <vt:lpstr>PHPUNIT testing</vt:lpstr>
      <vt:lpstr>Thank You! Questions?</vt:lpstr>
    </vt:vector>
  </TitlesOfParts>
  <Company>Go Daddy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</dc:title>
  <dc:creator>Aaron Bernstein</dc:creator>
  <cp:lastModifiedBy>Aaron Bernstein</cp:lastModifiedBy>
  <cp:revision>42</cp:revision>
  <dcterms:created xsi:type="dcterms:W3CDTF">2013-11-18T20:13:36Z</dcterms:created>
  <dcterms:modified xsi:type="dcterms:W3CDTF">2013-11-19T17:37:24Z</dcterms:modified>
</cp:coreProperties>
</file>