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Anonym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757473-7E52-4BE4-A7B5-B93F21A36654}">
  <a:tblStyle styleId="{F7757473-7E52-4BE4-A7B5-B93F21A366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4.xml"/><Relationship Id="rId33" Type="http://schemas.openxmlformats.org/officeDocument/2006/relationships/font" Target="fonts/Nunito-boldItalic.fntdata"/><Relationship Id="rId10" Type="http://schemas.openxmlformats.org/officeDocument/2006/relationships/slide" Target="slides/slide3.xml"/><Relationship Id="rId32" Type="http://schemas.openxmlformats.org/officeDocument/2006/relationships/font" Target="fonts/Nunito-italic.fntdata"/><Relationship Id="rId13" Type="http://schemas.openxmlformats.org/officeDocument/2006/relationships/slide" Target="slides/slide6.xml"/><Relationship Id="rId35" Type="http://schemas.openxmlformats.org/officeDocument/2006/relationships/font" Target="fonts/MavenPro-bold.fntdata"/><Relationship Id="rId12" Type="http://schemas.openxmlformats.org/officeDocument/2006/relationships/slide" Target="slides/slide5.xml"/><Relationship Id="rId34" Type="http://schemas.openxmlformats.org/officeDocument/2006/relationships/font" Target="fonts/MavenPro-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2-23T15:48:21.510">
    <p:pos x="821" y="1006"/>
    <p:text>pas très clair (si c'est l'existant, un besoin, ..)</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2-23T15:51:17.947">
    <p:pos x="508" y="776"/>
    <p:text>si l'exemple était clair, les règles seraient différentes (index, numRuleExcel, message, et pas juste la regexp). En plus il aurait mieux valu mettre un 2ème champ dans la notice exemple et une règle qui ne passe pas sur ce second champs, plutôt que d'avoir 2 règles en contradiction sur le même champ...</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2-23T16:03:35.270">
    <p:pos x="6000" y="0"/>
    <p:text>peut-être fusionner ce slide avec le précédent. Vous présentez d'abord le slide 16, et ensuite l'image de la slide 17 (modale d'ajout) vient par dessus l'autre capture et vous dites simplement que édition et ajout nécessitent des formulaires spécifiques au type de règle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fabb3200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fabb3200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YANN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04e070ef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04e070ef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fabb3200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fabb3200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MICHELLE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fabb3200e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fabb3200e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fabb3200e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fabb3200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MAXENCE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fabb3200e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fabb3200e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MAXENCE DOM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fabb3200e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fabb3200e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fabb3200e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fabb3200e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RADJAA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fabb3200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fabb3200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MICHELLE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ed6aa35d6_1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ed6aa35d6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YANN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fabb3200e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fabb3200e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ed6aa35d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ed6aa35d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Tout le monde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fabb3200e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fabb3200e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bed6aa35d6_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bed6aa35d6_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fabb3200e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fabb3200e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MAXENCE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ed6aa35d6_1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ed6aa35d6_1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YANN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ed6aa35d6_2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ed6aa35d6_2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YANN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ed6aa35d6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ed6aa35d6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RADJAA, NOTES : interface n’est plus maintenue ou mise à jour, pas d’export des résultats pour les bibliothécaires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fabb3200e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fabb3200e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ed6aa35d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ed6aa35d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fabb320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fabb320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504146" y="471340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1800">
                <a:solidFill>
                  <a:schemeClr val="dk2"/>
                </a:solidFill>
                <a:latin typeface="Nunito"/>
                <a:ea typeface="Nunito"/>
                <a:cs typeface="Nunito"/>
                <a:sym typeface="Nunito"/>
              </a:defRPr>
            </a:lvl1pPr>
            <a:lvl2pPr lvl="1" rtl="0" algn="r">
              <a:buNone/>
              <a:defRPr sz="1800">
                <a:solidFill>
                  <a:schemeClr val="dk2"/>
                </a:solidFill>
                <a:latin typeface="Nunito"/>
                <a:ea typeface="Nunito"/>
                <a:cs typeface="Nunito"/>
                <a:sym typeface="Nunito"/>
              </a:defRPr>
            </a:lvl2pPr>
            <a:lvl3pPr lvl="2" rtl="0" algn="r">
              <a:buNone/>
              <a:defRPr sz="1800">
                <a:solidFill>
                  <a:schemeClr val="dk2"/>
                </a:solidFill>
                <a:latin typeface="Nunito"/>
                <a:ea typeface="Nunito"/>
                <a:cs typeface="Nunito"/>
                <a:sym typeface="Nunito"/>
              </a:defRPr>
            </a:lvl3pPr>
            <a:lvl4pPr lvl="3" rtl="0" algn="r">
              <a:buNone/>
              <a:defRPr sz="1800">
                <a:solidFill>
                  <a:schemeClr val="dk2"/>
                </a:solidFill>
                <a:latin typeface="Nunito"/>
                <a:ea typeface="Nunito"/>
                <a:cs typeface="Nunito"/>
                <a:sym typeface="Nunito"/>
              </a:defRPr>
            </a:lvl4pPr>
            <a:lvl5pPr lvl="4" rtl="0" algn="r">
              <a:buNone/>
              <a:defRPr sz="1800">
                <a:solidFill>
                  <a:schemeClr val="dk2"/>
                </a:solidFill>
                <a:latin typeface="Nunito"/>
                <a:ea typeface="Nunito"/>
                <a:cs typeface="Nunito"/>
                <a:sym typeface="Nunito"/>
              </a:defRPr>
            </a:lvl5pPr>
            <a:lvl6pPr lvl="5" rtl="0" algn="r">
              <a:buNone/>
              <a:defRPr sz="1800">
                <a:solidFill>
                  <a:schemeClr val="dk2"/>
                </a:solidFill>
                <a:latin typeface="Nunito"/>
                <a:ea typeface="Nunito"/>
                <a:cs typeface="Nunito"/>
                <a:sym typeface="Nunito"/>
              </a:defRPr>
            </a:lvl6pPr>
            <a:lvl7pPr lvl="6" rtl="0" algn="r">
              <a:buNone/>
              <a:defRPr sz="1800">
                <a:solidFill>
                  <a:schemeClr val="dk2"/>
                </a:solidFill>
                <a:latin typeface="Nunito"/>
                <a:ea typeface="Nunito"/>
                <a:cs typeface="Nunito"/>
                <a:sym typeface="Nunito"/>
              </a:defRPr>
            </a:lvl7pPr>
            <a:lvl8pPr lvl="7" rtl="0" algn="r">
              <a:buNone/>
              <a:defRPr sz="1800">
                <a:solidFill>
                  <a:schemeClr val="dk2"/>
                </a:solidFill>
                <a:latin typeface="Nunito"/>
                <a:ea typeface="Nunito"/>
                <a:cs typeface="Nunito"/>
                <a:sym typeface="Nunito"/>
              </a:defRPr>
            </a:lvl8pPr>
            <a:lvl9pPr lvl="8" rtl="0" algn="r">
              <a:buNone/>
              <a:defRPr sz="18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comments" Target="../comments/commen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824000" y="3486725"/>
            <a:ext cx="4641900" cy="14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t>Réalisé</a:t>
            </a:r>
            <a:r>
              <a:rPr lang="fr" sz="1000"/>
              <a:t> par : </a:t>
            </a:r>
            <a:endParaRPr sz="1000"/>
          </a:p>
          <a:p>
            <a:pPr indent="457200" lvl="0" marL="0" rtl="0" algn="l">
              <a:lnSpc>
                <a:spcPct val="115000"/>
              </a:lnSpc>
              <a:spcBef>
                <a:spcPts val="1000"/>
              </a:spcBef>
              <a:spcAft>
                <a:spcPts val="0"/>
              </a:spcAft>
              <a:buNone/>
            </a:pPr>
            <a:r>
              <a:rPr lang="fr" sz="1000"/>
              <a:t>ADBI</a:t>
            </a:r>
            <a:r>
              <a:rPr lang="fr" sz="1000"/>
              <a:t> Karim</a:t>
            </a:r>
            <a:endParaRPr sz="1000"/>
          </a:p>
          <a:p>
            <a:pPr indent="457200" lvl="0" marL="0" rtl="0" algn="l">
              <a:lnSpc>
                <a:spcPct val="115000"/>
              </a:lnSpc>
              <a:spcBef>
                <a:spcPts val="0"/>
              </a:spcBef>
              <a:spcAft>
                <a:spcPts val="0"/>
              </a:spcAft>
              <a:buNone/>
            </a:pPr>
            <a:r>
              <a:rPr lang="fr" sz="1000"/>
              <a:t>AGAGNA Radjaa</a:t>
            </a:r>
            <a:endParaRPr sz="1000"/>
          </a:p>
          <a:p>
            <a:pPr indent="457200" lvl="0" marL="0" rtl="0" algn="l">
              <a:lnSpc>
                <a:spcPct val="115000"/>
              </a:lnSpc>
              <a:spcBef>
                <a:spcPts val="0"/>
              </a:spcBef>
              <a:spcAft>
                <a:spcPts val="0"/>
              </a:spcAft>
              <a:buNone/>
            </a:pPr>
            <a:r>
              <a:rPr lang="fr" sz="1000"/>
              <a:t>DELFANTI</a:t>
            </a:r>
            <a:r>
              <a:rPr lang="fr" sz="1000"/>
              <a:t> Maxence</a:t>
            </a:r>
            <a:endParaRPr sz="1000"/>
          </a:p>
          <a:p>
            <a:pPr indent="457200" lvl="0" marL="0" rtl="0" algn="l">
              <a:lnSpc>
                <a:spcPct val="115000"/>
              </a:lnSpc>
              <a:spcBef>
                <a:spcPts val="0"/>
              </a:spcBef>
              <a:spcAft>
                <a:spcPts val="0"/>
              </a:spcAft>
              <a:buNone/>
            </a:pPr>
            <a:r>
              <a:rPr lang="fr" sz="1000"/>
              <a:t>FIUME Dominique</a:t>
            </a:r>
            <a:endParaRPr sz="1000"/>
          </a:p>
          <a:p>
            <a:pPr indent="457200" lvl="0" marL="0" rtl="0" algn="l">
              <a:lnSpc>
                <a:spcPct val="115000"/>
              </a:lnSpc>
              <a:spcBef>
                <a:spcPts val="0"/>
              </a:spcBef>
              <a:spcAft>
                <a:spcPts val="0"/>
              </a:spcAft>
              <a:buNone/>
            </a:pPr>
            <a:r>
              <a:rPr lang="fr" sz="1000"/>
              <a:t>LEANO MARTINET Michelle</a:t>
            </a:r>
            <a:endParaRPr sz="1000"/>
          </a:p>
          <a:p>
            <a:pPr indent="457200" lvl="0" marL="0" rtl="0" algn="l">
              <a:lnSpc>
                <a:spcPct val="115000"/>
              </a:lnSpc>
              <a:spcBef>
                <a:spcPts val="0"/>
              </a:spcBef>
              <a:spcAft>
                <a:spcPts val="0"/>
              </a:spcAft>
              <a:buNone/>
            </a:pPr>
            <a:r>
              <a:rPr lang="fr" sz="1000"/>
              <a:t>MONTEIX Yann </a:t>
            </a:r>
            <a:endParaRPr sz="1000"/>
          </a:p>
          <a:p>
            <a:pPr indent="457200" lvl="0" marL="0" rtl="0" algn="l">
              <a:lnSpc>
                <a:spcPct val="115000"/>
              </a:lnSpc>
              <a:spcBef>
                <a:spcPts val="0"/>
              </a:spcBef>
              <a:spcAft>
                <a:spcPts val="0"/>
              </a:spcAft>
              <a:buNone/>
            </a:pPr>
            <a:r>
              <a:t/>
            </a:r>
            <a:endParaRPr sz="900"/>
          </a:p>
        </p:txBody>
      </p:sp>
      <p:pic>
        <p:nvPicPr>
          <p:cNvPr id="278" name="Google Shape;278;p13"/>
          <p:cNvPicPr preferRelativeResize="0"/>
          <p:nvPr/>
        </p:nvPicPr>
        <p:blipFill>
          <a:blip r:embed="rId3">
            <a:alphaModFix/>
          </a:blip>
          <a:stretch>
            <a:fillRect/>
          </a:stretch>
        </p:blipFill>
        <p:spPr>
          <a:xfrm>
            <a:off x="637175" y="1120349"/>
            <a:ext cx="5248754" cy="14898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Modélisation des règles (1)</a:t>
            </a:r>
            <a:endParaRPr/>
          </a:p>
        </p:txBody>
      </p:sp>
      <p:sp>
        <p:nvSpPr>
          <p:cNvPr id="350" name="Google Shape;350;p22"/>
          <p:cNvSpPr txBox="1"/>
          <p:nvPr>
            <p:ph idx="1" type="body"/>
          </p:nvPr>
        </p:nvSpPr>
        <p:spPr>
          <a:xfrm>
            <a:off x="479175" y="1938925"/>
            <a:ext cx="4133100" cy="3212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b="1" lang="fr"/>
              <a:t>Matching </a:t>
            </a:r>
            <a:r>
              <a:rPr lang="fr"/>
              <a:t>:</a:t>
            </a:r>
            <a:endParaRPr/>
          </a:p>
          <a:p>
            <a:pPr indent="-304800" lvl="1" marL="914400" rtl="0" algn="l">
              <a:spcBef>
                <a:spcPts val="1000"/>
              </a:spcBef>
              <a:spcAft>
                <a:spcPts val="0"/>
              </a:spcAft>
              <a:buSzPts val="1200"/>
              <a:buChar char="○"/>
            </a:pPr>
            <a:r>
              <a:rPr lang="fr" sz="1200"/>
              <a:t>008 doit contenir "x3"</a:t>
            </a:r>
            <a:endParaRPr b="1"/>
          </a:p>
          <a:p>
            <a:pPr indent="-311150" lvl="0" marL="457200" rtl="0" algn="l">
              <a:spcBef>
                <a:spcPts val="1000"/>
              </a:spcBef>
              <a:spcAft>
                <a:spcPts val="0"/>
              </a:spcAft>
              <a:buSzPts val="1300"/>
              <a:buChar char="●"/>
            </a:pPr>
            <a:r>
              <a:rPr b="1" lang="fr"/>
              <a:t>Structurelle </a:t>
            </a:r>
            <a:r>
              <a:rPr lang="fr"/>
              <a:t>:</a:t>
            </a:r>
            <a:endParaRPr/>
          </a:p>
          <a:p>
            <a:pPr indent="-304800" lvl="1" marL="914400" rtl="0" algn="l">
              <a:spcBef>
                <a:spcPts val="1000"/>
              </a:spcBef>
              <a:spcAft>
                <a:spcPts val="0"/>
              </a:spcAft>
              <a:buSzPts val="1200"/>
              <a:buChar char="○"/>
            </a:pPr>
            <a:r>
              <a:rPr lang="fr" sz="1200"/>
              <a:t>309 ne doit pas être présente</a:t>
            </a:r>
            <a:endParaRPr sz="1200"/>
          </a:p>
          <a:p>
            <a:pPr indent="-311150" lvl="0" marL="457200" rtl="0" algn="l">
              <a:spcBef>
                <a:spcPts val="1000"/>
              </a:spcBef>
              <a:spcAft>
                <a:spcPts val="0"/>
              </a:spcAft>
              <a:buSzPts val="1300"/>
              <a:buChar char="●"/>
            </a:pPr>
            <a:r>
              <a:rPr b="1" lang="fr"/>
              <a:t>Dépendance </a:t>
            </a:r>
            <a:r>
              <a:rPr lang="fr"/>
              <a:t>:</a:t>
            </a:r>
            <a:endParaRPr/>
          </a:p>
          <a:p>
            <a:pPr indent="-304800" lvl="1" marL="914400" rtl="0" algn="l">
              <a:spcBef>
                <a:spcPts val="1000"/>
              </a:spcBef>
              <a:spcAft>
                <a:spcPts val="0"/>
              </a:spcAft>
              <a:buSzPts val="1200"/>
              <a:buChar char="○"/>
            </a:pPr>
            <a:r>
              <a:rPr lang="fr" sz="1200"/>
              <a:t>029$b, les 4 premières positions doivent être identiques à celles de 328$d</a:t>
            </a:r>
            <a:endParaRPr sz="1200"/>
          </a:p>
          <a:p>
            <a:pPr indent="0" lvl="0" marL="457200" rtl="0" algn="l">
              <a:spcBef>
                <a:spcPts val="1000"/>
              </a:spcBef>
              <a:spcAft>
                <a:spcPts val="0"/>
              </a:spcAft>
              <a:buNone/>
            </a:pPr>
            <a:r>
              <a:t/>
            </a:r>
            <a:endParaRPr sz="1200"/>
          </a:p>
          <a:p>
            <a:pPr indent="0" lvl="0" marL="0" rtl="0" algn="l">
              <a:spcBef>
                <a:spcPts val="1000"/>
              </a:spcBef>
              <a:spcAft>
                <a:spcPts val="0"/>
              </a:spcAft>
              <a:buNone/>
            </a:pPr>
            <a:r>
              <a:t/>
            </a:r>
            <a:endParaRPr sz="1000"/>
          </a:p>
          <a:p>
            <a:pPr indent="0" lvl="0" marL="0" rtl="0" algn="l">
              <a:spcBef>
                <a:spcPts val="0"/>
              </a:spcBef>
              <a:spcAft>
                <a:spcPts val="1200"/>
              </a:spcAft>
              <a:buNone/>
            </a:pPr>
            <a:r>
              <a:t/>
            </a:r>
            <a:endParaRPr/>
          </a:p>
        </p:txBody>
      </p:sp>
      <p:sp>
        <p:nvSpPr>
          <p:cNvPr id="351" name="Google Shape;351;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52" name="Google Shape;352;p22"/>
          <p:cNvSpPr txBox="1"/>
          <p:nvPr>
            <p:ph idx="2" type="body"/>
          </p:nvPr>
        </p:nvSpPr>
        <p:spPr>
          <a:xfrm>
            <a:off x="4729050" y="1938925"/>
            <a:ext cx="3971400" cy="294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fr"/>
              <a:t>Conditionnelle de Matching :</a:t>
            </a:r>
            <a:endParaRPr b="1"/>
          </a:p>
          <a:p>
            <a:pPr indent="-304800" lvl="1" marL="914400" rtl="0" algn="l">
              <a:spcBef>
                <a:spcPts val="1000"/>
              </a:spcBef>
              <a:spcAft>
                <a:spcPts val="0"/>
              </a:spcAft>
              <a:buSzPts val="1200"/>
              <a:buChar char="○"/>
            </a:pPr>
            <a:r>
              <a:rPr lang="fr" sz="1200"/>
              <a:t>Si 214 #0 et $d, doit commencer par "DL espace" ou "[" ou un chiffre</a:t>
            </a:r>
            <a:endParaRPr sz="1200"/>
          </a:p>
          <a:p>
            <a:pPr indent="-311150" lvl="0" marL="457200" rtl="0" algn="l">
              <a:spcBef>
                <a:spcPts val="1000"/>
              </a:spcBef>
              <a:spcAft>
                <a:spcPts val="0"/>
              </a:spcAft>
              <a:buSzPts val="1300"/>
              <a:buChar char="●"/>
            </a:pPr>
            <a:r>
              <a:rPr b="1" lang="fr"/>
              <a:t>Conditionnelle Structurelle :</a:t>
            </a:r>
            <a:endParaRPr b="1"/>
          </a:p>
          <a:p>
            <a:pPr indent="-304800" lvl="1" marL="914400" rtl="0" algn="l">
              <a:spcBef>
                <a:spcPts val="1000"/>
              </a:spcBef>
              <a:spcAft>
                <a:spcPts val="0"/>
              </a:spcAft>
              <a:buSzPts val="1200"/>
              <a:buChar char="○"/>
            </a:pPr>
            <a:r>
              <a:rPr lang="fr" sz="1200"/>
              <a:t>Si 008 commence par Aa, 215 $a et $d obligatoires</a:t>
            </a:r>
            <a:endParaRPr sz="1200"/>
          </a:p>
          <a:p>
            <a:pPr indent="-311150" lvl="0" marL="457200" rtl="0" algn="l">
              <a:spcBef>
                <a:spcPts val="1000"/>
              </a:spcBef>
              <a:spcAft>
                <a:spcPts val="0"/>
              </a:spcAft>
              <a:buSzPts val="1300"/>
              <a:buChar char="●"/>
            </a:pPr>
            <a:r>
              <a:rPr b="1" lang="fr"/>
              <a:t>Conditionnelle de Dépendance</a:t>
            </a:r>
            <a:r>
              <a:rPr lang="fr"/>
              <a:t> :</a:t>
            </a:r>
            <a:endParaRPr/>
          </a:p>
          <a:p>
            <a:pPr indent="-304800" lvl="1" marL="914400" rtl="0" algn="l">
              <a:spcBef>
                <a:spcPts val="1000"/>
              </a:spcBef>
              <a:spcAft>
                <a:spcPts val="1000"/>
              </a:spcAft>
              <a:buSzPts val="1200"/>
              <a:buChar char="○"/>
            </a:pPr>
            <a:r>
              <a:rPr lang="fr" sz="1200"/>
              <a:t>Si 225 ind1=0 $a est différent du 410$t</a:t>
            </a:r>
            <a:endParaRPr b="1"/>
          </a:p>
        </p:txBody>
      </p:sp>
      <p:sp>
        <p:nvSpPr>
          <p:cNvPr id="353" name="Google Shape;353;p22"/>
          <p:cNvSpPr txBox="1"/>
          <p:nvPr/>
        </p:nvSpPr>
        <p:spPr>
          <a:xfrm>
            <a:off x="1303800" y="141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Nunito"/>
                <a:ea typeface="Nunito"/>
                <a:cs typeface="Nunito"/>
                <a:sym typeface="Nunito"/>
              </a:rPr>
              <a:t>10 types de règles différentes</a:t>
            </a:r>
            <a:endParaRPr b="1">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Modélisation des règles (2)</a:t>
            </a:r>
            <a:endParaRPr/>
          </a:p>
        </p:txBody>
      </p:sp>
      <p:sp>
        <p:nvSpPr>
          <p:cNvPr id="359" name="Google Shape;359;p23"/>
          <p:cNvSpPr txBox="1"/>
          <p:nvPr>
            <p:ph idx="1" type="body"/>
          </p:nvPr>
        </p:nvSpPr>
        <p:spPr>
          <a:xfrm>
            <a:off x="510925" y="1853850"/>
            <a:ext cx="3430500" cy="292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fr"/>
              <a:t>Référentiel </a:t>
            </a:r>
            <a:r>
              <a:rPr lang="fr"/>
              <a:t>:</a:t>
            </a:r>
            <a:endParaRPr/>
          </a:p>
          <a:p>
            <a:pPr indent="-304800" lvl="1" marL="914400" rtl="0" algn="l">
              <a:spcBef>
                <a:spcPts val="1000"/>
              </a:spcBef>
              <a:spcAft>
                <a:spcPts val="0"/>
              </a:spcAft>
              <a:buSzPts val="1200"/>
              <a:buChar char="○"/>
            </a:pPr>
            <a:r>
              <a:rPr lang="fr" sz="1200"/>
              <a:t>Si 602$a, vérifier dans Idref, à partir de l'identifiant $3, que 008 commence par Ta</a:t>
            </a:r>
            <a:endParaRPr sz="1200"/>
          </a:p>
          <a:p>
            <a:pPr indent="-311150" lvl="0" marL="457200" rtl="0" algn="l">
              <a:spcBef>
                <a:spcPts val="1000"/>
              </a:spcBef>
              <a:spcAft>
                <a:spcPts val="0"/>
              </a:spcAft>
              <a:buSzPts val="1300"/>
              <a:buChar char="●"/>
            </a:pPr>
            <a:r>
              <a:rPr b="1" lang="fr"/>
              <a:t>Précédence </a:t>
            </a:r>
            <a:r>
              <a:rPr lang="fr"/>
              <a:t>:</a:t>
            </a:r>
            <a:endParaRPr/>
          </a:p>
          <a:p>
            <a:pPr indent="-304800" lvl="1" marL="914400" rtl="0" algn="l">
              <a:spcBef>
                <a:spcPts val="1000"/>
              </a:spcBef>
              <a:spcAft>
                <a:spcPts val="0"/>
              </a:spcAft>
              <a:buSzPts val="1200"/>
              <a:buChar char="○"/>
            </a:pPr>
            <a:r>
              <a:rPr lang="fr" sz="1200"/>
              <a:t>6XX $a et $2fmesh, $a doit être précédé d’un $3</a:t>
            </a:r>
            <a:endParaRPr sz="1200"/>
          </a:p>
          <a:p>
            <a:pPr indent="-311150" lvl="0" marL="457200" rtl="0" algn="l">
              <a:spcBef>
                <a:spcPts val="1000"/>
              </a:spcBef>
              <a:spcAft>
                <a:spcPts val="0"/>
              </a:spcAft>
              <a:buSzPts val="1300"/>
              <a:buChar char="●"/>
            </a:pPr>
            <a:r>
              <a:rPr b="1" lang="fr"/>
              <a:t>Compte </a:t>
            </a:r>
            <a:r>
              <a:rPr lang="fr"/>
              <a:t>:</a:t>
            </a:r>
            <a:endParaRPr/>
          </a:p>
          <a:p>
            <a:pPr indent="-304800" lvl="1" marL="914400" rtl="0" algn="l">
              <a:spcBef>
                <a:spcPts val="1000"/>
              </a:spcBef>
              <a:spcAft>
                <a:spcPts val="1000"/>
              </a:spcAft>
              <a:buSzPts val="1200"/>
              <a:buChar char="○"/>
            </a:pPr>
            <a:r>
              <a:rPr lang="fr" sz="1200"/>
              <a:t>Si plusieurs 101$d, il doit y avoir autant de 330</a:t>
            </a:r>
            <a:endParaRPr sz="1200"/>
          </a:p>
        </p:txBody>
      </p:sp>
      <p:sp>
        <p:nvSpPr>
          <p:cNvPr id="360" name="Google Shape;360;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61" name="Google Shape;361;p23"/>
          <p:cNvSpPr txBox="1"/>
          <p:nvPr>
            <p:ph idx="2" type="body"/>
          </p:nvPr>
        </p:nvSpPr>
        <p:spPr>
          <a:xfrm>
            <a:off x="4649525" y="1853850"/>
            <a:ext cx="3430500" cy="279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fr"/>
              <a:t>Ordonnancement </a:t>
            </a:r>
            <a:r>
              <a:rPr lang="fr"/>
              <a:t>:</a:t>
            </a:r>
            <a:endParaRPr/>
          </a:p>
          <a:p>
            <a:pPr indent="-304800" lvl="1" marL="914400" rtl="0" algn="l">
              <a:spcBef>
                <a:spcPts val="1000"/>
              </a:spcBef>
              <a:spcAft>
                <a:spcPts val="0"/>
              </a:spcAft>
              <a:buSzPts val="1200"/>
              <a:buChar char="○"/>
            </a:pPr>
            <a:r>
              <a:rPr lang="fr" sz="1200"/>
              <a:t>Si plusieurs zones 214, doivent respecter l'ordre des chiffres de l'ind2</a:t>
            </a:r>
            <a:endParaRPr sz="1200"/>
          </a:p>
          <a:p>
            <a:pPr indent="0" lvl="0" marL="457200" rtl="0" algn="l">
              <a:spcBef>
                <a:spcPts val="1000"/>
              </a:spcBef>
              <a:spcAft>
                <a:spcPts val="10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200"/>
              <a:t>Phasage</a:t>
            </a:r>
            <a:endParaRPr sz="2200"/>
          </a:p>
        </p:txBody>
      </p:sp>
      <p:graphicFrame>
        <p:nvGraphicFramePr>
          <p:cNvPr id="367" name="Google Shape;367;p24"/>
          <p:cNvGraphicFramePr/>
          <p:nvPr/>
        </p:nvGraphicFramePr>
        <p:xfrm>
          <a:off x="1302274" y="994889"/>
          <a:ext cx="3000000" cy="3000000"/>
        </p:xfrm>
        <a:graphic>
          <a:graphicData uri="http://schemas.openxmlformats.org/drawingml/2006/table">
            <a:tbl>
              <a:tblPr>
                <a:noFill/>
                <a:tableStyleId>{F7757473-7E52-4BE4-A7B5-B93F21A36654}</a:tableStyleId>
              </a:tblPr>
              <a:tblGrid>
                <a:gridCol w="1996425"/>
                <a:gridCol w="757175"/>
                <a:gridCol w="757175"/>
                <a:gridCol w="757175"/>
                <a:gridCol w="757175"/>
                <a:gridCol w="757175"/>
                <a:gridCol w="757175"/>
              </a:tblGrid>
              <a:tr h="396225">
                <a:tc>
                  <a:txBody>
                    <a:bodyPr/>
                    <a:lstStyle/>
                    <a:p>
                      <a:pPr indent="0" lvl="0" marL="0" rtl="0" algn="l">
                        <a:spcBef>
                          <a:spcPts val="0"/>
                        </a:spcBef>
                        <a:spcAft>
                          <a:spcPts val="0"/>
                        </a:spcAft>
                        <a:buNone/>
                      </a:pPr>
                      <a:r>
                        <a:t/>
                      </a:r>
                      <a:endParaRPr sz="1100">
                        <a:solidFill>
                          <a:srgbClr val="FFFFFF"/>
                        </a:solidFill>
                        <a:latin typeface="Nunito"/>
                        <a:ea typeface="Nunito"/>
                        <a:cs typeface="Nunito"/>
                        <a:sym typeface="Nunito"/>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fr" sz="1100">
                          <a:latin typeface="Nunito"/>
                          <a:ea typeface="Nunito"/>
                          <a:cs typeface="Nunito"/>
                          <a:sym typeface="Nunito"/>
                        </a:rPr>
                        <a:t>S1</a:t>
                      </a:r>
                      <a:endParaRPr sz="1100">
                        <a:latin typeface="Nunito"/>
                        <a:ea typeface="Nunito"/>
                        <a:cs typeface="Nunito"/>
                        <a:sym typeface="Nunito"/>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fr" sz="1100">
                          <a:latin typeface="Nunito"/>
                          <a:ea typeface="Nunito"/>
                          <a:cs typeface="Nunito"/>
                          <a:sym typeface="Nunito"/>
                        </a:rPr>
                        <a:t>S2</a:t>
                      </a:r>
                      <a:endParaRPr sz="1100">
                        <a:latin typeface="Nunito"/>
                        <a:ea typeface="Nunito"/>
                        <a:cs typeface="Nunito"/>
                        <a:sym typeface="Nunito"/>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fr" sz="1100">
                          <a:latin typeface="Nunito"/>
                          <a:ea typeface="Nunito"/>
                          <a:cs typeface="Nunito"/>
                          <a:sym typeface="Nunito"/>
                        </a:rPr>
                        <a:t>S3</a:t>
                      </a:r>
                      <a:endParaRPr sz="1100">
                        <a:latin typeface="Nunito"/>
                        <a:ea typeface="Nunito"/>
                        <a:cs typeface="Nunito"/>
                        <a:sym typeface="Nunito"/>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fr" sz="1100">
                          <a:latin typeface="Nunito"/>
                          <a:ea typeface="Nunito"/>
                          <a:cs typeface="Nunito"/>
                          <a:sym typeface="Nunito"/>
                        </a:rPr>
                        <a:t>S4</a:t>
                      </a:r>
                      <a:endParaRPr sz="1100">
                        <a:latin typeface="Nunito"/>
                        <a:ea typeface="Nunito"/>
                        <a:cs typeface="Nunito"/>
                        <a:sym typeface="Nunito"/>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fr" sz="1100">
                          <a:latin typeface="Nunito"/>
                          <a:ea typeface="Nunito"/>
                          <a:cs typeface="Nunito"/>
                          <a:sym typeface="Nunito"/>
                        </a:rPr>
                        <a:t>S5</a:t>
                      </a:r>
                      <a:endParaRPr sz="1100">
                        <a:latin typeface="Nunito"/>
                        <a:ea typeface="Nunito"/>
                        <a:cs typeface="Nunito"/>
                        <a:sym typeface="Nunito"/>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fr" sz="1100">
                          <a:latin typeface="Nunito"/>
                          <a:ea typeface="Nunito"/>
                          <a:cs typeface="Nunito"/>
                          <a:sym typeface="Nunito"/>
                        </a:rPr>
                        <a:t>S6</a:t>
                      </a:r>
                      <a:endParaRPr sz="1100">
                        <a:latin typeface="Nunito"/>
                        <a:ea typeface="Nunito"/>
                        <a:cs typeface="Nunito"/>
                        <a:sym typeface="Nunito"/>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r>
              <a:tr h="323350">
                <a:tc>
                  <a:txBody>
                    <a:bodyPr/>
                    <a:lstStyle/>
                    <a:p>
                      <a:pPr indent="0" lvl="0" marL="0" rtl="0" algn="l">
                        <a:lnSpc>
                          <a:spcPct val="115000"/>
                        </a:lnSpc>
                        <a:spcBef>
                          <a:spcPts val="0"/>
                        </a:spcBef>
                        <a:spcAft>
                          <a:spcPts val="0"/>
                        </a:spcAft>
                        <a:buNone/>
                      </a:pPr>
                      <a:r>
                        <a:rPr b="1" lang="fr" sz="1100">
                          <a:solidFill>
                            <a:schemeClr val="dk2"/>
                          </a:solidFill>
                          <a:latin typeface="Nunito"/>
                          <a:ea typeface="Nunito"/>
                          <a:cs typeface="Nunito"/>
                          <a:sym typeface="Nunito"/>
                        </a:rPr>
                        <a:t>Saisie des règles</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2">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hMerge="1"/>
                <a:tc gridSpan="4">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hMerge="1"/>
                <a:tc hMerge="1"/>
                <a:tc hMerge="1"/>
              </a:tr>
              <a:tr h="314800">
                <a:tc>
                  <a:txBody>
                    <a:bodyPr/>
                    <a:lstStyle/>
                    <a:p>
                      <a:pPr indent="0" lvl="0" marL="0" rtl="0" algn="l">
                        <a:lnSpc>
                          <a:spcPct val="115000"/>
                        </a:lnSpc>
                        <a:spcBef>
                          <a:spcPts val="0"/>
                        </a:spcBef>
                        <a:spcAft>
                          <a:spcPts val="0"/>
                        </a:spcAft>
                        <a:buNone/>
                      </a:pPr>
                      <a:r>
                        <a:rPr b="1" lang="fr" sz="1100">
                          <a:solidFill>
                            <a:schemeClr val="dk2"/>
                          </a:solidFill>
                          <a:latin typeface="Nunito"/>
                          <a:ea typeface="Nunito"/>
                          <a:cs typeface="Nunito"/>
                          <a:sym typeface="Nunito"/>
                        </a:rPr>
                        <a:t>Implémentation des règles</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4">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hMerge="1"/>
                <a:tc hMerge="1"/>
                <a:tc hMerge="1"/>
                <a:tc gridSpan="2">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hMerge="1"/>
              </a:tr>
              <a:tr h="297650">
                <a:tc>
                  <a:txBody>
                    <a:bodyPr/>
                    <a:lstStyle/>
                    <a:p>
                      <a:pPr indent="0" lvl="0" marL="0" rtl="0" algn="l">
                        <a:lnSpc>
                          <a:spcPct val="115000"/>
                        </a:lnSpc>
                        <a:spcBef>
                          <a:spcPts val="0"/>
                        </a:spcBef>
                        <a:spcAft>
                          <a:spcPts val="0"/>
                        </a:spcAft>
                        <a:buNone/>
                      </a:pPr>
                      <a:r>
                        <a:rPr b="1" lang="fr" sz="1100">
                          <a:solidFill>
                            <a:schemeClr val="dk2"/>
                          </a:solidFill>
                          <a:latin typeface="Nunito"/>
                          <a:ea typeface="Nunito"/>
                          <a:cs typeface="Nunito"/>
                          <a:sym typeface="Nunito"/>
                        </a:rPr>
                        <a:t>Tests unitaires</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2">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hMerge="1"/>
                <a:tc gridSpan="3">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hMerge="1"/>
                <a:tc hMerge="1"/>
                <a:tc>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r>
              <a:tr h="280525">
                <a:tc>
                  <a:txBody>
                    <a:bodyPr/>
                    <a:lstStyle/>
                    <a:p>
                      <a:pPr indent="0" lvl="0" marL="0" rtl="0" algn="l">
                        <a:lnSpc>
                          <a:spcPct val="115000"/>
                        </a:lnSpc>
                        <a:spcBef>
                          <a:spcPts val="0"/>
                        </a:spcBef>
                        <a:spcAft>
                          <a:spcPts val="0"/>
                        </a:spcAft>
                        <a:buNone/>
                      </a:pPr>
                      <a:r>
                        <a:rPr b="1" lang="fr" sz="1100">
                          <a:solidFill>
                            <a:schemeClr val="dk2"/>
                          </a:solidFill>
                          <a:latin typeface="Nunito"/>
                          <a:ea typeface="Nunito"/>
                          <a:cs typeface="Nunito"/>
                          <a:sym typeface="Nunito"/>
                        </a:rPr>
                        <a:t>Interface de vérification</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2">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hMerge="1"/>
                <a:tc gridSpan="4">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hMerge="1"/>
                <a:tc hMerge="1"/>
                <a:tc hMerge="1"/>
              </a:tr>
              <a:tr h="323375">
                <a:tc>
                  <a:txBody>
                    <a:bodyPr/>
                    <a:lstStyle/>
                    <a:p>
                      <a:pPr indent="0" lvl="0" marL="0" rtl="0" algn="l">
                        <a:lnSpc>
                          <a:spcPct val="115000"/>
                        </a:lnSpc>
                        <a:spcBef>
                          <a:spcPts val="0"/>
                        </a:spcBef>
                        <a:spcAft>
                          <a:spcPts val="0"/>
                        </a:spcAft>
                        <a:buNone/>
                      </a:pPr>
                      <a:r>
                        <a:rPr b="1" lang="fr" sz="1100">
                          <a:solidFill>
                            <a:schemeClr val="dk2"/>
                          </a:solidFill>
                          <a:latin typeface="Nunito"/>
                          <a:ea typeface="Nunito"/>
                          <a:cs typeface="Nunito"/>
                          <a:sym typeface="Nunito"/>
                        </a:rPr>
                        <a:t>Interface de règles</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5">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hMerge="1"/>
                <a:tc hMerge="1"/>
                <a:tc hMerge="1"/>
                <a:tc hMerge="1"/>
              </a:tr>
              <a:tr h="306225">
                <a:tc>
                  <a:txBody>
                    <a:bodyPr/>
                    <a:lstStyle/>
                    <a:p>
                      <a:pPr indent="0" lvl="0" marL="0" rtl="0" algn="l">
                        <a:lnSpc>
                          <a:spcPct val="115000"/>
                        </a:lnSpc>
                        <a:spcBef>
                          <a:spcPts val="0"/>
                        </a:spcBef>
                        <a:spcAft>
                          <a:spcPts val="1200"/>
                        </a:spcAft>
                        <a:buNone/>
                      </a:pPr>
                      <a:r>
                        <a:rPr b="1" lang="fr" sz="1100">
                          <a:solidFill>
                            <a:schemeClr val="dk2"/>
                          </a:solidFill>
                          <a:latin typeface="Nunito"/>
                          <a:ea typeface="Nunito"/>
                          <a:cs typeface="Nunito"/>
                          <a:sym typeface="Nunito"/>
                        </a:rPr>
                        <a:t>Rapports Excel</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2">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hMerge="1"/>
                <a:tc gridSpan="2">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hMerge="1"/>
                <a:tc>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r>
              <a:tr h="314800">
                <a:tc>
                  <a:txBody>
                    <a:bodyPr/>
                    <a:lstStyle/>
                    <a:p>
                      <a:pPr indent="0" lvl="0" marL="0" rtl="0" algn="l">
                        <a:lnSpc>
                          <a:spcPct val="115000"/>
                        </a:lnSpc>
                        <a:spcBef>
                          <a:spcPts val="0"/>
                        </a:spcBef>
                        <a:spcAft>
                          <a:spcPts val="1200"/>
                        </a:spcAft>
                        <a:buNone/>
                      </a:pPr>
                      <a:r>
                        <a:rPr b="1" lang="fr" sz="1100">
                          <a:solidFill>
                            <a:schemeClr val="dk2"/>
                          </a:solidFill>
                          <a:latin typeface="Nunito"/>
                          <a:ea typeface="Nunito"/>
                          <a:cs typeface="Nunito"/>
                          <a:sym typeface="Nunito"/>
                        </a:rPr>
                        <a:t>Historique des notices</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2">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hMerge="1"/>
                <a:tc gridSpan="3">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hMerge="1"/>
                <a:tc hMerge="1"/>
                <a:tc>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r>
              <a:tr h="307650">
                <a:tc>
                  <a:txBody>
                    <a:bodyPr/>
                    <a:lstStyle/>
                    <a:p>
                      <a:pPr indent="0" lvl="0" marL="0" rtl="0" algn="l">
                        <a:lnSpc>
                          <a:spcPct val="115000"/>
                        </a:lnSpc>
                        <a:spcBef>
                          <a:spcPts val="0"/>
                        </a:spcBef>
                        <a:spcAft>
                          <a:spcPts val="1200"/>
                        </a:spcAft>
                        <a:buNone/>
                      </a:pPr>
                      <a:r>
                        <a:rPr b="1" lang="fr" sz="1100">
                          <a:solidFill>
                            <a:schemeClr val="dk2"/>
                          </a:solidFill>
                          <a:latin typeface="Nunito"/>
                          <a:ea typeface="Nunito"/>
                          <a:cs typeface="Nunito"/>
                          <a:sym typeface="Nunito"/>
                        </a:rPr>
                        <a:t>Debug</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2">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hMerge="1"/>
                <a:tc gridSpan="4">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hMerge="1"/>
                <a:tc hMerge="1"/>
                <a:tc hMerge="1"/>
              </a:tr>
              <a:tr h="289075">
                <a:tc>
                  <a:txBody>
                    <a:bodyPr/>
                    <a:lstStyle/>
                    <a:p>
                      <a:pPr indent="0" lvl="0" marL="0" rtl="0" algn="l">
                        <a:lnSpc>
                          <a:spcPct val="115000"/>
                        </a:lnSpc>
                        <a:spcBef>
                          <a:spcPts val="0"/>
                        </a:spcBef>
                        <a:spcAft>
                          <a:spcPts val="0"/>
                        </a:spcAft>
                        <a:buNone/>
                      </a:pPr>
                      <a:r>
                        <a:rPr b="1" lang="fr" sz="1100">
                          <a:solidFill>
                            <a:schemeClr val="dk2"/>
                          </a:solidFill>
                          <a:latin typeface="Nunito"/>
                          <a:ea typeface="Nunito"/>
                          <a:cs typeface="Nunito"/>
                          <a:sym typeface="Nunito"/>
                        </a:rPr>
                        <a:t>Documentation</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5">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hMerge="1"/>
                <a:tc hMerge="1"/>
                <a:tc hMerge="1"/>
                <a:tc hMerge="1"/>
                <a:tc>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r>
              <a:tr h="297650">
                <a:tc>
                  <a:txBody>
                    <a:bodyPr/>
                    <a:lstStyle/>
                    <a:p>
                      <a:pPr indent="0" lvl="0" marL="0" rtl="0" algn="l">
                        <a:lnSpc>
                          <a:spcPct val="115000"/>
                        </a:lnSpc>
                        <a:spcBef>
                          <a:spcPts val="0"/>
                        </a:spcBef>
                        <a:spcAft>
                          <a:spcPts val="1200"/>
                        </a:spcAft>
                        <a:buNone/>
                      </a:pPr>
                      <a:r>
                        <a:rPr b="1" lang="fr" sz="1100">
                          <a:solidFill>
                            <a:schemeClr val="dk2"/>
                          </a:solidFill>
                          <a:latin typeface="Nunito"/>
                          <a:ea typeface="Nunito"/>
                          <a:cs typeface="Nunito"/>
                          <a:sym typeface="Nunito"/>
                        </a:rPr>
                        <a:t>Déploiement</a:t>
                      </a:r>
                      <a:endParaRPr b="1"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alpha val="0"/>
                      </a:srgbClr>
                    </a:solidFill>
                  </a:tcPr>
                </a:tc>
                <a:tc gridSpan="6">
                  <a:txBody>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hMerge="1"/>
                <a:tc hMerge="1"/>
                <a:tc hMerge="1"/>
                <a:tc hMerge="1"/>
                <a:tc hMerge="1"/>
              </a:tr>
            </a:tbl>
          </a:graphicData>
        </a:graphic>
      </p:graphicFrame>
      <p:sp>
        <p:nvSpPr>
          <p:cNvPr id="368" name="Google Shape;368;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74" name="Google Shape;374;p25"/>
          <p:cNvSpPr txBox="1"/>
          <p:nvPr>
            <p:ph idx="1" type="body"/>
          </p:nvPr>
        </p:nvSpPr>
        <p:spPr>
          <a:xfrm>
            <a:off x="1388550" y="2016150"/>
            <a:ext cx="6366900" cy="11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fr" sz="3600">
                <a:latin typeface="Maven Pro"/>
                <a:ea typeface="Maven Pro"/>
                <a:cs typeface="Maven Pro"/>
                <a:sym typeface="Maven Pro"/>
              </a:rPr>
              <a:t>III. Bilan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80" name="Google Shape;380;p26"/>
          <p:cNvPicPr preferRelativeResize="0"/>
          <p:nvPr/>
        </p:nvPicPr>
        <p:blipFill>
          <a:blip r:embed="rId3">
            <a:alphaModFix/>
          </a:blip>
          <a:stretch>
            <a:fillRect/>
          </a:stretch>
        </p:blipFill>
        <p:spPr>
          <a:xfrm>
            <a:off x="3183100" y="1278613"/>
            <a:ext cx="5362549" cy="3043474"/>
          </a:xfrm>
          <a:prstGeom prst="rect">
            <a:avLst/>
          </a:prstGeom>
          <a:noFill/>
          <a:ln>
            <a:noFill/>
          </a:ln>
        </p:spPr>
      </p:pic>
      <p:sp>
        <p:nvSpPr>
          <p:cNvPr id="381" name="Google Shape;38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Saisie</a:t>
            </a:r>
            <a:endParaRPr/>
          </a:p>
        </p:txBody>
      </p:sp>
      <p:pic>
        <p:nvPicPr>
          <p:cNvPr id="382" name="Google Shape;382;p26"/>
          <p:cNvPicPr preferRelativeResize="0"/>
          <p:nvPr/>
        </p:nvPicPr>
        <p:blipFill>
          <a:blip r:embed="rId4">
            <a:alphaModFix/>
          </a:blip>
          <a:stretch>
            <a:fillRect/>
          </a:stretch>
        </p:blipFill>
        <p:spPr>
          <a:xfrm>
            <a:off x="440421" y="1769400"/>
            <a:ext cx="2498350" cy="160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88" name="Google Shape;388;p27"/>
          <p:cNvSpPr txBox="1"/>
          <p:nvPr>
            <p:ph idx="4294967295" type="title"/>
          </p:nvPr>
        </p:nvSpPr>
        <p:spPr>
          <a:xfrm>
            <a:off x="582075" y="283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Vérification</a:t>
            </a:r>
            <a:endParaRPr/>
          </a:p>
        </p:txBody>
      </p:sp>
      <p:pic>
        <p:nvPicPr>
          <p:cNvPr id="389" name="Google Shape;389;p27"/>
          <p:cNvPicPr preferRelativeResize="0"/>
          <p:nvPr/>
        </p:nvPicPr>
        <p:blipFill>
          <a:blip r:embed="rId3">
            <a:alphaModFix/>
          </a:blip>
          <a:stretch>
            <a:fillRect/>
          </a:stretch>
        </p:blipFill>
        <p:spPr>
          <a:xfrm>
            <a:off x="1239175" y="1002525"/>
            <a:ext cx="6665651" cy="3846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95" name="Google Shape;395;p28"/>
          <p:cNvPicPr preferRelativeResize="0"/>
          <p:nvPr/>
        </p:nvPicPr>
        <p:blipFill>
          <a:blip r:embed="rId3">
            <a:alphaModFix/>
          </a:blip>
          <a:stretch>
            <a:fillRect/>
          </a:stretch>
        </p:blipFill>
        <p:spPr>
          <a:xfrm>
            <a:off x="152400" y="1597875"/>
            <a:ext cx="8839200" cy="3038229"/>
          </a:xfrm>
          <a:prstGeom prst="rect">
            <a:avLst/>
          </a:prstGeom>
          <a:noFill/>
          <a:ln>
            <a:noFill/>
          </a:ln>
        </p:spPr>
      </p:pic>
      <p:sp>
        <p:nvSpPr>
          <p:cNvPr id="396" name="Google Shape;39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Historique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Règles</a:t>
            </a:r>
            <a:endParaRPr/>
          </a:p>
        </p:txBody>
      </p:sp>
      <p:sp>
        <p:nvSpPr>
          <p:cNvPr id="402" name="Google Shape;402;p2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03" name="Google Shape;403;p29"/>
          <p:cNvPicPr preferRelativeResize="0"/>
          <p:nvPr/>
        </p:nvPicPr>
        <p:blipFill>
          <a:blip r:embed="rId3">
            <a:alphaModFix/>
          </a:blip>
          <a:stretch>
            <a:fillRect/>
          </a:stretch>
        </p:blipFill>
        <p:spPr>
          <a:xfrm>
            <a:off x="996701" y="1496150"/>
            <a:ext cx="7150599" cy="324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idx="4294967295" type="title"/>
          </p:nvPr>
        </p:nvSpPr>
        <p:spPr>
          <a:xfrm>
            <a:off x="548525" y="151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Règles - Ajout</a:t>
            </a:r>
            <a:endParaRPr/>
          </a:p>
        </p:txBody>
      </p:sp>
      <p:sp>
        <p:nvSpPr>
          <p:cNvPr id="409" name="Google Shape;409;p3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410" name="Google Shape;410;p30"/>
          <p:cNvPicPr preferRelativeResize="0"/>
          <p:nvPr/>
        </p:nvPicPr>
        <p:blipFill>
          <a:blip r:embed="rId4">
            <a:alphaModFix/>
          </a:blip>
          <a:stretch>
            <a:fillRect/>
          </a:stretch>
        </p:blipFill>
        <p:spPr>
          <a:xfrm>
            <a:off x="1876188" y="910650"/>
            <a:ext cx="5391625" cy="3826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dk2"/>
                </a:solidFill>
              </a:rPr>
              <a:t>‹#›</a:t>
            </a:fld>
            <a:endParaRPr>
              <a:solidFill>
                <a:schemeClr val="dk2"/>
              </a:solidFill>
            </a:endParaRPr>
          </a:p>
        </p:txBody>
      </p:sp>
      <p:sp>
        <p:nvSpPr>
          <p:cNvPr id="416" name="Google Shape;416;p31"/>
          <p:cNvSpPr txBox="1"/>
          <p:nvPr>
            <p:ph idx="4294967295" type="title"/>
          </p:nvPr>
        </p:nvSpPr>
        <p:spPr>
          <a:xfrm>
            <a:off x="275050" y="222650"/>
            <a:ext cx="3077400" cy="5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200"/>
              <a:t>Mise en </a:t>
            </a:r>
            <a:endParaRPr sz="2200"/>
          </a:p>
          <a:p>
            <a:pPr indent="0" lvl="0" marL="0" rtl="0" algn="l">
              <a:spcBef>
                <a:spcPts val="0"/>
              </a:spcBef>
              <a:spcAft>
                <a:spcPts val="0"/>
              </a:spcAft>
              <a:buSzPts val="990"/>
              <a:buNone/>
            </a:pPr>
            <a:r>
              <a:rPr lang="fr" sz="2200"/>
              <a:t>production</a:t>
            </a:r>
            <a:endParaRPr sz="2200"/>
          </a:p>
        </p:txBody>
      </p:sp>
      <p:pic>
        <p:nvPicPr>
          <p:cNvPr id="417" name="Google Shape;417;p31"/>
          <p:cNvPicPr preferRelativeResize="0"/>
          <p:nvPr/>
        </p:nvPicPr>
        <p:blipFill rotWithShape="1">
          <a:blip r:embed="rId3">
            <a:alphaModFix/>
          </a:blip>
          <a:srcRect b="2685" l="0" r="6994" t="0"/>
          <a:stretch/>
        </p:blipFill>
        <p:spPr>
          <a:xfrm>
            <a:off x="999150" y="7525"/>
            <a:ext cx="655487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84" name="Google Shape;284;p14"/>
          <p:cNvSpPr txBox="1"/>
          <p:nvPr>
            <p:ph idx="1" type="body"/>
          </p:nvPr>
        </p:nvSpPr>
        <p:spPr>
          <a:xfrm>
            <a:off x="1286900" y="2016150"/>
            <a:ext cx="6366900" cy="1111200"/>
          </a:xfrm>
          <a:prstGeom prst="rect">
            <a:avLst/>
          </a:prstGeom>
        </p:spPr>
        <p:txBody>
          <a:bodyPr anchorCtr="0" anchor="t" bIns="91425" lIns="91425" spcFirstLastPara="1" rIns="91425" wrap="square" tIns="91425">
            <a:normAutofit/>
          </a:bodyPr>
          <a:lstStyle/>
          <a:p>
            <a:pPr indent="-457200" lvl="0" marL="457200" rtl="0" algn="l">
              <a:lnSpc>
                <a:spcPct val="100000"/>
              </a:lnSpc>
              <a:spcBef>
                <a:spcPts val="0"/>
              </a:spcBef>
              <a:spcAft>
                <a:spcPts val="0"/>
              </a:spcAft>
              <a:buSzPts val="3600"/>
              <a:buFont typeface="Maven Pro"/>
              <a:buAutoNum type="romanUcPeriod"/>
            </a:pPr>
            <a:r>
              <a:rPr b="1" lang="fr" sz="3600">
                <a:latin typeface="Maven Pro"/>
                <a:ea typeface="Maven Pro"/>
                <a:cs typeface="Maven Pro"/>
                <a:sym typeface="Maven Pro"/>
              </a:rPr>
              <a:t>Enjeux &amp; Objectifs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Retour </a:t>
            </a:r>
            <a:r>
              <a:rPr lang="fr"/>
              <a:t>d'expérience</a:t>
            </a:r>
            <a:endParaRPr/>
          </a:p>
        </p:txBody>
      </p:sp>
      <p:sp>
        <p:nvSpPr>
          <p:cNvPr id="423" name="Google Shape;423;p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solidFill>
                  <a:schemeClr val="dk2"/>
                </a:solidFill>
              </a:rPr>
              <a:t>‹#›</a:t>
            </a:fld>
            <a:endParaRPr>
              <a:solidFill>
                <a:schemeClr val="dk2"/>
              </a:solidFill>
            </a:endParaRPr>
          </a:p>
        </p:txBody>
      </p:sp>
      <p:sp>
        <p:nvSpPr>
          <p:cNvPr id="424" name="Google Shape;424;p32"/>
          <p:cNvSpPr txBox="1"/>
          <p:nvPr>
            <p:ph idx="1" type="body"/>
          </p:nvPr>
        </p:nvSpPr>
        <p:spPr>
          <a:xfrm>
            <a:off x="1303800" y="1681950"/>
            <a:ext cx="6897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800"/>
              <a:t>Interne à </a:t>
            </a:r>
            <a:r>
              <a:rPr b="1" lang="fr" sz="1800"/>
              <a:t>l'équipe</a:t>
            </a:r>
            <a:r>
              <a:rPr b="1" lang="fr" sz="1800"/>
              <a:t> </a:t>
            </a:r>
            <a:endParaRPr b="1" sz="1800"/>
          </a:p>
          <a:p>
            <a:pPr indent="-342900" lvl="0" marL="719999" rtl="0" algn="l">
              <a:lnSpc>
                <a:spcPct val="200000"/>
              </a:lnSpc>
              <a:spcBef>
                <a:spcPts val="1200"/>
              </a:spcBef>
              <a:spcAft>
                <a:spcPts val="0"/>
              </a:spcAft>
              <a:buSzPts val="1800"/>
              <a:buChar char="●"/>
            </a:pPr>
            <a:r>
              <a:rPr lang="fr" sz="1800"/>
              <a:t>Gestion</a:t>
            </a:r>
            <a:r>
              <a:rPr lang="fr" sz="1800"/>
              <a:t> de projet</a:t>
            </a:r>
            <a:endParaRPr sz="1800"/>
          </a:p>
          <a:p>
            <a:pPr indent="-342900" lvl="0" marL="719999" rtl="0" algn="l">
              <a:lnSpc>
                <a:spcPct val="200000"/>
              </a:lnSpc>
              <a:spcBef>
                <a:spcPts val="0"/>
              </a:spcBef>
              <a:spcAft>
                <a:spcPts val="0"/>
              </a:spcAft>
              <a:buSzPts val="1800"/>
              <a:buChar char="●"/>
            </a:pPr>
            <a:r>
              <a:rPr lang="fr" sz="1800"/>
              <a:t>Communication</a:t>
            </a:r>
            <a:endParaRPr sz="1800"/>
          </a:p>
          <a:p>
            <a:pPr indent="-342900" lvl="0" marL="719999" rtl="0" algn="l">
              <a:lnSpc>
                <a:spcPct val="200000"/>
              </a:lnSpc>
              <a:spcBef>
                <a:spcPts val="0"/>
              </a:spcBef>
              <a:spcAft>
                <a:spcPts val="0"/>
              </a:spcAft>
              <a:buSzPts val="1800"/>
              <a:buChar char="●"/>
            </a:pPr>
            <a:r>
              <a:rPr lang="fr" sz="1800"/>
              <a:t>Investissement personnel et motivation</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Perspectives &amp; Évolution</a:t>
            </a:r>
            <a:endParaRPr/>
          </a:p>
        </p:txBody>
      </p:sp>
      <p:sp>
        <p:nvSpPr>
          <p:cNvPr id="430" name="Google Shape;430;p33"/>
          <p:cNvSpPr txBox="1"/>
          <p:nvPr>
            <p:ph idx="1" type="body"/>
          </p:nvPr>
        </p:nvSpPr>
        <p:spPr>
          <a:xfrm>
            <a:off x="1303800" y="1990050"/>
            <a:ext cx="6828600" cy="25416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2"/>
              </a:buClr>
              <a:buSzPts val="1800"/>
              <a:buFont typeface="Nunito"/>
              <a:buChar char="●"/>
            </a:pPr>
            <a:r>
              <a:rPr lang="fr" sz="1800"/>
              <a:t>Bon retours utilisateurs</a:t>
            </a:r>
            <a:endParaRPr sz="1800"/>
          </a:p>
          <a:p>
            <a:pPr indent="-342900" lvl="0" marL="457200" rtl="0" algn="l">
              <a:lnSpc>
                <a:spcPct val="200000"/>
              </a:lnSpc>
              <a:spcBef>
                <a:spcPts val="0"/>
              </a:spcBef>
              <a:spcAft>
                <a:spcPts val="0"/>
              </a:spcAft>
              <a:buClr>
                <a:schemeClr val="dk2"/>
              </a:buClr>
              <a:buSzPts val="1800"/>
              <a:buFont typeface="Nunito"/>
              <a:buChar char="●"/>
            </a:pPr>
            <a:r>
              <a:rPr lang="fr" sz="1800"/>
              <a:t>Perspective d’une application à l'échelle nationale (ABES)</a:t>
            </a:r>
            <a:endParaRPr sz="1800"/>
          </a:p>
          <a:p>
            <a:pPr indent="0" lvl="0" marL="0" rtl="0" algn="l">
              <a:spcBef>
                <a:spcPts val="0"/>
              </a:spcBef>
              <a:spcAft>
                <a:spcPts val="1200"/>
              </a:spcAft>
              <a:buNone/>
            </a:pPr>
            <a:r>
              <a:t/>
            </a:r>
            <a:endParaRPr/>
          </a:p>
        </p:txBody>
      </p:sp>
      <p:sp>
        <p:nvSpPr>
          <p:cNvPr id="431" name="Google Shape;431;p3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4"/>
          <p:cNvSpPr txBox="1"/>
          <p:nvPr>
            <p:ph type="title"/>
          </p:nvPr>
        </p:nvSpPr>
        <p:spPr>
          <a:xfrm>
            <a:off x="13457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MERCI</a:t>
            </a:r>
            <a:endParaRPr/>
          </a:p>
        </p:txBody>
      </p:sp>
      <p:sp>
        <p:nvSpPr>
          <p:cNvPr id="437" name="Google Shape;437;p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Contexte</a:t>
            </a:r>
            <a:endParaRPr/>
          </a:p>
        </p:txBody>
      </p:sp>
      <p:sp>
        <p:nvSpPr>
          <p:cNvPr id="290" name="Google Shape;290;p15"/>
          <p:cNvSpPr txBox="1"/>
          <p:nvPr>
            <p:ph idx="1" type="body"/>
          </p:nvPr>
        </p:nvSpPr>
        <p:spPr>
          <a:xfrm>
            <a:off x="1303800" y="1597875"/>
            <a:ext cx="6665700" cy="2860800"/>
          </a:xfrm>
          <a:prstGeom prst="rect">
            <a:avLst/>
          </a:prstGeom>
        </p:spPr>
        <p:txBody>
          <a:bodyPr anchorCtr="0" anchor="t" bIns="91425" lIns="91425" spcFirstLastPara="1" rIns="91425" wrap="square" tIns="91425">
            <a:normAutofit/>
          </a:bodyPr>
          <a:lstStyle/>
          <a:p>
            <a:pPr indent="0" lvl="0" marL="0" rtl="0" algn="l">
              <a:lnSpc>
                <a:spcPct val="100000"/>
              </a:lnSpc>
              <a:spcBef>
                <a:spcPts val="1800"/>
              </a:spcBef>
              <a:spcAft>
                <a:spcPts val="0"/>
              </a:spcAft>
              <a:buNone/>
            </a:pPr>
            <a:r>
              <a:rPr b="1" lang="fr" sz="1708"/>
              <a:t>Qualité du catalogage à la BU</a:t>
            </a:r>
            <a:endParaRPr b="1" sz="1708"/>
          </a:p>
          <a:p>
            <a:pPr indent="0" lvl="0" marL="0" rtl="0" algn="l">
              <a:lnSpc>
                <a:spcPct val="100000"/>
              </a:lnSpc>
              <a:spcBef>
                <a:spcPts val="1200"/>
              </a:spcBef>
              <a:spcAft>
                <a:spcPts val="0"/>
              </a:spcAft>
              <a:buNone/>
            </a:pPr>
            <a:r>
              <a:rPr lang="fr" sz="1700"/>
              <a:t>Chaque nouvelle œuvre (livre, DVD, thèse, etc.) est cataloguée par la BU selon des normes nationales : </a:t>
            </a:r>
            <a:endParaRPr sz="1700"/>
          </a:p>
          <a:p>
            <a:pPr indent="0" lvl="0" marL="0" rtl="0" algn="l">
              <a:lnSpc>
                <a:spcPct val="100000"/>
              </a:lnSpc>
              <a:spcBef>
                <a:spcPts val="1200"/>
              </a:spcBef>
              <a:spcAft>
                <a:spcPts val="0"/>
              </a:spcAft>
              <a:buNone/>
            </a:pPr>
            <a:r>
              <a:rPr lang="fr" sz="1700"/>
              <a:t>Besoin d’un </a:t>
            </a:r>
            <a:r>
              <a:rPr b="1" lang="fr" sz="1700"/>
              <a:t>contrôle qualité</a:t>
            </a:r>
            <a:endParaRPr b="1" sz="1700"/>
          </a:p>
          <a:p>
            <a:pPr indent="-336549" lvl="0" marL="817200" rtl="0" algn="l">
              <a:lnSpc>
                <a:spcPct val="100000"/>
              </a:lnSpc>
              <a:spcBef>
                <a:spcPts val="1200"/>
              </a:spcBef>
              <a:spcAft>
                <a:spcPts val="0"/>
              </a:spcAft>
              <a:buClr>
                <a:schemeClr val="dk2"/>
              </a:buClr>
              <a:buSzPts val="1700"/>
              <a:buFont typeface="Nunito"/>
              <a:buChar char="●"/>
            </a:pPr>
            <a:r>
              <a:rPr lang="fr" sz="1700"/>
              <a:t>Ut</a:t>
            </a:r>
            <a:r>
              <a:rPr lang="fr" sz="1700"/>
              <a:t>ilisation de services distants</a:t>
            </a:r>
            <a:endParaRPr sz="1700"/>
          </a:p>
          <a:p>
            <a:pPr indent="-336549" lvl="0" marL="817200" rtl="0" algn="l">
              <a:lnSpc>
                <a:spcPct val="100000"/>
              </a:lnSpc>
              <a:spcBef>
                <a:spcPts val="1200"/>
              </a:spcBef>
              <a:spcAft>
                <a:spcPts val="0"/>
              </a:spcAft>
              <a:buClr>
                <a:schemeClr val="dk2"/>
              </a:buClr>
              <a:buSzPts val="1700"/>
              <a:buFont typeface="Nunito"/>
              <a:buChar char="●"/>
            </a:pPr>
            <a:r>
              <a:rPr lang="fr" sz="1700"/>
              <a:t>Vérification automatique de règles</a:t>
            </a:r>
            <a:endParaRPr sz="1700"/>
          </a:p>
          <a:p>
            <a:pPr indent="-336549" lvl="0" marL="817200" rtl="0" algn="l">
              <a:lnSpc>
                <a:spcPct val="100000"/>
              </a:lnSpc>
              <a:spcBef>
                <a:spcPts val="1200"/>
              </a:spcBef>
              <a:spcAft>
                <a:spcPts val="1000"/>
              </a:spcAft>
              <a:buClr>
                <a:schemeClr val="dk2"/>
              </a:buClr>
              <a:buSzPts val="1700"/>
              <a:buFont typeface="Nunito"/>
              <a:buChar char="●"/>
            </a:pPr>
            <a:r>
              <a:rPr lang="fr" sz="1700"/>
              <a:t>Détection des mentions d’entités non référencées</a:t>
            </a:r>
            <a:endParaRPr/>
          </a:p>
        </p:txBody>
      </p:sp>
      <p:sp>
        <p:nvSpPr>
          <p:cNvPr id="291" name="Google Shape;291;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92" name="Google Shape;292;p15"/>
          <p:cNvPicPr preferRelativeResize="0"/>
          <p:nvPr/>
        </p:nvPicPr>
        <p:blipFill>
          <a:blip r:embed="rId4">
            <a:alphaModFix/>
          </a:blip>
          <a:stretch>
            <a:fillRect/>
          </a:stretch>
        </p:blipFill>
        <p:spPr>
          <a:xfrm>
            <a:off x="6507725" y="598575"/>
            <a:ext cx="1497524" cy="86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Contexte</a:t>
            </a:r>
            <a:r>
              <a:rPr lang="fr"/>
              <a:t> </a:t>
            </a:r>
            <a:endParaRPr/>
          </a:p>
        </p:txBody>
      </p:sp>
      <p:sp>
        <p:nvSpPr>
          <p:cNvPr id="298" name="Google Shape;298;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99" name="Google Shape;299;p16"/>
          <p:cNvPicPr preferRelativeResize="0"/>
          <p:nvPr/>
        </p:nvPicPr>
        <p:blipFill>
          <a:blip r:embed="rId4">
            <a:alphaModFix/>
          </a:blip>
          <a:stretch>
            <a:fillRect/>
          </a:stretch>
        </p:blipFill>
        <p:spPr>
          <a:xfrm>
            <a:off x="807675" y="1232650"/>
            <a:ext cx="7528649" cy="359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idx="4294967295" type="title"/>
          </p:nvPr>
        </p:nvSpPr>
        <p:spPr>
          <a:xfrm>
            <a:off x="335600" y="447300"/>
            <a:ext cx="3716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Architecture proposée</a:t>
            </a:r>
            <a:endParaRPr/>
          </a:p>
        </p:txBody>
      </p:sp>
      <p:sp>
        <p:nvSpPr>
          <p:cNvPr id="305" name="Google Shape;305;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06" name="Google Shape;306;p17"/>
          <p:cNvPicPr preferRelativeResize="0"/>
          <p:nvPr/>
        </p:nvPicPr>
        <p:blipFill>
          <a:blip r:embed="rId3">
            <a:alphaModFix/>
          </a:blip>
          <a:stretch>
            <a:fillRect/>
          </a:stretch>
        </p:blipFill>
        <p:spPr>
          <a:xfrm>
            <a:off x="1188700" y="120250"/>
            <a:ext cx="7020875" cy="487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8"/>
          <p:cNvPicPr preferRelativeResize="0"/>
          <p:nvPr/>
        </p:nvPicPr>
        <p:blipFill>
          <a:blip r:embed="rId3">
            <a:alphaModFix/>
          </a:blip>
          <a:stretch>
            <a:fillRect/>
          </a:stretch>
        </p:blipFill>
        <p:spPr>
          <a:xfrm>
            <a:off x="2979200" y="0"/>
            <a:ext cx="6072900" cy="5017450"/>
          </a:xfrm>
          <a:prstGeom prst="rect">
            <a:avLst/>
          </a:prstGeom>
          <a:noFill/>
          <a:ln>
            <a:noFill/>
          </a:ln>
        </p:spPr>
      </p:pic>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SUDOC</a:t>
            </a:r>
            <a:endParaRPr/>
          </a:p>
        </p:txBody>
      </p:sp>
      <p:sp>
        <p:nvSpPr>
          <p:cNvPr id="313" name="Google Shape;313;p18"/>
          <p:cNvSpPr txBox="1"/>
          <p:nvPr>
            <p:ph idx="12" type="sldNum"/>
          </p:nvPr>
        </p:nvSpPr>
        <p:spPr>
          <a:xfrm>
            <a:off x="8503396" y="4623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14" name="Google Shape;314;p18"/>
          <p:cNvSpPr txBox="1"/>
          <p:nvPr/>
        </p:nvSpPr>
        <p:spPr>
          <a:xfrm>
            <a:off x="468625" y="1826800"/>
            <a:ext cx="2510700" cy="3247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accent3"/>
              </a:buClr>
              <a:buSzPts val="2300"/>
              <a:buFont typeface="Nunito"/>
              <a:buChar char="+"/>
            </a:pPr>
            <a:r>
              <a:rPr lang="fr" sz="1700">
                <a:solidFill>
                  <a:schemeClr val="dk2"/>
                </a:solidFill>
                <a:latin typeface="Nunito"/>
                <a:ea typeface="Nunito"/>
                <a:cs typeface="Nunito"/>
                <a:sym typeface="Nunito"/>
              </a:rPr>
              <a:t>Efficace</a:t>
            </a:r>
            <a:r>
              <a:rPr lang="fr" sz="1700">
                <a:latin typeface="Nunito"/>
                <a:ea typeface="Nunito"/>
                <a:cs typeface="Nunito"/>
                <a:sym typeface="Nunito"/>
              </a:rPr>
              <a:t> </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361950" lvl="0" marL="457200" rtl="0" algn="l">
              <a:spcBef>
                <a:spcPts val="0"/>
              </a:spcBef>
              <a:spcAft>
                <a:spcPts val="0"/>
              </a:spcAft>
              <a:buClr>
                <a:schemeClr val="accent2"/>
              </a:buClr>
              <a:buSzPts val="2100"/>
              <a:buFont typeface="Nunito"/>
              <a:buChar char="−"/>
            </a:pPr>
            <a:r>
              <a:rPr lang="fr" sz="1500">
                <a:solidFill>
                  <a:schemeClr val="dk2"/>
                </a:solidFill>
                <a:latin typeface="Nunito"/>
                <a:ea typeface="Nunito"/>
                <a:cs typeface="Nunito"/>
                <a:sym typeface="Nunito"/>
              </a:rPr>
              <a:t>Jeu de règles obsolète et non modulable</a:t>
            </a:r>
            <a:endParaRPr sz="1500">
              <a:solidFill>
                <a:schemeClr val="dk2"/>
              </a:solidFill>
              <a:latin typeface="Nunito"/>
              <a:ea typeface="Nunito"/>
              <a:cs typeface="Nunito"/>
              <a:sym typeface="Nunito"/>
            </a:endParaRPr>
          </a:p>
          <a:p>
            <a:pPr indent="-361950" lvl="0" marL="457200" rtl="0" algn="l">
              <a:spcBef>
                <a:spcPts val="0"/>
              </a:spcBef>
              <a:spcAft>
                <a:spcPts val="0"/>
              </a:spcAft>
              <a:buClr>
                <a:schemeClr val="accent2"/>
              </a:buClr>
              <a:buSzPts val="2100"/>
              <a:buFont typeface="Nunito"/>
              <a:buChar char="−"/>
            </a:pPr>
            <a:r>
              <a:rPr lang="fr" sz="1500">
                <a:solidFill>
                  <a:schemeClr val="dk2"/>
                </a:solidFill>
                <a:latin typeface="Nunito"/>
                <a:ea typeface="Nunito"/>
                <a:cs typeface="Nunito"/>
                <a:sym typeface="Nunito"/>
              </a:rPr>
              <a:t>E</a:t>
            </a:r>
            <a:r>
              <a:rPr lang="fr" sz="1500">
                <a:solidFill>
                  <a:schemeClr val="dk2"/>
                </a:solidFill>
                <a:latin typeface="Nunito"/>
                <a:ea typeface="Nunito"/>
                <a:cs typeface="Nunito"/>
                <a:sym typeface="Nunito"/>
              </a:rPr>
              <a:t>rgonomie</a:t>
            </a:r>
            <a:endParaRPr sz="1500">
              <a:solidFill>
                <a:schemeClr val="dk2"/>
              </a:solidFill>
              <a:latin typeface="Nunito"/>
              <a:ea typeface="Nunito"/>
              <a:cs typeface="Nunito"/>
              <a:sym typeface="Nunito"/>
            </a:endParaRPr>
          </a:p>
          <a:p>
            <a:pPr indent="-361950" lvl="0" marL="457200" rtl="0" algn="l">
              <a:spcBef>
                <a:spcPts val="0"/>
              </a:spcBef>
              <a:spcAft>
                <a:spcPts val="0"/>
              </a:spcAft>
              <a:buClr>
                <a:schemeClr val="accent2"/>
              </a:buClr>
              <a:buSzPts val="2100"/>
              <a:buFont typeface="Nunito"/>
              <a:buChar char="−"/>
            </a:pPr>
            <a:r>
              <a:rPr lang="fr" sz="1500">
                <a:solidFill>
                  <a:schemeClr val="dk2"/>
                </a:solidFill>
                <a:latin typeface="Nunito"/>
                <a:ea typeface="Nunito"/>
                <a:cs typeface="Nunito"/>
                <a:sym typeface="Nunito"/>
              </a:rPr>
              <a:t>Export des résultats impossible</a:t>
            </a:r>
            <a:endParaRPr sz="1500">
              <a:solidFill>
                <a:schemeClr val="dk2"/>
              </a:solidFill>
              <a:latin typeface="Nunito"/>
              <a:ea typeface="Nunito"/>
              <a:cs typeface="Nunito"/>
              <a:sym typeface="Nunito"/>
            </a:endParaRPr>
          </a:p>
          <a:p>
            <a:pPr indent="0" lvl="0" marL="0" rtl="0" algn="l">
              <a:spcBef>
                <a:spcPts val="0"/>
              </a:spcBef>
              <a:spcAft>
                <a:spcPts val="0"/>
              </a:spcAft>
              <a:buNone/>
            </a:pPr>
            <a:r>
              <a:t/>
            </a:r>
            <a:endParaRPr sz="1700">
              <a:solidFill>
                <a:schemeClr val="dk2"/>
              </a:solidFill>
              <a:latin typeface="Nunito"/>
              <a:ea typeface="Nunito"/>
              <a:cs typeface="Nunito"/>
              <a:sym typeface="Nunito"/>
            </a:endParaRPr>
          </a:p>
          <a:p>
            <a:pPr indent="0" lvl="0" marL="457200" rtl="0" algn="l">
              <a:spcBef>
                <a:spcPts val="0"/>
              </a:spcBef>
              <a:spcAft>
                <a:spcPts val="0"/>
              </a:spcAft>
              <a:buNone/>
            </a:pPr>
            <a:r>
              <a:t/>
            </a:r>
            <a:endParaRPr sz="1700">
              <a:solidFill>
                <a:schemeClr val="dk2"/>
              </a:solidFill>
              <a:latin typeface="Nunito"/>
              <a:ea typeface="Nunito"/>
              <a:cs typeface="Nunito"/>
              <a:sym typeface="Nunito"/>
            </a:endParaRPr>
          </a:p>
          <a:p>
            <a:pPr indent="0" lvl="0" marL="457200" rtl="0" algn="l">
              <a:spcBef>
                <a:spcPts val="0"/>
              </a:spcBef>
              <a:spcAft>
                <a:spcPts val="0"/>
              </a:spcAft>
              <a:buNone/>
            </a:pPr>
            <a:r>
              <a:t/>
            </a:r>
            <a:endParaRPr sz="17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20" name="Google Shape;320;p19"/>
          <p:cNvSpPr txBox="1"/>
          <p:nvPr>
            <p:ph idx="1" type="body"/>
          </p:nvPr>
        </p:nvSpPr>
        <p:spPr>
          <a:xfrm>
            <a:off x="1388550" y="2016150"/>
            <a:ext cx="6366900" cy="11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fr" sz="3600">
                <a:latin typeface="Maven Pro"/>
                <a:ea typeface="Maven Pro"/>
                <a:cs typeface="Maven Pro"/>
                <a:sym typeface="Maven Pro"/>
              </a:rPr>
              <a:t>II. Organisation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Rôles</a:t>
            </a:r>
            <a:endParaRPr/>
          </a:p>
        </p:txBody>
      </p:sp>
      <p:graphicFrame>
        <p:nvGraphicFramePr>
          <p:cNvPr id="326" name="Google Shape;326;p20"/>
          <p:cNvGraphicFramePr/>
          <p:nvPr/>
        </p:nvGraphicFramePr>
        <p:xfrm>
          <a:off x="845513" y="1496225"/>
          <a:ext cx="3000000" cy="3000000"/>
        </p:xfrm>
        <a:graphic>
          <a:graphicData uri="http://schemas.openxmlformats.org/drawingml/2006/table">
            <a:tbl>
              <a:tblPr>
                <a:noFill/>
                <a:tableStyleId>{F7757473-7E52-4BE4-A7B5-B93F21A36654}</a:tableStyleId>
              </a:tblPr>
              <a:tblGrid>
                <a:gridCol w="1277675"/>
                <a:gridCol w="1206500"/>
                <a:gridCol w="1206500"/>
                <a:gridCol w="3762300"/>
              </a:tblGrid>
              <a:tr h="381000">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fr" sz="1300">
                          <a:solidFill>
                            <a:schemeClr val="dk2"/>
                          </a:solidFill>
                          <a:latin typeface="Nunito"/>
                          <a:ea typeface="Nunito"/>
                          <a:cs typeface="Nunito"/>
                          <a:sym typeface="Nunito"/>
                        </a:rPr>
                        <a:t>Poste</a:t>
                      </a:r>
                      <a:endParaRPr b="1"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fr" sz="1300">
                          <a:solidFill>
                            <a:schemeClr val="dk2"/>
                          </a:solidFill>
                          <a:latin typeface="Nunito"/>
                          <a:ea typeface="Nunito"/>
                          <a:cs typeface="Nunito"/>
                          <a:sym typeface="Nunito"/>
                        </a:rPr>
                        <a:t>Domaine</a:t>
                      </a:r>
                      <a:endParaRPr b="1"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fr" sz="1300">
                          <a:solidFill>
                            <a:schemeClr val="dk2"/>
                          </a:solidFill>
                          <a:latin typeface="Nunito"/>
                          <a:ea typeface="Nunito"/>
                          <a:cs typeface="Nunito"/>
                          <a:sym typeface="Nunito"/>
                        </a:rPr>
                        <a:t>Tâches</a:t>
                      </a:r>
                      <a:endParaRPr b="1"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02275">
                <a:tc>
                  <a:txBody>
                    <a:bodyPr/>
                    <a:lstStyle/>
                    <a:p>
                      <a:pPr indent="0" lvl="0" marL="0" rtl="0" algn="l">
                        <a:lnSpc>
                          <a:spcPct val="115000"/>
                        </a:lnSpc>
                        <a:spcBef>
                          <a:spcPts val="0"/>
                        </a:spcBef>
                        <a:spcAft>
                          <a:spcPts val="0"/>
                        </a:spcAft>
                        <a:buNone/>
                      </a:pPr>
                      <a:r>
                        <a:rPr b="1" lang="fr" sz="1300">
                          <a:solidFill>
                            <a:schemeClr val="dk2"/>
                          </a:solidFill>
                          <a:latin typeface="Nunito"/>
                          <a:ea typeface="Nunito"/>
                          <a:cs typeface="Nunito"/>
                          <a:sym typeface="Nunito"/>
                        </a:rPr>
                        <a:t>Maxence </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fr" sz="1300">
                          <a:solidFill>
                            <a:schemeClr val="dk2"/>
                          </a:solidFill>
                          <a:latin typeface="Nunito"/>
                          <a:ea typeface="Nunito"/>
                          <a:cs typeface="Nunito"/>
                          <a:sym typeface="Nunito"/>
                        </a:rPr>
                        <a:t>chef de projet</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fr" sz="1300">
                          <a:solidFill>
                            <a:schemeClr val="dk2"/>
                          </a:solidFill>
                          <a:latin typeface="Nunito"/>
                          <a:ea typeface="Nunito"/>
                          <a:cs typeface="Nunito"/>
                          <a:sym typeface="Nunito"/>
                        </a:rPr>
                        <a:t>front/back</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fr" sz="1300">
                          <a:solidFill>
                            <a:schemeClr val="dk2"/>
                          </a:solidFill>
                          <a:latin typeface="Nunito"/>
                          <a:ea typeface="Nunito"/>
                          <a:cs typeface="Nunito"/>
                          <a:sym typeface="Nunito"/>
                        </a:rPr>
                        <a:t>S</a:t>
                      </a:r>
                      <a:r>
                        <a:rPr lang="fr" sz="1300">
                          <a:solidFill>
                            <a:schemeClr val="dk2"/>
                          </a:solidFill>
                          <a:latin typeface="Nunito"/>
                          <a:ea typeface="Nunito"/>
                          <a:cs typeface="Nunito"/>
                          <a:sym typeface="Nunito"/>
                        </a:rPr>
                        <a:t>aisie des règles et interface de vérification, debug, tests unitaires, documentation</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02275">
                <a:tc>
                  <a:txBody>
                    <a:bodyPr/>
                    <a:lstStyle/>
                    <a:p>
                      <a:pPr indent="0" lvl="0" marL="0" rtl="0" algn="l">
                        <a:lnSpc>
                          <a:spcPct val="115000"/>
                        </a:lnSpc>
                        <a:spcBef>
                          <a:spcPts val="0"/>
                        </a:spcBef>
                        <a:spcAft>
                          <a:spcPts val="1200"/>
                        </a:spcAft>
                        <a:buNone/>
                      </a:pPr>
                      <a:r>
                        <a:rPr b="1" lang="fr" sz="1300">
                          <a:solidFill>
                            <a:schemeClr val="dk2"/>
                          </a:solidFill>
                          <a:latin typeface="Nunito"/>
                          <a:ea typeface="Nunito"/>
                          <a:cs typeface="Nunito"/>
                          <a:sym typeface="Nunito"/>
                        </a:rPr>
                        <a:t>Yann </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lead dev</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fr" sz="1300">
                          <a:solidFill>
                            <a:schemeClr val="dk2"/>
                          </a:solidFill>
                          <a:latin typeface="Nunito"/>
                          <a:ea typeface="Nunito"/>
                          <a:cs typeface="Nunito"/>
                          <a:sym typeface="Nunito"/>
                        </a:rPr>
                        <a:t>back</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Saisie des règles, </a:t>
                      </a:r>
                      <a:r>
                        <a:rPr lang="fr" sz="1300">
                          <a:solidFill>
                            <a:schemeClr val="dk2"/>
                          </a:solidFill>
                          <a:latin typeface="Nunito"/>
                          <a:ea typeface="Nunito"/>
                          <a:cs typeface="Nunito"/>
                          <a:sym typeface="Nunito"/>
                        </a:rPr>
                        <a:t>Implémentation des r</a:t>
                      </a:r>
                      <a:r>
                        <a:rPr lang="fr" sz="1300">
                          <a:solidFill>
                            <a:schemeClr val="dk2"/>
                          </a:solidFill>
                          <a:latin typeface="Nunito"/>
                          <a:ea typeface="Nunito"/>
                          <a:cs typeface="Nunito"/>
                          <a:sym typeface="Nunito"/>
                        </a:rPr>
                        <a:t>ègles, déploiement, debug, tests unitaires, doc</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02275">
                <a:tc>
                  <a:txBody>
                    <a:bodyPr/>
                    <a:lstStyle/>
                    <a:p>
                      <a:pPr indent="0" lvl="0" marL="0" rtl="0" algn="l">
                        <a:lnSpc>
                          <a:spcPct val="115000"/>
                        </a:lnSpc>
                        <a:spcBef>
                          <a:spcPts val="0"/>
                        </a:spcBef>
                        <a:spcAft>
                          <a:spcPts val="1200"/>
                        </a:spcAft>
                        <a:buNone/>
                      </a:pPr>
                      <a:r>
                        <a:rPr b="1" lang="fr" sz="1300">
                          <a:solidFill>
                            <a:schemeClr val="dk2"/>
                          </a:solidFill>
                          <a:latin typeface="Nunito"/>
                          <a:ea typeface="Nunito"/>
                          <a:cs typeface="Nunito"/>
                          <a:sym typeface="Nunito"/>
                        </a:rPr>
                        <a:t>Karim (départ fin nov)</a:t>
                      </a:r>
                      <a:endParaRPr b="1"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fr" sz="1300">
                          <a:solidFill>
                            <a:schemeClr val="dk2"/>
                          </a:solidFill>
                          <a:latin typeface="Nunito"/>
                          <a:ea typeface="Nunito"/>
                          <a:cs typeface="Nunito"/>
                          <a:sym typeface="Nunito"/>
                        </a:rPr>
                        <a:t>dev</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fr" sz="1300">
                          <a:solidFill>
                            <a:schemeClr val="dk2"/>
                          </a:solidFill>
                          <a:latin typeface="Nunito"/>
                          <a:ea typeface="Nunito"/>
                          <a:cs typeface="Nunito"/>
                          <a:sym typeface="Nunito"/>
                        </a:rPr>
                        <a:t>back</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Saisie des règles, Implémentation des règles, tests unitaires</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02275">
                <a:tc>
                  <a:txBody>
                    <a:bodyPr/>
                    <a:lstStyle/>
                    <a:p>
                      <a:pPr indent="0" lvl="0" marL="0" rtl="0" algn="l">
                        <a:lnSpc>
                          <a:spcPct val="115000"/>
                        </a:lnSpc>
                        <a:spcBef>
                          <a:spcPts val="0"/>
                        </a:spcBef>
                        <a:spcAft>
                          <a:spcPts val="1200"/>
                        </a:spcAft>
                        <a:buNone/>
                      </a:pPr>
                      <a:r>
                        <a:rPr b="1" lang="fr" sz="1300">
                          <a:solidFill>
                            <a:schemeClr val="dk2"/>
                          </a:solidFill>
                          <a:latin typeface="Nunito"/>
                          <a:ea typeface="Nunito"/>
                          <a:cs typeface="Nunito"/>
                          <a:sym typeface="Nunito"/>
                        </a:rPr>
                        <a:t>Radjaa </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dev</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fr" sz="1300">
                          <a:solidFill>
                            <a:schemeClr val="dk2"/>
                          </a:solidFill>
                          <a:latin typeface="Nunito"/>
                          <a:ea typeface="Nunito"/>
                          <a:cs typeface="Nunito"/>
                          <a:sym typeface="Nunito"/>
                        </a:rPr>
                        <a:t>front</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I</a:t>
                      </a:r>
                      <a:r>
                        <a:rPr lang="fr" sz="1300">
                          <a:solidFill>
                            <a:schemeClr val="dk2"/>
                          </a:solidFill>
                          <a:latin typeface="Nunito"/>
                          <a:ea typeface="Nunito"/>
                          <a:cs typeface="Nunito"/>
                          <a:sym typeface="Nunito"/>
                        </a:rPr>
                        <a:t>nterface de règles, rapport de qualité, doc</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02275">
                <a:tc>
                  <a:txBody>
                    <a:bodyPr/>
                    <a:lstStyle/>
                    <a:p>
                      <a:pPr indent="0" lvl="0" marL="0" rtl="0" algn="l">
                        <a:lnSpc>
                          <a:spcPct val="115000"/>
                        </a:lnSpc>
                        <a:spcBef>
                          <a:spcPts val="0"/>
                        </a:spcBef>
                        <a:spcAft>
                          <a:spcPts val="1200"/>
                        </a:spcAft>
                        <a:buNone/>
                      </a:pPr>
                      <a:r>
                        <a:rPr b="1" lang="fr" sz="1300">
                          <a:solidFill>
                            <a:schemeClr val="dk2"/>
                          </a:solidFill>
                          <a:latin typeface="Nunito"/>
                          <a:ea typeface="Nunito"/>
                          <a:cs typeface="Nunito"/>
                          <a:sym typeface="Nunito"/>
                        </a:rPr>
                        <a:t>Michelle </a:t>
                      </a:r>
                      <a:endParaRPr>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fr" sz="1300">
                          <a:solidFill>
                            <a:schemeClr val="dk2"/>
                          </a:solidFill>
                          <a:latin typeface="Nunito"/>
                          <a:ea typeface="Nunito"/>
                          <a:cs typeface="Nunito"/>
                          <a:sym typeface="Nunito"/>
                        </a:rPr>
                        <a:t>dev</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front</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I</a:t>
                      </a:r>
                      <a:r>
                        <a:rPr lang="fr" sz="1300">
                          <a:solidFill>
                            <a:schemeClr val="dk2"/>
                          </a:solidFill>
                          <a:latin typeface="Nunito"/>
                          <a:ea typeface="Nunito"/>
                          <a:cs typeface="Nunito"/>
                          <a:sym typeface="Nunito"/>
                        </a:rPr>
                        <a:t>nterface de règles, doc</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02275">
                <a:tc>
                  <a:txBody>
                    <a:bodyPr/>
                    <a:lstStyle/>
                    <a:p>
                      <a:pPr indent="0" lvl="0" marL="0" rtl="0" algn="l">
                        <a:lnSpc>
                          <a:spcPct val="115000"/>
                        </a:lnSpc>
                        <a:spcBef>
                          <a:spcPts val="0"/>
                        </a:spcBef>
                        <a:spcAft>
                          <a:spcPts val="1200"/>
                        </a:spcAft>
                        <a:buNone/>
                      </a:pPr>
                      <a:r>
                        <a:rPr b="1" lang="fr" sz="1300">
                          <a:solidFill>
                            <a:schemeClr val="dk2"/>
                          </a:solidFill>
                          <a:latin typeface="Nunito"/>
                          <a:ea typeface="Nunito"/>
                          <a:cs typeface="Nunito"/>
                          <a:sym typeface="Nunito"/>
                        </a:rPr>
                        <a:t>Dominique </a:t>
                      </a:r>
                      <a:endParaRPr b="1"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fr" sz="1300">
                          <a:solidFill>
                            <a:schemeClr val="dk2"/>
                          </a:solidFill>
                          <a:latin typeface="Nunito"/>
                          <a:ea typeface="Nunito"/>
                          <a:cs typeface="Nunito"/>
                          <a:sym typeface="Nunito"/>
                        </a:rPr>
                        <a:t>dev</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front/back</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fr" sz="1300">
                          <a:solidFill>
                            <a:schemeClr val="dk2"/>
                          </a:solidFill>
                          <a:latin typeface="Nunito"/>
                          <a:ea typeface="Nunito"/>
                          <a:cs typeface="Nunito"/>
                          <a:sym typeface="Nunito"/>
                        </a:rPr>
                        <a:t>H</a:t>
                      </a:r>
                      <a:r>
                        <a:rPr lang="fr" sz="1300">
                          <a:solidFill>
                            <a:schemeClr val="dk2"/>
                          </a:solidFill>
                          <a:latin typeface="Nunito"/>
                          <a:ea typeface="Nunito"/>
                          <a:cs typeface="Nunito"/>
                          <a:sym typeface="Nunito"/>
                        </a:rPr>
                        <a:t>istorique des notices, rapports excel, doc</a:t>
                      </a:r>
                      <a:endParaRPr sz="1300">
                        <a:solidFill>
                          <a:schemeClr val="dk2"/>
                        </a:solidFill>
                        <a:latin typeface="Nunito"/>
                        <a:ea typeface="Nunito"/>
                        <a:cs typeface="Nunito"/>
                        <a:sym typeface="Nuni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27" name="Google Shape;327;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Technologies</a:t>
            </a:r>
            <a:endParaRPr/>
          </a:p>
        </p:txBody>
      </p:sp>
      <p:sp>
        <p:nvSpPr>
          <p:cNvPr id="333" name="Google Shape;333;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334" name="Google Shape;334;p21"/>
          <p:cNvPicPr preferRelativeResize="0"/>
          <p:nvPr/>
        </p:nvPicPr>
        <p:blipFill>
          <a:blip r:embed="rId3">
            <a:alphaModFix/>
          </a:blip>
          <a:stretch>
            <a:fillRect/>
          </a:stretch>
        </p:blipFill>
        <p:spPr>
          <a:xfrm>
            <a:off x="7089900" y="2190636"/>
            <a:ext cx="1244401" cy="1441975"/>
          </a:xfrm>
          <a:prstGeom prst="rect">
            <a:avLst/>
          </a:prstGeom>
          <a:noFill/>
          <a:ln>
            <a:noFill/>
          </a:ln>
        </p:spPr>
      </p:pic>
      <p:sp>
        <p:nvSpPr>
          <p:cNvPr id="335" name="Google Shape;335;p21"/>
          <p:cNvSpPr txBox="1"/>
          <p:nvPr/>
        </p:nvSpPr>
        <p:spPr>
          <a:xfrm>
            <a:off x="376025" y="3655925"/>
            <a:ext cx="25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F1C232"/>
                </a:solidFill>
              </a:rPr>
              <a:t>{ }</a:t>
            </a:r>
            <a:r>
              <a:rPr lang="fr">
                <a:solidFill>
                  <a:srgbClr val="FFFF00"/>
                </a:solidFill>
              </a:rPr>
              <a:t> </a:t>
            </a:r>
            <a:r>
              <a:rPr lang="fr">
                <a:latin typeface="Nunito"/>
                <a:ea typeface="Nunito"/>
                <a:cs typeface="Nunito"/>
                <a:sym typeface="Nunito"/>
              </a:rPr>
              <a:t>model_regles_tries.json</a:t>
            </a:r>
            <a:endParaRPr>
              <a:latin typeface="Nunito"/>
              <a:ea typeface="Nunito"/>
              <a:cs typeface="Nunito"/>
              <a:sym typeface="Nunito"/>
            </a:endParaRPr>
          </a:p>
        </p:txBody>
      </p:sp>
      <p:pic>
        <p:nvPicPr>
          <p:cNvPr id="336" name="Google Shape;336;p21"/>
          <p:cNvPicPr preferRelativeResize="0"/>
          <p:nvPr/>
        </p:nvPicPr>
        <p:blipFill>
          <a:blip r:embed="rId4">
            <a:alphaModFix/>
          </a:blip>
          <a:stretch>
            <a:fillRect/>
          </a:stretch>
        </p:blipFill>
        <p:spPr>
          <a:xfrm>
            <a:off x="3469425" y="1707088"/>
            <a:ext cx="2099775" cy="1156325"/>
          </a:xfrm>
          <a:prstGeom prst="rect">
            <a:avLst/>
          </a:prstGeom>
          <a:noFill/>
          <a:ln>
            <a:noFill/>
          </a:ln>
        </p:spPr>
      </p:pic>
      <p:cxnSp>
        <p:nvCxnSpPr>
          <p:cNvPr id="337" name="Google Shape;337;p21"/>
          <p:cNvCxnSpPr>
            <a:stCxn id="336" idx="3"/>
            <a:endCxn id="334" idx="1"/>
          </p:cNvCxnSpPr>
          <p:nvPr/>
        </p:nvCxnSpPr>
        <p:spPr>
          <a:xfrm>
            <a:off x="5569200" y="2285250"/>
            <a:ext cx="1520700" cy="626400"/>
          </a:xfrm>
          <a:prstGeom prst="straightConnector1">
            <a:avLst/>
          </a:prstGeom>
          <a:noFill/>
          <a:ln cap="flat" cmpd="sng" w="19050">
            <a:solidFill>
              <a:srgbClr val="00FFFF"/>
            </a:solidFill>
            <a:prstDash val="solid"/>
            <a:round/>
            <a:headEnd len="med" w="med" type="stealth"/>
            <a:tailEnd len="med" w="med" type="stealth"/>
          </a:ln>
        </p:spPr>
      </p:cxnSp>
      <p:pic>
        <p:nvPicPr>
          <p:cNvPr id="338" name="Google Shape;338;p21"/>
          <p:cNvPicPr preferRelativeResize="0"/>
          <p:nvPr/>
        </p:nvPicPr>
        <p:blipFill>
          <a:blip r:embed="rId5">
            <a:alphaModFix/>
          </a:blip>
          <a:stretch>
            <a:fillRect/>
          </a:stretch>
        </p:blipFill>
        <p:spPr>
          <a:xfrm>
            <a:off x="508500" y="2381662"/>
            <a:ext cx="1059925" cy="1059925"/>
          </a:xfrm>
          <a:prstGeom prst="rect">
            <a:avLst/>
          </a:prstGeom>
          <a:noFill/>
          <a:ln>
            <a:noFill/>
          </a:ln>
        </p:spPr>
      </p:pic>
      <p:cxnSp>
        <p:nvCxnSpPr>
          <p:cNvPr id="339" name="Google Shape;339;p21"/>
          <p:cNvCxnSpPr>
            <a:stCxn id="338" idx="3"/>
            <a:endCxn id="336" idx="1"/>
          </p:cNvCxnSpPr>
          <p:nvPr/>
        </p:nvCxnSpPr>
        <p:spPr>
          <a:xfrm flipH="1" rot="10800000">
            <a:off x="1568425" y="2285225"/>
            <a:ext cx="1901100" cy="626400"/>
          </a:xfrm>
          <a:prstGeom prst="straightConnector1">
            <a:avLst/>
          </a:prstGeom>
          <a:noFill/>
          <a:ln cap="flat" cmpd="sng" w="19050">
            <a:solidFill>
              <a:srgbClr val="00FFFF"/>
            </a:solidFill>
            <a:prstDash val="solid"/>
            <a:round/>
            <a:headEnd len="med" w="med" type="stealth"/>
            <a:tailEnd len="med" w="med" type="stealth"/>
          </a:ln>
        </p:spPr>
      </p:cxnSp>
      <p:sp>
        <p:nvSpPr>
          <p:cNvPr id="340" name="Google Shape;340;p21"/>
          <p:cNvSpPr txBox="1"/>
          <p:nvPr/>
        </p:nvSpPr>
        <p:spPr>
          <a:xfrm>
            <a:off x="376025" y="4113150"/>
            <a:ext cx="233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F1C232"/>
                </a:solidFill>
              </a:rPr>
              <a:t>{ }</a:t>
            </a:r>
            <a:r>
              <a:rPr lang="fr">
                <a:solidFill>
                  <a:srgbClr val="FFFF00"/>
                </a:solidFill>
              </a:rPr>
              <a:t> </a:t>
            </a:r>
            <a:r>
              <a:rPr lang="fr">
                <a:latin typeface="Nunito"/>
                <a:ea typeface="Nunito"/>
                <a:cs typeface="Nunito"/>
                <a:sym typeface="Nunito"/>
              </a:rPr>
              <a:t>notices_erreurs</a:t>
            </a:r>
            <a:r>
              <a:rPr lang="fr">
                <a:latin typeface="Nunito"/>
                <a:ea typeface="Nunito"/>
                <a:cs typeface="Nunito"/>
                <a:sym typeface="Nunito"/>
              </a:rPr>
              <a:t>.json</a:t>
            </a:r>
            <a:endParaRPr>
              <a:latin typeface="Nunito"/>
              <a:ea typeface="Nunito"/>
              <a:cs typeface="Nunito"/>
              <a:sym typeface="Nunito"/>
            </a:endParaRPr>
          </a:p>
        </p:txBody>
      </p:sp>
      <p:pic>
        <p:nvPicPr>
          <p:cNvPr id="341" name="Google Shape;341;p21"/>
          <p:cNvPicPr preferRelativeResize="0"/>
          <p:nvPr/>
        </p:nvPicPr>
        <p:blipFill>
          <a:blip r:embed="rId6">
            <a:alphaModFix/>
          </a:blip>
          <a:stretch>
            <a:fillRect/>
          </a:stretch>
        </p:blipFill>
        <p:spPr>
          <a:xfrm>
            <a:off x="4509275" y="3655900"/>
            <a:ext cx="1059925" cy="1059925"/>
          </a:xfrm>
          <a:prstGeom prst="rect">
            <a:avLst/>
          </a:prstGeom>
          <a:noFill/>
          <a:ln>
            <a:noFill/>
          </a:ln>
        </p:spPr>
      </p:pic>
      <p:pic>
        <p:nvPicPr>
          <p:cNvPr id="342" name="Google Shape;342;p21"/>
          <p:cNvPicPr preferRelativeResize="0"/>
          <p:nvPr/>
        </p:nvPicPr>
        <p:blipFill>
          <a:blip r:embed="rId7">
            <a:alphaModFix/>
          </a:blip>
          <a:stretch>
            <a:fillRect/>
          </a:stretch>
        </p:blipFill>
        <p:spPr>
          <a:xfrm>
            <a:off x="3469525" y="3686215"/>
            <a:ext cx="1102568" cy="999298"/>
          </a:xfrm>
          <a:prstGeom prst="rect">
            <a:avLst/>
          </a:prstGeom>
          <a:noFill/>
          <a:ln>
            <a:noFill/>
          </a:ln>
        </p:spPr>
      </p:pic>
      <p:pic>
        <p:nvPicPr>
          <p:cNvPr id="343" name="Google Shape;343;p21"/>
          <p:cNvPicPr preferRelativeResize="0"/>
          <p:nvPr/>
        </p:nvPicPr>
        <p:blipFill>
          <a:blip r:embed="rId8">
            <a:alphaModFix/>
          </a:blip>
          <a:stretch>
            <a:fillRect/>
          </a:stretch>
        </p:blipFill>
        <p:spPr>
          <a:xfrm>
            <a:off x="6881825" y="3832429"/>
            <a:ext cx="740096" cy="704700"/>
          </a:xfrm>
          <a:prstGeom prst="rect">
            <a:avLst/>
          </a:prstGeom>
          <a:noFill/>
          <a:ln>
            <a:noFill/>
          </a:ln>
        </p:spPr>
      </p:pic>
      <p:pic>
        <p:nvPicPr>
          <p:cNvPr id="344" name="Google Shape;344;p21"/>
          <p:cNvPicPr preferRelativeResize="0"/>
          <p:nvPr/>
        </p:nvPicPr>
        <p:blipFill>
          <a:blip r:embed="rId9">
            <a:alphaModFix/>
          </a:blip>
          <a:stretch>
            <a:fillRect/>
          </a:stretch>
        </p:blipFill>
        <p:spPr>
          <a:xfrm>
            <a:off x="7746650" y="3735563"/>
            <a:ext cx="898450" cy="89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