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61" r:id="rId5"/>
    <p:sldId id="262" r:id="rId6"/>
    <p:sldId id="273" r:id="rId7"/>
    <p:sldId id="268" r:id="rId8"/>
    <p:sldId id="270" r:id="rId9"/>
    <p:sldId id="272" r:id="rId10"/>
    <p:sldId id="271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3792" autoAdjust="0"/>
  </p:normalViewPr>
  <p:slideViewPr>
    <p:cSldViewPr snapToGrid="0">
      <p:cViewPr varScale="1">
        <p:scale>
          <a:sx n="61" d="100"/>
          <a:sy n="61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779164871113101E-3"/>
          <c:y val="0.25654807031201193"/>
          <c:w val="0.98290598290598286"/>
          <c:h val="0.74135327201746848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Avancement du sprint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1A9-4D3C-8462-318178EA4C4E}"/>
              </c:ext>
            </c:extLst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Implémentation des régles (back et front)</c:v>
                </c:pt>
                <c:pt idx="1">
                  <c:v>Vérification des régles</c:v>
                </c:pt>
                <c:pt idx="2">
                  <c:v>Test unitaires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5.5</c:v>
                </c:pt>
                <c:pt idx="1">
                  <c:v>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9-4D3C-8462-318178EA4C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2719265595669"/>
          <c:y val="0.32307342210341566"/>
          <c:w val="0.24608194808982212"/>
          <c:h val="0.498662873023225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014B9-8B08-40E9-ADBE-7AD5720D5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A0A32-D082-4C03-AAD5-93ED3605E9F0}" type="slidenum">
              <a:rPr lang="fr-FR" smtClean="0">
                <a:solidFill>
                  <a:srgbClr val="A53010"/>
                </a:solidFill>
              </a:rPr>
              <a:t>‹N°›</a:t>
            </a:fld>
            <a:endParaRPr lang="fr-FR" dirty="0">
              <a:solidFill>
                <a:srgbClr val="A53010"/>
              </a:solidFill>
            </a:endParaRP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550AC-0D01-40CD-8D62-37A8A95F74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7161-B1F2-452E-B929-CB3008A6B6C5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2B7E050E-1C76-4AE9-B908-4316F0E4BD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3C004A0-8E22-4C85-A690-65775F703B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46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8AF-924B-4387-BB7E-AD483E5DC0F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CFFA-7C24-4A48-A5C6-A78B75289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2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90e02ad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90e02ad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454545"/>
                </a:solidFill>
                <a:effectLst/>
                <a:latin typeface="Open Sans"/>
              </a:rPr>
              <a:t>Différentes « recettes » sont réalisées au cours du cycle de vie du projet. En matière de validation de conformité du produit:  http://www.test-recette.fr/recette/definitions.html</a:t>
            </a:r>
          </a:p>
          <a:p>
            <a:endParaRPr lang="fr-FR" b="0" i="0" dirty="0">
              <a:solidFill>
                <a:srgbClr val="454545"/>
              </a:solidFill>
              <a:effectLst/>
              <a:latin typeface="Open Sans"/>
            </a:endParaRPr>
          </a:p>
          <a:p>
            <a:r>
              <a:rPr lang="fr-FR" dirty="0"/>
              <a:t>https://formation-achats.fr/la-gestion-des-risques/evaluer-la-criticite-dun-risque/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5CFFA-7C24-4A48-A5C6-A78B75289F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3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90e02ad9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90e02ad9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a87a47d9f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a87a47d9f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0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3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7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6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09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1"/>
            <a:ext cx="8915400" cy="72962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1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6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6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3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6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5" y="6356351"/>
            <a:ext cx="260718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913" y="6356350"/>
            <a:ext cx="244372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0377" y="6356351"/>
            <a:ext cx="1860596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8184" y="3789040"/>
            <a:ext cx="2746851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0337" y="4005064"/>
            <a:ext cx="2746851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ACA4A2-F40D-4ACA-B3CD-5CBDF121B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813" y="4005064"/>
            <a:ext cx="2743200" cy="11887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 algn="ctr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8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37776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5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1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1"/>
            <a:ext cx="4313864" cy="377762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1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7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9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2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17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9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4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9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1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4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1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8911687" cy="1280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4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udev.herokuapp.com/favicon.i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KusQXKoBKkFT82hD__y75qJD1nbbUFwNKaNNnPCNnQ/edit#gid=3180723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ctrTitle"/>
          </p:nvPr>
        </p:nvSpPr>
        <p:spPr>
          <a:xfrm>
            <a:off x="576133" y="1992300"/>
            <a:ext cx="11225600" cy="30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" sz="5733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M2: TIW- Module projet</a:t>
            </a:r>
            <a:endParaRPr sz="5733" dirty="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" sz="3067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Etude de cas : BiblioDEV-</a:t>
            </a:r>
            <a:r>
              <a:rPr lang="fr" sz="4667" dirty="0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fr-FR" sz="3067" dirty="0">
                <a:solidFill>
                  <a:srgbClr val="007BB9"/>
                </a:solidFill>
                <a:latin typeface="Raleway Thin"/>
                <a:sym typeface="Raleway Thin"/>
              </a:rPr>
              <a:t>support de comité de pilotage N</a:t>
            </a:r>
            <a:r>
              <a:rPr lang="fr-FR" sz="3067" dirty="0">
                <a:solidFill>
                  <a:srgbClr val="007BB9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Raleway Thin"/>
              </a:rPr>
              <a:t>°</a:t>
            </a:r>
            <a:r>
              <a:rPr lang="fr" sz="3067" dirty="0">
                <a:solidFill>
                  <a:srgbClr val="007BB9"/>
                </a:solidFill>
                <a:latin typeface="Raleway Thin"/>
                <a:sym typeface="Raleway Thin"/>
              </a:rPr>
              <a:t> 2</a:t>
            </a:r>
            <a:endParaRPr sz="3067" dirty="0">
              <a:solidFill>
                <a:srgbClr val="007BB9"/>
              </a:solidFill>
              <a:latin typeface="Raleway Thin"/>
              <a:sym typeface="Raleway Thin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sz="4667" dirty="0">
              <a:solidFill>
                <a:srgbClr val="007BB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700894" y="923556"/>
            <a:ext cx="3429671" cy="7002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33" b="1" dirty="0">
                <a:solidFill>
                  <a:srgbClr val="A53010"/>
                </a:solidFill>
                <a:latin typeface="Century Gothic (En-têtes)"/>
              </a:rPr>
              <a:t>Dispositif</a:t>
            </a:r>
            <a:r>
              <a:rPr lang="fr-FR" sz="2533" b="1" dirty="0">
                <a:solidFill>
                  <a:srgbClr val="A53010"/>
                </a:solidFill>
              </a:rPr>
              <a:t> projet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32"/>
          <p:cNvSpPr/>
          <p:nvPr/>
        </p:nvSpPr>
        <p:spPr>
          <a:xfrm>
            <a:off x="829875" y="1802434"/>
            <a:ext cx="2461791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bg1">
                    <a:lumMod val="85000"/>
                  </a:schemeClr>
                </a:solidFill>
              </a:rPr>
              <a:t>PASTOR MARTINEZ Nuria</a:t>
            </a: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1">
                    <a:lumMod val="85000"/>
                  </a:schemeClr>
                </a:solidFill>
              </a:rPr>
              <a:t>MOA</a:t>
            </a:r>
            <a:endParaRPr sz="18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bg1">
                    <a:lumMod val="85000"/>
                  </a:schemeClr>
                </a:solidFill>
              </a:rPr>
              <a:t>Fabien </a:t>
            </a:r>
            <a:r>
              <a:rPr lang="fr-FR" sz="1800" dirty="0">
                <a:solidFill>
                  <a:schemeClr val="bg1">
                    <a:lumMod val="85000"/>
                  </a:schemeClr>
                </a:solidFill>
              </a:rPr>
              <a:t>Duchateau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chemeClr val="bg1">
                    <a:lumMod val="85000"/>
                  </a:schemeClr>
                </a:solidFill>
              </a:rPr>
              <a:t>Responsable MOA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33" b="1" dirty="0">
                <a:solidFill>
                  <a:schemeClr val="bg1">
                    <a:lumMod val="85000"/>
                  </a:schemeClr>
                </a:solidFill>
              </a:rPr>
              <a:t>MOA</a:t>
            </a:r>
            <a:endParaRPr sz="2533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391221" y="1802432"/>
            <a:ext cx="2461792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bg1">
                    <a:lumMod val="85000"/>
                  </a:schemeClr>
                </a:solidFill>
              </a:rPr>
              <a:t>Maxence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bg1">
                    <a:lumMod val="85000"/>
                  </a:schemeClr>
                </a:solidFill>
              </a:rPr>
              <a:t>Chef de projet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bg1">
                    <a:lumMod val="85000"/>
                  </a:schemeClr>
                </a:solidFill>
              </a:rPr>
              <a:t>Radjaa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Scrum Master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 b="1" dirty="0">
                <a:solidFill>
                  <a:schemeClr val="bg1">
                    <a:lumMod val="85000"/>
                  </a:schemeClr>
                </a:solidFill>
              </a:rPr>
              <a:t>MOE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6096000" y="1802432"/>
            <a:ext cx="5823867" cy="4379901"/>
          </a:xfrm>
          <a:prstGeom prst="rect">
            <a:avLst/>
          </a:prstGeom>
          <a:solidFill>
            <a:srgbClr val="AF4A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bg1">
                    <a:lumMod val="85000"/>
                  </a:schemeClr>
                </a:solidFill>
              </a:rPr>
              <a:t>Maxence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chemeClr val="bg1">
                    <a:lumMod val="85000"/>
                  </a:schemeClr>
                </a:solidFill>
              </a:rPr>
              <a:t>Chef de projet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bg1">
                    <a:lumMod val="85000"/>
                  </a:schemeClr>
                </a:solidFill>
              </a:rPr>
              <a:t>  Michelle 	        		       Yann</a:t>
            </a:r>
            <a:endParaRPr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Responsable fonctionnelle</a:t>
            </a:r>
            <a:r>
              <a:rPr lang="fr" sz="2000" b="1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Responsable technique</a:t>
            </a:r>
            <a:endParaRPr lang="fr" sz="20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			      </a:t>
            </a:r>
            <a:r>
              <a:rPr lang="fr-FR" sz="14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(Ergonome)</a:t>
            </a:r>
            <a:endParaRPr sz="1400" b="1" dirty="0">
              <a:solidFill>
                <a:schemeClr val="bg1">
                  <a:lumMod val="85000"/>
                </a:schemeClr>
              </a:solidFill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bg1">
                    <a:lumMod val="85000"/>
                  </a:schemeClr>
                </a:solidFill>
              </a:rPr>
              <a:t>       Karim                                                Dominique 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Développeur BacK                           Développeur Front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bg1">
                    <a:lumMod val="85000"/>
                  </a:schemeClr>
                </a:solidFill>
              </a:rPr>
              <a:t>(Ergonome)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bg1">
                    <a:lumMod val="85000"/>
                  </a:schemeClr>
                </a:solidFill>
              </a:rPr>
              <a:t>       Radjaa                                                       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" sz="1400" b="1" dirty="0">
                <a:solidFill>
                  <a:schemeClr val="bg1">
                    <a:lumMod val="85000"/>
                  </a:schemeClr>
                </a:solidFill>
              </a:rPr>
              <a:t>Développeuse Front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(Qualification)</a:t>
            </a:r>
            <a:endParaRPr lang="fr-FR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bg1">
                    <a:lumMod val="85000"/>
                  </a:schemeClr>
                </a:solidFill>
              </a:rPr>
              <a:t>BiblioDEV (équipe de réalisation)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D07562-180C-4833-9C6A-EA89C0015302}"/>
              </a:ext>
            </a:extLst>
          </p:cNvPr>
          <p:cNvSpPr txBox="1"/>
          <p:nvPr/>
        </p:nvSpPr>
        <p:spPr>
          <a:xfrm>
            <a:off x="7518195" y="977443"/>
            <a:ext cx="45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Entrées : 2 Développeurs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Sorties fin Octobre : 2 Ergonomes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DDA415F-1FED-4408-9C5F-F86CC9E563BB}"/>
              </a:ext>
            </a:extLst>
          </p:cNvPr>
          <p:cNvSpPr txBox="1">
            <a:spLocks/>
          </p:cNvSpPr>
          <p:nvPr/>
        </p:nvSpPr>
        <p:spPr>
          <a:xfrm>
            <a:off x="386128" y="115114"/>
            <a:ext cx="11533739" cy="8084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A53010"/>
                </a:solidFill>
              </a:rPr>
              <a:t>Organisation de l’équipe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04191C-9632-4074-B87A-DD803DB206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rgbClr val="A5301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fr-FR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69633" y="336362"/>
            <a:ext cx="11671600" cy="10463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33" b="1" dirty="0">
                <a:solidFill>
                  <a:srgbClr val="A53010"/>
                </a:solidFill>
              </a:rPr>
              <a:t>Planning</a:t>
            </a:r>
            <a:r>
              <a:rPr lang="fr" sz="2533" b="1" dirty="0">
                <a:solidFill>
                  <a:schemeClr val="dk2"/>
                </a:solidFill>
              </a:rPr>
              <a:t> </a:t>
            </a:r>
            <a:r>
              <a:rPr lang="fr" sz="2533" b="1" dirty="0">
                <a:solidFill>
                  <a:srgbClr val="A53010"/>
                </a:solidFill>
              </a:rPr>
              <a:t>actualisé</a:t>
            </a:r>
            <a:r>
              <a:rPr lang="fr" sz="2533" b="1" dirty="0">
                <a:solidFill>
                  <a:schemeClr val="dk2"/>
                </a:solidFill>
              </a:rPr>
              <a:t>    </a:t>
            </a:r>
            <a:endParaRPr sz="2533" b="1" dirty="0">
              <a:solidFill>
                <a:schemeClr val="dk2"/>
              </a:solidFill>
            </a:endParaRPr>
          </a:p>
        </p:txBody>
      </p:sp>
      <p:graphicFrame>
        <p:nvGraphicFramePr>
          <p:cNvPr id="219" name="Google Shape;219;p38"/>
          <p:cNvGraphicFramePr/>
          <p:nvPr>
            <p:extLst>
              <p:ext uri="{D42A27DB-BD31-4B8C-83A1-F6EECF244321}">
                <p14:modId xmlns:p14="http://schemas.microsoft.com/office/powerpoint/2010/main" val="873307951"/>
              </p:ext>
            </p:extLst>
          </p:nvPr>
        </p:nvGraphicFramePr>
        <p:xfrm>
          <a:off x="2033066" y="1835558"/>
          <a:ext cx="8299654" cy="38372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8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1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2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3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4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5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6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dirty="0"/>
                        <a:t>Sprint 7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 dirty="0"/>
                        <a:t>Développement et réalisation</a:t>
                      </a:r>
                      <a:endParaRPr sz="1500" b="1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Déploiement </a:t>
                      </a:r>
                      <a:endParaRPr sz="15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Rédaction du rapport</a:t>
                      </a:r>
                      <a:endParaRPr sz="1500" b="1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" name="Google Shape;220;p38"/>
          <p:cNvSpPr/>
          <p:nvPr/>
        </p:nvSpPr>
        <p:spPr>
          <a:xfrm>
            <a:off x="3940067" y="3125498"/>
            <a:ext cx="5044400" cy="335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21" name="Google Shape;221;p38"/>
          <p:cNvSpPr/>
          <p:nvPr/>
        </p:nvSpPr>
        <p:spPr>
          <a:xfrm>
            <a:off x="9419633" y="5077567"/>
            <a:ext cx="609200" cy="335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22" name="Google Shape;222;p38"/>
          <p:cNvSpPr/>
          <p:nvPr/>
        </p:nvSpPr>
        <p:spPr>
          <a:xfrm>
            <a:off x="8715267" y="4132567"/>
            <a:ext cx="1159600" cy="335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4222F8F-D251-4560-B05E-56AFE38EB3D1}"/>
              </a:ext>
            </a:extLst>
          </p:cNvPr>
          <p:cNvSpPr/>
          <p:nvPr/>
        </p:nvSpPr>
        <p:spPr>
          <a:xfrm rot="1665599">
            <a:off x="9519946" y="4884348"/>
            <a:ext cx="329533" cy="512165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/>
          </a:p>
        </p:txBody>
      </p:sp>
      <p:sp>
        <p:nvSpPr>
          <p:cNvPr id="4" name="Éclair 3">
            <a:extLst>
              <a:ext uri="{FF2B5EF4-FFF2-40B4-BE49-F238E27FC236}">
                <a16:creationId xmlns:a16="http://schemas.microsoft.com/office/drawing/2014/main" id="{FBD1D55E-BD64-4A00-94BC-74349811E6F1}"/>
              </a:ext>
            </a:extLst>
          </p:cNvPr>
          <p:cNvSpPr/>
          <p:nvPr/>
        </p:nvSpPr>
        <p:spPr>
          <a:xfrm rot="1665599">
            <a:off x="7180247" y="3044508"/>
            <a:ext cx="329533" cy="512165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7A4032-C9CE-4C8B-A932-5811FC198BD9}"/>
              </a:ext>
            </a:extLst>
          </p:cNvPr>
          <p:cNvSpPr txBox="1"/>
          <p:nvPr/>
        </p:nvSpPr>
        <p:spPr>
          <a:xfrm>
            <a:off x="6149062" y="5916521"/>
            <a:ext cx="215153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Vacances d’hiver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601386-C5F1-4264-AA72-51F30880F105}"/>
              </a:ext>
            </a:extLst>
          </p:cNvPr>
          <p:cNvSpPr txBox="1"/>
          <p:nvPr/>
        </p:nvSpPr>
        <p:spPr>
          <a:xfrm>
            <a:off x="8556176" y="5910729"/>
            <a:ext cx="138144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Soutenance</a:t>
            </a:r>
          </a:p>
        </p:txBody>
      </p:sp>
      <p:sp>
        <p:nvSpPr>
          <p:cNvPr id="2" name="Éclair 1">
            <a:extLst>
              <a:ext uri="{FF2B5EF4-FFF2-40B4-BE49-F238E27FC236}">
                <a16:creationId xmlns:a16="http://schemas.microsoft.com/office/drawing/2014/main" id="{843C42D9-3E79-475C-AC95-AB90D29B5900}"/>
              </a:ext>
            </a:extLst>
          </p:cNvPr>
          <p:cNvSpPr/>
          <p:nvPr/>
        </p:nvSpPr>
        <p:spPr>
          <a:xfrm rot="1665599">
            <a:off x="6180092" y="3082995"/>
            <a:ext cx="361973" cy="435189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38E100-AEA2-4141-B94D-AF100346F9FF}"/>
              </a:ext>
            </a:extLst>
          </p:cNvPr>
          <p:cNvSpPr txBox="1"/>
          <p:nvPr/>
        </p:nvSpPr>
        <p:spPr>
          <a:xfrm>
            <a:off x="1460966" y="5783087"/>
            <a:ext cx="2408384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Redistribution </a:t>
            </a:r>
          </a:p>
          <a:p>
            <a:r>
              <a:rPr lang="fr-FR" sz="1467" dirty="0"/>
              <a:t>des tâches et correction des interfaces</a:t>
            </a:r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71C5A5DA-1170-4985-B3AA-15E16B8CE64F}"/>
              </a:ext>
            </a:extLst>
          </p:cNvPr>
          <p:cNvSpPr/>
          <p:nvPr/>
        </p:nvSpPr>
        <p:spPr>
          <a:xfrm rot="1665599">
            <a:off x="5688753" y="3075502"/>
            <a:ext cx="361973" cy="435189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171842-DD30-4D49-B1AC-8F3944036120}"/>
              </a:ext>
            </a:extLst>
          </p:cNvPr>
          <p:cNvSpPr txBox="1"/>
          <p:nvPr/>
        </p:nvSpPr>
        <p:spPr>
          <a:xfrm>
            <a:off x="3893934" y="5849804"/>
            <a:ext cx="2151531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67" dirty="0"/>
              <a:t>Réaliser un générateur de Regex et lié le back avec le front</a:t>
            </a: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3238E55D-0C39-480C-AB12-6423152C6666}"/>
              </a:ext>
            </a:extLst>
          </p:cNvPr>
          <p:cNvSpPr/>
          <p:nvPr/>
        </p:nvSpPr>
        <p:spPr>
          <a:xfrm rot="1665599">
            <a:off x="1210703" y="5870167"/>
            <a:ext cx="361973" cy="435189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133BE4D4-9C61-42FD-8EBC-A641DAE25564}"/>
              </a:ext>
            </a:extLst>
          </p:cNvPr>
          <p:cNvSpPr/>
          <p:nvPr/>
        </p:nvSpPr>
        <p:spPr>
          <a:xfrm rot="1665599">
            <a:off x="3570711" y="5909059"/>
            <a:ext cx="361973" cy="435189"/>
          </a:xfrm>
          <a:prstGeom prst="lightningBol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B32DC8B1-9D1D-44DC-920E-FBDE0FFCA3AD}"/>
              </a:ext>
            </a:extLst>
          </p:cNvPr>
          <p:cNvSpPr/>
          <p:nvPr/>
        </p:nvSpPr>
        <p:spPr>
          <a:xfrm rot="1665599">
            <a:off x="5931233" y="5858184"/>
            <a:ext cx="329533" cy="512165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 dirty="0"/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33BB99FB-10E7-415C-BE8D-C42F7A3CDA0A}"/>
              </a:ext>
            </a:extLst>
          </p:cNvPr>
          <p:cNvSpPr/>
          <p:nvPr/>
        </p:nvSpPr>
        <p:spPr>
          <a:xfrm rot="1665599">
            <a:off x="8187459" y="5897074"/>
            <a:ext cx="329533" cy="512165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fr-FR" sz="248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0A0902-93AF-4A86-94CE-5D244BC67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rgbClr val="A5301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fr-FR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2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8163E-EF4D-4616-A452-6791C9B6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131"/>
            <a:ext cx="8911687" cy="693683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Risques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385A5FE-B3A4-40BD-B067-1954E1C89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98364"/>
              </p:ext>
            </p:extLst>
          </p:nvPr>
        </p:nvGraphicFramePr>
        <p:xfrm>
          <a:off x="599090" y="2274782"/>
          <a:ext cx="11204028" cy="352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9">
                  <a:extLst>
                    <a:ext uri="{9D8B030D-6E8A-4147-A177-3AD203B41FA5}">
                      <a16:colId xmlns:a16="http://schemas.microsoft.com/office/drawing/2014/main" val="3188021654"/>
                    </a:ext>
                  </a:extLst>
                </a:gridCol>
                <a:gridCol w="2492064">
                  <a:extLst>
                    <a:ext uri="{9D8B030D-6E8A-4147-A177-3AD203B41FA5}">
                      <a16:colId xmlns:a16="http://schemas.microsoft.com/office/drawing/2014/main" val="3305291601"/>
                    </a:ext>
                  </a:extLst>
                </a:gridCol>
                <a:gridCol w="1013605">
                  <a:extLst>
                    <a:ext uri="{9D8B030D-6E8A-4147-A177-3AD203B41FA5}">
                      <a16:colId xmlns:a16="http://schemas.microsoft.com/office/drawing/2014/main" val="2348088858"/>
                    </a:ext>
                  </a:extLst>
                </a:gridCol>
                <a:gridCol w="1316453">
                  <a:extLst>
                    <a:ext uri="{9D8B030D-6E8A-4147-A177-3AD203B41FA5}">
                      <a16:colId xmlns:a16="http://schemas.microsoft.com/office/drawing/2014/main" val="2906455024"/>
                    </a:ext>
                  </a:extLst>
                </a:gridCol>
                <a:gridCol w="2229268">
                  <a:extLst>
                    <a:ext uri="{9D8B030D-6E8A-4147-A177-3AD203B41FA5}">
                      <a16:colId xmlns:a16="http://schemas.microsoft.com/office/drawing/2014/main" val="3223361458"/>
                    </a:ext>
                  </a:extLst>
                </a:gridCol>
                <a:gridCol w="1464311">
                  <a:extLst>
                    <a:ext uri="{9D8B030D-6E8A-4147-A177-3AD203B41FA5}">
                      <a16:colId xmlns:a16="http://schemas.microsoft.com/office/drawing/2014/main" val="1138032596"/>
                    </a:ext>
                  </a:extLst>
                </a:gridCol>
                <a:gridCol w="1112888">
                  <a:extLst>
                    <a:ext uri="{9D8B030D-6E8A-4147-A177-3AD203B41FA5}">
                      <a16:colId xmlns:a16="http://schemas.microsoft.com/office/drawing/2014/main" val="2524169745"/>
                    </a:ext>
                  </a:extLst>
                </a:gridCol>
              </a:tblGrid>
              <a:tr h="1124074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Criticité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Actions </a:t>
                      </a:r>
                      <a:endParaRPr lang="fr-FR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Porteur Action 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Statut</a:t>
                      </a:r>
                      <a:b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risque</a:t>
                      </a:r>
                      <a:endParaRPr lang="fr-FR" sz="2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196254"/>
                  </a:ext>
                </a:extLst>
              </a:tr>
              <a:tr h="2402854">
                <a:tc>
                  <a:txBody>
                    <a:bodyPr/>
                    <a:lstStyle/>
                    <a:p>
                      <a:r>
                        <a:rPr lang="fr-FR" sz="1600" dirty="0"/>
                        <a:t>Ergonomie des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Interfaces qui ne soient pas en adéquation avec les caractéristiques physiologiques, perceptives et cognitives de l’utilisatrice.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haute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Mauvaise interaction entre les IHM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Déterminer les caractéristiques cognitives de l'utilisatrice 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Amélioration des interfaces.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Dominique</a:t>
                      </a:r>
                    </a:p>
                    <a:p>
                      <a:r>
                        <a:rPr lang="fr-FR" sz="1600" dirty="0"/>
                        <a:t>Michelle</a:t>
                      </a:r>
                    </a:p>
                    <a:p>
                      <a:r>
                        <a:rPr lang="fr-FR" sz="1600" dirty="0" err="1"/>
                        <a:t>Radjaa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Ouvert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01937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F665ED-9FD1-4D07-8947-EB066290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9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3CCC2C4-ACB0-44E6-9126-6CD637DFB5A5}"/>
              </a:ext>
            </a:extLst>
          </p:cNvPr>
          <p:cNvSpPr/>
          <p:nvPr/>
        </p:nvSpPr>
        <p:spPr>
          <a:xfrm>
            <a:off x="5360138" y="357978"/>
            <a:ext cx="2020463" cy="2377827"/>
          </a:xfrm>
          <a:custGeom>
            <a:avLst/>
            <a:gdLst>
              <a:gd name="connsiteX0" fmla="*/ 903931 w 2020462"/>
              <a:gd name="connsiteY0" fmla="*/ 125445 h 2377826"/>
              <a:gd name="connsiteX1" fmla="*/ 1048310 w 2020462"/>
              <a:gd name="connsiteY1" fmla="*/ 106194 h 2377826"/>
              <a:gd name="connsiteX2" fmla="*/ 1154188 w 2020462"/>
              <a:gd name="connsiteY2" fmla="*/ 77318 h 2377826"/>
              <a:gd name="connsiteX3" fmla="*/ 1298567 w 2020462"/>
              <a:gd name="connsiteY3" fmla="*/ 58068 h 2377826"/>
              <a:gd name="connsiteX4" fmla="*/ 1337068 w 2020462"/>
              <a:gd name="connsiteY4" fmla="*/ 48443 h 2377826"/>
              <a:gd name="connsiteX5" fmla="*/ 1423695 w 2020462"/>
              <a:gd name="connsiteY5" fmla="*/ 9942 h 2377826"/>
              <a:gd name="connsiteX6" fmla="*/ 1529573 w 2020462"/>
              <a:gd name="connsiteY6" fmla="*/ 316 h 2377826"/>
              <a:gd name="connsiteX7" fmla="*/ 1876083 w 2020462"/>
              <a:gd name="connsiteY7" fmla="*/ 38817 h 2377826"/>
              <a:gd name="connsiteX8" fmla="*/ 1904958 w 2020462"/>
              <a:gd name="connsiteY8" fmla="*/ 58068 h 2377826"/>
              <a:gd name="connsiteX9" fmla="*/ 1933834 w 2020462"/>
              <a:gd name="connsiteY9" fmla="*/ 86944 h 2377826"/>
              <a:gd name="connsiteX10" fmla="*/ 1953085 w 2020462"/>
              <a:gd name="connsiteY10" fmla="*/ 144695 h 2377826"/>
              <a:gd name="connsiteX11" fmla="*/ 2001211 w 2020462"/>
              <a:gd name="connsiteY11" fmla="*/ 240948 h 2377826"/>
              <a:gd name="connsiteX12" fmla="*/ 2020462 w 2020462"/>
              <a:gd name="connsiteY12" fmla="*/ 317950 h 2377826"/>
              <a:gd name="connsiteX13" fmla="*/ 2010836 w 2020462"/>
              <a:gd name="connsiteY13" fmla="*/ 1136097 h 2377826"/>
              <a:gd name="connsiteX14" fmla="*/ 1991586 w 2020462"/>
              <a:gd name="connsiteY14" fmla="*/ 1184224 h 2377826"/>
              <a:gd name="connsiteX15" fmla="*/ 1953085 w 2020462"/>
              <a:gd name="connsiteY15" fmla="*/ 1309352 h 2377826"/>
              <a:gd name="connsiteX16" fmla="*/ 1933834 w 2020462"/>
              <a:gd name="connsiteY16" fmla="*/ 1347853 h 2377826"/>
              <a:gd name="connsiteX17" fmla="*/ 1924209 w 2020462"/>
              <a:gd name="connsiteY17" fmla="*/ 1405605 h 2377826"/>
              <a:gd name="connsiteX18" fmla="*/ 1904958 w 2020462"/>
              <a:gd name="connsiteY18" fmla="*/ 1463356 h 2377826"/>
              <a:gd name="connsiteX19" fmla="*/ 1895333 w 2020462"/>
              <a:gd name="connsiteY19" fmla="*/ 1501857 h 2377826"/>
              <a:gd name="connsiteX20" fmla="*/ 1866457 w 2020462"/>
              <a:gd name="connsiteY20" fmla="*/ 1607735 h 2377826"/>
              <a:gd name="connsiteX21" fmla="*/ 1856832 w 2020462"/>
              <a:gd name="connsiteY21" fmla="*/ 1703988 h 2377826"/>
              <a:gd name="connsiteX22" fmla="*/ 1847207 w 2020462"/>
              <a:gd name="connsiteY22" fmla="*/ 1780990 h 2377826"/>
              <a:gd name="connsiteX23" fmla="*/ 1827956 w 2020462"/>
              <a:gd name="connsiteY23" fmla="*/ 1944619 h 2377826"/>
              <a:gd name="connsiteX24" fmla="*/ 1818331 w 2020462"/>
              <a:gd name="connsiteY24" fmla="*/ 2368131 h 2377826"/>
              <a:gd name="connsiteX25" fmla="*/ 1750954 w 2020462"/>
              <a:gd name="connsiteY25" fmla="*/ 2358506 h 2377826"/>
              <a:gd name="connsiteX26" fmla="*/ 1702828 w 2020462"/>
              <a:gd name="connsiteY26" fmla="*/ 2320005 h 2377826"/>
              <a:gd name="connsiteX27" fmla="*/ 1664327 w 2020462"/>
              <a:gd name="connsiteY27" fmla="*/ 2262253 h 2377826"/>
              <a:gd name="connsiteX28" fmla="*/ 1645076 w 2020462"/>
              <a:gd name="connsiteY28" fmla="*/ 2233377 h 2377826"/>
              <a:gd name="connsiteX29" fmla="*/ 1616201 w 2020462"/>
              <a:gd name="connsiteY29" fmla="*/ 2223752 h 2377826"/>
              <a:gd name="connsiteX30" fmla="*/ 1491072 w 2020462"/>
              <a:gd name="connsiteY30" fmla="*/ 2137125 h 2377826"/>
              <a:gd name="connsiteX31" fmla="*/ 1462196 w 2020462"/>
              <a:gd name="connsiteY31" fmla="*/ 2127499 h 2377826"/>
              <a:gd name="connsiteX32" fmla="*/ 1423695 w 2020462"/>
              <a:gd name="connsiteY32" fmla="*/ 2117874 h 2377826"/>
              <a:gd name="connsiteX33" fmla="*/ 1250441 w 2020462"/>
              <a:gd name="connsiteY33" fmla="*/ 2050497 h 2377826"/>
              <a:gd name="connsiteX34" fmla="*/ 1183064 w 2020462"/>
              <a:gd name="connsiteY34" fmla="*/ 2021622 h 2377826"/>
              <a:gd name="connsiteX35" fmla="*/ 1086811 w 2020462"/>
              <a:gd name="connsiteY35" fmla="*/ 2011996 h 2377826"/>
              <a:gd name="connsiteX36" fmla="*/ 894306 w 2020462"/>
              <a:gd name="connsiteY36" fmla="*/ 1906118 h 2377826"/>
              <a:gd name="connsiteX37" fmla="*/ 865430 w 2020462"/>
              <a:gd name="connsiteY37" fmla="*/ 1886868 h 2377826"/>
              <a:gd name="connsiteX38" fmla="*/ 740302 w 2020462"/>
              <a:gd name="connsiteY38" fmla="*/ 1877243 h 2377826"/>
              <a:gd name="connsiteX39" fmla="*/ 701801 w 2020462"/>
              <a:gd name="connsiteY39" fmla="*/ 1867617 h 2377826"/>
              <a:gd name="connsiteX40" fmla="*/ 634424 w 2020462"/>
              <a:gd name="connsiteY40" fmla="*/ 1857992 h 2377826"/>
              <a:gd name="connsiteX41" fmla="*/ 586297 w 2020462"/>
              <a:gd name="connsiteY41" fmla="*/ 1838742 h 2377826"/>
              <a:gd name="connsiteX42" fmla="*/ 162786 w 2020462"/>
              <a:gd name="connsiteY42" fmla="*/ 1829116 h 2377826"/>
              <a:gd name="connsiteX43" fmla="*/ 124285 w 2020462"/>
              <a:gd name="connsiteY43" fmla="*/ 1732864 h 2377826"/>
              <a:gd name="connsiteX44" fmla="*/ 114659 w 2020462"/>
              <a:gd name="connsiteY44" fmla="*/ 1694363 h 2377826"/>
              <a:gd name="connsiteX45" fmla="*/ 95409 w 2020462"/>
              <a:gd name="connsiteY45" fmla="*/ 1636611 h 2377826"/>
              <a:gd name="connsiteX46" fmla="*/ 85784 w 2020462"/>
              <a:gd name="connsiteY46" fmla="*/ 1607735 h 2377826"/>
              <a:gd name="connsiteX47" fmla="*/ 66533 w 2020462"/>
              <a:gd name="connsiteY47" fmla="*/ 1569234 h 2377826"/>
              <a:gd name="connsiteX48" fmla="*/ 56908 w 2020462"/>
              <a:gd name="connsiteY48" fmla="*/ 1540358 h 2377826"/>
              <a:gd name="connsiteX49" fmla="*/ 28032 w 2020462"/>
              <a:gd name="connsiteY49" fmla="*/ 1492232 h 2377826"/>
              <a:gd name="connsiteX50" fmla="*/ 18407 w 2020462"/>
              <a:gd name="connsiteY50" fmla="*/ 1453731 h 2377826"/>
              <a:gd name="connsiteX51" fmla="*/ 47283 w 2020462"/>
              <a:gd name="connsiteY51" fmla="*/ 731836 h 2377826"/>
              <a:gd name="connsiteX52" fmla="*/ 56908 w 2020462"/>
              <a:gd name="connsiteY52" fmla="*/ 674085 h 2377826"/>
              <a:gd name="connsiteX53" fmla="*/ 210912 w 2020462"/>
              <a:gd name="connsiteY53" fmla="*/ 539331 h 2377826"/>
              <a:gd name="connsiteX54" fmla="*/ 326415 w 2020462"/>
              <a:gd name="connsiteY54" fmla="*/ 491205 h 2377826"/>
              <a:gd name="connsiteX55" fmla="*/ 374542 w 2020462"/>
              <a:gd name="connsiteY55" fmla="*/ 452704 h 2377826"/>
              <a:gd name="connsiteX56" fmla="*/ 451544 w 2020462"/>
              <a:gd name="connsiteY56" fmla="*/ 423828 h 2377826"/>
              <a:gd name="connsiteX57" fmla="*/ 480419 w 2020462"/>
              <a:gd name="connsiteY57" fmla="*/ 414203 h 2377826"/>
              <a:gd name="connsiteX58" fmla="*/ 586297 w 2020462"/>
              <a:gd name="connsiteY58" fmla="*/ 346826 h 2377826"/>
              <a:gd name="connsiteX59" fmla="*/ 634424 w 2020462"/>
              <a:gd name="connsiteY59" fmla="*/ 308325 h 2377826"/>
              <a:gd name="connsiteX60" fmla="*/ 701801 w 2020462"/>
              <a:gd name="connsiteY60" fmla="*/ 221697 h 2377826"/>
              <a:gd name="connsiteX61" fmla="*/ 826929 w 2020462"/>
              <a:gd name="connsiteY61" fmla="*/ 125445 h 2377826"/>
              <a:gd name="connsiteX62" fmla="*/ 865430 w 2020462"/>
              <a:gd name="connsiteY62" fmla="*/ 77318 h 2377826"/>
              <a:gd name="connsiteX63" fmla="*/ 923182 w 2020462"/>
              <a:gd name="connsiteY63" fmla="*/ 38817 h 2377826"/>
              <a:gd name="connsiteX64" fmla="*/ 980933 w 2020462"/>
              <a:gd name="connsiteY64" fmla="*/ 19567 h 2377826"/>
              <a:gd name="connsiteX65" fmla="*/ 942432 w 2020462"/>
              <a:gd name="connsiteY65" fmla="*/ 192822 h 2377826"/>
              <a:gd name="connsiteX66" fmla="*/ 903931 w 2020462"/>
              <a:gd name="connsiteY66" fmla="*/ 183196 h 2377826"/>
              <a:gd name="connsiteX67" fmla="*/ 903931 w 2020462"/>
              <a:gd name="connsiteY67" fmla="*/ 125445 h 237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20462" h="2377826">
                <a:moveTo>
                  <a:pt x="903931" y="125445"/>
                </a:moveTo>
                <a:cubicBezTo>
                  <a:pt x="927994" y="112611"/>
                  <a:pt x="1000352" y="113766"/>
                  <a:pt x="1048310" y="106194"/>
                </a:cubicBezTo>
                <a:cubicBezTo>
                  <a:pt x="1066382" y="103341"/>
                  <a:pt x="1150175" y="78244"/>
                  <a:pt x="1154188" y="77318"/>
                </a:cubicBezTo>
                <a:cubicBezTo>
                  <a:pt x="1194305" y="68060"/>
                  <a:pt x="1261459" y="62191"/>
                  <a:pt x="1298567" y="58068"/>
                </a:cubicBezTo>
                <a:cubicBezTo>
                  <a:pt x="1311401" y="54860"/>
                  <a:pt x="1324682" y="53088"/>
                  <a:pt x="1337068" y="48443"/>
                </a:cubicBezTo>
                <a:cubicBezTo>
                  <a:pt x="1369163" y="36407"/>
                  <a:pt x="1388569" y="16528"/>
                  <a:pt x="1423695" y="9942"/>
                </a:cubicBezTo>
                <a:cubicBezTo>
                  <a:pt x="1458526" y="3411"/>
                  <a:pt x="1494280" y="3525"/>
                  <a:pt x="1529573" y="316"/>
                </a:cubicBezTo>
                <a:cubicBezTo>
                  <a:pt x="1720543" y="12252"/>
                  <a:pt x="1763894" y="-25292"/>
                  <a:pt x="1876083" y="38817"/>
                </a:cubicBezTo>
                <a:cubicBezTo>
                  <a:pt x="1886127" y="44556"/>
                  <a:pt x="1896071" y="50662"/>
                  <a:pt x="1904958" y="58068"/>
                </a:cubicBezTo>
                <a:cubicBezTo>
                  <a:pt x="1915415" y="66782"/>
                  <a:pt x="1924209" y="77319"/>
                  <a:pt x="1933834" y="86944"/>
                </a:cubicBezTo>
                <a:cubicBezTo>
                  <a:pt x="1940251" y="106194"/>
                  <a:pt x="1943018" y="127077"/>
                  <a:pt x="1953085" y="144695"/>
                </a:cubicBezTo>
                <a:cubicBezTo>
                  <a:pt x="1980834" y="193255"/>
                  <a:pt x="1989598" y="198368"/>
                  <a:pt x="2001211" y="240948"/>
                </a:cubicBezTo>
                <a:cubicBezTo>
                  <a:pt x="2008172" y="266473"/>
                  <a:pt x="2020462" y="317950"/>
                  <a:pt x="2020462" y="317950"/>
                </a:cubicBezTo>
                <a:cubicBezTo>
                  <a:pt x="2017253" y="590666"/>
                  <a:pt x="2019922" y="863514"/>
                  <a:pt x="2010836" y="1136097"/>
                </a:cubicBezTo>
                <a:cubicBezTo>
                  <a:pt x="2010260" y="1153365"/>
                  <a:pt x="1997050" y="1167833"/>
                  <a:pt x="1991586" y="1184224"/>
                </a:cubicBezTo>
                <a:cubicBezTo>
                  <a:pt x="1985014" y="1203939"/>
                  <a:pt x="1963863" y="1287797"/>
                  <a:pt x="1953085" y="1309352"/>
                </a:cubicBezTo>
                <a:lnTo>
                  <a:pt x="1933834" y="1347853"/>
                </a:lnTo>
                <a:cubicBezTo>
                  <a:pt x="1930626" y="1367104"/>
                  <a:pt x="1928942" y="1386672"/>
                  <a:pt x="1924209" y="1405605"/>
                </a:cubicBezTo>
                <a:cubicBezTo>
                  <a:pt x="1919287" y="1425291"/>
                  <a:pt x="1909879" y="1443670"/>
                  <a:pt x="1904958" y="1463356"/>
                </a:cubicBezTo>
                <a:cubicBezTo>
                  <a:pt x="1901750" y="1476190"/>
                  <a:pt x="1898814" y="1489094"/>
                  <a:pt x="1895333" y="1501857"/>
                </a:cubicBezTo>
                <a:cubicBezTo>
                  <a:pt x="1860993" y="1627776"/>
                  <a:pt x="1888237" y="1520623"/>
                  <a:pt x="1866457" y="1607735"/>
                </a:cubicBezTo>
                <a:cubicBezTo>
                  <a:pt x="1863249" y="1639819"/>
                  <a:pt x="1860393" y="1671941"/>
                  <a:pt x="1856832" y="1703988"/>
                </a:cubicBezTo>
                <a:cubicBezTo>
                  <a:pt x="1853976" y="1729697"/>
                  <a:pt x="1849915" y="1755265"/>
                  <a:pt x="1847207" y="1780990"/>
                </a:cubicBezTo>
                <a:cubicBezTo>
                  <a:pt x="1830934" y="1935589"/>
                  <a:pt x="1846097" y="1835785"/>
                  <a:pt x="1827956" y="1944619"/>
                </a:cubicBezTo>
                <a:cubicBezTo>
                  <a:pt x="1824748" y="2085790"/>
                  <a:pt x="1844159" y="2229306"/>
                  <a:pt x="1818331" y="2368131"/>
                </a:cubicBezTo>
                <a:cubicBezTo>
                  <a:pt x="1814181" y="2390435"/>
                  <a:pt x="1771246" y="2368652"/>
                  <a:pt x="1750954" y="2358506"/>
                </a:cubicBezTo>
                <a:cubicBezTo>
                  <a:pt x="1599062" y="2282560"/>
                  <a:pt x="1931210" y="2377099"/>
                  <a:pt x="1702828" y="2320005"/>
                </a:cubicBezTo>
                <a:lnTo>
                  <a:pt x="1664327" y="2262253"/>
                </a:lnTo>
                <a:cubicBezTo>
                  <a:pt x="1657910" y="2252628"/>
                  <a:pt x="1656051" y="2237035"/>
                  <a:pt x="1645076" y="2233377"/>
                </a:cubicBezTo>
                <a:cubicBezTo>
                  <a:pt x="1635451" y="2230169"/>
                  <a:pt x="1624804" y="2229129"/>
                  <a:pt x="1616201" y="2223752"/>
                </a:cubicBezTo>
                <a:cubicBezTo>
                  <a:pt x="1573182" y="2196865"/>
                  <a:pt x="1539198" y="2153168"/>
                  <a:pt x="1491072" y="2137125"/>
                </a:cubicBezTo>
                <a:cubicBezTo>
                  <a:pt x="1481447" y="2133916"/>
                  <a:pt x="1471952" y="2130286"/>
                  <a:pt x="1462196" y="2127499"/>
                </a:cubicBezTo>
                <a:cubicBezTo>
                  <a:pt x="1449476" y="2123865"/>
                  <a:pt x="1436127" y="2122395"/>
                  <a:pt x="1423695" y="2117874"/>
                </a:cubicBezTo>
                <a:cubicBezTo>
                  <a:pt x="1365461" y="2096698"/>
                  <a:pt x="1305864" y="2078207"/>
                  <a:pt x="1250441" y="2050497"/>
                </a:cubicBezTo>
                <a:cubicBezTo>
                  <a:pt x="1234023" y="2042289"/>
                  <a:pt x="1203519" y="2024769"/>
                  <a:pt x="1183064" y="2021622"/>
                </a:cubicBezTo>
                <a:cubicBezTo>
                  <a:pt x="1151195" y="2016719"/>
                  <a:pt x="1118895" y="2015205"/>
                  <a:pt x="1086811" y="2011996"/>
                </a:cubicBezTo>
                <a:lnTo>
                  <a:pt x="894306" y="1906118"/>
                </a:lnTo>
                <a:cubicBezTo>
                  <a:pt x="884235" y="1900426"/>
                  <a:pt x="876800" y="1889000"/>
                  <a:pt x="865430" y="1886868"/>
                </a:cubicBezTo>
                <a:cubicBezTo>
                  <a:pt x="824314" y="1879159"/>
                  <a:pt x="782011" y="1880451"/>
                  <a:pt x="740302" y="1877243"/>
                </a:cubicBezTo>
                <a:cubicBezTo>
                  <a:pt x="727468" y="1874034"/>
                  <a:pt x="714816" y="1869983"/>
                  <a:pt x="701801" y="1867617"/>
                </a:cubicBezTo>
                <a:cubicBezTo>
                  <a:pt x="679480" y="1863559"/>
                  <a:pt x="656434" y="1863494"/>
                  <a:pt x="634424" y="1857992"/>
                </a:cubicBezTo>
                <a:cubicBezTo>
                  <a:pt x="617662" y="1853802"/>
                  <a:pt x="603543" y="1839798"/>
                  <a:pt x="586297" y="1838742"/>
                </a:cubicBezTo>
                <a:cubicBezTo>
                  <a:pt x="445354" y="1830113"/>
                  <a:pt x="303956" y="1832325"/>
                  <a:pt x="162786" y="1829116"/>
                </a:cubicBezTo>
                <a:cubicBezTo>
                  <a:pt x="142575" y="1728061"/>
                  <a:pt x="169488" y="1834567"/>
                  <a:pt x="124285" y="1732864"/>
                </a:cubicBezTo>
                <a:cubicBezTo>
                  <a:pt x="118912" y="1720776"/>
                  <a:pt x="118460" y="1707034"/>
                  <a:pt x="114659" y="1694363"/>
                </a:cubicBezTo>
                <a:cubicBezTo>
                  <a:pt x="108828" y="1674927"/>
                  <a:pt x="101826" y="1655862"/>
                  <a:pt x="95409" y="1636611"/>
                </a:cubicBezTo>
                <a:cubicBezTo>
                  <a:pt x="92201" y="1626986"/>
                  <a:pt x="90322" y="1616810"/>
                  <a:pt x="85784" y="1607735"/>
                </a:cubicBezTo>
                <a:cubicBezTo>
                  <a:pt x="79367" y="1594901"/>
                  <a:pt x="72185" y="1582422"/>
                  <a:pt x="66533" y="1569234"/>
                </a:cubicBezTo>
                <a:cubicBezTo>
                  <a:pt x="62536" y="1559908"/>
                  <a:pt x="61445" y="1549433"/>
                  <a:pt x="56908" y="1540358"/>
                </a:cubicBezTo>
                <a:cubicBezTo>
                  <a:pt x="48541" y="1523625"/>
                  <a:pt x="37657" y="1508274"/>
                  <a:pt x="28032" y="1492232"/>
                </a:cubicBezTo>
                <a:cubicBezTo>
                  <a:pt x="24824" y="1479398"/>
                  <a:pt x="21001" y="1466703"/>
                  <a:pt x="18407" y="1453731"/>
                </a:cubicBezTo>
                <a:cubicBezTo>
                  <a:pt x="-29584" y="1213767"/>
                  <a:pt x="29374" y="1000467"/>
                  <a:pt x="47283" y="731836"/>
                </a:cubicBezTo>
                <a:cubicBezTo>
                  <a:pt x="48581" y="712363"/>
                  <a:pt x="45654" y="690029"/>
                  <a:pt x="56908" y="674085"/>
                </a:cubicBezTo>
                <a:cubicBezTo>
                  <a:pt x="90375" y="626674"/>
                  <a:pt x="152088" y="567013"/>
                  <a:pt x="210912" y="539331"/>
                </a:cubicBezTo>
                <a:cubicBezTo>
                  <a:pt x="248651" y="521571"/>
                  <a:pt x="326415" y="491205"/>
                  <a:pt x="326415" y="491205"/>
                </a:cubicBezTo>
                <a:cubicBezTo>
                  <a:pt x="342457" y="478371"/>
                  <a:pt x="356454" y="462444"/>
                  <a:pt x="374542" y="452704"/>
                </a:cubicBezTo>
                <a:cubicBezTo>
                  <a:pt x="398678" y="439708"/>
                  <a:pt x="425782" y="433196"/>
                  <a:pt x="451544" y="423828"/>
                </a:cubicBezTo>
                <a:cubicBezTo>
                  <a:pt x="461079" y="420361"/>
                  <a:pt x="471344" y="418740"/>
                  <a:pt x="480419" y="414203"/>
                </a:cubicBezTo>
                <a:cubicBezTo>
                  <a:pt x="502673" y="403076"/>
                  <a:pt x="569510" y="359035"/>
                  <a:pt x="586297" y="346826"/>
                </a:cubicBezTo>
                <a:cubicBezTo>
                  <a:pt x="602912" y="334743"/>
                  <a:pt x="620489" y="323421"/>
                  <a:pt x="634424" y="308325"/>
                </a:cubicBezTo>
                <a:cubicBezTo>
                  <a:pt x="659237" y="281445"/>
                  <a:pt x="672805" y="244001"/>
                  <a:pt x="701801" y="221697"/>
                </a:cubicBezTo>
                <a:cubicBezTo>
                  <a:pt x="743510" y="189613"/>
                  <a:pt x="787471" y="160261"/>
                  <a:pt x="826929" y="125445"/>
                </a:cubicBezTo>
                <a:cubicBezTo>
                  <a:pt x="842334" y="111853"/>
                  <a:pt x="850160" y="91061"/>
                  <a:pt x="865430" y="77318"/>
                </a:cubicBezTo>
                <a:cubicBezTo>
                  <a:pt x="882627" y="61841"/>
                  <a:pt x="901233" y="46133"/>
                  <a:pt x="923182" y="38817"/>
                </a:cubicBezTo>
                <a:lnTo>
                  <a:pt x="980933" y="19567"/>
                </a:lnTo>
                <a:cubicBezTo>
                  <a:pt x="979235" y="48440"/>
                  <a:pt x="1021559" y="192822"/>
                  <a:pt x="942432" y="192822"/>
                </a:cubicBezTo>
                <a:cubicBezTo>
                  <a:pt x="929203" y="192822"/>
                  <a:pt x="916765" y="186405"/>
                  <a:pt x="903931" y="183196"/>
                </a:cubicBezTo>
                <a:cubicBezTo>
                  <a:pt x="891972" y="135357"/>
                  <a:pt x="879868" y="138279"/>
                  <a:pt x="903931" y="125445"/>
                </a:cubicBezTo>
                <a:close/>
              </a:path>
            </a:pathLst>
          </a:custGeom>
          <a:solidFill>
            <a:srgbClr val="F8E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C525C87-B0AC-4F3F-9094-16C6AF6EECF1}"/>
              </a:ext>
            </a:extLst>
          </p:cNvPr>
          <p:cNvSpPr/>
          <p:nvPr/>
        </p:nvSpPr>
        <p:spPr>
          <a:xfrm rot="1348488">
            <a:off x="5462867" y="2264986"/>
            <a:ext cx="1815007" cy="815503"/>
          </a:xfrm>
          <a:prstGeom prst="ellipse">
            <a:avLst/>
          </a:prstGeom>
          <a:solidFill>
            <a:srgbClr val="FCF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937" y="1608907"/>
            <a:ext cx="3458159" cy="1787531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/>
              <a:t>Merci pour </a:t>
            </a:r>
            <a:r>
              <a:rPr lang="en-US" sz="4000" dirty="0" err="1"/>
              <a:t>votre</a:t>
            </a:r>
            <a:r>
              <a:rPr lang="en-US" sz="4000" dirty="0"/>
              <a:t> attention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7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158164" y="1384972"/>
            <a:ext cx="9624000" cy="4498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fr" dirty="0"/>
              <a:t>AGENDA : </a:t>
            </a:r>
            <a:endParaRPr dirty="0"/>
          </a:p>
          <a:p>
            <a:endParaRPr dirty="0"/>
          </a:p>
          <a:p>
            <a:pPr marL="609585" indent="-550320">
              <a:buSzPts val="2900"/>
              <a:buChar char="●"/>
            </a:pPr>
            <a:r>
              <a:rPr lang="fr" sz="3867" dirty="0"/>
              <a:t>Situation du projet</a:t>
            </a:r>
            <a:endParaRPr sz="3867" dirty="0"/>
          </a:p>
          <a:p>
            <a:pPr marL="609585" indent="-550320">
              <a:buSzPts val="2900"/>
              <a:buChar char="●"/>
            </a:pPr>
            <a:r>
              <a:rPr lang="fr" sz="3867" dirty="0"/>
              <a:t>Planning actualisé</a:t>
            </a:r>
            <a:endParaRPr lang="fr-FR" sz="3867" dirty="0"/>
          </a:p>
          <a:p>
            <a:pPr marL="609585" indent="-567252">
              <a:buSzPts val="3100"/>
              <a:buChar char="●"/>
            </a:pPr>
            <a:r>
              <a:rPr lang="fr-FR" sz="4133" dirty="0"/>
              <a:t>Risques</a:t>
            </a:r>
            <a:br>
              <a:rPr lang="fr-FR" sz="4133" dirty="0"/>
            </a:br>
            <a:br>
              <a:rPr lang="fr-FR" sz="4133" dirty="0"/>
            </a:br>
            <a:endParaRPr lang="fr-FR" sz="4133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639FE6-7FD6-44A5-A0CE-E1AF1DC92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199BE-CB3F-4BB1-9C56-B45A0681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990" y="610197"/>
            <a:ext cx="8911687" cy="808442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Situation du projet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5E1C8D8-E4E6-4C3E-81B2-BA1ABA56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887964"/>
              </p:ext>
            </p:extLst>
          </p:nvPr>
        </p:nvGraphicFramePr>
        <p:xfrm>
          <a:off x="3122612" y="1549575"/>
          <a:ext cx="8053386" cy="441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462">
                  <a:extLst>
                    <a:ext uri="{9D8B030D-6E8A-4147-A177-3AD203B41FA5}">
                      <a16:colId xmlns:a16="http://schemas.microsoft.com/office/drawing/2014/main" val="3105178409"/>
                    </a:ext>
                  </a:extLst>
                </a:gridCol>
                <a:gridCol w="2684462">
                  <a:extLst>
                    <a:ext uri="{9D8B030D-6E8A-4147-A177-3AD203B41FA5}">
                      <a16:colId xmlns:a16="http://schemas.microsoft.com/office/drawing/2014/main" val="3763101031"/>
                    </a:ext>
                  </a:extLst>
                </a:gridCol>
                <a:gridCol w="2684462">
                  <a:extLst>
                    <a:ext uri="{9D8B030D-6E8A-4147-A177-3AD203B41FA5}">
                      <a16:colId xmlns:a16="http://schemas.microsoft.com/office/drawing/2014/main" val="2962590641"/>
                    </a:ext>
                  </a:extLst>
                </a:gridCol>
              </a:tblGrid>
              <a:tr h="37151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Elément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Météo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Remarques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50350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fr-FR" sz="1050" dirty="0"/>
                        <a:t>Reconstitution du groupe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J</a:t>
                      </a:r>
                      <a:endParaRPr lang="fr-FR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Redistribution des taches.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43228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fr-FR" sz="1050" dirty="0"/>
                        <a:t>Intégration continue du projet sur heroku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48722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Avancement réalisation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Avancement nominal</a:t>
                      </a:r>
                    </a:p>
                    <a:p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638"/>
                  </a:ext>
                </a:extLst>
              </a:tr>
              <a:tr h="371513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Moral équipe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Bonne entente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871197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Suggestion MOA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Indice des fichiers </a:t>
                      </a:r>
                      <a:r>
                        <a:rPr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603530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Satisfaction MOA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 retours suite à la démonstration des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98938"/>
                  </a:ext>
                </a:extLst>
              </a:tr>
              <a:tr h="862622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en place d’un jeu de tests unitaire automatique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quelques bugs et faire en sorte de les corriger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385079"/>
                  </a:ext>
                </a:extLst>
              </a:tr>
              <a:tr h="496198">
                <a:tc>
                  <a:txBody>
                    <a:bodyPr/>
                    <a:lstStyle/>
                    <a:p>
                      <a:r>
                        <a:rPr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Implémentation d’un générateur de regex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ctr"/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983630"/>
                  </a:ext>
                </a:extLst>
              </a:tr>
            </a:tbl>
          </a:graphicData>
        </a:graphic>
      </p:graphicFrame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9CA68681-7217-4F14-BF77-E68DBA0AC378}"/>
              </a:ext>
            </a:extLst>
          </p:cNvPr>
          <p:cNvSpPr/>
          <p:nvPr/>
        </p:nvSpPr>
        <p:spPr>
          <a:xfrm>
            <a:off x="7010400" y="138335"/>
            <a:ext cx="45719" cy="457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1270E02-C452-4EE5-AE47-809E9F674412}"/>
              </a:ext>
            </a:extLst>
          </p:cNvPr>
          <p:cNvGrpSpPr/>
          <p:nvPr/>
        </p:nvGrpSpPr>
        <p:grpSpPr>
          <a:xfrm>
            <a:off x="3757274" y="6282600"/>
            <a:ext cx="6784062" cy="304800"/>
            <a:chOff x="1507076" y="5762625"/>
            <a:chExt cx="6784062" cy="304800"/>
          </a:xfrm>
        </p:grpSpPr>
        <p:sp>
          <p:nvSpPr>
            <p:cNvPr id="13" name="Flèche : chevron 12">
              <a:extLst>
                <a:ext uri="{FF2B5EF4-FFF2-40B4-BE49-F238E27FC236}">
                  <a16:creationId xmlns:a16="http://schemas.microsoft.com/office/drawing/2014/main" id="{B100E0F8-6EDD-4BF5-B72F-FEFCF4C1118F}"/>
                </a:ext>
              </a:extLst>
            </p:cNvPr>
            <p:cNvSpPr/>
            <p:nvPr/>
          </p:nvSpPr>
          <p:spPr>
            <a:xfrm>
              <a:off x="1507076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1</a:t>
              </a:r>
            </a:p>
          </p:txBody>
        </p:sp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41BD3D3D-A12B-473F-BCD1-62BF3784F10D}"/>
                </a:ext>
              </a:extLst>
            </p:cNvPr>
            <p:cNvSpPr/>
            <p:nvPr/>
          </p:nvSpPr>
          <p:spPr>
            <a:xfrm>
              <a:off x="2476500" y="5762625"/>
              <a:ext cx="969424" cy="304800"/>
            </a:xfrm>
            <a:prstGeom prst="chevron">
              <a:avLst/>
            </a:prstGeom>
            <a:solidFill>
              <a:srgbClr val="A53010"/>
            </a:solidFill>
            <a:ln>
              <a:solidFill>
                <a:srgbClr val="A53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2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E9F4CC2B-0FA0-4663-8C11-4BCCE1FFBD43}"/>
                </a:ext>
              </a:extLst>
            </p:cNvPr>
            <p:cNvSpPr/>
            <p:nvPr/>
          </p:nvSpPr>
          <p:spPr>
            <a:xfrm>
              <a:off x="3445924" y="5762625"/>
              <a:ext cx="969424" cy="304800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3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AC18B9E6-8B23-4334-90AF-BC645456C8FC}"/>
                </a:ext>
              </a:extLst>
            </p:cNvPr>
            <p:cNvSpPr/>
            <p:nvPr/>
          </p:nvSpPr>
          <p:spPr>
            <a:xfrm>
              <a:off x="4415348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4</a:t>
              </a: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430AEAC1-82FB-4C19-B87C-471B6663FEDC}"/>
                </a:ext>
              </a:extLst>
            </p:cNvPr>
            <p:cNvSpPr/>
            <p:nvPr/>
          </p:nvSpPr>
          <p:spPr>
            <a:xfrm>
              <a:off x="5384772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5</a:t>
              </a:r>
            </a:p>
          </p:txBody>
        </p:sp>
        <p:sp>
          <p:nvSpPr>
            <p:cNvPr id="23" name="Flèche : chevron 22">
              <a:extLst>
                <a:ext uri="{FF2B5EF4-FFF2-40B4-BE49-F238E27FC236}">
                  <a16:creationId xmlns:a16="http://schemas.microsoft.com/office/drawing/2014/main" id="{F8E2DE7E-1202-495A-83E0-0F3A53CE5E41}"/>
                </a:ext>
              </a:extLst>
            </p:cNvPr>
            <p:cNvSpPr/>
            <p:nvPr/>
          </p:nvSpPr>
          <p:spPr>
            <a:xfrm>
              <a:off x="6364784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6</a:t>
              </a:r>
            </a:p>
          </p:txBody>
        </p:sp>
        <p:sp>
          <p:nvSpPr>
            <p:cNvPr id="25" name="Flèche : chevron 24">
              <a:extLst>
                <a:ext uri="{FF2B5EF4-FFF2-40B4-BE49-F238E27FC236}">
                  <a16:creationId xmlns:a16="http://schemas.microsoft.com/office/drawing/2014/main" id="{9F90BAA0-B27F-4236-A7FC-4B42045B9B93}"/>
                </a:ext>
              </a:extLst>
            </p:cNvPr>
            <p:cNvSpPr/>
            <p:nvPr/>
          </p:nvSpPr>
          <p:spPr>
            <a:xfrm>
              <a:off x="7321714" y="5762625"/>
              <a:ext cx="969424" cy="3048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chemeClr val="bg1"/>
                  </a:solidFill>
                </a:rPr>
                <a:t>Sprint 7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C0A517E8-57A4-4F41-8358-8F48162C258B}"/>
              </a:ext>
            </a:extLst>
          </p:cNvPr>
          <p:cNvSpPr txBox="1"/>
          <p:nvPr/>
        </p:nvSpPr>
        <p:spPr>
          <a:xfrm>
            <a:off x="305703" y="1449879"/>
            <a:ext cx="281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19/10/2020 : Fin 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16/11/2020 : Démarrage sprint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27/11/2020 : Fin sprint 3</a:t>
            </a:r>
            <a:br>
              <a:rPr lang="fr-FR" sz="1600" dirty="0"/>
            </a:b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FAC5F4-3CF9-45E0-8659-CB90B949B366}"/>
              </a:ext>
            </a:extLst>
          </p:cNvPr>
          <p:cNvSpPr txBox="1"/>
          <p:nvPr/>
        </p:nvSpPr>
        <p:spPr>
          <a:xfrm>
            <a:off x="1363538" y="6263857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</a:t>
            </a:r>
            <a:r>
              <a:rPr lang="fr-FR" sz="1400" dirty="0">
                <a:hlinkClick r:id="rId2"/>
              </a:rPr>
              <a:t>heroku</a:t>
            </a:r>
            <a:endParaRPr lang="fr-FR" sz="1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16B3B-DE16-4F26-95B5-1F805F89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223EF-662A-49B4-80E9-9814000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16" y="633998"/>
            <a:ext cx="8911687" cy="741680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Situation du projet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FEFDAA6-7F59-40D9-B8B6-ADFFF7B1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46070"/>
              </p:ext>
            </p:extLst>
          </p:nvPr>
        </p:nvGraphicFramePr>
        <p:xfrm>
          <a:off x="564651" y="3897952"/>
          <a:ext cx="109673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180">
                  <a:extLst>
                    <a:ext uri="{9D8B030D-6E8A-4147-A177-3AD203B41FA5}">
                      <a16:colId xmlns:a16="http://schemas.microsoft.com/office/drawing/2014/main" val="765533763"/>
                    </a:ext>
                  </a:extLst>
                </a:gridCol>
                <a:gridCol w="1446202">
                  <a:extLst>
                    <a:ext uri="{9D8B030D-6E8A-4147-A177-3AD203B41FA5}">
                      <a16:colId xmlns:a16="http://schemas.microsoft.com/office/drawing/2014/main" val="63886477"/>
                    </a:ext>
                  </a:extLst>
                </a:gridCol>
              </a:tblGrid>
              <a:tr h="345386"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Criticité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56772"/>
                  </a:ext>
                </a:extLst>
              </a:tr>
              <a:tr h="345386">
                <a:tc>
                  <a:txBody>
                    <a:bodyPr/>
                    <a:lstStyle/>
                    <a:p>
                      <a:r>
                        <a:rPr lang="fr-FR" dirty="0"/>
                        <a:t>Recette fonctionnelle non conforme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17033"/>
                  </a:ext>
                </a:extLst>
              </a:tr>
              <a:tr h="34538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Recette technique non conforme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12028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AF6731DB-372F-4748-A44A-728F74DD1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09936"/>
              </p:ext>
            </p:extLst>
          </p:nvPr>
        </p:nvGraphicFramePr>
        <p:xfrm>
          <a:off x="2495769" y="215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5600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6758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2844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52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Majeurs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Mineurs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1581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373545D-9C32-4971-8B71-E96498602B35}"/>
              </a:ext>
            </a:extLst>
          </p:cNvPr>
          <p:cNvSpPr txBox="1"/>
          <p:nvPr/>
        </p:nvSpPr>
        <p:spPr>
          <a:xfrm>
            <a:off x="4582090" y="1631270"/>
            <a:ext cx="322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A53010"/>
                </a:solidFill>
              </a:rPr>
              <a:t>Recette des risques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0A12FD-36C8-4B16-9A6F-8E6BA41184C9}"/>
              </a:ext>
            </a:extLst>
          </p:cNvPr>
          <p:cNvSpPr txBox="1"/>
          <p:nvPr/>
        </p:nvSpPr>
        <p:spPr>
          <a:xfrm>
            <a:off x="4582090" y="3436287"/>
            <a:ext cx="280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A53010"/>
                </a:solidFill>
              </a:rPr>
              <a:t>Risques mineurs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4C472-4F55-4F92-A160-10F1A99C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4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3A77D-65E6-4361-8ACB-DC3A745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98" y="624109"/>
            <a:ext cx="9780916" cy="1280891"/>
          </a:xfrm>
        </p:spPr>
        <p:txBody>
          <a:bodyPr/>
          <a:lstStyle/>
          <a:p>
            <a:r>
              <a:rPr lang="fr-FR" dirty="0">
                <a:solidFill>
                  <a:srgbClr val="A53010"/>
                </a:solidFill>
              </a:rPr>
              <a:t>Etat du projet (global): Avancement à 60%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BE5B1-7C33-43B6-8ECC-17A4BA524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551020"/>
              </p:ext>
            </p:extLst>
          </p:nvPr>
        </p:nvGraphicFramePr>
        <p:xfrm>
          <a:off x="2589213" y="2133599"/>
          <a:ext cx="7227450" cy="296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739">
                  <a:extLst>
                    <a:ext uri="{9D8B030D-6E8A-4147-A177-3AD203B41FA5}">
                      <a16:colId xmlns:a16="http://schemas.microsoft.com/office/drawing/2014/main" val="2822040238"/>
                    </a:ext>
                  </a:extLst>
                </a:gridCol>
                <a:gridCol w="2753711">
                  <a:extLst>
                    <a:ext uri="{9D8B030D-6E8A-4147-A177-3AD203B41FA5}">
                      <a16:colId xmlns:a16="http://schemas.microsoft.com/office/drawing/2014/main" val="1179002762"/>
                    </a:ext>
                  </a:extLst>
                </a:gridCol>
              </a:tblGrid>
              <a:tr h="592784">
                <a:tc>
                  <a:txBody>
                    <a:bodyPr/>
                    <a:lstStyle/>
                    <a:p>
                      <a:r>
                        <a:rPr lang="fr-FR" dirty="0"/>
                        <a:t>Tâches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 d’avancement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54295"/>
                  </a:ext>
                </a:extLst>
              </a:tr>
              <a:tr h="592784">
                <a:tc>
                  <a:txBody>
                    <a:bodyPr/>
                    <a:lstStyle/>
                    <a:p>
                      <a:r>
                        <a:rPr lang="fr-FR" dirty="0"/>
                        <a:t>Implémentation des règles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99415"/>
                  </a:ext>
                </a:extLst>
              </a:tr>
              <a:tr h="592784">
                <a:tc>
                  <a:txBody>
                    <a:bodyPr/>
                    <a:lstStyle/>
                    <a:p>
                      <a:r>
                        <a:rPr lang="fr-FR" dirty="0"/>
                        <a:t>Interface des règles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41128"/>
                  </a:ext>
                </a:extLst>
              </a:tr>
              <a:tr h="592784">
                <a:tc>
                  <a:txBody>
                    <a:bodyPr/>
                    <a:lstStyle/>
                    <a:p>
                      <a:r>
                        <a:rPr lang="fr-FR" dirty="0"/>
                        <a:t>Interface de vérification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82426"/>
                  </a:ext>
                </a:extLst>
              </a:tr>
              <a:tr h="592784">
                <a:tc>
                  <a:txBody>
                    <a:bodyPr/>
                    <a:lstStyle/>
                    <a:p>
                      <a:r>
                        <a:rPr lang="fr-FR" dirty="0"/>
                        <a:t>Test unitaires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9281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F3CF2B-F7E7-47AA-8C5F-BED81074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87F24-CC58-4C9A-A901-311CEC1E7EF3}"/>
              </a:ext>
            </a:extLst>
          </p:cNvPr>
          <p:cNvSpPr txBox="1"/>
          <p:nvPr/>
        </p:nvSpPr>
        <p:spPr>
          <a:xfrm>
            <a:off x="1912883" y="1301370"/>
            <a:ext cx="10093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A53010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de l’interface de saisie des PPN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Gestion des erreurs ( PPN invalide )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Réduction de la fenêtre de saisie des PPN ;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Correction  de l’interface d’édition des règles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Suivre les suggestions de renommages proposées par l’utilisatrice finale, concernant les intitulés ;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Prévoir le cas où il n'y aurait aucune erreur dans une notice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Modification de plusieurs icones 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Affichage des informations concernant une règle, dans un </a:t>
            </a:r>
            <a:r>
              <a:rPr lang="fr-FR" dirty="0" err="1"/>
              <a:t>panal</a:t>
            </a:r>
            <a:r>
              <a:rPr lang="fr-FR" dirty="0"/>
              <a:t>/popup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 Remplacer les termes en anglais par des termes pertinents en français.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D5D03-424C-4203-8E90-035BBF3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57" y="589372"/>
            <a:ext cx="10684924" cy="808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10"/>
                </a:solidFill>
              </a:rPr>
              <a:t>Les décisions prises concernant les interfaces </a:t>
            </a:r>
            <a:br>
              <a:rPr lang="fr-FR" dirty="0">
                <a:solidFill>
                  <a:srgbClr val="A53010"/>
                </a:solidFill>
              </a:rPr>
            </a:br>
            <a:endParaRPr lang="fr-FR" dirty="0">
              <a:solidFill>
                <a:srgbClr val="A5301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2982B0-205C-4A40-A447-D5102E32C06F}"/>
              </a:ext>
            </a:extLst>
          </p:cNvPr>
          <p:cNvSpPr txBox="1"/>
          <p:nvPr/>
        </p:nvSpPr>
        <p:spPr>
          <a:xfrm>
            <a:off x="1912883" y="5556630"/>
            <a:ext cx="10660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du</a:t>
            </a:r>
            <a:r>
              <a:rPr lang="fr-FR" sz="1400" dirty="0">
                <a:hlinkClick r:id="rId2"/>
              </a:rPr>
              <a:t> doc </a:t>
            </a:r>
            <a:endParaRPr lang="fr-FR" sz="1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843220-20C9-4F1B-9DA0-0699B59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3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87F24-CC58-4C9A-A901-311CEC1E7EF3}"/>
              </a:ext>
            </a:extLst>
          </p:cNvPr>
          <p:cNvSpPr txBox="1"/>
          <p:nvPr/>
        </p:nvSpPr>
        <p:spPr>
          <a:xfrm>
            <a:off x="1507075" y="1373999"/>
            <a:ext cx="104758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A530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Rajout d’un Drive interne à l’équipe pour mette à jour le fichier </a:t>
            </a:r>
            <a:r>
              <a:rPr lang="fr-FR" dirty="0" err="1"/>
              <a:t>excel</a:t>
            </a:r>
            <a:r>
              <a:rPr lang="fr-FR" dirty="0"/>
              <a:t> sur l’avancement des règles, en suivant le même principes du fichier Excel (Ok, Not Ok)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Continuer l’implémentation de la totalité des règles ;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Implémenter un protocole pour la génération et envoie des notices de PPN erronées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des tests automatiques pour détecter le plus de bugs possibles, et ainsi les corriger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Implémentation d’un générateur de regex pour l’ajout d’une règle de type Matching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Continuer dans l’implémentation du générateur de règles pour les autres types de règles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7CD5D03-424C-4203-8E90-035BBF3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728" y="656916"/>
            <a:ext cx="10684924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Les décisions prises concernant le back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A5C03-6AE4-414D-B23A-DCD23270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0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94D35FB-3DC2-471A-ADB0-3B704184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94203"/>
              </p:ext>
            </p:extLst>
          </p:nvPr>
        </p:nvGraphicFramePr>
        <p:xfrm>
          <a:off x="1735773" y="2204720"/>
          <a:ext cx="8915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46036036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5702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</a:t>
                      </a:r>
                      <a:r>
                        <a:rPr lang="fr-FR" dirty="0" err="1"/>
                        <a:t>régles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6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Dépendances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Structurelle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Ajax ( référentielle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Fonctionnelle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Conditionnelles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 de développement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9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Autres ( deux  nouveaux types probablement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fr-FR" dirty="0"/>
                        <a:t> faire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93487"/>
                  </a:ext>
                </a:extLst>
              </a:tr>
            </a:tbl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A3756FCD-49E6-4A53-8B52-7DCEBDA9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73" y="566124"/>
            <a:ext cx="10684924" cy="80844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A53010"/>
                </a:solidFill>
              </a:rPr>
              <a:t>Etat d’avancement de l’implémentation des règles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A3FC72-7070-43F7-9AA5-AE37F13F6B34}"/>
              </a:ext>
            </a:extLst>
          </p:cNvPr>
          <p:cNvSpPr txBox="1"/>
          <p:nvPr/>
        </p:nvSpPr>
        <p:spPr>
          <a:xfrm>
            <a:off x="1735773" y="5391807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Tous les tests unitaires passent sauf pour les de type conditionnel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DCC438-58B4-4F45-B9BD-01DECEA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3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2EB305-3F69-4CCC-AC83-351AB3ED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641926"/>
              </p:ext>
            </p:extLst>
          </p:nvPr>
        </p:nvGraphicFramePr>
        <p:xfrm>
          <a:off x="1417581" y="651750"/>
          <a:ext cx="10217369" cy="5554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9D0B3E69-8A84-4738-8C43-1B1953D8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792" y="566124"/>
            <a:ext cx="8911687" cy="808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A53010"/>
                </a:solidFill>
              </a:rPr>
              <a:t>Avancement du Sprint 3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5A61356-FB77-4802-A660-1586B51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44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709</Words>
  <Application>Microsoft Office PowerPoint</Application>
  <PresentationFormat>Grand écran</PresentationFormat>
  <Paragraphs>223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Century Gothic (En-têtes)</vt:lpstr>
      <vt:lpstr>Open Sans</vt:lpstr>
      <vt:lpstr>Raleway Thin</vt:lpstr>
      <vt:lpstr>Wingdings</vt:lpstr>
      <vt:lpstr>Wingdings 3</vt:lpstr>
      <vt:lpstr>Brin</vt:lpstr>
      <vt:lpstr>1_Brin</vt:lpstr>
      <vt:lpstr>M2: TIW- Module projet Etude de cas : BiblioDEV- support de comité de pilotage N° 2 </vt:lpstr>
      <vt:lpstr>AGENDA :   Situation du projet Planning actualisé Risques  </vt:lpstr>
      <vt:lpstr>Situation du projet</vt:lpstr>
      <vt:lpstr>Situation du projet</vt:lpstr>
      <vt:lpstr>Etat du projet (global): Avancement à 60%</vt:lpstr>
      <vt:lpstr>Les décisions prises concernant les interfaces  </vt:lpstr>
      <vt:lpstr>Les décisions prises concernant le back </vt:lpstr>
      <vt:lpstr>Etat d’avancement de l’implémentation des règles </vt:lpstr>
      <vt:lpstr>Avancement du Sprint 3</vt:lpstr>
      <vt:lpstr>Dispositif projet : </vt:lpstr>
      <vt:lpstr>Planning actualisé    </vt:lpstr>
      <vt:lpstr>Risques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M2: TIW- Module projet Etude de cas: BiblioDEV- support de comité de pilotage  </dc:title>
  <dc:creator>RADJAA AGAGNA</dc:creator>
  <cp:lastModifiedBy>fr_agagna@edu.esi.dz</cp:lastModifiedBy>
  <cp:revision>79</cp:revision>
  <dcterms:created xsi:type="dcterms:W3CDTF">2020-10-25T16:15:52Z</dcterms:created>
  <dcterms:modified xsi:type="dcterms:W3CDTF">2020-11-24T15:20:01Z</dcterms:modified>
</cp:coreProperties>
</file>