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2"/>
  </p:notesMasterIdLst>
  <p:handoutMasterIdLst>
    <p:handoutMasterId r:id="rId23"/>
  </p:handoutMasterIdLst>
  <p:sldIdLst>
    <p:sldId id="267" r:id="rId5"/>
    <p:sldId id="268" r:id="rId6"/>
    <p:sldId id="278" r:id="rId7"/>
    <p:sldId id="257" r:id="rId8"/>
    <p:sldId id="269" r:id="rId9"/>
    <p:sldId id="263" r:id="rId10"/>
    <p:sldId id="270" r:id="rId11"/>
    <p:sldId id="262" r:id="rId12"/>
    <p:sldId id="261" r:id="rId13"/>
    <p:sldId id="260" r:id="rId14"/>
    <p:sldId id="271" r:id="rId15"/>
    <p:sldId id="273" r:id="rId16"/>
    <p:sldId id="272" r:id="rId17"/>
    <p:sldId id="274" r:id="rId18"/>
    <p:sldId id="275" r:id="rId19"/>
    <p:sldId id="276" r:id="rId20"/>
    <p:sldId id="277"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Piquemal" initials="LP" lastIdx="1" clrIdx="0">
    <p:extLst>
      <p:ext uri="{19B8F6BF-5375-455C-9EA6-DF929625EA0E}">
        <p15:presenceInfo xmlns:p15="http://schemas.microsoft.com/office/powerpoint/2012/main" userId="S-1-5-21-116659660-2524593236-2569697501-1178" providerId="AD"/>
      </p:ext>
    </p:extLst>
  </p:cmAuthor>
  <p:cmAuthor id="2" name="Jerôme Villiseck" initials="JV" lastIdx="5" clrIdx="1">
    <p:extLst>
      <p:ext uri="{19B8F6BF-5375-455C-9EA6-DF929625EA0E}">
        <p15:presenceInfo xmlns:p15="http://schemas.microsoft.com/office/powerpoint/2012/main" userId="S-1-5-21-116659660-2524593236-2569697501-33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A4D"/>
    <a:srgbClr val="1A7A68"/>
    <a:srgbClr val="BD3942"/>
    <a:srgbClr val="CC575F"/>
    <a:srgbClr val="FF597D"/>
    <a:srgbClr val="0B22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1" autoAdjust="0"/>
    <p:restoredTop sz="94361" autoAdjust="0"/>
  </p:normalViewPr>
  <p:slideViewPr>
    <p:cSldViewPr snapToGrid="0">
      <p:cViewPr varScale="1">
        <p:scale>
          <a:sx n="76" d="100"/>
          <a:sy n="76" d="100"/>
        </p:scale>
        <p:origin x="8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6-08T16:13:48.122" idx="1">
    <p:pos x="3652" y="1434"/>
    <p:text>Les scripts standard sont les scripts fournis par OCLC ou les administrateurs de sites et inclus dans la configuration de WinIBW3. Ils sont créés en JavaScript.
Les scripts standard peuvent être modifiés dans n'importe quel éditeur en dehors de WinIBW3. Cependant, les caractères Unicode ne peuvent pas être copiés et collés directement, mais des valeurs Unicode doivent être utilisées (par exemple, \u65B0).
Un utilisateur de WinIBW3 ne peut pas modifier les scripts standard, mais peut invoquer les fonctions définies dans les scripts standard de la manière suivante : 
- via l'interface utilisateur ; - via la touche de raccourci affectée à une fonction ; - via l'appel de fonction 'callStdScriptFunction' à partir d'un script utilisateur, voir la section 3.1.18 pour savoir comment l'utiliser.</p:text>
    <p:extLst>
      <p:ext uri="{C676402C-5697-4E1C-873F-D02D1690AC5C}">
        <p15:threadingInfo xmlns:p15="http://schemas.microsoft.com/office/powerpoint/2012/main" timeZoneBias="-120"/>
      </p:ext>
    </p:extLst>
  </p:cm>
  <p:cm authorId="2" dt="2022-06-08T16:15:27.053" idx="3">
    <p:pos x="3248" y="2371"/>
    <p:text>Les scripts utilisateur sont les scripts enregistrés ou modifiés par un utilisateur de WinIBW3. Ils peuvent être créés en JavaScript ou en VBScript, selon le paramètre défini dans la configuration de WinIBW3 lorsque vous utilisez une nouvelle version de WinIBW3 pour la première fois. Toutefois, le langage des scripts utilisateur peut être changé de façon aléatoire entre JavaScript et VBScript dans WinIBW3. Consultez le document "WinIBW3 Product Description.doc" pour savoir comment sélectionner le langage de script dans WinIBW3.</p:text>
    <p:extLst>
      <p:ext uri="{C676402C-5697-4E1C-873F-D02D1690AC5C}">
        <p15:threadingInfo xmlns:p15="http://schemas.microsoft.com/office/powerpoint/2012/main" timeZoneBias="-120"/>
      </p:ext>
    </p:extLst>
  </p:cm>
  <p:cm authorId="2" dt="2022-06-08T16:16:39.898" idx="4">
    <p:pos x="3248" y="2507"/>
    <p:text>Les scripts utilisateur peuvent être modifiés dans l'éditeur de script intégré à WinIBW3. Cet éditeur supporte l'Unicode, où les caractères Unicode peuvent être directement copiés et collés. Consultez le document "WinIBW3 Product Description.doc" pour savoir comment utiliser l'éditeur de script de WinIBW3.</p:text>
    <p:extLst>
      <p:ext uri="{C676402C-5697-4E1C-873F-D02D1690AC5C}">
        <p15:threadingInfo xmlns:p15="http://schemas.microsoft.com/office/powerpoint/2012/main" timeZoneBias="-120">
          <p15:parentCm authorId="2" idx="3"/>
        </p15:threadingInfo>
      </p:ext>
    </p:extLst>
  </p:cm>
  <p:cm authorId="2" dt="2022-06-08T16:17:45.297" idx="5">
    <p:pos x="3248" y="2643"/>
    <p:text>Les fonctions définies dans les scripts utilisateur peuvent être invoquées de la manière suivante : 
- par l'intermédiaire de l'interface utilisateur ; - par la touche de raccourci affectée à une fonction.</p:text>
    <p:extLst>
      <p:ext uri="{C676402C-5697-4E1C-873F-D02D1690AC5C}">
        <p15:threadingInfo xmlns:p15="http://schemas.microsoft.com/office/powerpoint/2012/main" timeZoneBias="-120">
          <p15:parentCm authorId="2" idx="3"/>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smtClean="0"/>
              <a:t>Journées Abes 2018   l    23 et 24 mai   l   Montpellier Corum</a:t>
            </a:r>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7BB2C0-74AC-4BBD-825A-345B6AA366B1}" type="datetimeFigureOut">
              <a:rPr lang="fr-FR" smtClean="0"/>
              <a:t>22/06/2022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smtClean="0"/>
              <a:t>Journées Abes 2018   l    23 et 24 mai   l   Montpellier Corum</a:t>
            </a:r>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EE9B0F-55D0-4335-86DE-CD44BAEB291E}" type="slidenum">
              <a:rPr lang="fr-FR" smtClean="0"/>
              <a:t>‹N°›</a:t>
            </a:fld>
            <a:endParaRPr lang="fr-FR"/>
          </a:p>
        </p:txBody>
      </p:sp>
    </p:spTree>
    <p:extLst>
      <p:ext uri="{BB962C8B-B14F-4D97-AF65-F5344CB8AC3E}">
        <p14:creationId xmlns:p14="http://schemas.microsoft.com/office/powerpoint/2010/main" val="15997931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smtClean="0"/>
              <a:t>Journées Abes 2018   l    23 et 24 mai   l   Montpellier Corum</a:t>
            </a:r>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BC5676-9B07-4B0B-AD04-BB84C5DDB0B1}" type="datetimeFigureOut">
              <a:rPr lang="fr-FR" smtClean="0"/>
              <a:t>22/06/2022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smtClean="0"/>
              <a:t>Journées Abes 2018   l    23 et 24 mai   l   Montpellier Corum</a:t>
            </a:r>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D5791-F1EC-4711-9709-A1EC872A2AB0}" type="slidenum">
              <a:rPr lang="fr-FR" smtClean="0"/>
              <a:t>‹N°›</a:t>
            </a:fld>
            <a:endParaRPr lang="fr-FR"/>
          </a:p>
        </p:txBody>
      </p:sp>
    </p:spTree>
    <p:extLst>
      <p:ext uri="{BB962C8B-B14F-4D97-AF65-F5344CB8AC3E}">
        <p14:creationId xmlns:p14="http://schemas.microsoft.com/office/powerpoint/2010/main" val="33042040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578373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195148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8494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862485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17260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02515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04248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10096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r>
              <a:rPr lang="fr-FR" sz="1200" dirty="0" smtClean="0">
                <a:solidFill>
                  <a:schemeClr val="tx1">
                    <a:lumMod val="75000"/>
                    <a:lumOff val="25000"/>
                  </a:schemeClr>
                </a:solidFill>
                <a:latin typeface="Arial Narrow" panose="020B0606020202030204" pitchFamily="34" charset="0"/>
              </a:rPr>
              <a:t>XUL</a:t>
            </a:r>
            <a:r>
              <a:rPr lang="fr-FR" sz="1200" baseline="0" dirty="0" smtClean="0">
                <a:solidFill>
                  <a:schemeClr val="tx1">
                    <a:lumMod val="75000"/>
                    <a:lumOff val="25000"/>
                  </a:schemeClr>
                </a:solidFill>
                <a:latin typeface="Arial Narrow" panose="020B0606020202030204" pitchFamily="34" charset="0"/>
              </a:rPr>
              <a:t> : </a:t>
            </a:r>
            <a:r>
              <a:rPr lang="fr-FR" sz="1200" dirty="0" smtClean="0">
                <a:solidFill>
                  <a:schemeClr val="tx1">
                    <a:lumMod val="75000"/>
                    <a:lumOff val="25000"/>
                  </a:schemeClr>
                </a:solidFill>
                <a:latin typeface="Arial Narrow" panose="020B0606020202030204" pitchFamily="34" charset="0"/>
              </a:rPr>
              <a:t>Firefox XML User Interface </a:t>
            </a:r>
            <a:r>
              <a:rPr lang="fr-FR" sz="1200" dirty="0" err="1" smtClean="0">
                <a:solidFill>
                  <a:schemeClr val="tx1">
                    <a:lumMod val="75000"/>
                    <a:lumOff val="25000"/>
                  </a:schemeClr>
                </a:solidFill>
                <a:latin typeface="Arial Narrow" panose="020B0606020202030204" pitchFamily="34" charset="0"/>
              </a:rPr>
              <a:t>Language</a:t>
            </a:r>
            <a:r>
              <a:rPr lang="fr-FR" sz="1200" baseline="0" smtClean="0">
                <a:solidFill>
                  <a:schemeClr val="tx1">
                    <a:lumMod val="75000"/>
                    <a:lumOff val="25000"/>
                  </a:schemeClr>
                </a:solidFill>
                <a:latin typeface="Arial Narrow" panose="020B0606020202030204" pitchFamily="34" charset="0"/>
              </a:rPr>
              <a:t> File</a:t>
            </a:r>
            <a:endParaRPr lang="fr-FR" dirty="0"/>
          </a:p>
        </p:txBody>
      </p:sp>
    </p:spTree>
    <p:extLst>
      <p:ext uri="{BB962C8B-B14F-4D97-AF65-F5344CB8AC3E}">
        <p14:creationId xmlns:p14="http://schemas.microsoft.com/office/powerpoint/2010/main" val="151461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14712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688714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0383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242533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85348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9B18AC2-F51F-44AA-BE11-69DC0E8925BA}" type="datetime1">
              <a:rPr lang="fr-FR" smtClean="0"/>
              <a:t>22/06/2022</a:t>
            </a:fld>
            <a:endParaRPr lang="fr-FR"/>
          </a:p>
        </p:txBody>
      </p:sp>
      <p:sp>
        <p:nvSpPr>
          <p:cNvPr id="5" name="Footer Placeholder 4"/>
          <p:cNvSpPr>
            <a:spLocks noGrp="1"/>
          </p:cNvSpPr>
          <p:nvPr>
            <p:ph type="ftr" sz="quarter" idx="11"/>
          </p:nvPr>
        </p:nvSpPr>
        <p:spPr/>
        <p:txBody>
          <a:bodyPr/>
          <a:lstStyle/>
          <a:p>
            <a:r>
              <a:rPr lang="fr-FR" smtClean="0"/>
              <a:t>Rappel titre présentation - Intervenant</a:t>
            </a:r>
            <a:endParaRPr lang="fr-FR"/>
          </a:p>
        </p:txBody>
      </p:sp>
      <p:sp>
        <p:nvSpPr>
          <p:cNvPr id="6" name="Slide Number Placeholder 5"/>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228004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0DAC4E7-0171-4B2F-A411-7B4EA9C75C05}" type="datetime1">
              <a:rPr lang="fr-FR" smtClean="0"/>
              <a:t>22/06/2022</a:t>
            </a:fld>
            <a:endParaRPr lang="fr-FR"/>
          </a:p>
        </p:txBody>
      </p:sp>
      <p:sp>
        <p:nvSpPr>
          <p:cNvPr id="5" name="Footer Placeholder 4"/>
          <p:cNvSpPr>
            <a:spLocks noGrp="1"/>
          </p:cNvSpPr>
          <p:nvPr>
            <p:ph type="ftr" sz="quarter" idx="11"/>
          </p:nvPr>
        </p:nvSpPr>
        <p:spPr/>
        <p:txBody>
          <a:bodyPr/>
          <a:lstStyle/>
          <a:p>
            <a:r>
              <a:rPr lang="fr-FR" smtClean="0"/>
              <a:t>Rappel titre présentation - Intervenant</a:t>
            </a:r>
            <a:endParaRPr lang="fr-FR"/>
          </a:p>
        </p:txBody>
      </p:sp>
      <p:sp>
        <p:nvSpPr>
          <p:cNvPr id="6" name="Slide Number Placeholder 5"/>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46267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3974873-4683-44D7-B41C-CC7F5C3D70DE}" type="datetime1">
              <a:rPr lang="fr-FR" smtClean="0"/>
              <a:t>22/06/2022</a:t>
            </a:fld>
            <a:endParaRPr lang="fr-FR"/>
          </a:p>
        </p:txBody>
      </p:sp>
      <p:sp>
        <p:nvSpPr>
          <p:cNvPr id="5" name="Footer Placeholder 4"/>
          <p:cNvSpPr>
            <a:spLocks noGrp="1"/>
          </p:cNvSpPr>
          <p:nvPr>
            <p:ph type="ftr" sz="quarter" idx="11"/>
          </p:nvPr>
        </p:nvSpPr>
        <p:spPr/>
        <p:txBody>
          <a:bodyPr/>
          <a:lstStyle/>
          <a:p>
            <a:r>
              <a:rPr lang="fr-FR" smtClean="0"/>
              <a:t>Rappel titre présentation - Intervenant</a:t>
            </a:r>
            <a:endParaRPr lang="fr-FR"/>
          </a:p>
        </p:txBody>
      </p:sp>
      <p:sp>
        <p:nvSpPr>
          <p:cNvPr id="6" name="Slide Number Placeholder 5"/>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12463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555FC16-4D40-484F-BA64-9B4518876FC4}" type="datetime1">
              <a:rPr lang="fr-FR" smtClean="0"/>
              <a:t>22/06/2022</a:t>
            </a:fld>
            <a:endParaRPr lang="fr-FR"/>
          </a:p>
        </p:txBody>
      </p:sp>
      <p:sp>
        <p:nvSpPr>
          <p:cNvPr id="5" name="Footer Placeholder 4"/>
          <p:cNvSpPr>
            <a:spLocks noGrp="1"/>
          </p:cNvSpPr>
          <p:nvPr>
            <p:ph type="ftr" sz="quarter" idx="11"/>
          </p:nvPr>
        </p:nvSpPr>
        <p:spPr/>
        <p:txBody>
          <a:bodyPr/>
          <a:lstStyle/>
          <a:p>
            <a:r>
              <a:rPr lang="fr-FR" smtClean="0"/>
              <a:t>Rappel titre présentation - Intervenant</a:t>
            </a:r>
            <a:endParaRPr lang="fr-FR"/>
          </a:p>
        </p:txBody>
      </p:sp>
      <p:sp>
        <p:nvSpPr>
          <p:cNvPr id="6" name="Slide Number Placeholder 5"/>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289780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5D0E795-74D7-445E-AF33-58598DE49F4C}" type="datetime1">
              <a:rPr lang="fr-FR" smtClean="0"/>
              <a:t>22/06/2022</a:t>
            </a:fld>
            <a:endParaRPr lang="fr-FR"/>
          </a:p>
        </p:txBody>
      </p:sp>
      <p:sp>
        <p:nvSpPr>
          <p:cNvPr id="5" name="Footer Placeholder 4"/>
          <p:cNvSpPr>
            <a:spLocks noGrp="1"/>
          </p:cNvSpPr>
          <p:nvPr>
            <p:ph type="ftr" sz="quarter" idx="11"/>
          </p:nvPr>
        </p:nvSpPr>
        <p:spPr/>
        <p:txBody>
          <a:bodyPr/>
          <a:lstStyle/>
          <a:p>
            <a:r>
              <a:rPr lang="fr-FR" smtClean="0"/>
              <a:t>Rappel titre présentation - Intervenant</a:t>
            </a:r>
            <a:endParaRPr lang="fr-FR"/>
          </a:p>
        </p:txBody>
      </p:sp>
      <p:sp>
        <p:nvSpPr>
          <p:cNvPr id="6" name="Slide Number Placeholder 5"/>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132324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78EF26B9-4336-4EAF-8C62-E3DFBA411EA7}" type="datetime1">
              <a:rPr lang="fr-FR" smtClean="0"/>
              <a:t>22/06/2022</a:t>
            </a:fld>
            <a:endParaRPr lang="fr-FR"/>
          </a:p>
        </p:txBody>
      </p:sp>
      <p:sp>
        <p:nvSpPr>
          <p:cNvPr id="6" name="Footer Placeholder 5"/>
          <p:cNvSpPr>
            <a:spLocks noGrp="1"/>
          </p:cNvSpPr>
          <p:nvPr>
            <p:ph type="ftr" sz="quarter" idx="11"/>
          </p:nvPr>
        </p:nvSpPr>
        <p:spPr/>
        <p:txBody>
          <a:bodyPr/>
          <a:lstStyle/>
          <a:p>
            <a:r>
              <a:rPr lang="fr-FR" smtClean="0"/>
              <a:t>Rappel titre présentation - Intervenant</a:t>
            </a:r>
            <a:endParaRPr lang="fr-FR"/>
          </a:p>
        </p:txBody>
      </p:sp>
      <p:sp>
        <p:nvSpPr>
          <p:cNvPr id="7" name="Slide Number Placeholder 6"/>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247339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B6560CA-8812-478F-BEE4-727C977B62A7}" type="datetime1">
              <a:rPr lang="fr-FR" smtClean="0"/>
              <a:t>22/06/2022</a:t>
            </a:fld>
            <a:endParaRPr lang="fr-FR"/>
          </a:p>
        </p:txBody>
      </p:sp>
      <p:sp>
        <p:nvSpPr>
          <p:cNvPr id="8" name="Footer Placeholder 7"/>
          <p:cNvSpPr>
            <a:spLocks noGrp="1"/>
          </p:cNvSpPr>
          <p:nvPr>
            <p:ph type="ftr" sz="quarter" idx="11"/>
          </p:nvPr>
        </p:nvSpPr>
        <p:spPr/>
        <p:txBody>
          <a:bodyPr/>
          <a:lstStyle/>
          <a:p>
            <a:r>
              <a:rPr lang="fr-FR" smtClean="0"/>
              <a:t>Rappel titre présentation - Intervenant</a:t>
            </a:r>
            <a:endParaRPr lang="fr-FR"/>
          </a:p>
        </p:txBody>
      </p:sp>
      <p:sp>
        <p:nvSpPr>
          <p:cNvPr id="9" name="Slide Number Placeholder 8"/>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51171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9D04D10-7362-4EF6-9635-BECDB7B1F20C}" type="datetime1">
              <a:rPr lang="fr-FR" smtClean="0"/>
              <a:t>22/06/2022</a:t>
            </a:fld>
            <a:endParaRPr lang="fr-FR"/>
          </a:p>
        </p:txBody>
      </p:sp>
      <p:sp>
        <p:nvSpPr>
          <p:cNvPr id="4" name="Footer Placeholder 3"/>
          <p:cNvSpPr>
            <a:spLocks noGrp="1"/>
          </p:cNvSpPr>
          <p:nvPr>
            <p:ph type="ftr" sz="quarter" idx="11"/>
          </p:nvPr>
        </p:nvSpPr>
        <p:spPr/>
        <p:txBody>
          <a:bodyPr/>
          <a:lstStyle/>
          <a:p>
            <a:r>
              <a:rPr lang="fr-FR" smtClean="0"/>
              <a:t>Rappel titre présentation - Intervenant</a:t>
            </a:r>
            <a:endParaRPr lang="fr-FR"/>
          </a:p>
        </p:txBody>
      </p:sp>
      <p:sp>
        <p:nvSpPr>
          <p:cNvPr id="5" name="Slide Number Placeholder 4"/>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100563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80AFE-CCBA-4168-8D3A-7719EEFD5D01}" type="datetime1">
              <a:rPr lang="fr-FR" smtClean="0"/>
              <a:t>22/06/2022</a:t>
            </a:fld>
            <a:endParaRPr lang="fr-FR"/>
          </a:p>
        </p:txBody>
      </p:sp>
      <p:sp>
        <p:nvSpPr>
          <p:cNvPr id="3" name="Footer Placeholder 2"/>
          <p:cNvSpPr>
            <a:spLocks noGrp="1"/>
          </p:cNvSpPr>
          <p:nvPr>
            <p:ph type="ftr" sz="quarter" idx="11"/>
          </p:nvPr>
        </p:nvSpPr>
        <p:spPr/>
        <p:txBody>
          <a:bodyPr/>
          <a:lstStyle/>
          <a:p>
            <a:r>
              <a:rPr lang="fr-FR" smtClean="0"/>
              <a:t>Rappel titre présentation - Intervenant</a:t>
            </a:r>
            <a:endParaRPr lang="fr-FR"/>
          </a:p>
        </p:txBody>
      </p:sp>
      <p:sp>
        <p:nvSpPr>
          <p:cNvPr id="4" name="Slide Number Placeholder 3"/>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1645465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A42CD90-1733-4A9B-BA68-ECE5DEED71BA}" type="datetime1">
              <a:rPr lang="fr-FR" smtClean="0"/>
              <a:t>22/06/2022</a:t>
            </a:fld>
            <a:endParaRPr lang="fr-FR"/>
          </a:p>
        </p:txBody>
      </p:sp>
      <p:sp>
        <p:nvSpPr>
          <p:cNvPr id="6" name="Footer Placeholder 5"/>
          <p:cNvSpPr>
            <a:spLocks noGrp="1"/>
          </p:cNvSpPr>
          <p:nvPr>
            <p:ph type="ftr" sz="quarter" idx="11"/>
          </p:nvPr>
        </p:nvSpPr>
        <p:spPr/>
        <p:txBody>
          <a:bodyPr/>
          <a:lstStyle/>
          <a:p>
            <a:r>
              <a:rPr lang="fr-FR" smtClean="0"/>
              <a:t>Rappel titre présentation - Intervenant</a:t>
            </a:r>
            <a:endParaRPr lang="fr-FR"/>
          </a:p>
        </p:txBody>
      </p:sp>
      <p:sp>
        <p:nvSpPr>
          <p:cNvPr id="7" name="Slide Number Placeholder 6"/>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35560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26B91DF-D656-47F9-A3E3-F8D6E5AE456A}" type="datetime1">
              <a:rPr lang="fr-FR" smtClean="0"/>
              <a:t>22/06/2022</a:t>
            </a:fld>
            <a:endParaRPr lang="fr-FR"/>
          </a:p>
        </p:txBody>
      </p:sp>
      <p:sp>
        <p:nvSpPr>
          <p:cNvPr id="6" name="Footer Placeholder 5"/>
          <p:cNvSpPr>
            <a:spLocks noGrp="1"/>
          </p:cNvSpPr>
          <p:nvPr>
            <p:ph type="ftr" sz="quarter" idx="11"/>
          </p:nvPr>
        </p:nvSpPr>
        <p:spPr/>
        <p:txBody>
          <a:bodyPr/>
          <a:lstStyle/>
          <a:p>
            <a:r>
              <a:rPr lang="fr-FR" smtClean="0"/>
              <a:t>Rappel titre présentation - Intervenant</a:t>
            </a:r>
            <a:endParaRPr lang="fr-FR"/>
          </a:p>
        </p:txBody>
      </p:sp>
      <p:sp>
        <p:nvSpPr>
          <p:cNvPr id="7" name="Slide Number Placeholder 6"/>
          <p:cNvSpPr>
            <a:spLocks noGrp="1"/>
          </p:cNvSpPr>
          <p:nvPr>
            <p:ph type="sldNum" sz="quarter" idx="12"/>
          </p:nvPr>
        </p:nvSpPr>
        <p:spPr/>
        <p:txBody>
          <a:bodyPr/>
          <a:lstStyle/>
          <a:p>
            <a:fld id="{5CE2FCBC-EEB5-4C69-B74C-B6D6B76A6DCD}" type="slidenum">
              <a:rPr lang="fr-FR" smtClean="0"/>
              <a:t>‹N°›</a:t>
            </a:fld>
            <a:endParaRPr lang="fr-FR"/>
          </a:p>
        </p:txBody>
      </p:sp>
    </p:spTree>
    <p:extLst>
      <p:ext uri="{BB962C8B-B14F-4D97-AF65-F5344CB8AC3E}">
        <p14:creationId xmlns:p14="http://schemas.microsoft.com/office/powerpoint/2010/main" val="320482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E4408-9D27-41AE-8DDD-EFE3DFF2D44C}" type="datetime1">
              <a:rPr lang="fr-FR" smtClean="0"/>
              <a:t>22/06/2022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Rappel titre présentation - Intervenant</a:t>
            </a:r>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2FCBC-EEB5-4C69-B74C-B6D6B76A6DCD}" type="slidenum">
              <a:rPr lang="fr-FR" smtClean="0"/>
              <a:t>‹N°›</a:t>
            </a:fld>
            <a:endParaRPr lang="fr-FR"/>
          </a:p>
        </p:txBody>
      </p:sp>
    </p:spTree>
    <p:extLst>
      <p:ext uri="{BB962C8B-B14F-4D97-AF65-F5344CB8AC3E}">
        <p14:creationId xmlns:p14="http://schemas.microsoft.com/office/powerpoint/2010/main" val="5100438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bes-esr/winibw-scrip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abes-esr/winibw-scripts/blob/master/documentation/Scripting_in_WinIBW3.7.0.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documentation.abes.fr/sudoc/manuels/logiciel_winibw/scripts/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209800" y="1484435"/>
            <a:ext cx="7772400" cy="742950"/>
          </a:xfrm>
        </p:spPr>
        <p:txBody>
          <a:bodyPr>
            <a:normAutofit/>
          </a:bodyPr>
          <a:lstStyle/>
          <a:p>
            <a:r>
              <a:rPr lang="fr-FR" sz="4400" dirty="0" err="1" smtClean="0">
                <a:solidFill>
                  <a:schemeClr val="accent1">
                    <a:lumMod val="75000"/>
                  </a:schemeClr>
                </a:solidFill>
                <a:latin typeface="Arial Narrow" panose="020B0606020202030204" pitchFamily="34" charset="0"/>
              </a:rPr>
              <a:t>Hackathon</a:t>
            </a:r>
            <a:r>
              <a:rPr lang="fr-FR" sz="4400" dirty="0" smtClean="0">
                <a:solidFill>
                  <a:schemeClr val="accent1">
                    <a:lumMod val="75000"/>
                  </a:schemeClr>
                </a:solidFill>
                <a:latin typeface="Arial Narrow" panose="020B0606020202030204" pitchFamily="34" charset="0"/>
              </a:rPr>
              <a:t> des Journées </a:t>
            </a:r>
            <a:r>
              <a:rPr lang="fr-FR" sz="4400" dirty="0" err="1" smtClean="0">
                <a:solidFill>
                  <a:schemeClr val="accent1">
                    <a:lumMod val="75000"/>
                  </a:schemeClr>
                </a:solidFill>
                <a:latin typeface="Arial Narrow" panose="020B0606020202030204" pitchFamily="34" charset="0"/>
              </a:rPr>
              <a:t>Abes</a:t>
            </a:r>
            <a:endParaRPr lang="fr-FR" sz="4400" dirty="0">
              <a:solidFill>
                <a:schemeClr val="accent1">
                  <a:lumMod val="75000"/>
                </a:schemeClr>
              </a:solidFill>
              <a:latin typeface="Arial Narrow" panose="020B0606020202030204" pitchFamily="34" charset="0"/>
            </a:endParaRPr>
          </a:p>
        </p:txBody>
      </p:sp>
      <p:sp>
        <p:nvSpPr>
          <p:cNvPr id="3" name="Sous-titre 2"/>
          <p:cNvSpPr>
            <a:spLocks noGrp="1"/>
          </p:cNvSpPr>
          <p:nvPr>
            <p:ph type="subTitle" idx="1"/>
          </p:nvPr>
        </p:nvSpPr>
        <p:spPr>
          <a:xfrm>
            <a:off x="3016624" y="3611002"/>
            <a:ext cx="6858000" cy="946516"/>
          </a:xfrm>
        </p:spPr>
        <p:txBody>
          <a:bodyPr/>
          <a:lstStyle/>
          <a:p>
            <a:r>
              <a:rPr lang="fr-FR" dirty="0" smtClean="0">
                <a:solidFill>
                  <a:schemeClr val="tx1">
                    <a:lumMod val="75000"/>
                    <a:lumOff val="25000"/>
                  </a:schemeClr>
                </a:solidFill>
                <a:latin typeface="Arial Narrow" panose="020B0606020202030204" pitchFamily="34" charset="0"/>
              </a:rPr>
              <a:t>Jérôme </a:t>
            </a:r>
            <a:r>
              <a:rPr lang="fr-FR" dirty="0" err="1" smtClean="0">
                <a:solidFill>
                  <a:schemeClr val="tx1">
                    <a:lumMod val="75000"/>
                    <a:lumOff val="25000"/>
                  </a:schemeClr>
                </a:solidFill>
                <a:latin typeface="Arial Narrow" panose="020B0606020202030204" pitchFamily="34" charset="0"/>
              </a:rPr>
              <a:t>Villiseck</a:t>
            </a:r>
            <a:r>
              <a:rPr lang="fr-FR" dirty="0" smtClean="0">
                <a:solidFill>
                  <a:schemeClr val="tx1">
                    <a:lumMod val="75000"/>
                    <a:lumOff val="25000"/>
                  </a:schemeClr>
                </a:solidFill>
                <a:latin typeface="Arial Narrow" panose="020B0606020202030204" pitchFamily="34" charset="0"/>
              </a:rPr>
              <a:t> / </a:t>
            </a:r>
            <a:r>
              <a:rPr lang="fr-FR" dirty="0" err="1" smtClean="0">
                <a:solidFill>
                  <a:schemeClr val="tx1">
                    <a:lumMod val="75000"/>
                    <a:lumOff val="25000"/>
                  </a:schemeClr>
                </a:solidFill>
                <a:latin typeface="Arial Narrow" panose="020B0606020202030204" pitchFamily="34" charset="0"/>
              </a:rPr>
              <a:t>Abes</a:t>
            </a:r>
            <a:endParaRPr lang="fr-FR" dirty="0">
              <a:solidFill>
                <a:schemeClr val="tx1">
                  <a:lumMod val="75000"/>
                  <a:lumOff val="25000"/>
                </a:schemeClr>
              </a:solidFill>
              <a:latin typeface="Arial Narrow" panose="020B0606020202030204" pitchFamily="34" charset="0"/>
            </a:endParaRPr>
          </a:p>
        </p:txBody>
      </p:sp>
      <p:sp>
        <p:nvSpPr>
          <p:cNvPr id="9" name="Titre 1"/>
          <p:cNvSpPr txBox="1">
            <a:spLocks/>
          </p:cNvSpPr>
          <p:nvPr/>
        </p:nvSpPr>
        <p:spPr>
          <a:xfrm>
            <a:off x="2209800" y="2354637"/>
            <a:ext cx="7772400" cy="7429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600" b="1" i="1" dirty="0" smtClean="0">
                <a:solidFill>
                  <a:srgbClr val="F36A4D"/>
                </a:solidFill>
                <a:latin typeface="Arial Narrow" panose="020B0606020202030204" pitchFamily="34" charset="0"/>
                <a:cs typeface="Times New Roman" panose="02020603050405020304" pitchFamily="18" charset="0"/>
              </a:rPr>
              <a:t>Scripts WinIBW</a:t>
            </a:r>
            <a:endParaRPr lang="fr-FR" sz="3600" b="1" i="1" dirty="0">
              <a:solidFill>
                <a:srgbClr val="F36A4D"/>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945637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428756"/>
            <a:ext cx="7886700" cy="953477"/>
          </a:xfrm>
        </p:spPr>
        <p:txBody>
          <a:bodyPr>
            <a:normAutofit/>
          </a:bodyPr>
          <a:lstStyle/>
          <a:p>
            <a:r>
              <a:rPr lang="fr-FR" sz="4000" dirty="0" smtClean="0">
                <a:solidFill>
                  <a:schemeClr val="accent1">
                    <a:lumMod val="75000"/>
                  </a:schemeClr>
                </a:solidFill>
                <a:latin typeface="Arial Narrow" panose="020B0606020202030204" pitchFamily="34" charset="0"/>
              </a:rPr>
              <a:t>Exemple</a:t>
            </a:r>
            <a:endParaRPr lang="fr-FR" sz="4000" dirty="0">
              <a:solidFill>
                <a:schemeClr val="accent1">
                  <a:lumMod val="75000"/>
                </a:schemeClr>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smtClean="0">
                <a:solidFill>
                  <a:schemeClr val="tx1">
                    <a:lumMod val="75000"/>
                    <a:lumOff val="25000"/>
                  </a:schemeClr>
                </a:solidFill>
              </a:rPr>
              <a:t>Rappel titre présentation - intervenant</a:t>
            </a:r>
            <a:endParaRPr lang="fr-FR" dirty="0">
              <a:solidFill>
                <a:schemeClr val="tx1">
                  <a:lumMod val="75000"/>
                  <a:lumOff val="25000"/>
                </a:schemeClr>
              </a:solidFill>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10</a:t>
            </a:fld>
            <a:endParaRPr lang="fr-FR"/>
          </a:p>
        </p:txBody>
      </p:sp>
      <p:pic>
        <p:nvPicPr>
          <p:cNvPr id="5" name="Image 4"/>
          <p:cNvPicPr>
            <a:picLocks noChangeAspect="1"/>
          </p:cNvPicPr>
          <p:nvPr/>
        </p:nvPicPr>
        <p:blipFill rotWithShape="1">
          <a:blip r:embed="rId3">
            <a:extLst>
              <a:ext uri="{28A0092B-C50C-407E-A947-70E740481C1C}">
                <a14:useLocalDpi xmlns:a14="http://schemas.microsoft.com/office/drawing/2010/main" val="0"/>
              </a:ext>
            </a:extLst>
          </a:blip>
          <a:srcRect l="-951" t="18493" r="951" b="-1441"/>
          <a:stretch/>
        </p:blipFill>
        <p:spPr>
          <a:xfrm>
            <a:off x="1295400" y="1254642"/>
            <a:ext cx="10058400" cy="4896368"/>
          </a:xfrm>
          <a:prstGeom prst="rect">
            <a:avLst/>
          </a:prstGeom>
        </p:spPr>
      </p:pic>
    </p:spTree>
    <p:extLst>
      <p:ext uri="{BB962C8B-B14F-4D97-AF65-F5344CB8AC3E}">
        <p14:creationId xmlns:p14="http://schemas.microsoft.com/office/powerpoint/2010/main" val="4151965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2650" y="609601"/>
            <a:ext cx="7886700" cy="953477"/>
          </a:xfrm>
        </p:spPr>
        <p:txBody>
          <a:bodyPr>
            <a:normAutofit/>
          </a:bodyPr>
          <a:lstStyle/>
          <a:p>
            <a:r>
              <a:rPr lang="fr-FR" sz="4000" dirty="0" smtClean="0">
                <a:solidFill>
                  <a:schemeClr val="accent1">
                    <a:lumMod val="75000"/>
                  </a:schemeClr>
                </a:solidFill>
                <a:latin typeface="Arial Narrow" panose="020B0606020202030204" pitchFamily="34" charset="0"/>
              </a:rPr>
              <a:t>Etape 1</a:t>
            </a:r>
            <a:endParaRPr lang="fr-FR" sz="4000" dirty="0">
              <a:solidFill>
                <a:schemeClr val="accent1">
                  <a:lumMod val="75000"/>
                </a:schemeClr>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smtClean="0">
                <a:solidFill>
                  <a:schemeClr val="tx1">
                    <a:lumMod val="75000"/>
                    <a:lumOff val="25000"/>
                  </a:schemeClr>
                </a:solidFill>
              </a:rPr>
              <a:t>Rappel titre de la présentation – nom intervenant(e)</a:t>
            </a:r>
            <a:endParaRPr lang="fr-FR" dirty="0">
              <a:solidFill>
                <a:schemeClr val="tx1">
                  <a:lumMod val="75000"/>
                  <a:lumOff val="25000"/>
                </a:schemeClr>
              </a:solidFill>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11</a:t>
            </a:fld>
            <a:endParaRPr lang="fr-FR"/>
          </a:p>
        </p:txBody>
      </p:sp>
      <p:sp>
        <p:nvSpPr>
          <p:cNvPr id="11" name="Espace réservé du contenu 2"/>
          <p:cNvSpPr>
            <a:spLocks noGrp="1"/>
          </p:cNvSpPr>
          <p:nvPr>
            <p:ph idx="1"/>
          </p:nvPr>
        </p:nvSpPr>
        <p:spPr>
          <a:xfrm>
            <a:off x="824752" y="1787037"/>
            <a:ext cx="10529048" cy="3800963"/>
          </a:xfrm>
        </p:spPr>
        <p:txBody>
          <a:bodyPr>
            <a:normAutofit/>
          </a:bodyPr>
          <a:lstStyle/>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Placer les 3 fichiers dans les bons </a:t>
            </a:r>
            <a:r>
              <a:rPr lang="fr-FR" sz="2400" dirty="0" err="1" smtClean="0">
                <a:solidFill>
                  <a:schemeClr val="tx1">
                    <a:lumMod val="75000"/>
                    <a:lumOff val="25000"/>
                  </a:schemeClr>
                </a:solidFill>
                <a:latin typeface="Arial Narrow" panose="020B0606020202030204" pitchFamily="34" charset="0"/>
              </a:rPr>
              <a:t>repertoires</a:t>
            </a:r>
            <a:endParaRPr lang="fr-FR" sz="2400" dirty="0" smtClean="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Ecrire dans le fichier setup.js du </a:t>
            </a:r>
            <a:r>
              <a:rPr lang="fr-FR" sz="2400" dirty="0" err="1" smtClean="0">
                <a:solidFill>
                  <a:schemeClr val="tx1">
                    <a:lumMod val="75000"/>
                    <a:lumOff val="25000"/>
                  </a:schemeClr>
                </a:solidFill>
                <a:latin typeface="Arial Narrow" panose="020B0606020202030204" pitchFamily="34" charset="0"/>
              </a:rPr>
              <a:t>repertoire</a:t>
            </a:r>
            <a:endParaRPr lang="fr-FR" sz="2400" dirty="0">
              <a:solidFill>
                <a:schemeClr val="tx1">
                  <a:lumMod val="75000"/>
                  <a:lumOff val="25000"/>
                </a:schemeClr>
              </a:solidFill>
              <a:latin typeface="Arial Narrow" panose="020B0606020202030204" pitchFamily="34" charset="0"/>
            </a:endParaRPr>
          </a:p>
        </p:txBody>
      </p:sp>
      <p:pic>
        <p:nvPicPr>
          <p:cNvPr id="8" name="Image 7"/>
          <p:cNvPicPr>
            <a:picLocks noChangeAspect="1"/>
          </p:cNvPicPr>
          <p:nvPr/>
        </p:nvPicPr>
        <p:blipFill>
          <a:blip r:embed="rId3"/>
          <a:stretch>
            <a:fillRect/>
          </a:stretch>
        </p:blipFill>
        <p:spPr>
          <a:xfrm>
            <a:off x="824752" y="3526651"/>
            <a:ext cx="3467584" cy="1267002"/>
          </a:xfrm>
          <a:prstGeom prst="rect">
            <a:avLst/>
          </a:prstGeom>
        </p:spPr>
      </p:pic>
      <p:pic>
        <p:nvPicPr>
          <p:cNvPr id="13" name="Image 12"/>
          <p:cNvPicPr>
            <a:picLocks noChangeAspect="1"/>
          </p:cNvPicPr>
          <p:nvPr/>
        </p:nvPicPr>
        <p:blipFill>
          <a:blip r:embed="rId4"/>
          <a:stretch>
            <a:fillRect/>
          </a:stretch>
        </p:blipFill>
        <p:spPr>
          <a:xfrm>
            <a:off x="5184460" y="3102729"/>
            <a:ext cx="4515480" cy="847843"/>
          </a:xfrm>
          <a:prstGeom prst="rect">
            <a:avLst/>
          </a:prstGeom>
        </p:spPr>
      </p:pic>
      <p:cxnSp>
        <p:nvCxnSpPr>
          <p:cNvPr id="15" name="Connecteur droit avec flèche 14"/>
          <p:cNvCxnSpPr/>
          <p:nvPr/>
        </p:nvCxnSpPr>
        <p:spPr>
          <a:xfrm flipV="1">
            <a:off x="3886200" y="3526650"/>
            <a:ext cx="1752600" cy="27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V="1">
            <a:off x="3886200" y="3664091"/>
            <a:ext cx="1752600" cy="49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Image 17"/>
          <p:cNvPicPr>
            <a:picLocks noChangeAspect="1"/>
          </p:cNvPicPr>
          <p:nvPr/>
        </p:nvPicPr>
        <p:blipFill>
          <a:blip r:embed="rId5"/>
          <a:stretch>
            <a:fillRect/>
          </a:stretch>
        </p:blipFill>
        <p:spPr>
          <a:xfrm>
            <a:off x="5184460" y="4297592"/>
            <a:ext cx="3477110" cy="676369"/>
          </a:xfrm>
          <a:prstGeom prst="rect">
            <a:avLst/>
          </a:prstGeom>
        </p:spPr>
      </p:pic>
      <p:cxnSp>
        <p:nvCxnSpPr>
          <p:cNvPr id="20" name="Connecteur droit avec flèche 19"/>
          <p:cNvCxnSpPr/>
          <p:nvPr/>
        </p:nvCxnSpPr>
        <p:spPr>
          <a:xfrm>
            <a:off x="3886200" y="4428067"/>
            <a:ext cx="2032000" cy="287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425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2650" y="609601"/>
            <a:ext cx="7886700" cy="953477"/>
          </a:xfrm>
        </p:spPr>
        <p:txBody>
          <a:bodyPr>
            <a:normAutofit/>
          </a:bodyPr>
          <a:lstStyle/>
          <a:p>
            <a:r>
              <a:rPr lang="fr-FR" sz="4000" dirty="0" smtClean="0">
                <a:solidFill>
                  <a:schemeClr val="accent1">
                    <a:lumMod val="75000"/>
                  </a:schemeClr>
                </a:solidFill>
                <a:latin typeface="Arial Narrow" panose="020B0606020202030204" pitchFamily="34" charset="0"/>
              </a:rPr>
              <a:t>Etape 1</a:t>
            </a:r>
            <a:endParaRPr lang="fr-FR" sz="4000" dirty="0">
              <a:solidFill>
                <a:schemeClr val="accent1">
                  <a:lumMod val="75000"/>
                </a:schemeClr>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smtClean="0">
                <a:solidFill>
                  <a:schemeClr val="tx1">
                    <a:lumMod val="75000"/>
                    <a:lumOff val="25000"/>
                  </a:schemeClr>
                </a:solidFill>
              </a:rPr>
              <a:t>Rappel titre de la présentation – nom intervenant(e)</a:t>
            </a:r>
            <a:endParaRPr lang="fr-FR" dirty="0">
              <a:solidFill>
                <a:schemeClr val="tx1">
                  <a:lumMod val="75000"/>
                  <a:lumOff val="25000"/>
                </a:schemeClr>
              </a:solidFill>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12</a:t>
            </a:fld>
            <a:endParaRPr lang="fr-FR"/>
          </a:p>
        </p:txBody>
      </p:sp>
      <p:pic>
        <p:nvPicPr>
          <p:cNvPr id="4" name="Image 3"/>
          <p:cNvPicPr>
            <a:picLocks noChangeAspect="1"/>
          </p:cNvPicPr>
          <p:nvPr/>
        </p:nvPicPr>
        <p:blipFill>
          <a:blip r:embed="rId3"/>
          <a:stretch>
            <a:fillRect/>
          </a:stretch>
        </p:blipFill>
        <p:spPr>
          <a:xfrm>
            <a:off x="5257800" y="563460"/>
            <a:ext cx="3471334" cy="2393521"/>
          </a:xfrm>
          <a:prstGeom prst="rect">
            <a:avLst/>
          </a:prstGeom>
        </p:spPr>
      </p:pic>
      <p:pic>
        <p:nvPicPr>
          <p:cNvPr id="5" name="Image 4"/>
          <p:cNvPicPr>
            <a:picLocks noChangeAspect="1"/>
          </p:cNvPicPr>
          <p:nvPr/>
        </p:nvPicPr>
        <p:blipFill>
          <a:blip r:embed="rId4"/>
          <a:stretch>
            <a:fillRect/>
          </a:stretch>
        </p:blipFill>
        <p:spPr>
          <a:xfrm>
            <a:off x="738556" y="3233549"/>
            <a:ext cx="8735644" cy="2676899"/>
          </a:xfrm>
          <a:prstGeom prst="rect">
            <a:avLst/>
          </a:prstGeom>
        </p:spPr>
      </p:pic>
      <p:cxnSp>
        <p:nvCxnSpPr>
          <p:cNvPr id="7" name="Connecteur droit avec flèche 6"/>
          <p:cNvCxnSpPr/>
          <p:nvPr/>
        </p:nvCxnSpPr>
        <p:spPr>
          <a:xfrm>
            <a:off x="8483600" y="2387600"/>
            <a:ext cx="0" cy="2599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252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a:blip r:embed="rId3"/>
          <a:stretch>
            <a:fillRect/>
          </a:stretch>
        </p:blipFill>
        <p:spPr>
          <a:xfrm>
            <a:off x="962416" y="4677642"/>
            <a:ext cx="4782217" cy="1714739"/>
          </a:xfrm>
          <a:prstGeom prst="rect">
            <a:avLst/>
          </a:prstGeom>
        </p:spPr>
      </p:pic>
      <p:sp>
        <p:nvSpPr>
          <p:cNvPr id="2" name="Titre 1"/>
          <p:cNvSpPr>
            <a:spLocks noGrp="1"/>
          </p:cNvSpPr>
          <p:nvPr>
            <p:ph type="title"/>
          </p:nvPr>
        </p:nvSpPr>
        <p:spPr>
          <a:xfrm>
            <a:off x="2152650" y="609601"/>
            <a:ext cx="7886700" cy="953477"/>
          </a:xfrm>
        </p:spPr>
        <p:txBody>
          <a:bodyPr>
            <a:normAutofit fontScale="90000"/>
          </a:bodyPr>
          <a:lstStyle/>
          <a:p>
            <a:r>
              <a:rPr lang="fr-FR" sz="4000" dirty="0" smtClean="0">
                <a:solidFill>
                  <a:schemeClr val="accent1">
                    <a:lumMod val="75000"/>
                  </a:schemeClr>
                </a:solidFill>
                <a:latin typeface="Arial Narrow" panose="020B0606020202030204" pitchFamily="34" charset="0"/>
              </a:rPr>
              <a:t>Etape 2 : lancer WINIBW et </a:t>
            </a:r>
            <a:r>
              <a:rPr lang="fr-FR" sz="4000" dirty="0" err="1" smtClean="0">
                <a:solidFill>
                  <a:schemeClr val="accent1">
                    <a:lumMod val="75000"/>
                  </a:schemeClr>
                </a:solidFill>
                <a:latin typeface="Arial Narrow" panose="020B0606020202030204" pitchFamily="34" charset="0"/>
              </a:rPr>
              <a:t>controler</a:t>
            </a:r>
            <a:r>
              <a:rPr lang="fr-FR" sz="4000" dirty="0" smtClean="0">
                <a:solidFill>
                  <a:schemeClr val="accent1">
                    <a:lumMod val="75000"/>
                  </a:schemeClr>
                </a:solidFill>
                <a:latin typeface="Arial Narrow" panose="020B0606020202030204" pitchFamily="34" charset="0"/>
              </a:rPr>
              <a:t/>
            </a:r>
            <a:br>
              <a:rPr lang="fr-FR" sz="4000" dirty="0" smtClean="0">
                <a:solidFill>
                  <a:schemeClr val="accent1">
                    <a:lumMod val="75000"/>
                  </a:schemeClr>
                </a:solidFill>
                <a:latin typeface="Arial Narrow" panose="020B0606020202030204" pitchFamily="34" charset="0"/>
              </a:rPr>
            </a:br>
            <a:r>
              <a:rPr lang="fr-FR" sz="4000" dirty="0" smtClean="0">
                <a:solidFill>
                  <a:schemeClr val="accent1">
                    <a:lumMod val="75000"/>
                  </a:schemeClr>
                </a:solidFill>
                <a:latin typeface="Arial Narrow" panose="020B0606020202030204" pitchFamily="34" charset="0"/>
              </a:rPr>
              <a:t>que le script est disponible</a:t>
            </a:r>
            <a:endParaRPr lang="fr-FR" sz="4000" dirty="0">
              <a:solidFill>
                <a:schemeClr val="accent1">
                  <a:lumMod val="75000"/>
                </a:schemeClr>
              </a:solidFill>
              <a:latin typeface="Arial Narrow" panose="020B0606020202030204" pitchFamily="34" charset="0"/>
            </a:endParaRPr>
          </a:p>
        </p:txBody>
      </p:sp>
      <p:sp>
        <p:nvSpPr>
          <p:cNvPr id="3" name="Espace réservé du contenu 2"/>
          <p:cNvSpPr>
            <a:spLocks noGrp="1"/>
          </p:cNvSpPr>
          <p:nvPr>
            <p:ph idx="1"/>
          </p:nvPr>
        </p:nvSpPr>
        <p:spPr>
          <a:xfrm>
            <a:off x="824752" y="1787037"/>
            <a:ext cx="10529048" cy="4345354"/>
          </a:xfrm>
        </p:spPr>
        <p:txBody>
          <a:bodyPr>
            <a:normAutofit/>
          </a:bodyPr>
          <a:lstStyle/>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Insérer le script en haut dans les barres de commandes</a:t>
            </a:r>
            <a:endParaRPr lang="fr-FR" sz="2400" dirty="0">
              <a:solidFill>
                <a:schemeClr val="tx1">
                  <a:lumMod val="75000"/>
                  <a:lumOff val="25000"/>
                </a:schemeClr>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smtClean="0">
                <a:solidFill>
                  <a:schemeClr val="tx1">
                    <a:lumMod val="75000"/>
                    <a:lumOff val="25000"/>
                  </a:schemeClr>
                </a:solidFill>
              </a:rPr>
              <a:t>Rappel titre de la présentation – nom intervenant(e)</a:t>
            </a:r>
            <a:endParaRPr lang="fr-FR" dirty="0">
              <a:solidFill>
                <a:schemeClr val="tx1">
                  <a:lumMod val="75000"/>
                  <a:lumOff val="25000"/>
                </a:schemeClr>
              </a:solidFill>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13</a:t>
            </a:fld>
            <a:endParaRPr lang="fr-FR"/>
          </a:p>
        </p:txBody>
      </p:sp>
      <p:pic>
        <p:nvPicPr>
          <p:cNvPr id="4" name="Image 3"/>
          <p:cNvPicPr>
            <a:picLocks noChangeAspect="1"/>
          </p:cNvPicPr>
          <p:nvPr/>
        </p:nvPicPr>
        <p:blipFill>
          <a:blip r:embed="rId4"/>
          <a:stretch>
            <a:fillRect/>
          </a:stretch>
        </p:blipFill>
        <p:spPr>
          <a:xfrm>
            <a:off x="634188" y="2450967"/>
            <a:ext cx="4048690" cy="1905266"/>
          </a:xfrm>
          <a:prstGeom prst="rect">
            <a:avLst/>
          </a:prstGeom>
        </p:spPr>
      </p:pic>
      <p:pic>
        <p:nvPicPr>
          <p:cNvPr id="6" name="Image 5"/>
          <p:cNvPicPr>
            <a:picLocks noChangeAspect="1"/>
          </p:cNvPicPr>
          <p:nvPr/>
        </p:nvPicPr>
        <p:blipFill>
          <a:blip r:embed="rId5"/>
          <a:stretch>
            <a:fillRect/>
          </a:stretch>
        </p:blipFill>
        <p:spPr>
          <a:xfrm>
            <a:off x="6647793" y="2376681"/>
            <a:ext cx="4706007" cy="3867690"/>
          </a:xfrm>
          <a:prstGeom prst="rect">
            <a:avLst/>
          </a:prstGeom>
        </p:spPr>
      </p:pic>
      <p:cxnSp>
        <p:nvCxnSpPr>
          <p:cNvPr id="11" name="Connecteur droit avec flèche 10"/>
          <p:cNvCxnSpPr/>
          <p:nvPr/>
        </p:nvCxnSpPr>
        <p:spPr>
          <a:xfrm>
            <a:off x="4284133" y="3234267"/>
            <a:ext cx="29210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8466667" y="4453467"/>
            <a:ext cx="534129" cy="19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a:off x="4284133" y="4677426"/>
            <a:ext cx="4716663" cy="63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1862667" y="5638800"/>
            <a:ext cx="4634859" cy="646331"/>
          </a:xfrm>
          <a:prstGeom prst="rect">
            <a:avLst/>
          </a:prstGeom>
          <a:noFill/>
        </p:spPr>
        <p:txBody>
          <a:bodyPr wrap="none" rtlCol="0">
            <a:spAutoFit/>
          </a:bodyPr>
          <a:lstStyle/>
          <a:p>
            <a:r>
              <a:rPr lang="fr-FR" dirty="0" smtClean="0">
                <a:solidFill>
                  <a:srgbClr val="FF0000"/>
                </a:solidFill>
              </a:rPr>
              <a:t>On y retrouve le nom des fichiers indiqués dans</a:t>
            </a:r>
          </a:p>
          <a:p>
            <a:r>
              <a:rPr lang="fr-FR" dirty="0">
                <a:solidFill>
                  <a:srgbClr val="FF0000"/>
                </a:solidFill>
              </a:rPr>
              <a:t>l</a:t>
            </a:r>
            <a:r>
              <a:rPr lang="fr-FR" dirty="0" smtClean="0">
                <a:solidFill>
                  <a:srgbClr val="FF0000"/>
                </a:solidFill>
              </a:rPr>
              <a:t>e dossier </a:t>
            </a:r>
            <a:r>
              <a:rPr lang="fr-FR" dirty="0" err="1" smtClean="0">
                <a:solidFill>
                  <a:srgbClr val="FF0000"/>
                </a:solidFill>
              </a:rPr>
              <a:t>ibw</a:t>
            </a:r>
            <a:r>
              <a:rPr lang="fr-FR" dirty="0" smtClean="0">
                <a:solidFill>
                  <a:srgbClr val="FF0000"/>
                </a:solidFill>
              </a:rPr>
              <a:t>\content\</a:t>
            </a:r>
            <a:r>
              <a:rPr lang="fr-FR" dirty="0" err="1" smtClean="0">
                <a:solidFill>
                  <a:srgbClr val="FF0000"/>
                </a:solidFill>
              </a:rPr>
              <a:t>xul</a:t>
            </a:r>
            <a:endParaRPr lang="fr-FR" dirty="0">
              <a:solidFill>
                <a:srgbClr val="FF0000"/>
              </a:solidFill>
            </a:endParaRPr>
          </a:p>
        </p:txBody>
      </p:sp>
    </p:spTree>
    <p:extLst>
      <p:ext uri="{BB962C8B-B14F-4D97-AF65-F5344CB8AC3E}">
        <p14:creationId xmlns:p14="http://schemas.microsoft.com/office/powerpoint/2010/main" val="2813267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2650" y="609601"/>
            <a:ext cx="7886700" cy="953477"/>
          </a:xfrm>
        </p:spPr>
        <p:txBody>
          <a:bodyPr>
            <a:normAutofit/>
          </a:bodyPr>
          <a:lstStyle/>
          <a:p>
            <a:r>
              <a:rPr lang="fr-FR" sz="4000" dirty="0" smtClean="0">
                <a:solidFill>
                  <a:schemeClr val="accent1">
                    <a:lumMod val="75000"/>
                  </a:schemeClr>
                </a:solidFill>
                <a:latin typeface="Arial Narrow" panose="020B0606020202030204" pitchFamily="34" charset="0"/>
              </a:rPr>
              <a:t>Etape 4</a:t>
            </a:r>
            <a:endParaRPr lang="fr-FR" sz="4000" dirty="0">
              <a:solidFill>
                <a:schemeClr val="accent1">
                  <a:lumMod val="75000"/>
                </a:schemeClr>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smtClean="0">
                <a:solidFill>
                  <a:schemeClr val="tx1">
                    <a:lumMod val="75000"/>
                    <a:lumOff val="25000"/>
                  </a:schemeClr>
                </a:solidFill>
              </a:rPr>
              <a:t>Rappel titre de la présentation – nom intervenant(e)</a:t>
            </a:r>
            <a:endParaRPr lang="fr-FR" dirty="0">
              <a:solidFill>
                <a:schemeClr val="tx1">
                  <a:lumMod val="75000"/>
                  <a:lumOff val="25000"/>
                </a:schemeClr>
              </a:solidFill>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14</a:t>
            </a:fld>
            <a:endParaRPr lang="fr-FR"/>
          </a:p>
        </p:txBody>
      </p:sp>
      <p:sp>
        <p:nvSpPr>
          <p:cNvPr id="11" name="Espace réservé du contenu 2"/>
          <p:cNvSpPr>
            <a:spLocks noGrp="1"/>
          </p:cNvSpPr>
          <p:nvPr>
            <p:ph idx="1"/>
          </p:nvPr>
        </p:nvSpPr>
        <p:spPr>
          <a:xfrm>
            <a:off x="824751" y="1787037"/>
            <a:ext cx="10622181" cy="4402096"/>
          </a:xfrm>
        </p:spPr>
        <p:txBody>
          <a:bodyPr>
            <a:normAutofit/>
          </a:bodyPr>
          <a:lstStyle/>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Pour opérer sur le lot de notices il conviendra de se placer sur l’écran de résultats après avoir tapé la commande suivante (voir copie </a:t>
            </a:r>
            <a:r>
              <a:rPr lang="fr-FR" sz="2400" dirty="0">
                <a:solidFill>
                  <a:schemeClr val="tx1">
                    <a:lumMod val="75000"/>
                    <a:lumOff val="25000"/>
                  </a:schemeClr>
                </a:solidFill>
                <a:latin typeface="Arial Narrow" panose="020B0606020202030204" pitchFamily="34" charset="0"/>
              </a:rPr>
              <a:t>é</a:t>
            </a:r>
            <a:r>
              <a:rPr lang="fr-FR" sz="2400" dirty="0" smtClean="0">
                <a:solidFill>
                  <a:schemeClr val="tx1">
                    <a:lumMod val="75000"/>
                    <a:lumOff val="25000"/>
                  </a:schemeClr>
                </a:solidFill>
                <a:latin typeface="Arial Narrow" panose="020B0606020202030204" pitchFamily="34" charset="0"/>
              </a:rPr>
              <a:t>cran)</a:t>
            </a:r>
          </a:p>
        </p:txBody>
      </p:sp>
      <p:pic>
        <p:nvPicPr>
          <p:cNvPr id="3" name="Image 2"/>
          <p:cNvPicPr>
            <a:picLocks noChangeAspect="1"/>
          </p:cNvPicPr>
          <p:nvPr/>
        </p:nvPicPr>
        <p:blipFill>
          <a:blip r:embed="rId3"/>
          <a:stretch>
            <a:fillRect/>
          </a:stretch>
        </p:blipFill>
        <p:spPr>
          <a:xfrm>
            <a:off x="1524000" y="2670999"/>
            <a:ext cx="6112933" cy="3301176"/>
          </a:xfrm>
          <a:prstGeom prst="rect">
            <a:avLst/>
          </a:prstGeom>
        </p:spPr>
      </p:pic>
    </p:spTree>
    <p:extLst>
      <p:ext uri="{BB962C8B-B14F-4D97-AF65-F5344CB8AC3E}">
        <p14:creationId xmlns:p14="http://schemas.microsoft.com/office/powerpoint/2010/main" val="435538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stretch>
            <a:fillRect/>
          </a:stretch>
        </p:blipFill>
        <p:spPr>
          <a:xfrm>
            <a:off x="4117777" y="3943527"/>
            <a:ext cx="3089241" cy="2245606"/>
          </a:xfrm>
          <a:prstGeom prst="rect">
            <a:avLst/>
          </a:prstGeom>
        </p:spPr>
      </p:pic>
      <p:sp>
        <p:nvSpPr>
          <p:cNvPr id="2" name="Titre 1"/>
          <p:cNvSpPr>
            <a:spLocks noGrp="1"/>
          </p:cNvSpPr>
          <p:nvPr>
            <p:ph type="title"/>
          </p:nvPr>
        </p:nvSpPr>
        <p:spPr>
          <a:xfrm>
            <a:off x="2152650" y="609601"/>
            <a:ext cx="7886700" cy="953477"/>
          </a:xfrm>
        </p:spPr>
        <p:txBody>
          <a:bodyPr>
            <a:normAutofit/>
          </a:bodyPr>
          <a:lstStyle/>
          <a:p>
            <a:r>
              <a:rPr lang="fr-FR" sz="4000" dirty="0" smtClean="0">
                <a:solidFill>
                  <a:schemeClr val="accent1">
                    <a:lumMod val="75000"/>
                  </a:schemeClr>
                </a:solidFill>
                <a:latin typeface="Arial Narrow" panose="020B0606020202030204" pitchFamily="34" charset="0"/>
              </a:rPr>
              <a:t>Etape 5 : Manipuler un fichier </a:t>
            </a:r>
            <a:r>
              <a:rPr lang="fr-FR" sz="4000" dirty="0" err="1" smtClean="0">
                <a:solidFill>
                  <a:schemeClr val="accent1">
                    <a:lumMod val="75000"/>
                  </a:schemeClr>
                </a:solidFill>
                <a:latin typeface="Arial Narrow" panose="020B0606020202030204" pitchFamily="34" charset="0"/>
              </a:rPr>
              <a:t>xul</a:t>
            </a:r>
            <a:endParaRPr lang="fr-FR" sz="4000" dirty="0">
              <a:solidFill>
                <a:schemeClr val="accent1">
                  <a:lumMod val="75000"/>
                </a:schemeClr>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smtClean="0">
                <a:solidFill>
                  <a:schemeClr val="tx1">
                    <a:lumMod val="75000"/>
                    <a:lumOff val="25000"/>
                  </a:schemeClr>
                </a:solidFill>
              </a:rPr>
              <a:t>Rappel titre de la présentation – nom intervenant(e)</a:t>
            </a:r>
            <a:endParaRPr lang="fr-FR" dirty="0">
              <a:solidFill>
                <a:schemeClr val="tx1">
                  <a:lumMod val="75000"/>
                  <a:lumOff val="25000"/>
                </a:schemeClr>
              </a:solidFill>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15</a:t>
            </a:fld>
            <a:endParaRPr lang="fr-FR"/>
          </a:p>
        </p:txBody>
      </p:sp>
      <p:sp>
        <p:nvSpPr>
          <p:cNvPr id="11" name="Espace réservé du contenu 2"/>
          <p:cNvSpPr>
            <a:spLocks noGrp="1"/>
          </p:cNvSpPr>
          <p:nvPr>
            <p:ph idx="1"/>
          </p:nvPr>
        </p:nvSpPr>
        <p:spPr>
          <a:xfrm>
            <a:off x="824751" y="1787037"/>
            <a:ext cx="10622181" cy="4402096"/>
          </a:xfrm>
        </p:spPr>
        <p:txBody>
          <a:bodyPr>
            <a:normAutofit/>
          </a:bodyPr>
          <a:lstStyle/>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Modifier le fichier </a:t>
            </a:r>
            <a:r>
              <a:rPr lang="fr-FR" sz="2400" dirty="0" err="1" smtClean="0">
                <a:solidFill>
                  <a:schemeClr val="tx1">
                    <a:lumMod val="75000"/>
                    <a:lumOff val="25000"/>
                  </a:schemeClr>
                </a:solidFill>
                <a:latin typeface="Arial Narrow" panose="020B0606020202030204" pitchFamily="34" charset="0"/>
              </a:rPr>
              <a:t>xul</a:t>
            </a:r>
            <a:r>
              <a:rPr lang="fr-FR" sz="2400" dirty="0" smtClean="0">
                <a:solidFill>
                  <a:schemeClr val="tx1">
                    <a:lumMod val="75000"/>
                    <a:lumOff val="25000"/>
                  </a:schemeClr>
                </a:solidFill>
                <a:latin typeface="Arial Narrow" panose="020B0606020202030204" pitchFamily="34" charset="0"/>
              </a:rPr>
              <a:t> pour avoir un script qui intervient uniquement sur un lot de notices</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t>
            </a:r>
            <a:r>
              <a:rPr lang="fr-FR" sz="2400" dirty="0" smtClean="0">
                <a:solidFill>
                  <a:schemeClr val="tx1">
                    <a:lumMod val="75000"/>
                    <a:lumOff val="25000"/>
                  </a:schemeClr>
                </a:solidFill>
                <a:latin typeface="Arial Narrow" panose="020B0606020202030204" pitchFamily="34" charset="0"/>
              </a:rPr>
              <a:t>Mettre dans la boite de dialogue ce que le script s’apprête à faire (vous vous </a:t>
            </a:r>
            <a:r>
              <a:rPr lang="fr-FR" sz="2400" dirty="0" err="1" smtClean="0">
                <a:solidFill>
                  <a:schemeClr val="tx1">
                    <a:lumMod val="75000"/>
                    <a:lumOff val="25000"/>
                  </a:schemeClr>
                </a:solidFill>
                <a:latin typeface="Arial Narrow" panose="020B0606020202030204" pitchFamily="34" charset="0"/>
              </a:rPr>
              <a:t>appretez</a:t>
            </a:r>
            <a:r>
              <a:rPr lang="fr-FR" sz="2400" dirty="0" smtClean="0">
                <a:solidFill>
                  <a:schemeClr val="tx1">
                    <a:lumMod val="75000"/>
                    <a:lumOff val="25000"/>
                  </a:schemeClr>
                </a:solidFill>
                <a:latin typeface="Arial Narrow" panose="020B0606020202030204" pitchFamily="34" charset="0"/>
              </a:rPr>
              <a:t> à supprimer et remplacer une 200$bRessource électronique par une 183##P01$aceb sur l’ensemble des résultats que vous venez d’afficher)</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t>
            </a:r>
            <a:r>
              <a:rPr lang="fr-FR" sz="2400" dirty="0" smtClean="0">
                <a:solidFill>
                  <a:schemeClr val="tx1">
                    <a:lumMod val="75000"/>
                    <a:lumOff val="25000"/>
                  </a:schemeClr>
                </a:solidFill>
                <a:latin typeface="Arial Narrow" panose="020B0606020202030204" pitchFamily="34" charset="0"/>
              </a:rPr>
              <a:t>Comprendre le lien entre le </a:t>
            </a:r>
            <a:r>
              <a:rPr lang="fr-FR" sz="2400" dirty="0" err="1" smtClean="0">
                <a:solidFill>
                  <a:schemeClr val="tx1">
                    <a:lumMod val="75000"/>
                    <a:lumOff val="25000"/>
                  </a:schemeClr>
                </a:solidFill>
                <a:latin typeface="Arial Narrow" panose="020B0606020202030204" pitchFamily="34" charset="0"/>
              </a:rPr>
              <a:t>xul</a:t>
            </a:r>
            <a:r>
              <a:rPr lang="fr-FR" sz="2400" dirty="0" smtClean="0">
                <a:solidFill>
                  <a:schemeClr val="tx1">
                    <a:lumMod val="75000"/>
                    <a:lumOff val="25000"/>
                  </a:schemeClr>
                </a:solidFill>
                <a:latin typeface="Arial Narrow" panose="020B0606020202030204" pitchFamily="34" charset="0"/>
              </a:rPr>
              <a:t> et le </a:t>
            </a:r>
            <a:r>
              <a:rPr lang="fr-FR" sz="2400" dirty="0" err="1" smtClean="0">
                <a:solidFill>
                  <a:schemeClr val="tx1">
                    <a:lumMod val="75000"/>
                    <a:lumOff val="25000"/>
                  </a:schemeClr>
                </a:solidFill>
                <a:latin typeface="Arial Narrow" panose="020B0606020202030204" pitchFamily="34" charset="0"/>
              </a:rPr>
              <a:t>js</a:t>
            </a:r>
            <a:endParaRPr lang="fr-FR" sz="2400" dirty="0" smtClean="0">
              <a:solidFill>
                <a:schemeClr val="tx1">
                  <a:lumMod val="75000"/>
                  <a:lumOff val="25000"/>
                </a:schemeClr>
              </a:solidFill>
              <a:latin typeface="Arial Narrow" panose="020B0606020202030204" pitchFamily="34" charset="0"/>
            </a:endParaRPr>
          </a:p>
        </p:txBody>
      </p:sp>
      <p:pic>
        <p:nvPicPr>
          <p:cNvPr id="4" name="Image 3"/>
          <p:cNvPicPr>
            <a:picLocks noChangeAspect="1"/>
          </p:cNvPicPr>
          <p:nvPr/>
        </p:nvPicPr>
        <p:blipFill>
          <a:blip r:embed="rId4"/>
          <a:stretch>
            <a:fillRect/>
          </a:stretch>
        </p:blipFill>
        <p:spPr>
          <a:xfrm>
            <a:off x="506137" y="3943527"/>
            <a:ext cx="3293026" cy="2245606"/>
          </a:xfrm>
          <a:prstGeom prst="rect">
            <a:avLst/>
          </a:prstGeom>
        </p:spPr>
      </p:pic>
      <p:cxnSp>
        <p:nvCxnSpPr>
          <p:cNvPr id="6" name="Connecteur droit avec flèche 5"/>
          <p:cNvCxnSpPr/>
          <p:nvPr/>
        </p:nvCxnSpPr>
        <p:spPr>
          <a:xfrm flipV="1">
            <a:off x="2963333" y="4902200"/>
            <a:ext cx="1972734" cy="75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 11"/>
          <p:cNvPicPr>
            <a:picLocks noChangeAspect="1"/>
          </p:cNvPicPr>
          <p:nvPr/>
        </p:nvPicPr>
        <p:blipFill>
          <a:blip r:embed="rId5"/>
          <a:stretch>
            <a:fillRect/>
          </a:stretch>
        </p:blipFill>
        <p:spPr>
          <a:xfrm>
            <a:off x="7603067" y="3943527"/>
            <a:ext cx="3173339" cy="2245606"/>
          </a:xfrm>
          <a:prstGeom prst="rect">
            <a:avLst/>
          </a:prstGeom>
        </p:spPr>
      </p:pic>
      <p:cxnSp>
        <p:nvCxnSpPr>
          <p:cNvPr id="14" name="Connecteur droit avec flèche 13"/>
          <p:cNvCxnSpPr/>
          <p:nvPr/>
        </p:nvCxnSpPr>
        <p:spPr>
          <a:xfrm flipV="1">
            <a:off x="6790267" y="4707467"/>
            <a:ext cx="1363133" cy="1134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15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2650" y="609601"/>
            <a:ext cx="7886700" cy="953477"/>
          </a:xfrm>
        </p:spPr>
        <p:txBody>
          <a:bodyPr>
            <a:normAutofit fontScale="90000"/>
          </a:bodyPr>
          <a:lstStyle/>
          <a:p>
            <a:r>
              <a:rPr lang="fr-FR" sz="4000" dirty="0" smtClean="0">
                <a:solidFill>
                  <a:schemeClr val="accent1">
                    <a:lumMod val="75000"/>
                  </a:schemeClr>
                </a:solidFill>
                <a:latin typeface="Arial Narrow" panose="020B0606020202030204" pitchFamily="34" charset="0"/>
              </a:rPr>
              <a:t>Etape 6 : créer une fonction </a:t>
            </a:r>
            <a:r>
              <a:rPr lang="fr-FR" sz="4000" dirty="0" err="1" smtClean="0">
                <a:solidFill>
                  <a:schemeClr val="accent1">
                    <a:lumMod val="75000"/>
                  </a:schemeClr>
                </a:solidFill>
                <a:latin typeface="Arial Narrow" panose="020B0606020202030204" pitchFamily="34" charset="0"/>
              </a:rPr>
              <a:t>pré-programmée</a:t>
            </a:r>
            <a:r>
              <a:rPr lang="fr-FR" sz="4000" dirty="0" smtClean="0">
                <a:solidFill>
                  <a:schemeClr val="accent1">
                    <a:lumMod val="75000"/>
                  </a:schemeClr>
                </a:solidFill>
                <a:latin typeface="Arial Narrow" panose="020B0606020202030204" pitchFamily="34" charset="0"/>
              </a:rPr>
              <a:t> pour gagner du temps lors des opérations</a:t>
            </a:r>
            <a:endParaRPr lang="fr-FR" sz="4000" dirty="0">
              <a:solidFill>
                <a:schemeClr val="accent1">
                  <a:lumMod val="75000"/>
                </a:schemeClr>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smtClean="0">
                <a:solidFill>
                  <a:schemeClr val="tx1">
                    <a:lumMod val="75000"/>
                    <a:lumOff val="25000"/>
                  </a:schemeClr>
                </a:solidFill>
              </a:rPr>
              <a:t>Rappel titre de la présentation – nom intervenant(e)</a:t>
            </a:r>
            <a:endParaRPr lang="fr-FR" dirty="0">
              <a:solidFill>
                <a:schemeClr val="tx1">
                  <a:lumMod val="75000"/>
                  <a:lumOff val="25000"/>
                </a:schemeClr>
              </a:solidFill>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16</a:t>
            </a:fld>
            <a:endParaRPr lang="fr-FR"/>
          </a:p>
        </p:txBody>
      </p:sp>
      <p:sp>
        <p:nvSpPr>
          <p:cNvPr id="11" name="Espace réservé du contenu 2"/>
          <p:cNvSpPr>
            <a:spLocks noGrp="1"/>
          </p:cNvSpPr>
          <p:nvPr>
            <p:ph idx="1"/>
          </p:nvPr>
        </p:nvSpPr>
        <p:spPr>
          <a:xfrm>
            <a:off x="853627" y="1758666"/>
            <a:ext cx="10622181" cy="4402096"/>
          </a:xfrm>
        </p:spPr>
        <p:txBody>
          <a:bodyPr>
            <a:normAutofit/>
          </a:bodyPr>
          <a:lstStyle/>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Script &gt; Enregistrer (lance l’enregistrement)</a:t>
            </a:r>
          </a:p>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Se placer sur l’écran de connexion du login, se </a:t>
            </a:r>
            <a:r>
              <a:rPr lang="fr-FR" sz="2400" dirty="0" err="1" smtClean="0">
                <a:solidFill>
                  <a:schemeClr val="tx1">
                    <a:lumMod val="75000"/>
                    <a:lumOff val="25000"/>
                  </a:schemeClr>
                </a:solidFill>
                <a:latin typeface="Arial Narrow" panose="020B0606020202030204" pitchFamily="34" charset="0"/>
              </a:rPr>
              <a:t>logguer</a:t>
            </a:r>
            <a:r>
              <a:rPr lang="fr-FR" sz="2400" dirty="0" smtClean="0">
                <a:solidFill>
                  <a:schemeClr val="tx1">
                    <a:lumMod val="75000"/>
                    <a:lumOff val="25000"/>
                  </a:schemeClr>
                </a:solidFill>
                <a:latin typeface="Arial Narrow" panose="020B0606020202030204" pitchFamily="34" charset="0"/>
              </a:rPr>
              <a:t> avec ses identifiants sur cramoisi</a:t>
            </a:r>
          </a:p>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Touche entrée pour le choix du catalogue</a:t>
            </a:r>
          </a:p>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Script &gt; Enregistrer (arrête l’enregistrement)</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t>
            </a:r>
            <a:r>
              <a:rPr lang="fr-FR" sz="2400" dirty="0" smtClean="0">
                <a:solidFill>
                  <a:schemeClr val="tx1">
                    <a:lumMod val="75000"/>
                    <a:lumOff val="25000"/>
                  </a:schemeClr>
                </a:solidFill>
                <a:latin typeface="Arial Narrow" panose="020B0606020202030204" pitchFamily="34" charset="0"/>
              </a:rPr>
              <a:t>Entrez le nom de la fonction </a:t>
            </a:r>
            <a:r>
              <a:rPr lang="fr-FR" sz="2400" dirty="0" err="1" smtClean="0">
                <a:solidFill>
                  <a:schemeClr val="tx1">
                    <a:lumMod val="75000"/>
                    <a:lumOff val="25000"/>
                  </a:schemeClr>
                </a:solidFill>
                <a:latin typeface="Arial Narrow" panose="020B0606020202030204" pitchFamily="34" charset="0"/>
              </a:rPr>
              <a:t>pré-programmée</a:t>
            </a:r>
            <a:endParaRPr lang="fr-FR" sz="2400" dirty="0" smtClean="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t>
            </a:r>
            <a:r>
              <a:rPr lang="fr-FR" sz="2400" dirty="0" smtClean="0">
                <a:solidFill>
                  <a:schemeClr val="tx1">
                    <a:lumMod val="75000"/>
                    <a:lumOff val="25000"/>
                  </a:schemeClr>
                </a:solidFill>
                <a:latin typeface="Arial Narrow" panose="020B0606020202030204" pitchFamily="34" charset="0"/>
              </a:rPr>
              <a:t>WINIBW montre le script en VBS (c’est ce qui sera écrit </a:t>
            </a:r>
            <a:r>
              <a:rPr lang="fr-FR" sz="2400" dirty="0">
                <a:solidFill>
                  <a:schemeClr val="tx1">
                    <a:lumMod val="75000"/>
                    <a:lumOff val="25000"/>
                  </a:schemeClr>
                </a:solidFill>
                <a:latin typeface="Arial Narrow" panose="020B0606020202030204" pitchFamily="34" charset="0"/>
              </a:rPr>
              <a:t>dans </a:t>
            </a:r>
            <a:r>
              <a:rPr lang="fr-FR" sz="2400" dirty="0">
                <a:solidFill>
                  <a:srgbClr val="FF0000"/>
                </a:solidFill>
                <a:latin typeface="Arial Narrow" panose="020B0606020202030204" pitchFamily="34" charset="0"/>
              </a:rPr>
              <a:t>C:\</a:t>
            </a:r>
            <a:r>
              <a:rPr lang="fr-FR" sz="2400" dirty="0" smtClean="0">
                <a:solidFill>
                  <a:srgbClr val="FF0000"/>
                </a:solidFill>
                <a:latin typeface="Arial Narrow" panose="020B0606020202030204" pitchFamily="34" charset="0"/>
              </a:rPr>
              <a:t>oclcpica\WinIBW30\Profiles\[votre_nom]\winibw.vbs</a:t>
            </a:r>
            <a:r>
              <a:rPr lang="fr-FR" sz="2400" dirty="0" smtClean="0">
                <a:solidFill>
                  <a:schemeClr val="tx1">
                    <a:lumMod val="75000"/>
                    <a:lumOff val="25000"/>
                  </a:schemeClr>
                </a:solidFill>
                <a:latin typeface="Arial Narrow" panose="020B0606020202030204" pitchFamily="34" charset="0"/>
              </a:rPr>
              <a:t>)</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t>
            </a:r>
            <a:r>
              <a:rPr lang="fr-FR" sz="2400" dirty="0" smtClean="0">
                <a:solidFill>
                  <a:srgbClr val="FF0000"/>
                </a:solidFill>
                <a:latin typeface="Arial Narrow" panose="020B0606020202030204" pitchFamily="34" charset="0"/>
              </a:rPr>
              <a:t>Utilité ? Quand vous manipulez les scripts, vous allez devoir fermer et rouvrir </a:t>
            </a:r>
            <a:r>
              <a:rPr lang="fr-FR" sz="2400" dirty="0" err="1" smtClean="0">
                <a:solidFill>
                  <a:srgbClr val="FF0000"/>
                </a:solidFill>
                <a:latin typeface="Arial Narrow" panose="020B0606020202030204" pitchFamily="34" charset="0"/>
              </a:rPr>
              <a:t>winibw</a:t>
            </a:r>
            <a:r>
              <a:rPr lang="fr-FR" sz="2400" dirty="0" smtClean="0">
                <a:solidFill>
                  <a:srgbClr val="FF0000"/>
                </a:solidFill>
                <a:latin typeface="Arial Narrow" panose="020B0606020202030204" pitchFamily="34" charset="0"/>
              </a:rPr>
              <a:t> en </a:t>
            </a:r>
            <a:r>
              <a:rPr lang="fr-FR" sz="2400" dirty="0" err="1" smtClean="0">
                <a:solidFill>
                  <a:srgbClr val="FF0000"/>
                </a:solidFill>
                <a:latin typeface="Arial Narrow" panose="020B0606020202030204" pitchFamily="34" charset="0"/>
              </a:rPr>
              <a:t>permamence</a:t>
            </a:r>
            <a:r>
              <a:rPr lang="fr-FR" sz="2400" dirty="0" smtClean="0">
                <a:solidFill>
                  <a:srgbClr val="FF0000"/>
                </a:solidFill>
                <a:latin typeface="Arial Narrow" panose="020B0606020202030204" pitchFamily="34" charset="0"/>
              </a:rPr>
              <a:t>. Cela permet d’</a:t>
            </a:r>
            <a:r>
              <a:rPr lang="fr-FR" sz="2400" dirty="0" err="1" smtClean="0">
                <a:solidFill>
                  <a:srgbClr val="FF0000"/>
                </a:solidFill>
                <a:latin typeface="Arial Narrow" panose="020B0606020202030204" pitchFamily="34" charset="0"/>
              </a:rPr>
              <a:t>accélerer</a:t>
            </a:r>
            <a:r>
              <a:rPr lang="fr-FR" sz="2400" dirty="0" smtClean="0">
                <a:solidFill>
                  <a:srgbClr val="FF0000"/>
                </a:solidFill>
                <a:latin typeface="Arial Narrow" panose="020B0606020202030204" pitchFamily="34" charset="0"/>
              </a:rPr>
              <a:t> le retour sur l’écran ou vous souhaitez faire l’opération en lot</a:t>
            </a:r>
          </a:p>
          <a:p>
            <a:pPr>
              <a:buClr>
                <a:srgbClr val="F36A4D"/>
              </a:buClr>
              <a:buFont typeface="Wingdings" panose="05000000000000000000" pitchFamily="2" charset="2"/>
              <a:buChar char="ü"/>
            </a:pPr>
            <a:endParaRPr lang="fr-FR" sz="2400" dirty="0" smtClean="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endParaRPr lang="fr-FR" sz="2400" dirty="0" smtClean="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1606783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0021" y="609601"/>
            <a:ext cx="11213431" cy="953477"/>
          </a:xfrm>
        </p:spPr>
        <p:txBody>
          <a:bodyPr>
            <a:normAutofit fontScale="90000"/>
          </a:bodyPr>
          <a:lstStyle/>
          <a:p>
            <a:r>
              <a:rPr lang="fr-FR" sz="4000" dirty="0" smtClean="0">
                <a:solidFill>
                  <a:schemeClr val="accent1">
                    <a:lumMod val="75000"/>
                  </a:schemeClr>
                </a:solidFill>
                <a:latin typeface="Arial Narrow" panose="020B0606020202030204" pitchFamily="34" charset="0"/>
              </a:rPr>
              <a:t>Etape 7 : écrire dans le fichier </a:t>
            </a:r>
            <a:r>
              <a:rPr lang="fr-FR" sz="4000" dirty="0" err="1" smtClean="0">
                <a:solidFill>
                  <a:schemeClr val="accent1">
                    <a:lumMod val="75000"/>
                  </a:schemeClr>
                </a:solidFill>
                <a:latin typeface="Arial Narrow" panose="020B0606020202030204" pitchFamily="34" charset="0"/>
              </a:rPr>
              <a:t>Changer_Contenus_Notices</a:t>
            </a:r>
            <a:r>
              <a:rPr lang="fr-FR" sz="4000" dirty="0" smtClean="0">
                <a:solidFill>
                  <a:schemeClr val="accent1">
                    <a:lumMod val="75000"/>
                  </a:schemeClr>
                </a:solidFill>
                <a:latin typeface="Arial Narrow" panose="020B0606020202030204" pitchFamily="34" charset="0"/>
              </a:rPr>
              <a:t> l’opération demandée (manipulation du </a:t>
            </a:r>
            <a:r>
              <a:rPr lang="fr-FR" sz="4000" dirty="0" err="1" smtClean="0">
                <a:solidFill>
                  <a:schemeClr val="accent1">
                    <a:lumMod val="75000"/>
                  </a:schemeClr>
                </a:solidFill>
                <a:latin typeface="Arial Narrow" panose="020B0606020202030204" pitchFamily="34" charset="0"/>
              </a:rPr>
              <a:t>js</a:t>
            </a:r>
            <a:r>
              <a:rPr lang="fr-FR" sz="4000" dirty="0" smtClean="0">
                <a:solidFill>
                  <a:schemeClr val="accent1">
                    <a:lumMod val="75000"/>
                  </a:schemeClr>
                </a:solidFill>
                <a:latin typeface="Arial Narrow" panose="020B0606020202030204" pitchFamily="34" charset="0"/>
              </a:rPr>
              <a:t> avec la doc d’</a:t>
            </a:r>
            <a:r>
              <a:rPr lang="fr-FR" sz="4000" dirty="0" err="1" smtClean="0">
                <a:solidFill>
                  <a:schemeClr val="accent1">
                    <a:lumMod val="75000"/>
                  </a:schemeClr>
                </a:solidFill>
                <a:latin typeface="Arial Narrow" panose="020B0606020202030204" pitchFamily="34" charset="0"/>
              </a:rPr>
              <a:t>oclc</a:t>
            </a:r>
            <a:r>
              <a:rPr lang="fr-FR" sz="4000" dirty="0" smtClean="0">
                <a:solidFill>
                  <a:schemeClr val="accent1">
                    <a:lumMod val="75000"/>
                  </a:schemeClr>
                </a:solidFill>
                <a:latin typeface="Arial Narrow" panose="020B0606020202030204" pitchFamily="34" charset="0"/>
              </a:rPr>
              <a:t>)</a:t>
            </a:r>
            <a:endParaRPr lang="fr-FR" sz="4000" dirty="0">
              <a:solidFill>
                <a:schemeClr val="accent1">
                  <a:lumMod val="75000"/>
                </a:schemeClr>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smtClean="0">
                <a:solidFill>
                  <a:schemeClr val="tx1">
                    <a:lumMod val="75000"/>
                    <a:lumOff val="25000"/>
                  </a:schemeClr>
                </a:solidFill>
              </a:rPr>
              <a:t>Rappel titre de la présentation – nom intervenant(e)</a:t>
            </a:r>
            <a:endParaRPr lang="fr-FR" dirty="0">
              <a:solidFill>
                <a:schemeClr val="tx1">
                  <a:lumMod val="75000"/>
                  <a:lumOff val="25000"/>
                </a:schemeClr>
              </a:solidFill>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17</a:t>
            </a:fld>
            <a:endParaRPr lang="fr-FR"/>
          </a:p>
        </p:txBody>
      </p:sp>
      <p:sp>
        <p:nvSpPr>
          <p:cNvPr id="11" name="Espace réservé du contenu 2"/>
          <p:cNvSpPr>
            <a:spLocks noGrp="1"/>
          </p:cNvSpPr>
          <p:nvPr>
            <p:ph idx="1"/>
          </p:nvPr>
        </p:nvSpPr>
        <p:spPr>
          <a:xfrm>
            <a:off x="853627" y="1758666"/>
            <a:ext cx="10622181" cy="4402096"/>
          </a:xfrm>
        </p:spPr>
        <p:txBody>
          <a:bodyPr>
            <a:normAutofit/>
          </a:bodyPr>
          <a:lstStyle/>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Objectif : faire le lien entre le fichier </a:t>
            </a:r>
            <a:r>
              <a:rPr lang="fr-FR" sz="2400" dirty="0" err="1" smtClean="0">
                <a:solidFill>
                  <a:schemeClr val="tx1">
                    <a:lumMod val="75000"/>
                    <a:lumOff val="25000"/>
                  </a:schemeClr>
                </a:solidFill>
                <a:latin typeface="Arial Narrow" panose="020B0606020202030204" pitchFamily="34" charset="0"/>
              </a:rPr>
              <a:t>xul</a:t>
            </a:r>
            <a:r>
              <a:rPr lang="fr-FR" sz="2400" dirty="0" smtClean="0">
                <a:solidFill>
                  <a:schemeClr val="tx1">
                    <a:lumMod val="75000"/>
                    <a:lumOff val="25000"/>
                  </a:schemeClr>
                </a:solidFill>
                <a:latin typeface="Arial Narrow" panose="020B0606020202030204" pitchFamily="34" charset="0"/>
              </a:rPr>
              <a:t> et le fichier </a:t>
            </a:r>
            <a:r>
              <a:rPr lang="fr-FR" sz="2400" dirty="0" err="1" smtClean="0">
                <a:solidFill>
                  <a:schemeClr val="tx1">
                    <a:lumMod val="75000"/>
                    <a:lumOff val="25000"/>
                  </a:schemeClr>
                </a:solidFill>
                <a:latin typeface="Arial Narrow" panose="020B0606020202030204" pitchFamily="34" charset="0"/>
              </a:rPr>
              <a:t>js</a:t>
            </a:r>
            <a:r>
              <a:rPr lang="fr-FR" sz="2400" dirty="0" smtClean="0">
                <a:solidFill>
                  <a:schemeClr val="tx1">
                    <a:lumMod val="75000"/>
                    <a:lumOff val="25000"/>
                  </a:schemeClr>
                </a:solidFill>
                <a:latin typeface="Arial Narrow" panose="020B0606020202030204" pitchFamily="34" charset="0"/>
              </a:rPr>
              <a:t> (aide: recherche </a:t>
            </a:r>
            <a:r>
              <a:rPr lang="fr-FR" sz="2400" dirty="0" err="1" smtClean="0">
                <a:solidFill>
                  <a:schemeClr val="tx1">
                    <a:lumMod val="75000"/>
                    <a:lumOff val="25000"/>
                  </a:schemeClr>
                </a:solidFill>
                <a:latin typeface="Arial Narrow" panose="020B0606020202030204" pitchFamily="34" charset="0"/>
              </a:rPr>
              <a:t>onAccept</a:t>
            </a:r>
            <a:r>
              <a:rPr lang="fr-FR" sz="2400" dirty="0" smtClean="0">
                <a:solidFill>
                  <a:schemeClr val="tx1">
                    <a:lumMod val="75000"/>
                    <a:lumOff val="25000"/>
                  </a:schemeClr>
                </a:solidFill>
                <a:latin typeface="Arial Narrow" panose="020B0606020202030204" pitchFamily="34" charset="0"/>
              </a:rPr>
              <a:t>() avec CTRL+F dans le fichier </a:t>
            </a:r>
            <a:r>
              <a:rPr lang="fr-FR" sz="2400" dirty="0" err="1" smtClean="0">
                <a:solidFill>
                  <a:schemeClr val="tx1">
                    <a:lumMod val="75000"/>
                    <a:lumOff val="25000"/>
                  </a:schemeClr>
                </a:solidFill>
                <a:latin typeface="Arial Narrow" panose="020B0606020202030204" pitchFamily="34" charset="0"/>
              </a:rPr>
              <a:t>xul</a:t>
            </a:r>
            <a:r>
              <a:rPr lang="fr-FR" sz="2400" dirty="0" smtClean="0">
                <a:solidFill>
                  <a:schemeClr val="tx1">
                    <a:lumMod val="75000"/>
                    <a:lumOff val="25000"/>
                  </a:schemeClr>
                </a:solidFill>
                <a:latin typeface="Arial Narrow" panose="020B0606020202030204" pitchFamily="34" charset="0"/>
              </a:rPr>
              <a:t>)</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Aide: aller sur </a:t>
            </a:r>
            <a:r>
              <a:rPr lang="fr-FR" sz="2400" dirty="0">
                <a:solidFill>
                  <a:schemeClr val="tx1">
                    <a:lumMod val="75000"/>
                    <a:lumOff val="25000"/>
                  </a:schemeClr>
                </a:solidFill>
                <a:latin typeface="Arial Narrow" panose="020B0606020202030204" pitchFamily="34" charset="0"/>
                <a:hlinkClick r:id="rId3"/>
              </a:rPr>
              <a:t>https://</a:t>
            </a:r>
            <a:r>
              <a:rPr lang="fr-FR" sz="2400" dirty="0" smtClean="0">
                <a:solidFill>
                  <a:schemeClr val="tx1">
                    <a:lumMod val="75000"/>
                    <a:lumOff val="25000"/>
                  </a:schemeClr>
                </a:solidFill>
                <a:latin typeface="Arial Narrow" panose="020B0606020202030204" pitchFamily="34" charset="0"/>
                <a:hlinkClick r:id="rId3"/>
              </a:rPr>
              <a:t>github.com/abes-esr/winibw-scripts</a:t>
            </a:r>
            <a:r>
              <a:rPr lang="fr-FR" sz="2400" dirty="0" smtClean="0">
                <a:solidFill>
                  <a:schemeClr val="tx1">
                    <a:lumMod val="75000"/>
                    <a:lumOff val="25000"/>
                  </a:schemeClr>
                </a:solidFill>
                <a:latin typeface="Arial Narrow" panose="020B0606020202030204" pitchFamily="34" charset="0"/>
              </a:rPr>
              <a:t> et prendre connaissance du </a:t>
            </a:r>
            <a:r>
              <a:rPr lang="fr-FR" sz="2400" dirty="0" err="1" smtClean="0">
                <a:solidFill>
                  <a:schemeClr val="tx1">
                    <a:lumMod val="75000"/>
                    <a:lumOff val="25000"/>
                  </a:schemeClr>
                </a:solidFill>
                <a:latin typeface="Arial Narrow" panose="020B0606020202030204" pitchFamily="34" charset="0"/>
              </a:rPr>
              <a:t>readme</a:t>
            </a:r>
            <a:endParaRPr lang="fr-FR" sz="2400" dirty="0" smtClean="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Aide : </a:t>
            </a:r>
            <a:r>
              <a:rPr lang="fr-FR" sz="2400" dirty="0">
                <a:solidFill>
                  <a:schemeClr val="tx1">
                    <a:lumMod val="75000"/>
                    <a:lumOff val="25000"/>
                  </a:schemeClr>
                </a:solidFill>
                <a:latin typeface="Arial Narrow" panose="020B0606020202030204" pitchFamily="34" charset="0"/>
                <a:hlinkClick r:id="rId4"/>
              </a:rPr>
              <a:t>https://</a:t>
            </a:r>
            <a:r>
              <a:rPr lang="fr-FR" sz="2400" dirty="0" smtClean="0">
                <a:solidFill>
                  <a:schemeClr val="tx1">
                    <a:lumMod val="75000"/>
                    <a:lumOff val="25000"/>
                  </a:schemeClr>
                </a:solidFill>
                <a:latin typeface="Arial Narrow" panose="020B0606020202030204" pitchFamily="34" charset="0"/>
                <a:hlinkClick r:id="rId4"/>
              </a:rPr>
              <a:t>github.com/abes-esr/winibw-scripts/blob/master/documentation/Scripting_in_WinIBW3.7.0.pdf</a:t>
            </a:r>
            <a:r>
              <a:rPr lang="fr-FR" sz="2400" dirty="0" smtClean="0">
                <a:solidFill>
                  <a:schemeClr val="tx1">
                    <a:lumMod val="75000"/>
                    <a:lumOff val="25000"/>
                  </a:schemeClr>
                </a:solidFill>
                <a:latin typeface="Arial Narrow" panose="020B0606020202030204" pitchFamily="34" charset="0"/>
              </a:rPr>
              <a:t> documentation officielle d’</a:t>
            </a:r>
            <a:r>
              <a:rPr lang="fr-FR" sz="2400" dirty="0" err="1" smtClean="0">
                <a:solidFill>
                  <a:schemeClr val="tx1">
                    <a:lumMod val="75000"/>
                    <a:lumOff val="25000"/>
                  </a:schemeClr>
                </a:solidFill>
                <a:latin typeface="Arial Narrow" panose="020B0606020202030204" pitchFamily="34" charset="0"/>
              </a:rPr>
              <a:t>oclc</a:t>
            </a:r>
            <a:endParaRPr lang="fr-FR" sz="2400" dirty="0" smtClean="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t>
            </a:r>
            <a:r>
              <a:rPr lang="fr-FR" sz="2400" dirty="0" smtClean="0">
                <a:solidFill>
                  <a:schemeClr val="tx1">
                    <a:lumMod val="75000"/>
                    <a:lumOff val="25000"/>
                  </a:schemeClr>
                </a:solidFill>
                <a:latin typeface="Arial Narrow" panose="020B0606020202030204" pitchFamily="34" charset="0"/>
              </a:rPr>
              <a:t>Aide : je souhaite ajouter une 183 et supprimer une 200. Il y </a:t>
            </a:r>
            <a:r>
              <a:rPr lang="fr-FR" sz="2400" dirty="0" err="1" smtClean="0">
                <a:solidFill>
                  <a:schemeClr val="tx1">
                    <a:lumMod val="75000"/>
                    <a:lumOff val="25000"/>
                  </a:schemeClr>
                </a:solidFill>
                <a:latin typeface="Arial Narrow" panose="020B0606020202030204" pitchFamily="34" charset="0"/>
              </a:rPr>
              <a:t>a-t-il</a:t>
            </a:r>
            <a:r>
              <a:rPr lang="fr-FR" sz="2400" dirty="0" smtClean="0">
                <a:solidFill>
                  <a:schemeClr val="tx1">
                    <a:lumMod val="75000"/>
                    <a:lumOff val="25000"/>
                  </a:schemeClr>
                </a:solidFill>
                <a:latin typeface="Arial Narrow" panose="020B0606020202030204" pitchFamily="34" charset="0"/>
              </a:rPr>
              <a:t> d’autres scripts qui existants qui pourraient m’aider ? Je pense </a:t>
            </a:r>
            <a:r>
              <a:rPr lang="fr-FR" sz="2400" dirty="0">
                <a:solidFill>
                  <a:schemeClr val="tx1">
                    <a:lumMod val="75000"/>
                    <a:lumOff val="25000"/>
                  </a:schemeClr>
                </a:solidFill>
                <a:latin typeface="Arial Narrow" panose="020B0606020202030204" pitchFamily="34" charset="0"/>
              </a:rPr>
              <a:t>à </a:t>
            </a:r>
            <a:r>
              <a:rPr lang="fr-FR" sz="2400" dirty="0" err="1" smtClean="0">
                <a:solidFill>
                  <a:schemeClr val="tx1">
                    <a:lumMod val="75000"/>
                    <a:lumOff val="25000"/>
                  </a:schemeClr>
                </a:solidFill>
                <a:latin typeface="Arial Narrow" panose="020B0606020202030204" pitchFamily="34" charset="0"/>
              </a:rPr>
              <a:t>CAT_transfoPeriodImpPeriodElec</a:t>
            </a:r>
            <a:r>
              <a:rPr lang="fr-FR" sz="2400" dirty="0" smtClean="0">
                <a:solidFill>
                  <a:schemeClr val="tx1">
                    <a:lumMod val="75000"/>
                    <a:lumOff val="25000"/>
                  </a:schemeClr>
                </a:solidFill>
                <a:latin typeface="Arial Narrow" panose="020B0606020202030204" pitchFamily="34" charset="0"/>
              </a:rPr>
              <a:t> par exemple.. Les fonctions dans le fichier</a:t>
            </a: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Observez </a:t>
            </a:r>
            <a:r>
              <a:rPr lang="fr-FR" sz="2400" dirty="0" err="1" smtClean="0">
                <a:solidFill>
                  <a:schemeClr val="tx1">
                    <a:lumMod val="75000"/>
                    <a:lumOff val="25000"/>
                  </a:schemeClr>
                </a:solidFill>
                <a:latin typeface="Arial Narrow" panose="020B0606020202030204" pitchFamily="34" charset="0"/>
              </a:rPr>
              <a:t>Changer_Contenus_Notices</a:t>
            </a:r>
            <a:r>
              <a:rPr lang="fr-FR" sz="2400" dirty="0" smtClean="0">
                <a:solidFill>
                  <a:schemeClr val="tx1">
                    <a:lumMod val="75000"/>
                    <a:lumOff val="25000"/>
                  </a:schemeClr>
                </a:solidFill>
                <a:latin typeface="Arial Narrow" panose="020B0606020202030204" pitchFamily="34" charset="0"/>
              </a:rPr>
              <a:t> -&gt; Traitement() et </a:t>
            </a:r>
            <a:r>
              <a:rPr lang="fr-FR" sz="2400" dirty="0" err="1" smtClean="0">
                <a:solidFill>
                  <a:schemeClr val="tx1">
                    <a:lumMod val="75000"/>
                    <a:lumOff val="25000"/>
                  </a:schemeClr>
                </a:solidFill>
                <a:latin typeface="Arial Narrow" panose="020B0606020202030204" pitchFamily="34" charset="0"/>
              </a:rPr>
              <a:t>onAccept</a:t>
            </a:r>
            <a:r>
              <a:rPr lang="fr-FR" sz="2400" dirty="0" smtClean="0">
                <a:solidFill>
                  <a:schemeClr val="tx1">
                    <a:lumMod val="75000"/>
                    <a:lumOff val="25000"/>
                  </a:schemeClr>
                </a:solidFill>
                <a:latin typeface="Arial Narrow" panose="020B0606020202030204" pitchFamily="34" charset="0"/>
              </a:rPr>
              <a:t>() </a:t>
            </a:r>
          </a:p>
          <a:p>
            <a:pPr marL="0" indent="0">
              <a:buClr>
                <a:srgbClr val="F36A4D"/>
              </a:buClr>
              <a:buNone/>
            </a:pPr>
            <a:endParaRPr lang="fr-FR" sz="2400" dirty="0" smtClean="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endParaRPr lang="fr-FR" sz="2400" dirty="0" smtClean="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3378408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err="1" smtClean="0">
                <a:solidFill>
                  <a:schemeClr val="tx1">
                    <a:lumMod val="75000"/>
                    <a:lumOff val="25000"/>
                  </a:schemeClr>
                </a:solidFill>
              </a:rPr>
              <a:t>Hackathon</a:t>
            </a:r>
            <a:r>
              <a:rPr lang="fr-FR" dirty="0" smtClean="0">
                <a:solidFill>
                  <a:schemeClr val="tx1">
                    <a:lumMod val="75000"/>
                    <a:lumOff val="25000"/>
                  </a:schemeClr>
                </a:solidFill>
              </a:rPr>
              <a:t> scripts </a:t>
            </a:r>
            <a:r>
              <a:rPr lang="fr-FR" dirty="0" err="1" smtClean="0">
                <a:solidFill>
                  <a:schemeClr val="tx1">
                    <a:lumMod val="75000"/>
                    <a:lumOff val="25000"/>
                  </a:schemeClr>
                </a:solidFill>
              </a:rPr>
              <a:t>winibw</a:t>
            </a:r>
            <a:r>
              <a:rPr lang="fr-FR" dirty="0" smtClean="0">
                <a:solidFill>
                  <a:schemeClr val="tx1">
                    <a:lumMod val="75000"/>
                    <a:lumOff val="25000"/>
                  </a:schemeClr>
                </a:solidFill>
              </a:rPr>
              <a:t> – J. </a:t>
            </a:r>
            <a:r>
              <a:rPr lang="fr-FR" dirty="0" err="1" smtClean="0">
                <a:solidFill>
                  <a:schemeClr val="tx1">
                    <a:lumMod val="75000"/>
                    <a:lumOff val="25000"/>
                  </a:schemeClr>
                </a:solidFill>
              </a:rPr>
              <a:t>Villiseck</a:t>
            </a:r>
            <a:endParaRPr lang="fr-FR" dirty="0">
              <a:solidFill>
                <a:schemeClr val="tx1">
                  <a:lumMod val="75000"/>
                  <a:lumOff val="25000"/>
                </a:schemeClr>
              </a:solidFill>
            </a:endParaRPr>
          </a:p>
        </p:txBody>
      </p:sp>
      <p:sp>
        <p:nvSpPr>
          <p:cNvPr id="5" name="Espace réservé du numéro de diapositive 4"/>
          <p:cNvSpPr>
            <a:spLocks noGrp="1"/>
          </p:cNvSpPr>
          <p:nvPr>
            <p:ph type="sldNum" sz="quarter" idx="12"/>
          </p:nvPr>
        </p:nvSpPr>
        <p:spPr/>
        <p:txBody>
          <a:bodyPr/>
          <a:lstStyle/>
          <a:p>
            <a:fld id="{5CE2FCBC-EEB5-4C69-B74C-B6D6B76A6DCD}" type="slidenum">
              <a:rPr lang="fr-FR" smtClean="0"/>
              <a:t>2</a:t>
            </a:fld>
            <a:endParaRPr lang="fr-FR" dirty="0"/>
          </a:p>
        </p:txBody>
      </p:sp>
      <p:sp>
        <p:nvSpPr>
          <p:cNvPr id="6" name="Titre 1"/>
          <p:cNvSpPr txBox="1">
            <a:spLocks/>
          </p:cNvSpPr>
          <p:nvPr/>
        </p:nvSpPr>
        <p:spPr>
          <a:xfrm>
            <a:off x="2152650" y="609601"/>
            <a:ext cx="7886700" cy="953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smtClean="0">
                <a:solidFill>
                  <a:schemeClr val="accent1">
                    <a:lumMod val="75000"/>
                  </a:schemeClr>
                </a:solidFill>
                <a:latin typeface="Arial Narrow" panose="020B0606020202030204" pitchFamily="34" charset="0"/>
              </a:rPr>
              <a:t>Veuillez notez vos identifiants svp</a:t>
            </a:r>
            <a:endParaRPr lang="fr-FR" sz="4000" dirty="0">
              <a:solidFill>
                <a:schemeClr val="accent1">
                  <a:lumMod val="75000"/>
                </a:schemeClr>
              </a:solidFill>
              <a:latin typeface="Arial Narrow" panose="020B0606020202030204" pitchFamily="34" charset="0"/>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33" y="5329073"/>
            <a:ext cx="355070" cy="38325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473" y="1673714"/>
            <a:ext cx="9163050" cy="4572000"/>
          </a:xfrm>
          <a:prstGeom prst="rect">
            <a:avLst/>
          </a:prstGeom>
        </p:spPr>
      </p:pic>
    </p:spTree>
    <p:extLst>
      <p:ext uri="{BB962C8B-B14F-4D97-AF65-F5344CB8AC3E}">
        <p14:creationId xmlns:p14="http://schemas.microsoft.com/office/powerpoint/2010/main" val="1175951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fr-FR" dirty="0" err="1" smtClean="0">
                <a:solidFill>
                  <a:schemeClr val="tx1">
                    <a:lumMod val="75000"/>
                    <a:lumOff val="25000"/>
                  </a:schemeClr>
                </a:solidFill>
              </a:rPr>
              <a:t>Hackathon</a:t>
            </a:r>
            <a:r>
              <a:rPr lang="fr-FR" dirty="0" smtClean="0">
                <a:solidFill>
                  <a:schemeClr val="tx1">
                    <a:lumMod val="75000"/>
                    <a:lumOff val="25000"/>
                  </a:schemeClr>
                </a:solidFill>
              </a:rPr>
              <a:t> scripts </a:t>
            </a:r>
            <a:r>
              <a:rPr lang="fr-FR" dirty="0" err="1" smtClean="0">
                <a:solidFill>
                  <a:schemeClr val="tx1">
                    <a:lumMod val="75000"/>
                    <a:lumOff val="25000"/>
                  </a:schemeClr>
                </a:solidFill>
              </a:rPr>
              <a:t>winibw</a:t>
            </a:r>
            <a:r>
              <a:rPr lang="fr-FR" dirty="0" smtClean="0">
                <a:solidFill>
                  <a:schemeClr val="tx1">
                    <a:lumMod val="75000"/>
                    <a:lumOff val="25000"/>
                  </a:schemeClr>
                </a:solidFill>
              </a:rPr>
              <a:t> – J. </a:t>
            </a:r>
            <a:r>
              <a:rPr lang="fr-FR" dirty="0" err="1" smtClean="0">
                <a:solidFill>
                  <a:schemeClr val="tx1">
                    <a:lumMod val="75000"/>
                    <a:lumOff val="25000"/>
                  </a:schemeClr>
                </a:solidFill>
              </a:rPr>
              <a:t>Villiseck</a:t>
            </a:r>
            <a:endParaRPr lang="fr-FR" dirty="0">
              <a:solidFill>
                <a:schemeClr val="tx1">
                  <a:lumMod val="75000"/>
                  <a:lumOff val="25000"/>
                </a:schemeClr>
              </a:solidFill>
            </a:endParaRPr>
          </a:p>
        </p:txBody>
      </p:sp>
      <p:sp>
        <p:nvSpPr>
          <p:cNvPr id="5" name="Espace réservé du numéro de diapositive 4"/>
          <p:cNvSpPr>
            <a:spLocks noGrp="1"/>
          </p:cNvSpPr>
          <p:nvPr>
            <p:ph type="sldNum" sz="quarter" idx="12"/>
          </p:nvPr>
        </p:nvSpPr>
        <p:spPr/>
        <p:txBody>
          <a:bodyPr/>
          <a:lstStyle/>
          <a:p>
            <a:fld id="{5CE2FCBC-EEB5-4C69-B74C-B6D6B76A6DCD}" type="slidenum">
              <a:rPr lang="fr-FR" smtClean="0"/>
              <a:t>3</a:t>
            </a:fld>
            <a:endParaRPr lang="fr-FR" dirty="0"/>
          </a:p>
        </p:txBody>
      </p:sp>
      <p:sp>
        <p:nvSpPr>
          <p:cNvPr id="6" name="Titre 1"/>
          <p:cNvSpPr txBox="1">
            <a:spLocks/>
          </p:cNvSpPr>
          <p:nvPr/>
        </p:nvSpPr>
        <p:spPr>
          <a:xfrm>
            <a:off x="2152650" y="609601"/>
            <a:ext cx="7886700" cy="953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smtClean="0">
                <a:solidFill>
                  <a:schemeClr val="accent1">
                    <a:lumMod val="75000"/>
                  </a:schemeClr>
                </a:solidFill>
                <a:latin typeface="Arial Narrow" panose="020B0606020202030204" pitchFamily="34" charset="0"/>
              </a:rPr>
              <a:t>Scripts WinIBW : quelques rappels</a:t>
            </a:r>
            <a:endParaRPr lang="fr-FR" sz="4000" dirty="0">
              <a:solidFill>
                <a:schemeClr val="accent1">
                  <a:lumMod val="75000"/>
                </a:schemeClr>
              </a:solidFill>
              <a:latin typeface="Arial Narrow" panose="020B0606020202030204" pitchFamily="34" charset="0"/>
            </a:endParaRPr>
          </a:p>
        </p:txBody>
      </p:sp>
      <p:sp>
        <p:nvSpPr>
          <p:cNvPr id="7" name="Espace réservé du contenu 2"/>
          <p:cNvSpPr txBox="1">
            <a:spLocks/>
          </p:cNvSpPr>
          <p:nvPr/>
        </p:nvSpPr>
        <p:spPr>
          <a:xfrm>
            <a:off x="1072403" y="1704686"/>
            <a:ext cx="9936256" cy="45376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i="1" dirty="0" smtClean="0">
                <a:solidFill>
                  <a:srgbClr val="F36A4D"/>
                </a:solidFill>
                <a:latin typeface="Arial Narrow" panose="020B0606020202030204" pitchFamily="34" charset="0"/>
                <a:cs typeface="Times New Roman" panose="02020603050405020304" pitchFamily="18" charset="0"/>
              </a:rPr>
              <a:t>D’un point de vue informatique, il existe 3 sortes de scripts dans WinIBW</a:t>
            </a:r>
          </a:p>
          <a:p>
            <a:pPr>
              <a:buFontTx/>
              <a:buChar char="-"/>
            </a:pPr>
            <a:r>
              <a:rPr lang="fr-FR" sz="2400" dirty="0" smtClean="0">
                <a:solidFill>
                  <a:schemeClr val="tx1">
                    <a:lumMod val="75000"/>
                    <a:lumOff val="25000"/>
                  </a:schemeClr>
                </a:solidFill>
                <a:latin typeface="Arial Narrow" panose="020B0606020202030204" pitchFamily="34" charset="0"/>
              </a:rPr>
              <a:t>Scripts « standard » disponibles pour tous </a:t>
            </a:r>
          </a:p>
          <a:p>
            <a:pPr lvl="1"/>
            <a:r>
              <a:rPr lang="fr-FR" sz="2000" dirty="0" smtClean="0">
                <a:solidFill>
                  <a:schemeClr val="tx1">
                    <a:lumMod val="75000"/>
                    <a:lumOff val="25000"/>
                  </a:schemeClr>
                </a:solidFill>
                <a:latin typeface="Arial Narrow" panose="020B0606020202030204" pitchFamily="34" charset="0"/>
              </a:rPr>
              <a:t>Scripts de création, ajout, tri, affichage…</a:t>
            </a:r>
          </a:p>
          <a:p>
            <a:pPr lvl="1"/>
            <a:r>
              <a:rPr lang="fr-FR" sz="2000" dirty="0" smtClean="0">
                <a:solidFill>
                  <a:schemeClr val="tx1">
                    <a:lumMod val="75000"/>
                    <a:lumOff val="25000"/>
                  </a:schemeClr>
                </a:solidFill>
                <a:latin typeface="Arial Narrow" panose="020B0606020202030204" pitchFamily="34" charset="0"/>
              </a:rPr>
              <a:t>Scripts de transformation de notices, de contrôle ou modification du contenu de la notice</a:t>
            </a:r>
          </a:p>
          <a:p>
            <a:pPr>
              <a:buFontTx/>
              <a:buChar char="-"/>
            </a:pPr>
            <a:endParaRPr lang="fr-FR" sz="2400" dirty="0" smtClean="0">
              <a:solidFill>
                <a:schemeClr val="tx1">
                  <a:lumMod val="75000"/>
                  <a:lumOff val="25000"/>
                </a:schemeClr>
              </a:solidFill>
              <a:latin typeface="Arial Narrow" panose="020B0606020202030204" pitchFamily="34" charset="0"/>
            </a:endParaRPr>
          </a:p>
          <a:p>
            <a:pPr>
              <a:buFontTx/>
              <a:buChar char="-"/>
            </a:pPr>
            <a:r>
              <a:rPr lang="fr-FR" sz="2400" dirty="0" smtClean="0">
                <a:solidFill>
                  <a:schemeClr val="tx1">
                    <a:lumMod val="75000"/>
                    <a:lumOff val="25000"/>
                  </a:schemeClr>
                </a:solidFill>
                <a:latin typeface="Arial Narrow" panose="020B0606020202030204" pitchFamily="34" charset="0"/>
              </a:rPr>
              <a:t>Scripts propres à chaque utilisateur</a:t>
            </a:r>
          </a:p>
          <a:p>
            <a:pPr>
              <a:buFontTx/>
              <a:buChar char="-"/>
            </a:pPr>
            <a:endParaRPr lang="fr-FR" sz="2400" dirty="0" smtClean="0">
              <a:solidFill>
                <a:schemeClr val="tx1">
                  <a:lumMod val="75000"/>
                  <a:lumOff val="25000"/>
                </a:schemeClr>
              </a:solidFill>
              <a:latin typeface="Arial Narrow" panose="020B0606020202030204" pitchFamily="34" charset="0"/>
            </a:endParaRPr>
          </a:p>
          <a:p>
            <a:pPr marL="0" indent="0">
              <a:buNone/>
            </a:pPr>
            <a:r>
              <a:rPr lang="fr-FR" sz="2400" dirty="0" smtClean="0">
                <a:solidFill>
                  <a:schemeClr val="tx1">
                    <a:lumMod val="75000"/>
                    <a:lumOff val="25000"/>
                  </a:schemeClr>
                </a:solidFill>
                <a:latin typeface="Arial Narrow" panose="020B0606020202030204" pitchFamily="34" charset="0"/>
              </a:rPr>
              <a:t>Tous ces scripts ne peuvent agir que sur une notice à la fois</a:t>
            </a:r>
          </a:p>
          <a:p>
            <a:pPr>
              <a:buFontTx/>
              <a:buChar char="-"/>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smtClean="0">
                <a:solidFill>
                  <a:schemeClr val="tx1">
                    <a:lumMod val="75000"/>
                    <a:lumOff val="25000"/>
                  </a:schemeClr>
                </a:solidFill>
                <a:latin typeface="Arial Narrow" panose="020B0606020202030204" pitchFamily="34" charset="0"/>
              </a:rPr>
              <a:t>Documentation </a:t>
            </a:r>
            <a:r>
              <a:rPr lang="fr-FR" sz="2400" dirty="0">
                <a:solidFill>
                  <a:schemeClr val="tx1">
                    <a:lumMod val="75000"/>
                    <a:lumOff val="25000"/>
                  </a:schemeClr>
                </a:solidFill>
                <a:latin typeface="Arial Narrow" panose="020B0606020202030204" pitchFamily="34" charset="0"/>
              </a:rPr>
              <a:t>sur tous les scripts : </a:t>
            </a:r>
            <a:r>
              <a:rPr lang="fr-FR" sz="2400" dirty="0">
                <a:solidFill>
                  <a:schemeClr val="tx1">
                    <a:lumMod val="75000"/>
                    <a:lumOff val="25000"/>
                  </a:schemeClr>
                </a:solidFill>
                <a:latin typeface="Arial Narrow" panose="020B0606020202030204" pitchFamily="34" charset="0"/>
                <a:hlinkClick r:id="rId3"/>
              </a:rPr>
              <a:t>https://</a:t>
            </a:r>
            <a:r>
              <a:rPr lang="fr-FR" sz="2400" dirty="0" smtClean="0">
                <a:solidFill>
                  <a:schemeClr val="tx1">
                    <a:lumMod val="75000"/>
                    <a:lumOff val="25000"/>
                  </a:schemeClr>
                </a:solidFill>
                <a:latin typeface="Arial Narrow" panose="020B0606020202030204" pitchFamily="34" charset="0"/>
                <a:hlinkClick r:id="rId3"/>
              </a:rPr>
              <a:t>documentation.abes.fr/sudoc/manuels/logiciel_winibw/scripts/index.html</a:t>
            </a:r>
            <a:r>
              <a:rPr lang="fr-FR" sz="2400" dirty="0" smtClean="0">
                <a:solidFill>
                  <a:schemeClr val="tx1">
                    <a:lumMod val="75000"/>
                    <a:lumOff val="25000"/>
                  </a:schemeClr>
                </a:solidFill>
                <a:latin typeface="Arial Narrow" panose="020B0606020202030204" pitchFamily="34" charset="0"/>
              </a:rPr>
              <a:t>  </a:t>
            </a:r>
          </a:p>
          <a:p>
            <a:pPr marL="0" indent="0">
              <a:buNone/>
            </a:pPr>
            <a:endParaRPr lang="fr-FR" sz="2400" dirty="0">
              <a:solidFill>
                <a:schemeClr val="tx1">
                  <a:lumMod val="75000"/>
                  <a:lumOff val="25000"/>
                </a:schemeClr>
              </a:solidFill>
              <a:latin typeface="Arial Narrow" panose="020B0606020202030204" pitchFamily="34" charset="0"/>
            </a:endParaRPr>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333" y="5329073"/>
            <a:ext cx="355070" cy="383250"/>
          </a:xfrm>
          <a:prstGeom prst="rect">
            <a:avLst/>
          </a:prstGeom>
        </p:spPr>
      </p:pic>
    </p:spTree>
    <p:extLst>
      <p:ext uri="{BB962C8B-B14F-4D97-AF65-F5344CB8AC3E}">
        <p14:creationId xmlns:p14="http://schemas.microsoft.com/office/powerpoint/2010/main" val="1184586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5538" y="515803"/>
            <a:ext cx="9106662" cy="953477"/>
          </a:xfrm>
        </p:spPr>
        <p:txBody>
          <a:bodyPr>
            <a:normAutofit/>
          </a:bodyPr>
          <a:lstStyle/>
          <a:p>
            <a:r>
              <a:rPr lang="fr-FR" sz="4000" dirty="0" smtClean="0">
                <a:solidFill>
                  <a:schemeClr val="accent1">
                    <a:lumMod val="75000"/>
                  </a:schemeClr>
                </a:solidFill>
                <a:latin typeface="Arial Narrow" panose="020B0606020202030204" pitchFamily="34" charset="0"/>
              </a:rPr>
              <a:t>Scripts dits « standard » disponibles pour tous</a:t>
            </a:r>
            <a:endParaRPr lang="fr-FR" sz="4000" dirty="0">
              <a:solidFill>
                <a:schemeClr val="accent1">
                  <a:lumMod val="75000"/>
                </a:schemeClr>
              </a:solidFill>
              <a:latin typeface="Arial Narrow" panose="020B0606020202030204" pitchFamily="34" charset="0"/>
            </a:endParaRPr>
          </a:p>
        </p:txBody>
      </p:sp>
      <p:sp>
        <p:nvSpPr>
          <p:cNvPr id="3" name="Espace réservé du contenu 2"/>
          <p:cNvSpPr>
            <a:spLocks noGrp="1"/>
          </p:cNvSpPr>
          <p:nvPr>
            <p:ph idx="1"/>
          </p:nvPr>
        </p:nvSpPr>
        <p:spPr>
          <a:xfrm>
            <a:off x="813335" y="1651843"/>
            <a:ext cx="10122520" cy="3468454"/>
          </a:xfrm>
        </p:spPr>
        <p:txBody>
          <a:bodyPr>
            <a:normAutofit lnSpcReduction="10000"/>
          </a:bodyPr>
          <a:lstStyle/>
          <a:p>
            <a:pPr>
              <a:buClr>
                <a:srgbClr val="F36A4D"/>
              </a:buClr>
              <a:buFont typeface="Wingdings" panose="05000000000000000000" pitchFamily="2" charset="2"/>
              <a:buChar char="Ø"/>
            </a:pPr>
            <a:r>
              <a:rPr lang="fr-FR" sz="2400" dirty="0" smtClean="0">
                <a:solidFill>
                  <a:schemeClr val="tx1">
                    <a:lumMod val="75000"/>
                    <a:lumOff val="25000"/>
                  </a:schemeClr>
                </a:solidFill>
                <a:latin typeface="Arial Narrow" panose="020B0606020202030204" pitchFamily="34" charset="0"/>
              </a:rPr>
              <a:t>1. Scripts de création de notices, de zones ou sous-zones, de tri et d’affichage… : </a:t>
            </a:r>
            <a:endParaRPr lang="fr-FR" sz="2400" dirty="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r>
              <a:rPr lang="fr-FR" sz="2000" dirty="0" smtClean="0">
                <a:solidFill>
                  <a:schemeClr val="tx1">
                    <a:lumMod val="75000"/>
                    <a:lumOff val="25000"/>
                  </a:schemeClr>
                </a:solidFill>
                <a:latin typeface="Arial Narrow" panose="020B0606020202030204" pitchFamily="34" charset="0"/>
              </a:rPr>
              <a:t>développés </a:t>
            </a:r>
            <a:r>
              <a:rPr lang="fr-FR" sz="2000" dirty="0">
                <a:solidFill>
                  <a:schemeClr val="tx1">
                    <a:lumMod val="75000"/>
                    <a:lumOff val="25000"/>
                  </a:schemeClr>
                </a:solidFill>
                <a:latin typeface="Arial Narrow" panose="020B0606020202030204" pitchFamily="34" charset="0"/>
              </a:rPr>
              <a:t>par OCLC et par l’</a:t>
            </a:r>
            <a:r>
              <a:rPr lang="fr-FR" sz="2000" dirty="0" err="1">
                <a:solidFill>
                  <a:schemeClr val="tx1">
                    <a:lumMod val="75000"/>
                    <a:lumOff val="25000"/>
                  </a:schemeClr>
                </a:solidFill>
                <a:latin typeface="Arial Narrow" panose="020B0606020202030204" pitchFamily="34" charset="0"/>
              </a:rPr>
              <a:t>Abes</a:t>
            </a:r>
            <a:endParaRPr lang="fr-FR" sz="2000" dirty="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r>
              <a:rPr lang="fr-FR" sz="2000" dirty="0" smtClean="0">
                <a:solidFill>
                  <a:schemeClr val="tx1">
                    <a:lumMod val="75000"/>
                    <a:lumOff val="25000"/>
                  </a:schemeClr>
                </a:solidFill>
                <a:latin typeface="Arial Narrow" panose="020B0606020202030204" pitchFamily="34" charset="0"/>
              </a:rPr>
              <a:t>en </a:t>
            </a:r>
            <a:r>
              <a:rPr lang="fr-FR" sz="2000" dirty="0" err="1">
                <a:solidFill>
                  <a:schemeClr val="tx1">
                    <a:lumMod val="75000"/>
                    <a:lumOff val="25000"/>
                  </a:schemeClr>
                </a:solidFill>
                <a:latin typeface="Arial Narrow" panose="020B0606020202030204" pitchFamily="34" charset="0"/>
              </a:rPr>
              <a:t>javascript</a:t>
            </a:r>
            <a:r>
              <a:rPr lang="fr-FR" sz="2000" dirty="0">
                <a:solidFill>
                  <a:schemeClr val="tx1">
                    <a:lumMod val="75000"/>
                    <a:lumOff val="25000"/>
                  </a:schemeClr>
                </a:solidFill>
                <a:latin typeface="Arial Narrow" panose="020B0606020202030204" pitchFamily="34" charset="0"/>
              </a:rPr>
              <a:t> (.</a:t>
            </a:r>
            <a:r>
              <a:rPr lang="fr-FR" sz="2000" dirty="0" err="1">
                <a:solidFill>
                  <a:schemeClr val="tx1">
                    <a:lumMod val="75000"/>
                    <a:lumOff val="25000"/>
                  </a:schemeClr>
                </a:solidFill>
                <a:latin typeface="Arial Narrow" panose="020B0606020202030204" pitchFamily="34" charset="0"/>
              </a:rPr>
              <a:t>js</a:t>
            </a:r>
            <a:r>
              <a:rPr lang="fr-FR" sz="2000" dirty="0" smtClean="0">
                <a:solidFill>
                  <a:schemeClr val="tx1">
                    <a:lumMod val="75000"/>
                    <a:lumOff val="25000"/>
                  </a:schemeClr>
                </a:solidFill>
                <a:latin typeface="Arial Narrow" panose="020B0606020202030204" pitchFamily="34" charset="0"/>
              </a:rPr>
              <a:t>)</a:t>
            </a:r>
            <a:endParaRPr lang="fr-FR" sz="2000" dirty="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e</a:t>
            </a:r>
            <a:r>
              <a:rPr lang="fr-FR" sz="2000" dirty="0" smtClean="0">
                <a:solidFill>
                  <a:schemeClr val="tx1">
                    <a:lumMod val="75000"/>
                    <a:lumOff val="25000"/>
                  </a:schemeClr>
                </a:solidFill>
                <a:latin typeface="Arial Narrow" panose="020B0606020202030204" pitchFamily="34" charset="0"/>
              </a:rPr>
              <a:t>nregistré dans : C</a:t>
            </a:r>
            <a:r>
              <a:rPr lang="fr-FR" sz="2000" dirty="0">
                <a:solidFill>
                  <a:schemeClr val="tx1">
                    <a:lumMod val="75000"/>
                    <a:lumOff val="25000"/>
                  </a:schemeClr>
                </a:solidFill>
                <a:latin typeface="Arial Narrow" panose="020B0606020202030204" pitchFamily="34" charset="0"/>
              </a:rPr>
              <a:t>:\oclcpica\WinIBW30\scripts </a:t>
            </a:r>
          </a:p>
          <a:p>
            <a:pPr lvl="1">
              <a:buClr>
                <a:srgbClr val="F36A4D"/>
              </a:buClr>
              <a:buFont typeface="Courier New" panose="02070309020205020404" pitchFamily="49" charset="0"/>
              <a:buChar char="o"/>
            </a:pPr>
            <a:endParaRPr lang="fr-FR" sz="2000" dirty="0" smtClean="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Ø"/>
            </a:pPr>
            <a:r>
              <a:rPr lang="fr-FR" sz="2400" dirty="0" smtClean="0">
                <a:solidFill>
                  <a:schemeClr val="tx1">
                    <a:lumMod val="75000"/>
                    <a:lumOff val="25000"/>
                  </a:schemeClr>
                </a:solidFill>
                <a:latin typeface="Arial Narrow" panose="020B0606020202030204" pitchFamily="34" charset="0"/>
              </a:rPr>
              <a:t>2. Scripts de transformation de notice (notice </a:t>
            </a:r>
            <a:r>
              <a:rPr lang="fr-FR" sz="2400" dirty="0">
                <a:solidFill>
                  <a:schemeClr val="tx1">
                    <a:lumMod val="75000"/>
                    <a:lumOff val="25000"/>
                  </a:schemeClr>
                </a:solidFill>
                <a:latin typeface="Arial Narrow" panose="020B0606020202030204" pitchFamily="34" charset="0"/>
              </a:rPr>
              <a:t>de livre imprimé </a:t>
            </a:r>
            <a:r>
              <a:rPr lang="fr-FR" sz="2400" dirty="0" smtClean="0">
                <a:solidFill>
                  <a:schemeClr val="tx1">
                    <a:lumMod val="75000"/>
                    <a:lumOff val="25000"/>
                  </a:schemeClr>
                </a:solidFill>
                <a:latin typeface="Arial Narrow" panose="020B0606020202030204" pitchFamily="34" charset="0"/>
                <a:sym typeface="Wingdings" panose="05000000000000000000" pitchFamily="2" charset="2"/>
              </a:rPr>
              <a:t> </a:t>
            </a:r>
            <a:r>
              <a:rPr lang="fr-FR" sz="2400" dirty="0" smtClean="0">
                <a:solidFill>
                  <a:schemeClr val="tx1">
                    <a:lumMod val="75000"/>
                    <a:lumOff val="25000"/>
                  </a:schemeClr>
                </a:solidFill>
                <a:latin typeface="Arial Narrow" panose="020B0606020202030204" pitchFamily="34" charset="0"/>
              </a:rPr>
              <a:t>notice </a:t>
            </a:r>
            <a:r>
              <a:rPr lang="fr-FR" sz="2400" dirty="0">
                <a:solidFill>
                  <a:schemeClr val="tx1">
                    <a:lumMod val="75000"/>
                    <a:lumOff val="25000"/>
                  </a:schemeClr>
                </a:solidFill>
                <a:latin typeface="Arial Narrow" panose="020B0606020202030204" pitchFamily="34" charset="0"/>
              </a:rPr>
              <a:t>d’</a:t>
            </a:r>
            <a:r>
              <a:rPr lang="fr-FR" sz="2400" dirty="0" err="1">
                <a:solidFill>
                  <a:schemeClr val="tx1">
                    <a:lumMod val="75000"/>
                    <a:lumOff val="25000"/>
                  </a:schemeClr>
                </a:solidFill>
                <a:latin typeface="Arial Narrow" panose="020B0606020202030204" pitchFamily="34" charset="0"/>
              </a:rPr>
              <a:t>ebook</a:t>
            </a:r>
            <a:r>
              <a:rPr lang="fr-FR" sz="2400" dirty="0" smtClean="0">
                <a:solidFill>
                  <a:schemeClr val="tx1">
                    <a:lumMod val="75000"/>
                    <a:lumOff val="25000"/>
                  </a:schemeClr>
                </a:solidFill>
                <a:latin typeface="Arial Narrow" panose="020B0606020202030204" pitchFamily="34" charset="0"/>
              </a:rPr>
              <a:t>), de contrôle ou de modification de contenu (translittération…)</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développé par l’</a:t>
            </a:r>
            <a:r>
              <a:rPr lang="fr-FR" sz="2000" dirty="0" err="1">
                <a:solidFill>
                  <a:schemeClr val="tx1">
                    <a:lumMod val="75000"/>
                    <a:lumOff val="25000"/>
                  </a:schemeClr>
                </a:solidFill>
                <a:latin typeface="Arial Narrow" panose="020B0606020202030204" pitchFamily="34" charset="0"/>
              </a:rPr>
              <a:t>Abes</a:t>
            </a:r>
            <a:endParaRPr lang="fr-FR" sz="2000" dirty="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en .</a:t>
            </a:r>
            <a:r>
              <a:rPr lang="fr-FR" sz="2000" dirty="0" err="1" smtClean="0">
                <a:solidFill>
                  <a:schemeClr val="tx1">
                    <a:lumMod val="75000"/>
                    <a:lumOff val="25000"/>
                  </a:schemeClr>
                </a:solidFill>
                <a:latin typeface="Arial Narrow" panose="020B0606020202030204" pitchFamily="34" charset="0"/>
              </a:rPr>
              <a:t>xul</a:t>
            </a:r>
            <a:r>
              <a:rPr lang="fr-FR" sz="2000" dirty="0" smtClean="0">
                <a:solidFill>
                  <a:schemeClr val="tx1">
                    <a:lumMod val="75000"/>
                    <a:lumOff val="25000"/>
                  </a:schemeClr>
                </a:solidFill>
                <a:latin typeface="Arial Narrow" panose="020B0606020202030204" pitchFamily="34" charset="0"/>
              </a:rPr>
              <a:t> et </a:t>
            </a:r>
            <a:r>
              <a:rPr lang="fr-FR" sz="2000" dirty="0" err="1">
                <a:solidFill>
                  <a:schemeClr val="tx1">
                    <a:lumMod val="75000"/>
                    <a:lumOff val="25000"/>
                  </a:schemeClr>
                </a:solidFill>
                <a:latin typeface="Arial Narrow" panose="020B0606020202030204" pitchFamily="34" charset="0"/>
              </a:rPr>
              <a:t>javascript</a:t>
            </a:r>
            <a:r>
              <a:rPr lang="fr-FR" sz="2000" dirty="0">
                <a:solidFill>
                  <a:schemeClr val="tx1">
                    <a:lumMod val="75000"/>
                    <a:lumOff val="25000"/>
                  </a:schemeClr>
                </a:solidFill>
                <a:latin typeface="Arial Narrow" panose="020B0606020202030204" pitchFamily="34" charset="0"/>
              </a:rPr>
              <a:t> (.</a:t>
            </a:r>
            <a:r>
              <a:rPr lang="fr-FR" sz="2000" dirty="0" err="1">
                <a:solidFill>
                  <a:schemeClr val="tx1">
                    <a:lumMod val="75000"/>
                    <a:lumOff val="25000"/>
                  </a:schemeClr>
                </a:solidFill>
                <a:latin typeface="Arial Narrow" panose="020B0606020202030204" pitchFamily="34" charset="0"/>
              </a:rPr>
              <a:t>js</a:t>
            </a:r>
            <a:r>
              <a:rPr lang="fr-FR" sz="2000" dirty="0">
                <a:solidFill>
                  <a:schemeClr val="tx1">
                    <a:lumMod val="75000"/>
                    <a:lumOff val="25000"/>
                  </a:schemeClr>
                </a:solidFill>
                <a:latin typeface="Arial Narrow" panose="020B0606020202030204" pitchFamily="34" charset="0"/>
              </a:rPr>
              <a:t>)</a:t>
            </a:r>
          </a:p>
          <a:p>
            <a:pPr lvl="1">
              <a:buClr>
                <a:srgbClr val="F36A4D"/>
              </a:buClr>
              <a:buFont typeface="Courier New" panose="02070309020205020404" pitchFamily="49" charset="0"/>
              <a:buChar char="o"/>
            </a:pPr>
            <a:r>
              <a:rPr lang="fr-FR" sz="2000" dirty="0">
                <a:solidFill>
                  <a:schemeClr val="tx1">
                    <a:lumMod val="75000"/>
                    <a:lumOff val="25000"/>
                  </a:schemeClr>
                </a:solidFill>
                <a:latin typeface="Arial Narrow" panose="020B0606020202030204" pitchFamily="34" charset="0"/>
              </a:rPr>
              <a:t>enregistré dans : C:\oclcpica\WinIBW30\chrome\ibw\content\xul</a:t>
            </a:r>
          </a:p>
          <a:p>
            <a:pPr>
              <a:buClr>
                <a:srgbClr val="F36A4D"/>
              </a:buClr>
              <a:buFont typeface="Wingdings" panose="05000000000000000000" pitchFamily="2" charset="2"/>
              <a:buChar char="Ø"/>
            </a:pPr>
            <a:endParaRPr lang="fr-FR" sz="2400" dirty="0" smtClean="0">
              <a:solidFill>
                <a:schemeClr val="tx1">
                  <a:lumMod val="75000"/>
                  <a:lumOff val="25000"/>
                </a:schemeClr>
              </a:solidFill>
              <a:latin typeface="Arial Narrow" panose="020B0606020202030204" pitchFamily="34" charset="0"/>
            </a:endParaRPr>
          </a:p>
          <a:p>
            <a:pPr marL="457200" lvl="1" indent="0">
              <a:buClr>
                <a:srgbClr val="C00000"/>
              </a:buClr>
              <a:buNone/>
            </a:pPr>
            <a:endParaRPr lang="fr-FR" sz="2000" dirty="0">
              <a:solidFill>
                <a:schemeClr val="tx1">
                  <a:lumMod val="75000"/>
                  <a:lumOff val="25000"/>
                </a:schemeClr>
              </a:solidFill>
              <a:latin typeface="Arial Narrow" panose="020B0606020202030204" pitchFamily="34" charset="0"/>
            </a:endParaRPr>
          </a:p>
          <a:p>
            <a:pPr marL="457200" lvl="1" indent="0">
              <a:buClr>
                <a:srgbClr val="C00000"/>
              </a:buClr>
              <a:buNone/>
            </a:pPr>
            <a:endParaRPr lang="fr-FR" sz="2000" dirty="0">
              <a:solidFill>
                <a:schemeClr val="tx1">
                  <a:lumMod val="75000"/>
                  <a:lumOff val="25000"/>
                </a:schemeClr>
              </a:solidFill>
              <a:latin typeface="Arial Narrow" panose="020B0606020202030204" pitchFamily="34" charset="0"/>
            </a:endParaRPr>
          </a:p>
          <a:p>
            <a:pPr marL="0" indent="0">
              <a:buNone/>
            </a:pPr>
            <a:endParaRPr lang="fr-FR" dirty="0">
              <a:latin typeface="Arial Narrow" panose="020B0606020202030204" pitchFamily="34" charset="0"/>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4</a:t>
            </a:fld>
            <a:endParaRPr lang="fr-FR"/>
          </a:p>
        </p:txBody>
      </p:sp>
      <p:sp>
        <p:nvSpPr>
          <p:cNvPr id="6" name="Espace réservé du pied de page 3"/>
          <p:cNvSpPr>
            <a:spLocks noGrp="1"/>
          </p:cNvSpPr>
          <p:nvPr>
            <p:ph type="ftr" sz="quarter" idx="11"/>
          </p:nvPr>
        </p:nvSpPr>
        <p:spPr>
          <a:xfrm>
            <a:off x="4038600" y="6356350"/>
            <a:ext cx="4114800" cy="365125"/>
          </a:xfrm>
        </p:spPr>
        <p:txBody>
          <a:bodyPr/>
          <a:lstStyle/>
          <a:p>
            <a:r>
              <a:rPr lang="fr-FR" dirty="0" err="1" smtClean="0">
                <a:solidFill>
                  <a:schemeClr val="tx1">
                    <a:lumMod val="75000"/>
                    <a:lumOff val="25000"/>
                  </a:schemeClr>
                </a:solidFill>
              </a:rPr>
              <a:t>Hackathon</a:t>
            </a:r>
            <a:r>
              <a:rPr lang="fr-FR" dirty="0" smtClean="0">
                <a:solidFill>
                  <a:schemeClr val="tx1">
                    <a:lumMod val="75000"/>
                    <a:lumOff val="25000"/>
                  </a:schemeClr>
                </a:solidFill>
              </a:rPr>
              <a:t> scripts </a:t>
            </a:r>
            <a:r>
              <a:rPr lang="fr-FR" dirty="0" err="1" smtClean="0">
                <a:solidFill>
                  <a:schemeClr val="tx1">
                    <a:lumMod val="75000"/>
                    <a:lumOff val="25000"/>
                  </a:schemeClr>
                </a:solidFill>
              </a:rPr>
              <a:t>winibw</a:t>
            </a:r>
            <a:r>
              <a:rPr lang="fr-FR" dirty="0" smtClean="0">
                <a:solidFill>
                  <a:schemeClr val="tx1">
                    <a:lumMod val="75000"/>
                    <a:lumOff val="25000"/>
                  </a:schemeClr>
                </a:solidFill>
              </a:rPr>
              <a:t> – J. </a:t>
            </a:r>
            <a:r>
              <a:rPr lang="fr-FR" dirty="0" err="1" smtClean="0">
                <a:solidFill>
                  <a:schemeClr val="tx1">
                    <a:lumMod val="75000"/>
                    <a:lumOff val="25000"/>
                  </a:schemeClr>
                </a:solidFill>
              </a:rPr>
              <a:t>Villiseck</a:t>
            </a:r>
            <a:endParaRPr lang="fr-FR" dirty="0">
              <a:solidFill>
                <a:schemeClr val="tx1">
                  <a:lumMod val="75000"/>
                  <a:lumOff val="25000"/>
                </a:schemeClr>
              </a:solidFill>
            </a:endParaRPr>
          </a:p>
        </p:txBody>
      </p:sp>
      <p:pic>
        <p:nvPicPr>
          <p:cNvPr id="4" name="Image 3"/>
          <p:cNvPicPr>
            <a:picLocks noChangeAspect="1"/>
          </p:cNvPicPr>
          <p:nvPr/>
        </p:nvPicPr>
        <p:blipFill>
          <a:blip r:embed="rId3"/>
          <a:stretch>
            <a:fillRect/>
          </a:stretch>
        </p:blipFill>
        <p:spPr>
          <a:xfrm>
            <a:off x="8153399" y="4063549"/>
            <a:ext cx="3410527" cy="2484045"/>
          </a:xfrm>
          <a:prstGeom prst="rect">
            <a:avLst/>
          </a:prstGeom>
        </p:spPr>
      </p:pic>
      <p:sp>
        <p:nvSpPr>
          <p:cNvPr id="5" name="ZoneTexte 4"/>
          <p:cNvSpPr txBox="1"/>
          <p:nvPr/>
        </p:nvSpPr>
        <p:spPr>
          <a:xfrm>
            <a:off x="730323" y="5302860"/>
            <a:ext cx="7506089" cy="1107996"/>
          </a:xfrm>
          <a:prstGeom prst="rect">
            <a:avLst/>
          </a:prstGeom>
          <a:noFill/>
        </p:spPr>
        <p:txBody>
          <a:bodyPr wrap="square" rtlCol="0">
            <a:spAutoFit/>
          </a:bodyPr>
          <a:lstStyle/>
          <a:p>
            <a:r>
              <a:rPr lang="fr-FR" sz="2200" dirty="0" smtClean="0">
                <a:solidFill>
                  <a:schemeClr val="tx1">
                    <a:lumMod val="75000"/>
                    <a:lumOff val="25000"/>
                  </a:schemeClr>
                </a:solidFill>
                <a:latin typeface="Arial Narrow" panose="020B0606020202030204" pitchFamily="34" charset="0"/>
              </a:rPr>
              <a:t>Dans le </a:t>
            </a:r>
            <a:r>
              <a:rPr lang="fr-FR" sz="2200" dirty="0">
                <a:solidFill>
                  <a:schemeClr val="tx1">
                    <a:lumMod val="75000"/>
                    <a:lumOff val="25000"/>
                  </a:schemeClr>
                </a:solidFill>
                <a:latin typeface="Arial Narrow" panose="020B0606020202030204" pitchFamily="34" charset="0"/>
              </a:rPr>
              <a:t>menu </a:t>
            </a:r>
            <a:r>
              <a:rPr lang="fr-FR" sz="2200" dirty="0" smtClean="0">
                <a:solidFill>
                  <a:schemeClr val="tx1">
                    <a:lumMod val="75000"/>
                    <a:lumOff val="25000"/>
                  </a:schemeClr>
                </a:solidFill>
                <a:latin typeface="Arial Narrow" panose="020B0606020202030204" pitchFamily="34" charset="0"/>
              </a:rPr>
              <a:t>Options &gt; </a:t>
            </a:r>
            <a:r>
              <a:rPr lang="fr-FR" sz="2200" i="1" dirty="0" smtClean="0">
                <a:solidFill>
                  <a:schemeClr val="tx1">
                    <a:lumMod val="75000"/>
                    <a:lumOff val="25000"/>
                  </a:schemeClr>
                </a:solidFill>
                <a:latin typeface="Arial Narrow" panose="020B0606020202030204" pitchFamily="34" charset="0"/>
              </a:rPr>
              <a:t>Personnaliser </a:t>
            </a:r>
            <a:r>
              <a:rPr lang="fr-FR" sz="2200" dirty="0">
                <a:solidFill>
                  <a:schemeClr val="tx1">
                    <a:lumMod val="75000"/>
                    <a:lumOff val="25000"/>
                  </a:schemeClr>
                </a:solidFill>
                <a:latin typeface="Arial Narrow" panose="020B0606020202030204" pitchFamily="34" charset="0"/>
              </a:rPr>
              <a:t>de </a:t>
            </a:r>
            <a:r>
              <a:rPr lang="fr-FR" sz="2200" dirty="0" err="1" smtClean="0">
                <a:solidFill>
                  <a:schemeClr val="tx1">
                    <a:lumMod val="75000"/>
                    <a:lumOff val="25000"/>
                  </a:schemeClr>
                </a:solidFill>
                <a:latin typeface="Arial Narrow" panose="020B0606020202030204" pitchFamily="34" charset="0"/>
              </a:rPr>
              <a:t>WinIbW</a:t>
            </a:r>
            <a:r>
              <a:rPr lang="fr-FR" sz="2200" dirty="0" smtClean="0">
                <a:solidFill>
                  <a:schemeClr val="tx1">
                    <a:lumMod val="75000"/>
                    <a:lumOff val="25000"/>
                  </a:schemeClr>
                </a:solidFill>
                <a:latin typeface="Arial Narrow" panose="020B0606020202030204" pitchFamily="34" charset="0"/>
              </a:rPr>
              <a:t>, tous </a:t>
            </a:r>
            <a:r>
              <a:rPr lang="fr-FR" sz="2200" dirty="0">
                <a:solidFill>
                  <a:schemeClr val="tx1">
                    <a:lumMod val="75000"/>
                    <a:lumOff val="25000"/>
                  </a:schemeClr>
                </a:solidFill>
                <a:latin typeface="Arial Narrow" panose="020B0606020202030204" pitchFamily="34" charset="0"/>
              </a:rPr>
              <a:t>ces scripts sont </a:t>
            </a:r>
            <a:r>
              <a:rPr lang="fr-FR" sz="2200" dirty="0" smtClean="0">
                <a:solidFill>
                  <a:schemeClr val="tx1">
                    <a:lumMod val="75000"/>
                    <a:lumOff val="25000"/>
                  </a:schemeClr>
                </a:solidFill>
                <a:latin typeface="Arial Narrow" panose="020B0606020202030204" pitchFamily="34" charset="0"/>
              </a:rPr>
              <a:t>classés dans </a:t>
            </a:r>
            <a:r>
              <a:rPr lang="fr-FR" sz="2200" dirty="0">
                <a:solidFill>
                  <a:schemeClr val="tx1">
                    <a:lumMod val="75000"/>
                    <a:lumOff val="25000"/>
                  </a:schemeClr>
                </a:solidFill>
                <a:latin typeface="Arial Narrow" panose="020B0606020202030204" pitchFamily="34" charset="0"/>
              </a:rPr>
              <a:t>le </a:t>
            </a:r>
            <a:r>
              <a:rPr lang="fr-FR" sz="2200" dirty="0" smtClean="0">
                <a:solidFill>
                  <a:schemeClr val="tx1">
                    <a:lumMod val="75000"/>
                    <a:lumOff val="25000"/>
                  </a:schemeClr>
                </a:solidFill>
                <a:latin typeface="Arial Narrow" panose="020B0606020202030204" pitchFamily="34" charset="0"/>
              </a:rPr>
              <a:t>fichier «</a:t>
            </a:r>
            <a:r>
              <a:rPr lang="fr-FR" sz="2200" dirty="0">
                <a:solidFill>
                  <a:schemeClr val="tx1">
                    <a:lumMod val="75000"/>
                    <a:lumOff val="25000"/>
                  </a:schemeClr>
                </a:solidFill>
                <a:latin typeface="Arial Narrow" panose="020B0606020202030204" pitchFamily="34" charset="0"/>
              </a:rPr>
              <a:t> Standard Fonctions »</a:t>
            </a:r>
          </a:p>
          <a:p>
            <a:endParaRPr lang="fr-FR" sz="2200" dirty="0"/>
          </a:p>
        </p:txBody>
      </p:sp>
    </p:spTree>
    <p:extLst>
      <p:ext uri="{BB962C8B-B14F-4D97-AF65-F5344CB8AC3E}">
        <p14:creationId xmlns:p14="http://schemas.microsoft.com/office/powerpoint/2010/main" val="3406596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32688" y="609601"/>
            <a:ext cx="9106662" cy="953477"/>
          </a:xfrm>
        </p:spPr>
        <p:txBody>
          <a:bodyPr>
            <a:normAutofit/>
          </a:bodyPr>
          <a:lstStyle/>
          <a:p>
            <a:r>
              <a:rPr lang="fr-FR" sz="4000" dirty="0" smtClean="0">
                <a:solidFill>
                  <a:schemeClr val="accent1">
                    <a:lumMod val="75000"/>
                  </a:schemeClr>
                </a:solidFill>
                <a:latin typeface="Arial Narrow" panose="020B0606020202030204" pitchFamily="34" charset="0"/>
              </a:rPr>
              <a:t>Scripts Utilisateurs</a:t>
            </a:r>
            <a:endParaRPr lang="fr-FR" sz="4000" dirty="0">
              <a:solidFill>
                <a:schemeClr val="accent1">
                  <a:lumMod val="75000"/>
                </a:schemeClr>
              </a:solidFill>
              <a:latin typeface="Arial Narrow" panose="020B0606020202030204" pitchFamily="34" charset="0"/>
            </a:endParaRPr>
          </a:p>
        </p:txBody>
      </p:sp>
      <p:sp>
        <p:nvSpPr>
          <p:cNvPr id="3" name="Espace réservé du contenu 2"/>
          <p:cNvSpPr>
            <a:spLocks noGrp="1"/>
          </p:cNvSpPr>
          <p:nvPr>
            <p:ph idx="1"/>
          </p:nvPr>
        </p:nvSpPr>
        <p:spPr>
          <a:xfrm>
            <a:off x="1264024" y="1787037"/>
            <a:ext cx="9142880" cy="2526345"/>
          </a:xfrm>
        </p:spPr>
        <p:txBody>
          <a:bodyPr>
            <a:normAutofit/>
          </a:bodyPr>
          <a:lstStyle/>
          <a:p>
            <a:pPr>
              <a:buClr>
                <a:srgbClr val="F36A4D"/>
              </a:buClr>
              <a:buFont typeface="Wingdings" panose="05000000000000000000" pitchFamily="2" charset="2"/>
              <a:buChar char="Ø"/>
            </a:pPr>
            <a:r>
              <a:rPr lang="fr-FR" sz="2400" dirty="0" smtClean="0">
                <a:solidFill>
                  <a:schemeClr val="tx1">
                    <a:lumMod val="75000"/>
                    <a:lumOff val="25000"/>
                  </a:schemeClr>
                </a:solidFill>
                <a:latin typeface="Arial Narrow" panose="020B0606020202030204" pitchFamily="34" charset="0"/>
              </a:rPr>
              <a:t>3. Scripts créés par chaque utilisateur, selon ses besoins </a:t>
            </a:r>
            <a:endParaRPr lang="fr-FR" sz="2400" dirty="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r>
              <a:rPr lang="fr-FR" sz="2000" dirty="0" smtClean="0">
                <a:solidFill>
                  <a:schemeClr val="tx1">
                    <a:lumMod val="75000"/>
                    <a:lumOff val="25000"/>
                  </a:schemeClr>
                </a:solidFill>
                <a:latin typeface="Arial Narrow" panose="020B0606020202030204" pitchFamily="34" charset="0"/>
              </a:rPr>
              <a:t>nommés </a:t>
            </a:r>
            <a:r>
              <a:rPr lang="fr-FR" sz="2000" dirty="0">
                <a:solidFill>
                  <a:schemeClr val="tx1">
                    <a:lumMod val="75000"/>
                    <a:lumOff val="25000"/>
                  </a:schemeClr>
                </a:solidFill>
                <a:latin typeface="Arial Narrow" panose="020B0606020202030204" pitchFamily="34" charset="0"/>
              </a:rPr>
              <a:t>par </a:t>
            </a:r>
            <a:r>
              <a:rPr lang="fr-FR" sz="2000" dirty="0" smtClean="0">
                <a:solidFill>
                  <a:schemeClr val="tx1">
                    <a:lumMod val="75000"/>
                    <a:lumOff val="25000"/>
                  </a:schemeClr>
                </a:solidFill>
                <a:latin typeface="Arial Narrow" panose="020B0606020202030204" pitchFamily="34" charset="0"/>
              </a:rPr>
              <a:t>l’utilisateur</a:t>
            </a:r>
          </a:p>
          <a:p>
            <a:pPr lvl="1">
              <a:buClr>
                <a:srgbClr val="F36A4D"/>
              </a:buClr>
              <a:buFont typeface="Courier New" panose="02070309020205020404" pitchFamily="49" charset="0"/>
              <a:buChar char="o"/>
            </a:pPr>
            <a:r>
              <a:rPr lang="fr-FR" sz="2000" dirty="0" smtClean="0">
                <a:solidFill>
                  <a:schemeClr val="tx1">
                    <a:lumMod val="75000"/>
                    <a:lumOff val="25000"/>
                  </a:schemeClr>
                </a:solidFill>
                <a:latin typeface="Arial Narrow" panose="020B0606020202030204" pitchFamily="34" charset="0"/>
              </a:rPr>
              <a:t>aussi nombreux que souhaités</a:t>
            </a:r>
            <a:endParaRPr lang="fr-FR" sz="2000" dirty="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r>
              <a:rPr lang="fr-FR" sz="2000" dirty="0" smtClean="0">
                <a:solidFill>
                  <a:schemeClr val="tx1">
                    <a:lumMod val="75000"/>
                    <a:lumOff val="25000"/>
                  </a:schemeClr>
                </a:solidFill>
                <a:latin typeface="Arial Narrow" panose="020B0606020202030204" pitchFamily="34" charset="0"/>
              </a:rPr>
              <a:t>en </a:t>
            </a:r>
            <a:r>
              <a:rPr lang="fr-FR" sz="2000" dirty="0" err="1" smtClean="0">
                <a:solidFill>
                  <a:schemeClr val="tx1">
                    <a:lumMod val="75000"/>
                    <a:lumOff val="25000"/>
                  </a:schemeClr>
                </a:solidFill>
                <a:latin typeface="Arial Narrow" panose="020B0606020202030204" pitchFamily="34" charset="0"/>
              </a:rPr>
              <a:t>visual</a:t>
            </a:r>
            <a:r>
              <a:rPr lang="fr-FR" sz="2000" dirty="0" smtClean="0">
                <a:solidFill>
                  <a:schemeClr val="tx1">
                    <a:lumMod val="75000"/>
                    <a:lumOff val="25000"/>
                  </a:schemeClr>
                </a:solidFill>
                <a:latin typeface="Arial Narrow" panose="020B0606020202030204" pitchFamily="34" charset="0"/>
              </a:rPr>
              <a:t> basic (.</a:t>
            </a:r>
            <a:r>
              <a:rPr lang="fr-FR" sz="2000" dirty="0" err="1" smtClean="0">
                <a:solidFill>
                  <a:schemeClr val="tx1">
                    <a:lumMod val="75000"/>
                    <a:lumOff val="25000"/>
                  </a:schemeClr>
                </a:solidFill>
                <a:latin typeface="Arial Narrow" panose="020B0606020202030204" pitchFamily="34" charset="0"/>
              </a:rPr>
              <a:t>vbs</a:t>
            </a:r>
            <a:r>
              <a:rPr lang="fr-FR" sz="2000" dirty="0" smtClean="0">
                <a:solidFill>
                  <a:schemeClr val="tx1">
                    <a:lumMod val="75000"/>
                    <a:lumOff val="25000"/>
                  </a:schemeClr>
                </a:solidFill>
                <a:latin typeface="Arial Narrow" panose="020B0606020202030204" pitchFamily="34" charset="0"/>
              </a:rPr>
              <a:t>)</a:t>
            </a:r>
          </a:p>
          <a:p>
            <a:pPr lvl="1">
              <a:buClr>
                <a:srgbClr val="F36A4D"/>
              </a:buClr>
              <a:buFont typeface="Courier New" panose="02070309020205020404" pitchFamily="49" charset="0"/>
              <a:buChar char="o"/>
            </a:pPr>
            <a:r>
              <a:rPr lang="fr-FR" sz="2000" dirty="0" smtClean="0">
                <a:solidFill>
                  <a:schemeClr val="tx1">
                    <a:lumMod val="75000"/>
                    <a:lumOff val="25000"/>
                  </a:schemeClr>
                </a:solidFill>
                <a:latin typeface="Arial Narrow" panose="020B0606020202030204" pitchFamily="34" charset="0"/>
              </a:rPr>
              <a:t>éditables dans WinIBW </a:t>
            </a:r>
            <a:endParaRPr lang="fr-FR" sz="2000" dirty="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r>
              <a:rPr lang="fr-FR" sz="2000" dirty="0" smtClean="0">
                <a:solidFill>
                  <a:schemeClr val="tx1">
                    <a:lumMod val="75000"/>
                    <a:lumOff val="25000"/>
                  </a:schemeClr>
                </a:solidFill>
                <a:latin typeface="Arial Narrow" panose="020B0606020202030204" pitchFamily="34" charset="0"/>
              </a:rPr>
              <a:t>enregistrés dans : C:\oclcpica\WinIBW30\Profiles\[nom de l’utilisateur]  : fichier winibw.vbs</a:t>
            </a:r>
          </a:p>
          <a:p>
            <a:pPr lvl="1">
              <a:buClr>
                <a:srgbClr val="F36A4D"/>
              </a:buClr>
              <a:buFont typeface="Courier New" panose="02070309020205020404" pitchFamily="49" charset="0"/>
              <a:buChar char="o"/>
            </a:pPr>
            <a:endParaRPr lang="fr-FR" sz="2000" dirty="0" smtClean="0">
              <a:solidFill>
                <a:schemeClr val="tx1">
                  <a:lumMod val="75000"/>
                  <a:lumOff val="25000"/>
                </a:schemeClr>
              </a:solidFill>
              <a:latin typeface="Arial Narrow" panose="020B0606020202030204" pitchFamily="34" charset="0"/>
            </a:endParaRPr>
          </a:p>
          <a:p>
            <a:pPr lvl="1">
              <a:buClr>
                <a:srgbClr val="F36A4D"/>
              </a:buClr>
              <a:buFont typeface="Courier New" panose="02070309020205020404" pitchFamily="49" charset="0"/>
              <a:buChar char="o"/>
            </a:pPr>
            <a:endParaRPr lang="fr-FR" sz="2000" dirty="0" smtClean="0">
              <a:solidFill>
                <a:schemeClr val="tx1">
                  <a:lumMod val="75000"/>
                  <a:lumOff val="25000"/>
                </a:schemeClr>
              </a:solidFill>
              <a:latin typeface="Arial Narrow" panose="020B0606020202030204" pitchFamily="34" charset="0"/>
            </a:endParaRPr>
          </a:p>
          <a:p>
            <a:pPr marL="457200" lvl="1" indent="0">
              <a:buClr>
                <a:srgbClr val="C00000"/>
              </a:buClr>
              <a:buNone/>
            </a:pPr>
            <a:endParaRPr lang="fr-FR" sz="2000" dirty="0">
              <a:solidFill>
                <a:schemeClr val="tx1">
                  <a:lumMod val="75000"/>
                  <a:lumOff val="25000"/>
                </a:schemeClr>
              </a:solidFill>
              <a:latin typeface="Arial Narrow" panose="020B0606020202030204" pitchFamily="34" charset="0"/>
            </a:endParaRPr>
          </a:p>
          <a:p>
            <a:pPr marL="457200" lvl="1" indent="0">
              <a:buClr>
                <a:srgbClr val="C00000"/>
              </a:buClr>
              <a:buNone/>
            </a:pPr>
            <a:endParaRPr lang="fr-FR" sz="2000" dirty="0">
              <a:solidFill>
                <a:schemeClr val="tx1">
                  <a:lumMod val="75000"/>
                  <a:lumOff val="25000"/>
                </a:schemeClr>
              </a:solidFill>
              <a:latin typeface="Arial Narrow" panose="020B0606020202030204" pitchFamily="34" charset="0"/>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5</a:t>
            </a:fld>
            <a:endParaRPr lang="fr-FR"/>
          </a:p>
        </p:txBody>
      </p:sp>
      <p:pic>
        <p:nvPicPr>
          <p:cNvPr id="5" name="Image 4"/>
          <p:cNvPicPr>
            <a:picLocks noChangeAspect="1"/>
          </p:cNvPicPr>
          <p:nvPr/>
        </p:nvPicPr>
        <p:blipFill>
          <a:blip r:embed="rId3"/>
          <a:stretch>
            <a:fillRect/>
          </a:stretch>
        </p:blipFill>
        <p:spPr>
          <a:xfrm>
            <a:off x="7387127" y="4354685"/>
            <a:ext cx="3966673" cy="2184227"/>
          </a:xfrm>
          <a:prstGeom prst="rect">
            <a:avLst/>
          </a:prstGeom>
        </p:spPr>
      </p:pic>
      <p:sp>
        <p:nvSpPr>
          <p:cNvPr id="8" name="Espace réservé du pied de page 3"/>
          <p:cNvSpPr>
            <a:spLocks noGrp="1"/>
          </p:cNvSpPr>
          <p:nvPr>
            <p:ph type="ftr" sz="quarter" idx="11"/>
          </p:nvPr>
        </p:nvSpPr>
        <p:spPr>
          <a:xfrm>
            <a:off x="4038600" y="6356350"/>
            <a:ext cx="4114800" cy="365125"/>
          </a:xfrm>
        </p:spPr>
        <p:txBody>
          <a:bodyPr/>
          <a:lstStyle/>
          <a:p>
            <a:r>
              <a:rPr lang="fr-FR" dirty="0" err="1" smtClean="0">
                <a:solidFill>
                  <a:schemeClr val="tx1">
                    <a:lumMod val="75000"/>
                    <a:lumOff val="25000"/>
                  </a:schemeClr>
                </a:solidFill>
              </a:rPr>
              <a:t>Hackathon</a:t>
            </a:r>
            <a:r>
              <a:rPr lang="fr-FR" dirty="0" smtClean="0">
                <a:solidFill>
                  <a:schemeClr val="tx1">
                    <a:lumMod val="75000"/>
                    <a:lumOff val="25000"/>
                  </a:schemeClr>
                </a:solidFill>
              </a:rPr>
              <a:t> scripts </a:t>
            </a:r>
            <a:r>
              <a:rPr lang="fr-FR" dirty="0" err="1" smtClean="0">
                <a:solidFill>
                  <a:schemeClr val="tx1">
                    <a:lumMod val="75000"/>
                    <a:lumOff val="25000"/>
                  </a:schemeClr>
                </a:solidFill>
              </a:rPr>
              <a:t>winibw</a:t>
            </a:r>
            <a:r>
              <a:rPr lang="fr-FR" dirty="0" smtClean="0">
                <a:solidFill>
                  <a:schemeClr val="tx1">
                    <a:lumMod val="75000"/>
                    <a:lumOff val="25000"/>
                  </a:schemeClr>
                </a:solidFill>
              </a:rPr>
              <a:t> – J. </a:t>
            </a:r>
            <a:r>
              <a:rPr lang="fr-FR" dirty="0" err="1" smtClean="0">
                <a:solidFill>
                  <a:schemeClr val="tx1">
                    <a:lumMod val="75000"/>
                    <a:lumOff val="25000"/>
                  </a:schemeClr>
                </a:solidFill>
              </a:rPr>
              <a:t>Villiseck</a:t>
            </a:r>
            <a:endParaRPr lang="fr-FR" dirty="0">
              <a:solidFill>
                <a:schemeClr val="tx1">
                  <a:lumMod val="75000"/>
                  <a:lumOff val="25000"/>
                </a:schemeClr>
              </a:solidFill>
            </a:endParaRPr>
          </a:p>
        </p:txBody>
      </p:sp>
      <p:sp>
        <p:nvSpPr>
          <p:cNvPr id="7" name="ZoneTexte 6"/>
          <p:cNvSpPr txBox="1"/>
          <p:nvPr/>
        </p:nvSpPr>
        <p:spPr>
          <a:xfrm>
            <a:off x="1264024" y="4313382"/>
            <a:ext cx="6041941" cy="1446550"/>
          </a:xfrm>
          <a:prstGeom prst="rect">
            <a:avLst/>
          </a:prstGeom>
          <a:noFill/>
        </p:spPr>
        <p:txBody>
          <a:bodyPr wrap="square" rtlCol="0">
            <a:spAutoFit/>
          </a:bodyPr>
          <a:lstStyle/>
          <a:p>
            <a:endParaRPr lang="fr-FR" sz="2200" dirty="0" smtClean="0">
              <a:solidFill>
                <a:schemeClr val="tx1">
                  <a:lumMod val="75000"/>
                  <a:lumOff val="25000"/>
                </a:schemeClr>
              </a:solidFill>
              <a:latin typeface="Arial Narrow" panose="020B0606020202030204" pitchFamily="34" charset="0"/>
            </a:endParaRPr>
          </a:p>
          <a:p>
            <a:r>
              <a:rPr lang="fr-FR" sz="2200" dirty="0" smtClean="0">
                <a:solidFill>
                  <a:schemeClr val="tx1">
                    <a:lumMod val="75000"/>
                    <a:lumOff val="25000"/>
                  </a:schemeClr>
                </a:solidFill>
                <a:latin typeface="Arial Narrow" panose="020B0606020202030204" pitchFamily="34" charset="0"/>
              </a:rPr>
              <a:t>Dans </a:t>
            </a:r>
            <a:r>
              <a:rPr lang="fr-FR" sz="2200" dirty="0">
                <a:solidFill>
                  <a:schemeClr val="tx1">
                    <a:lumMod val="75000"/>
                    <a:lumOff val="25000"/>
                  </a:schemeClr>
                </a:solidFill>
                <a:latin typeface="Arial Narrow" panose="020B0606020202030204" pitchFamily="34" charset="0"/>
              </a:rPr>
              <a:t>le menu </a:t>
            </a:r>
            <a:r>
              <a:rPr lang="fr-FR" sz="2200" dirty="0" smtClean="0">
                <a:solidFill>
                  <a:schemeClr val="tx1">
                    <a:lumMod val="75000"/>
                    <a:lumOff val="25000"/>
                  </a:schemeClr>
                </a:solidFill>
                <a:latin typeface="Arial Narrow" panose="020B0606020202030204" pitchFamily="34" charset="0"/>
              </a:rPr>
              <a:t>Options &gt; </a:t>
            </a:r>
            <a:r>
              <a:rPr lang="fr-FR" sz="2200" i="1" dirty="0" smtClean="0">
                <a:solidFill>
                  <a:schemeClr val="tx1">
                    <a:lumMod val="75000"/>
                    <a:lumOff val="25000"/>
                  </a:schemeClr>
                </a:solidFill>
                <a:latin typeface="Arial Narrow" panose="020B0606020202030204" pitchFamily="34" charset="0"/>
              </a:rPr>
              <a:t>Personnaliser</a:t>
            </a:r>
            <a:r>
              <a:rPr lang="fr-FR" sz="2200" dirty="0" smtClean="0">
                <a:solidFill>
                  <a:schemeClr val="tx1">
                    <a:lumMod val="75000"/>
                    <a:lumOff val="25000"/>
                  </a:schemeClr>
                </a:solidFill>
                <a:latin typeface="Arial Narrow" panose="020B0606020202030204" pitchFamily="34" charset="0"/>
              </a:rPr>
              <a:t> </a:t>
            </a:r>
            <a:r>
              <a:rPr lang="fr-FR" sz="2200" dirty="0">
                <a:solidFill>
                  <a:schemeClr val="tx1">
                    <a:lumMod val="75000"/>
                    <a:lumOff val="25000"/>
                  </a:schemeClr>
                </a:solidFill>
                <a:latin typeface="Arial Narrow" panose="020B0606020202030204" pitchFamily="34" charset="0"/>
              </a:rPr>
              <a:t>de </a:t>
            </a:r>
            <a:r>
              <a:rPr lang="fr-FR" sz="2200" dirty="0" err="1" smtClean="0">
                <a:solidFill>
                  <a:schemeClr val="tx1">
                    <a:lumMod val="75000"/>
                    <a:lumOff val="25000"/>
                  </a:schemeClr>
                </a:solidFill>
                <a:latin typeface="Arial Narrow" panose="020B0606020202030204" pitchFamily="34" charset="0"/>
              </a:rPr>
              <a:t>WinIbW</a:t>
            </a:r>
            <a:r>
              <a:rPr lang="fr-FR" sz="2200" dirty="0">
                <a:solidFill>
                  <a:schemeClr val="tx1">
                    <a:lumMod val="75000"/>
                    <a:lumOff val="25000"/>
                  </a:schemeClr>
                </a:solidFill>
                <a:latin typeface="Arial Narrow" panose="020B0606020202030204" pitchFamily="34" charset="0"/>
              </a:rPr>
              <a:t>, </a:t>
            </a:r>
            <a:r>
              <a:rPr lang="fr-FR" sz="2200" dirty="0" smtClean="0">
                <a:solidFill>
                  <a:schemeClr val="tx1">
                    <a:lumMod val="75000"/>
                    <a:lumOff val="25000"/>
                  </a:schemeClr>
                </a:solidFill>
                <a:latin typeface="Arial Narrow" panose="020B0606020202030204" pitchFamily="34" charset="0"/>
              </a:rPr>
              <a:t>tous ces </a:t>
            </a:r>
            <a:r>
              <a:rPr lang="fr-FR" sz="2200" dirty="0">
                <a:solidFill>
                  <a:schemeClr val="tx1">
                    <a:lumMod val="75000"/>
                    <a:lumOff val="25000"/>
                  </a:schemeClr>
                </a:solidFill>
                <a:latin typeface="Arial Narrow" panose="020B0606020202030204" pitchFamily="34" charset="0"/>
              </a:rPr>
              <a:t>scripts sont classés dans le fichier « Fonctions »</a:t>
            </a:r>
          </a:p>
          <a:p>
            <a:endParaRPr lang="fr-FR" sz="2200" dirty="0"/>
          </a:p>
        </p:txBody>
      </p:sp>
    </p:spTree>
    <p:extLst>
      <p:ext uri="{BB962C8B-B14F-4D97-AF65-F5344CB8AC3E}">
        <p14:creationId xmlns:p14="http://schemas.microsoft.com/office/powerpoint/2010/main" val="1898110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832104" y="609601"/>
            <a:ext cx="9207246" cy="953477"/>
          </a:xfrm>
        </p:spPr>
        <p:txBody>
          <a:bodyPr>
            <a:normAutofit fontScale="90000"/>
          </a:bodyPr>
          <a:lstStyle/>
          <a:p>
            <a:r>
              <a:rPr lang="fr-FR" sz="4000" dirty="0" smtClean="0">
                <a:solidFill>
                  <a:schemeClr val="accent1">
                    <a:lumMod val="75000"/>
                  </a:schemeClr>
                </a:solidFill>
                <a:latin typeface="Arial Narrow" panose="020B0606020202030204" pitchFamily="34" charset="0"/>
              </a:rPr>
              <a:t>Précautions d’usage pour le </a:t>
            </a:r>
            <a:r>
              <a:rPr lang="fr-FR" sz="4000" dirty="0" err="1" smtClean="0">
                <a:solidFill>
                  <a:schemeClr val="accent1">
                    <a:lumMod val="75000"/>
                  </a:schemeClr>
                </a:solidFill>
                <a:latin typeface="Arial Narrow" panose="020B0606020202030204" pitchFamily="34" charset="0"/>
              </a:rPr>
              <a:t>hackathon</a:t>
            </a:r>
            <a:r>
              <a:rPr lang="fr-FR" sz="4000" dirty="0" smtClean="0">
                <a:solidFill>
                  <a:schemeClr val="accent1">
                    <a:lumMod val="75000"/>
                  </a:schemeClr>
                </a:solidFill>
                <a:latin typeface="Arial Narrow" panose="020B0606020202030204" pitchFamily="34" charset="0"/>
              </a:rPr>
              <a:t>… et après</a:t>
            </a:r>
            <a:endParaRPr lang="fr-FR" sz="4000" dirty="0">
              <a:solidFill>
                <a:schemeClr val="accent1">
                  <a:lumMod val="75000"/>
                </a:schemeClr>
              </a:solidFill>
              <a:latin typeface="Arial Narrow" panose="020B0606020202030204" pitchFamily="34" charset="0"/>
            </a:endParaRPr>
          </a:p>
        </p:txBody>
      </p:sp>
      <p:sp>
        <p:nvSpPr>
          <p:cNvPr id="5" name="Espace réservé du numéro de diapositive 4"/>
          <p:cNvSpPr>
            <a:spLocks noGrp="1"/>
          </p:cNvSpPr>
          <p:nvPr>
            <p:ph type="sldNum" sz="quarter" idx="12"/>
          </p:nvPr>
        </p:nvSpPr>
        <p:spPr/>
        <p:txBody>
          <a:bodyPr/>
          <a:lstStyle/>
          <a:p>
            <a:fld id="{5CE2FCBC-EEB5-4C69-B74C-B6D6B76A6DCD}" type="slidenum">
              <a:rPr lang="fr-FR" smtClean="0"/>
              <a:t>6</a:t>
            </a:fld>
            <a:endParaRPr lang="fr-FR"/>
          </a:p>
        </p:txBody>
      </p:sp>
      <p:sp>
        <p:nvSpPr>
          <p:cNvPr id="6" name="Espace réservé du contenu 2"/>
          <p:cNvSpPr txBox="1">
            <a:spLocks/>
          </p:cNvSpPr>
          <p:nvPr/>
        </p:nvSpPr>
        <p:spPr>
          <a:xfrm>
            <a:off x="674884" y="1690864"/>
            <a:ext cx="11148307" cy="4537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i="1" dirty="0" smtClean="0">
                <a:solidFill>
                  <a:srgbClr val="F36A4D"/>
                </a:solidFill>
                <a:latin typeface="Arial Narrow" panose="020B0606020202030204" pitchFamily="34" charset="0"/>
                <a:cs typeface="Times New Roman" panose="02020603050405020304" pitchFamily="18" charset="0"/>
              </a:rPr>
              <a:t>Le </a:t>
            </a:r>
            <a:r>
              <a:rPr lang="fr-FR" b="1" i="1" dirty="0" err="1" smtClean="0">
                <a:solidFill>
                  <a:srgbClr val="F36A4D"/>
                </a:solidFill>
                <a:latin typeface="Arial Narrow" panose="020B0606020202030204" pitchFamily="34" charset="0"/>
                <a:cs typeface="Times New Roman" panose="02020603050405020304" pitchFamily="18" charset="0"/>
              </a:rPr>
              <a:t>Sudoc</a:t>
            </a:r>
            <a:r>
              <a:rPr lang="fr-FR" b="1" i="1" dirty="0" smtClean="0">
                <a:solidFill>
                  <a:srgbClr val="F36A4D"/>
                </a:solidFill>
                <a:latin typeface="Arial Narrow" panose="020B0606020202030204" pitchFamily="34" charset="0"/>
                <a:cs typeface="Times New Roman" panose="02020603050405020304" pitchFamily="18" charset="0"/>
              </a:rPr>
              <a:t> est un catalogue mutualisé </a:t>
            </a:r>
            <a:r>
              <a:rPr lang="fr-FR" b="1" i="1" dirty="0" smtClean="0">
                <a:solidFill>
                  <a:srgbClr val="F36A4D"/>
                </a:solidFill>
                <a:latin typeface="Arial Narrow" panose="020B0606020202030204" pitchFamily="34" charset="0"/>
                <a:cs typeface="Times New Roman" panose="02020603050405020304" pitchFamily="18" charset="0"/>
                <a:sym typeface="Wingdings" panose="05000000000000000000" pitchFamily="2" charset="2"/>
              </a:rPr>
              <a:t> une notice appartient à tout le monde.</a:t>
            </a:r>
            <a:endParaRPr lang="fr-FR" b="1" i="1" dirty="0" smtClean="0">
              <a:solidFill>
                <a:srgbClr val="F36A4D"/>
              </a:solidFill>
              <a:latin typeface="Arial Narrow" panose="020B0606020202030204" pitchFamily="34" charset="0"/>
              <a:cs typeface="Times New Roman" panose="02020603050405020304" pitchFamily="18" charset="0"/>
            </a:endParaRPr>
          </a:p>
          <a:p>
            <a:pPr marL="0" indent="0">
              <a:buNone/>
            </a:pPr>
            <a:r>
              <a:rPr lang="fr-FR" sz="2400" dirty="0" smtClean="0">
                <a:solidFill>
                  <a:schemeClr val="tx1">
                    <a:lumMod val="75000"/>
                    <a:lumOff val="25000"/>
                  </a:schemeClr>
                </a:solidFill>
                <a:latin typeface="Arial Narrow" panose="020B0606020202030204" pitchFamily="34" charset="0"/>
              </a:rPr>
              <a:t>En modifiant / corrigeant une notice, je modifie / corrige la notice de plusieurs établissements détenteurs du document concerné.</a:t>
            </a:r>
          </a:p>
          <a:p>
            <a:pPr marL="0" indent="0">
              <a:buNone/>
            </a:pPr>
            <a:endParaRPr lang="fr-FR" sz="2400" dirty="0" smtClean="0">
              <a:solidFill>
                <a:schemeClr val="tx1">
                  <a:lumMod val="75000"/>
                  <a:lumOff val="25000"/>
                </a:schemeClr>
              </a:solidFill>
              <a:latin typeface="Arial Narrow" panose="020B0606020202030204" pitchFamily="34" charset="0"/>
            </a:endParaRPr>
          </a:p>
          <a:p>
            <a:pPr marL="0" indent="0">
              <a:buNone/>
            </a:pPr>
            <a:r>
              <a:rPr lang="fr-FR" sz="2400" dirty="0" smtClean="0">
                <a:solidFill>
                  <a:schemeClr val="tx1">
                    <a:lumMod val="75000"/>
                    <a:lumOff val="25000"/>
                  </a:schemeClr>
                </a:solidFill>
                <a:latin typeface="Arial Narrow" panose="020B0606020202030204" pitchFamily="34" charset="0"/>
              </a:rPr>
              <a:t>Il n’y a pas toujours de retour en arrière possible. </a:t>
            </a:r>
            <a:r>
              <a:rPr lang="fr-FR" b="1" i="1" dirty="0">
                <a:solidFill>
                  <a:srgbClr val="F36A4D"/>
                </a:solidFill>
                <a:latin typeface="Arial Narrow" panose="020B0606020202030204" pitchFamily="34" charset="0"/>
                <a:cs typeface="Times New Roman" panose="02020603050405020304" pitchFamily="18" charset="0"/>
              </a:rPr>
              <a:t>Soyez prudents ! </a:t>
            </a:r>
          </a:p>
          <a:p>
            <a:pPr marL="0" indent="0">
              <a:buNone/>
            </a:pPr>
            <a:endParaRPr lang="fr-FR" sz="2400" dirty="0" smtClean="0">
              <a:solidFill>
                <a:schemeClr val="tx1">
                  <a:lumMod val="75000"/>
                  <a:lumOff val="25000"/>
                </a:schemeClr>
              </a:solidFill>
              <a:latin typeface="Arial Narrow" panose="020B0606020202030204" pitchFamily="34" charset="0"/>
            </a:endParaRPr>
          </a:p>
          <a:p>
            <a:pPr marL="0" indent="0">
              <a:buNone/>
            </a:pPr>
            <a:r>
              <a:rPr lang="fr-FR" sz="2400" dirty="0" smtClean="0">
                <a:solidFill>
                  <a:schemeClr val="tx1">
                    <a:lumMod val="75000"/>
                    <a:lumOff val="25000"/>
                  </a:schemeClr>
                </a:solidFill>
                <a:latin typeface="Arial Narrow" panose="020B0606020202030204" pitchFamily="34" charset="0"/>
              </a:rPr>
              <a:t>Le </a:t>
            </a:r>
            <a:r>
              <a:rPr lang="fr-FR" sz="2400" dirty="0" err="1" smtClean="0">
                <a:solidFill>
                  <a:schemeClr val="tx1">
                    <a:lumMod val="75000"/>
                    <a:lumOff val="25000"/>
                  </a:schemeClr>
                </a:solidFill>
                <a:latin typeface="Arial Narrow" panose="020B0606020202030204" pitchFamily="34" charset="0"/>
              </a:rPr>
              <a:t>hackathon</a:t>
            </a:r>
            <a:r>
              <a:rPr lang="fr-FR" sz="2400" dirty="0" smtClean="0">
                <a:solidFill>
                  <a:schemeClr val="tx1">
                    <a:lumMod val="75000"/>
                    <a:lumOff val="25000"/>
                  </a:schemeClr>
                </a:solidFill>
                <a:latin typeface="Arial Narrow" panose="020B0606020202030204" pitchFamily="34" charset="0"/>
              </a:rPr>
              <a:t> va vous faire travailler sur la base de tests et d’exercice. </a:t>
            </a:r>
            <a:br>
              <a:rPr lang="fr-FR" sz="2400" dirty="0" smtClean="0">
                <a:solidFill>
                  <a:schemeClr val="tx1">
                    <a:lumMod val="75000"/>
                    <a:lumOff val="25000"/>
                  </a:schemeClr>
                </a:solidFill>
                <a:latin typeface="Arial Narrow" panose="020B0606020202030204" pitchFamily="34" charset="0"/>
              </a:rPr>
            </a:br>
            <a:r>
              <a:rPr lang="fr-FR" sz="2400" dirty="0" smtClean="0">
                <a:solidFill>
                  <a:schemeClr val="tx1">
                    <a:lumMod val="75000"/>
                    <a:lumOff val="25000"/>
                  </a:schemeClr>
                </a:solidFill>
                <a:latin typeface="Arial Narrow" panose="020B0606020202030204" pitchFamily="34" charset="0"/>
              </a:rPr>
              <a:t>De retour chez vous, vous agirez : </a:t>
            </a:r>
          </a:p>
          <a:p>
            <a:pPr>
              <a:buFontTx/>
              <a:buChar char="-"/>
            </a:pPr>
            <a:r>
              <a:rPr lang="fr-FR" sz="2400" dirty="0" smtClean="0">
                <a:solidFill>
                  <a:schemeClr val="tx1">
                    <a:lumMod val="75000"/>
                    <a:lumOff val="25000"/>
                  </a:schemeClr>
                </a:solidFill>
                <a:latin typeface="Arial Narrow" panose="020B0606020202030204" pitchFamily="34" charset="0"/>
              </a:rPr>
              <a:t>sur la base de production </a:t>
            </a:r>
          </a:p>
          <a:p>
            <a:pPr>
              <a:buFontTx/>
              <a:buChar char="-"/>
            </a:pPr>
            <a:r>
              <a:rPr lang="fr-FR" sz="2400" dirty="0" smtClean="0">
                <a:solidFill>
                  <a:schemeClr val="tx1">
                    <a:lumMod val="75000"/>
                    <a:lumOff val="25000"/>
                  </a:schemeClr>
                </a:solidFill>
                <a:latin typeface="Arial Narrow" panose="020B0606020202030204" pitchFamily="34" charset="0"/>
              </a:rPr>
              <a:t>Sur un lot de notices et non plus à l’unité</a:t>
            </a:r>
            <a:endParaRPr lang="fr-FR" sz="2400" dirty="0">
              <a:solidFill>
                <a:schemeClr val="tx1">
                  <a:lumMod val="75000"/>
                  <a:lumOff val="25000"/>
                </a:schemeClr>
              </a:solidFill>
              <a:latin typeface="Arial Narrow" panose="020B0606020202030204" pitchFamily="34" charset="0"/>
            </a:endParaRPr>
          </a:p>
        </p:txBody>
      </p:sp>
      <p:sp>
        <p:nvSpPr>
          <p:cNvPr id="8" name="Espace réservé du pied de page 3"/>
          <p:cNvSpPr>
            <a:spLocks noGrp="1"/>
          </p:cNvSpPr>
          <p:nvPr>
            <p:ph type="ftr" sz="quarter" idx="11"/>
          </p:nvPr>
        </p:nvSpPr>
        <p:spPr>
          <a:xfrm>
            <a:off x="4038600" y="6356350"/>
            <a:ext cx="4114800" cy="365125"/>
          </a:xfrm>
        </p:spPr>
        <p:txBody>
          <a:bodyPr/>
          <a:lstStyle/>
          <a:p>
            <a:r>
              <a:rPr lang="fr-FR" dirty="0" err="1" smtClean="0">
                <a:solidFill>
                  <a:schemeClr val="tx1">
                    <a:lumMod val="75000"/>
                    <a:lumOff val="25000"/>
                  </a:schemeClr>
                </a:solidFill>
              </a:rPr>
              <a:t>Hackathon</a:t>
            </a:r>
            <a:r>
              <a:rPr lang="fr-FR" dirty="0" smtClean="0">
                <a:solidFill>
                  <a:schemeClr val="tx1">
                    <a:lumMod val="75000"/>
                    <a:lumOff val="25000"/>
                  </a:schemeClr>
                </a:solidFill>
              </a:rPr>
              <a:t> scripts </a:t>
            </a:r>
            <a:r>
              <a:rPr lang="fr-FR" dirty="0" err="1" smtClean="0">
                <a:solidFill>
                  <a:schemeClr val="tx1">
                    <a:lumMod val="75000"/>
                    <a:lumOff val="25000"/>
                  </a:schemeClr>
                </a:solidFill>
              </a:rPr>
              <a:t>winibw</a:t>
            </a:r>
            <a:r>
              <a:rPr lang="fr-FR" dirty="0" smtClean="0">
                <a:solidFill>
                  <a:schemeClr val="tx1">
                    <a:lumMod val="75000"/>
                    <a:lumOff val="25000"/>
                  </a:schemeClr>
                </a:solidFill>
              </a:rPr>
              <a:t> – J. </a:t>
            </a:r>
            <a:r>
              <a:rPr lang="fr-FR" dirty="0" err="1" smtClean="0">
                <a:solidFill>
                  <a:schemeClr val="tx1">
                    <a:lumMod val="75000"/>
                    <a:lumOff val="25000"/>
                  </a:schemeClr>
                </a:solidFill>
              </a:rPr>
              <a:t>Villiseck</a:t>
            </a:r>
            <a:endParaRPr lang="fr-FR" dirty="0">
              <a:solidFill>
                <a:schemeClr val="tx1">
                  <a:lumMod val="75000"/>
                  <a:lumOff val="25000"/>
                </a:schemeClr>
              </a:solidFill>
            </a:endParaRPr>
          </a:p>
        </p:txBody>
      </p:sp>
      <p:sp>
        <p:nvSpPr>
          <p:cNvPr id="3" name="Parenthèse fermante 2"/>
          <p:cNvSpPr/>
          <p:nvPr/>
        </p:nvSpPr>
        <p:spPr>
          <a:xfrm>
            <a:off x="6185199" y="5157216"/>
            <a:ext cx="338328" cy="905256"/>
          </a:xfrm>
          <a:prstGeom prst="rightBracket">
            <a:avLst/>
          </a:prstGeom>
          <a:ln w="38100">
            <a:solidFill>
              <a:srgbClr val="F36A4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Rectangle à coins arrondis 8"/>
          <p:cNvSpPr/>
          <p:nvPr/>
        </p:nvSpPr>
        <p:spPr>
          <a:xfrm>
            <a:off x="6529623" y="5029429"/>
            <a:ext cx="4654296" cy="914400"/>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fr-FR" sz="2800" b="1" i="1" dirty="0">
                <a:solidFill>
                  <a:srgbClr val="F36A4D"/>
                </a:solidFill>
                <a:latin typeface="Arial Narrow" panose="020B0606020202030204" pitchFamily="34" charset="0"/>
                <a:cs typeface="Times New Roman" panose="02020603050405020304" pitchFamily="18" charset="0"/>
              </a:rPr>
              <a:t>Soyez doublements prudents !!</a:t>
            </a:r>
          </a:p>
        </p:txBody>
      </p:sp>
    </p:spTree>
    <p:extLst>
      <p:ext uri="{BB962C8B-B14F-4D97-AF65-F5344CB8AC3E}">
        <p14:creationId xmlns:p14="http://schemas.microsoft.com/office/powerpoint/2010/main" val="2502246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a:spLocks noGrp="1"/>
          </p:cNvSpPr>
          <p:nvPr>
            <p:ph type="title"/>
          </p:nvPr>
        </p:nvSpPr>
        <p:spPr>
          <a:xfrm>
            <a:off x="832104" y="609601"/>
            <a:ext cx="9207246" cy="953477"/>
          </a:xfrm>
        </p:spPr>
        <p:txBody>
          <a:bodyPr>
            <a:normAutofit fontScale="90000"/>
          </a:bodyPr>
          <a:lstStyle/>
          <a:p>
            <a:r>
              <a:rPr lang="fr-FR" sz="4000" dirty="0" smtClean="0">
                <a:solidFill>
                  <a:schemeClr val="accent1">
                    <a:lumMod val="75000"/>
                  </a:schemeClr>
                </a:solidFill>
                <a:latin typeface="Arial Narrow" panose="020B0606020202030204" pitchFamily="34" charset="0"/>
              </a:rPr>
              <a:t>Précautions d’usage pour le </a:t>
            </a:r>
            <a:r>
              <a:rPr lang="fr-FR" sz="4000" dirty="0" err="1" smtClean="0">
                <a:solidFill>
                  <a:schemeClr val="accent1">
                    <a:lumMod val="75000"/>
                  </a:schemeClr>
                </a:solidFill>
                <a:latin typeface="Arial Narrow" panose="020B0606020202030204" pitchFamily="34" charset="0"/>
              </a:rPr>
              <a:t>hackathon</a:t>
            </a:r>
            <a:r>
              <a:rPr lang="fr-FR" sz="4000" dirty="0" smtClean="0">
                <a:solidFill>
                  <a:schemeClr val="accent1">
                    <a:lumMod val="75000"/>
                  </a:schemeClr>
                </a:solidFill>
                <a:latin typeface="Arial Narrow" panose="020B0606020202030204" pitchFamily="34" charset="0"/>
              </a:rPr>
              <a:t>… et après</a:t>
            </a:r>
            <a:endParaRPr lang="fr-FR" sz="4000" dirty="0">
              <a:solidFill>
                <a:schemeClr val="accent1">
                  <a:lumMod val="75000"/>
                </a:schemeClr>
              </a:solidFill>
              <a:latin typeface="Arial Narrow" panose="020B0606020202030204" pitchFamily="34" charset="0"/>
            </a:endParaRPr>
          </a:p>
        </p:txBody>
      </p:sp>
      <p:sp>
        <p:nvSpPr>
          <p:cNvPr id="5" name="Espace réservé du numéro de diapositive 4"/>
          <p:cNvSpPr>
            <a:spLocks noGrp="1"/>
          </p:cNvSpPr>
          <p:nvPr>
            <p:ph type="sldNum" sz="quarter" idx="12"/>
          </p:nvPr>
        </p:nvSpPr>
        <p:spPr/>
        <p:txBody>
          <a:bodyPr/>
          <a:lstStyle/>
          <a:p>
            <a:fld id="{5CE2FCBC-EEB5-4C69-B74C-B6D6B76A6DCD}" type="slidenum">
              <a:rPr lang="fr-FR" smtClean="0"/>
              <a:t>7</a:t>
            </a:fld>
            <a:endParaRPr lang="fr-FR"/>
          </a:p>
        </p:txBody>
      </p:sp>
      <p:sp>
        <p:nvSpPr>
          <p:cNvPr id="6" name="Espace réservé du contenu 2"/>
          <p:cNvSpPr txBox="1">
            <a:spLocks/>
          </p:cNvSpPr>
          <p:nvPr/>
        </p:nvSpPr>
        <p:spPr>
          <a:xfrm>
            <a:off x="674884" y="1690864"/>
            <a:ext cx="11148307" cy="4537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i="1" dirty="0" smtClean="0">
                <a:solidFill>
                  <a:srgbClr val="F36A4D"/>
                </a:solidFill>
                <a:latin typeface="Arial Narrow" panose="020B0606020202030204" pitchFamily="34" charset="0"/>
                <a:cs typeface="Times New Roman" panose="02020603050405020304" pitchFamily="18" charset="0"/>
              </a:rPr>
              <a:t>Ne modifiez pas de notices sur lesquelles vous n’êtes pas localisées</a:t>
            </a:r>
            <a:r>
              <a:rPr lang="fr-FR" b="1" i="1" dirty="0" smtClean="0">
                <a:solidFill>
                  <a:srgbClr val="F36A4D"/>
                </a:solidFill>
                <a:latin typeface="Arial Narrow" panose="020B0606020202030204" pitchFamily="34" charset="0"/>
                <a:cs typeface="Times New Roman" panose="02020603050405020304" pitchFamily="18" charset="0"/>
                <a:sym typeface="Wingdings" panose="05000000000000000000" pitchFamily="2" charset="2"/>
              </a:rPr>
              <a:t>.</a:t>
            </a:r>
            <a:endParaRPr lang="fr-FR" b="1" i="1" dirty="0" smtClean="0">
              <a:solidFill>
                <a:srgbClr val="F36A4D"/>
              </a:solidFill>
              <a:latin typeface="Arial Narrow" panose="020B0606020202030204" pitchFamily="34" charset="0"/>
              <a:cs typeface="Times New Roman" panose="02020603050405020304" pitchFamily="18" charset="0"/>
            </a:endParaRPr>
          </a:p>
          <a:p>
            <a:pPr marL="0" indent="0">
              <a:buNone/>
            </a:pPr>
            <a:endParaRPr lang="fr-FR" sz="2400" dirty="0" smtClean="0">
              <a:solidFill>
                <a:schemeClr val="tx1">
                  <a:lumMod val="75000"/>
                  <a:lumOff val="25000"/>
                </a:schemeClr>
              </a:solidFill>
              <a:latin typeface="Arial Narrow" panose="020B0606020202030204" pitchFamily="34" charset="0"/>
            </a:endParaRPr>
          </a:p>
          <a:p>
            <a:pPr marL="0" indent="0">
              <a:buNone/>
            </a:pPr>
            <a:endParaRPr lang="fr-FR" sz="2400" dirty="0" smtClean="0">
              <a:solidFill>
                <a:schemeClr val="tx1">
                  <a:lumMod val="75000"/>
                  <a:lumOff val="25000"/>
                </a:schemeClr>
              </a:solidFill>
              <a:latin typeface="Arial Narrow" panose="020B0606020202030204" pitchFamily="34" charset="0"/>
            </a:endParaRPr>
          </a:p>
          <a:p>
            <a:pPr marL="0" indent="0">
              <a:buNone/>
            </a:pPr>
            <a:r>
              <a:rPr lang="fr-FR" sz="2400" dirty="0" smtClean="0">
                <a:solidFill>
                  <a:schemeClr val="tx1">
                    <a:lumMod val="75000"/>
                    <a:lumOff val="25000"/>
                  </a:schemeClr>
                </a:solidFill>
                <a:latin typeface="Arial Narrow" panose="020B0606020202030204" pitchFamily="34" charset="0"/>
              </a:rPr>
              <a:t>Certains établissements sont en option « toutes mises à jour » dans les TR. </a:t>
            </a:r>
            <a:r>
              <a:rPr lang="fr-FR" b="1" i="1" dirty="0">
                <a:solidFill>
                  <a:srgbClr val="F36A4D"/>
                </a:solidFill>
                <a:latin typeface="Arial Narrow" panose="020B0606020202030204" pitchFamily="34" charset="0"/>
                <a:cs typeface="Times New Roman" panose="02020603050405020304" pitchFamily="18" charset="0"/>
              </a:rPr>
              <a:t>Soyez </a:t>
            </a:r>
            <a:r>
              <a:rPr lang="fr-FR" b="1" i="1" dirty="0" smtClean="0">
                <a:solidFill>
                  <a:srgbClr val="F36A4D"/>
                </a:solidFill>
                <a:latin typeface="Arial Narrow" panose="020B0606020202030204" pitchFamily="34" charset="0"/>
                <a:cs typeface="Times New Roman" panose="02020603050405020304" pitchFamily="18" charset="0"/>
              </a:rPr>
              <a:t>prudents, ne modifiez jamais plus de 3000 notices en un jour </a:t>
            </a:r>
            <a:r>
              <a:rPr lang="fr-FR" b="1" i="1" dirty="0">
                <a:solidFill>
                  <a:srgbClr val="F36A4D"/>
                </a:solidFill>
                <a:latin typeface="Arial Narrow" panose="020B0606020202030204" pitchFamily="34" charset="0"/>
                <a:cs typeface="Times New Roman" panose="02020603050405020304" pitchFamily="18" charset="0"/>
              </a:rPr>
              <a:t>! </a:t>
            </a:r>
          </a:p>
          <a:p>
            <a:pPr marL="0" indent="0">
              <a:buNone/>
            </a:pPr>
            <a:endParaRPr lang="fr-FR" sz="2400" dirty="0" smtClean="0">
              <a:solidFill>
                <a:schemeClr val="tx1">
                  <a:lumMod val="75000"/>
                  <a:lumOff val="25000"/>
                </a:schemeClr>
              </a:solidFill>
              <a:latin typeface="Arial Narrow" panose="020B0606020202030204" pitchFamily="34" charset="0"/>
            </a:endParaRPr>
          </a:p>
        </p:txBody>
      </p:sp>
      <p:sp>
        <p:nvSpPr>
          <p:cNvPr id="8" name="Espace réservé du pied de page 3"/>
          <p:cNvSpPr>
            <a:spLocks noGrp="1"/>
          </p:cNvSpPr>
          <p:nvPr>
            <p:ph type="ftr" sz="quarter" idx="11"/>
          </p:nvPr>
        </p:nvSpPr>
        <p:spPr>
          <a:xfrm>
            <a:off x="4038600" y="6356350"/>
            <a:ext cx="4114800" cy="365125"/>
          </a:xfrm>
        </p:spPr>
        <p:txBody>
          <a:bodyPr/>
          <a:lstStyle/>
          <a:p>
            <a:r>
              <a:rPr lang="fr-FR" dirty="0" err="1" smtClean="0">
                <a:solidFill>
                  <a:schemeClr val="tx1">
                    <a:lumMod val="75000"/>
                    <a:lumOff val="25000"/>
                  </a:schemeClr>
                </a:solidFill>
              </a:rPr>
              <a:t>Hackathon</a:t>
            </a:r>
            <a:r>
              <a:rPr lang="fr-FR" dirty="0" smtClean="0">
                <a:solidFill>
                  <a:schemeClr val="tx1">
                    <a:lumMod val="75000"/>
                    <a:lumOff val="25000"/>
                  </a:schemeClr>
                </a:solidFill>
              </a:rPr>
              <a:t> scripts </a:t>
            </a:r>
            <a:r>
              <a:rPr lang="fr-FR" dirty="0" err="1" smtClean="0">
                <a:solidFill>
                  <a:schemeClr val="tx1">
                    <a:lumMod val="75000"/>
                    <a:lumOff val="25000"/>
                  </a:schemeClr>
                </a:solidFill>
              </a:rPr>
              <a:t>winibw</a:t>
            </a:r>
            <a:r>
              <a:rPr lang="fr-FR" dirty="0" smtClean="0">
                <a:solidFill>
                  <a:schemeClr val="tx1">
                    <a:lumMod val="75000"/>
                    <a:lumOff val="25000"/>
                  </a:schemeClr>
                </a:solidFill>
              </a:rPr>
              <a:t> – J. </a:t>
            </a:r>
            <a:r>
              <a:rPr lang="fr-FR" dirty="0" err="1" smtClean="0">
                <a:solidFill>
                  <a:schemeClr val="tx1">
                    <a:lumMod val="75000"/>
                    <a:lumOff val="25000"/>
                  </a:schemeClr>
                </a:solidFill>
              </a:rPr>
              <a:t>Villiseck</a:t>
            </a:r>
            <a:endParaRPr lang="fr-FR" dirty="0">
              <a:solidFill>
                <a:schemeClr val="tx1">
                  <a:lumMod val="75000"/>
                  <a:lumOff val="25000"/>
                </a:schemeClr>
              </a:solidFill>
            </a:endParaRPr>
          </a:p>
        </p:txBody>
      </p:sp>
    </p:spTree>
    <p:extLst>
      <p:ext uri="{BB962C8B-B14F-4D97-AF65-F5344CB8AC3E}">
        <p14:creationId xmlns:p14="http://schemas.microsoft.com/office/powerpoint/2010/main" val="4289287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pied de page 9"/>
          <p:cNvSpPr>
            <a:spLocks noGrp="1"/>
          </p:cNvSpPr>
          <p:nvPr>
            <p:ph type="ftr" sz="quarter" idx="11"/>
          </p:nvPr>
        </p:nvSpPr>
        <p:spPr>
          <a:xfrm>
            <a:off x="4552950" y="6356352"/>
            <a:ext cx="4797238" cy="365125"/>
          </a:xfrm>
        </p:spPr>
        <p:txBody>
          <a:bodyPr/>
          <a:lstStyle/>
          <a:p>
            <a:r>
              <a:rPr lang="fr-FR" dirty="0" smtClean="0">
                <a:solidFill>
                  <a:schemeClr val="tx1">
                    <a:lumMod val="75000"/>
                    <a:lumOff val="25000"/>
                  </a:schemeClr>
                </a:solidFill>
              </a:rPr>
              <a:t>Rappel titre de la présentation – nom intervenant(e )</a:t>
            </a:r>
            <a:endParaRPr lang="fr-FR" dirty="0">
              <a:solidFill>
                <a:schemeClr val="tx1">
                  <a:lumMod val="75000"/>
                  <a:lumOff val="25000"/>
                </a:schemeClr>
              </a:solidFill>
            </a:endParaRPr>
          </a:p>
        </p:txBody>
      </p:sp>
      <p:sp>
        <p:nvSpPr>
          <p:cNvPr id="5" name="Espace réservé du numéro de diapositive 4"/>
          <p:cNvSpPr>
            <a:spLocks noGrp="1"/>
          </p:cNvSpPr>
          <p:nvPr>
            <p:ph type="sldNum" sz="quarter" idx="12"/>
          </p:nvPr>
        </p:nvSpPr>
        <p:spPr/>
        <p:txBody>
          <a:bodyPr/>
          <a:lstStyle/>
          <a:p>
            <a:fld id="{5CE2FCBC-EEB5-4C69-B74C-B6D6B76A6DCD}" type="slidenum">
              <a:rPr lang="fr-FR" smtClean="0"/>
              <a:t>8</a:t>
            </a:fld>
            <a:endParaRPr lang="fr-FR"/>
          </a:p>
        </p:txBody>
      </p:sp>
      <p:sp>
        <p:nvSpPr>
          <p:cNvPr id="6" name="Titre 1"/>
          <p:cNvSpPr txBox="1">
            <a:spLocks/>
          </p:cNvSpPr>
          <p:nvPr/>
        </p:nvSpPr>
        <p:spPr>
          <a:xfrm>
            <a:off x="2152650" y="609601"/>
            <a:ext cx="7886700" cy="9534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smtClean="0">
                <a:solidFill>
                  <a:schemeClr val="accent1">
                    <a:lumMod val="75000"/>
                  </a:schemeClr>
                </a:solidFill>
                <a:latin typeface="Arial Narrow" panose="020B0606020202030204" pitchFamily="34" charset="0"/>
              </a:rPr>
              <a:t>Objectif du </a:t>
            </a:r>
            <a:r>
              <a:rPr lang="fr-FR" sz="4000" dirty="0" err="1" smtClean="0">
                <a:solidFill>
                  <a:schemeClr val="accent1">
                    <a:lumMod val="75000"/>
                  </a:schemeClr>
                </a:solidFill>
                <a:latin typeface="Arial Narrow" panose="020B0606020202030204" pitchFamily="34" charset="0"/>
              </a:rPr>
              <a:t>hackaton</a:t>
            </a:r>
            <a:r>
              <a:rPr lang="fr-FR" sz="4000" dirty="0" smtClean="0">
                <a:solidFill>
                  <a:schemeClr val="accent1">
                    <a:lumMod val="75000"/>
                  </a:schemeClr>
                </a:solidFill>
                <a:latin typeface="Arial Narrow" panose="020B0606020202030204" pitchFamily="34" charset="0"/>
              </a:rPr>
              <a:t> : opération sur lot</a:t>
            </a:r>
            <a:endParaRPr lang="fr-FR" sz="4000" dirty="0">
              <a:solidFill>
                <a:schemeClr val="accent1">
                  <a:lumMod val="75000"/>
                </a:schemeClr>
              </a:solidFill>
              <a:latin typeface="Arial Narrow" panose="020B0606020202030204" pitchFamily="34" charset="0"/>
            </a:endParaRPr>
          </a:p>
        </p:txBody>
      </p:sp>
      <p:sp>
        <p:nvSpPr>
          <p:cNvPr id="7" name="Espace réservé du contenu 2"/>
          <p:cNvSpPr txBox="1">
            <a:spLocks/>
          </p:cNvSpPr>
          <p:nvPr/>
        </p:nvSpPr>
        <p:spPr>
          <a:xfrm>
            <a:off x="1157568" y="1787037"/>
            <a:ext cx="9730171" cy="43453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3000" b="1" i="1" dirty="0" smtClean="0">
                <a:solidFill>
                  <a:srgbClr val="F36A4D"/>
                </a:solidFill>
                <a:latin typeface="Arial Narrow" panose="020B0606020202030204" pitchFamily="34" charset="0"/>
                <a:cs typeface="Times New Roman" panose="02020603050405020304" pitchFamily="18" charset="0"/>
              </a:rPr>
              <a:t>Ce que je souhaite faire</a:t>
            </a:r>
            <a:endParaRPr lang="fr-FR" sz="3000" b="1" i="1" dirty="0">
              <a:solidFill>
                <a:srgbClr val="F36A4D"/>
              </a:solidFill>
              <a:latin typeface="Arial Narrow" panose="020B0606020202030204" pitchFamily="34" charset="0"/>
              <a:cs typeface="Times New Roman" panose="02020603050405020304" pitchFamily="18" charset="0"/>
            </a:endParaRPr>
          </a:p>
          <a:p>
            <a:pPr marL="0" indent="0">
              <a:buNone/>
            </a:pPr>
            <a:r>
              <a:rPr lang="fr-FR" sz="2400" dirty="0" smtClean="0">
                <a:solidFill>
                  <a:schemeClr val="tx1">
                    <a:lumMod val="75000"/>
                    <a:lumOff val="25000"/>
                  </a:schemeClr>
                </a:solidFill>
                <a:latin typeface="Arial Narrow" panose="020B0606020202030204" pitchFamily="34" charset="0"/>
              </a:rPr>
              <a:t>Je dispose de notices bibliographiques de type électronique (008 = </a:t>
            </a:r>
            <a:r>
              <a:rPr lang="fr-FR" sz="2400" dirty="0" err="1" smtClean="0">
                <a:solidFill>
                  <a:schemeClr val="tx1">
                    <a:lumMod val="75000"/>
                    <a:lumOff val="25000"/>
                  </a:schemeClr>
                </a:solidFill>
                <a:latin typeface="Arial Narrow" panose="020B0606020202030204" pitchFamily="34" charset="0"/>
              </a:rPr>
              <a:t>Oa</a:t>
            </a:r>
            <a:r>
              <a:rPr lang="fr-FR" sz="2400" dirty="0" smtClean="0">
                <a:solidFill>
                  <a:schemeClr val="tx1">
                    <a:lumMod val="75000"/>
                    <a:lumOff val="25000"/>
                  </a:schemeClr>
                </a:solidFill>
                <a:latin typeface="Arial Narrow" panose="020B0606020202030204" pitchFamily="34" charset="0"/>
              </a:rPr>
              <a:t> ou 0b) : </a:t>
            </a:r>
            <a:endParaRPr lang="fr-FR" sz="2400" dirty="0">
              <a:solidFill>
                <a:schemeClr val="tx1">
                  <a:lumMod val="75000"/>
                  <a:lumOff val="25000"/>
                </a:schemeClr>
              </a:solidFill>
              <a:latin typeface="Arial Narrow" panose="020B0606020202030204" pitchFamily="34" charset="0"/>
            </a:endParaRPr>
          </a:p>
          <a:p>
            <a:pPr marL="0" indent="0">
              <a:buNone/>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smtClean="0">
                <a:solidFill>
                  <a:schemeClr val="tx1">
                    <a:lumMod val="75000"/>
                    <a:lumOff val="25000"/>
                  </a:schemeClr>
                </a:solidFill>
                <a:latin typeface="Arial Narrow" panose="020B0606020202030204" pitchFamily="34" charset="0"/>
              </a:rPr>
              <a:t>Sous lesquelles mon établissement à un exemplaire.</a:t>
            </a:r>
            <a:endParaRPr lang="fr-FR" sz="2400" dirty="0">
              <a:solidFill>
                <a:schemeClr val="tx1">
                  <a:lumMod val="75000"/>
                  <a:lumOff val="25000"/>
                </a:schemeClr>
              </a:solidFill>
              <a:latin typeface="Arial Narrow" panose="020B0606020202030204" pitchFamily="34" charset="0"/>
            </a:endParaRPr>
          </a:p>
          <a:p>
            <a:pPr marL="0" indent="0">
              <a:buNone/>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smtClean="0">
                <a:solidFill>
                  <a:schemeClr val="tx1">
                    <a:lumMod val="75000"/>
                    <a:lumOff val="25000"/>
                  </a:schemeClr>
                </a:solidFill>
                <a:latin typeface="Arial Narrow" panose="020B0606020202030204" pitchFamily="34" charset="0"/>
              </a:rPr>
              <a:t>Chacune de ces notices a en zone 200 une sous-zone  $</a:t>
            </a:r>
            <a:r>
              <a:rPr lang="fr-FR" sz="2400" dirty="0" err="1" smtClean="0">
                <a:solidFill>
                  <a:schemeClr val="tx1">
                    <a:lumMod val="75000"/>
                    <a:lumOff val="25000"/>
                  </a:schemeClr>
                </a:solidFill>
                <a:latin typeface="Arial Narrow" panose="020B0606020202030204" pitchFamily="34" charset="0"/>
              </a:rPr>
              <a:t>bRessource</a:t>
            </a:r>
            <a:r>
              <a:rPr lang="fr-FR" sz="2400" dirty="0" smtClean="0">
                <a:solidFill>
                  <a:schemeClr val="tx1">
                    <a:lumMod val="75000"/>
                    <a:lumOff val="25000"/>
                  </a:schemeClr>
                </a:solidFill>
                <a:latin typeface="Arial Narrow" panose="020B0606020202030204" pitchFamily="34" charset="0"/>
              </a:rPr>
              <a:t> électronique  qu’il faut supprimer et remplacer par une zone </a:t>
            </a:r>
          </a:p>
          <a:p>
            <a:pPr marL="0" indent="0">
              <a:buNone/>
            </a:pPr>
            <a:r>
              <a:rPr lang="fr-FR" sz="2400" dirty="0" smtClean="0"/>
              <a:t>183 </a:t>
            </a:r>
            <a:r>
              <a:rPr lang="fr-FR" sz="2400" dirty="0"/>
              <a:t>##$</a:t>
            </a:r>
            <a:r>
              <a:rPr lang="fr-FR" sz="2400" dirty="0" smtClean="0"/>
              <a:t>P01$aceb</a:t>
            </a:r>
          </a:p>
          <a:p>
            <a:pPr marL="0" indent="0">
              <a:buNone/>
            </a:pPr>
            <a:endParaRPr lang="fr-FR" sz="2400" dirty="0">
              <a:solidFill>
                <a:schemeClr val="tx1">
                  <a:lumMod val="75000"/>
                  <a:lumOff val="25000"/>
                </a:schemeClr>
              </a:solidFill>
              <a:latin typeface="Arial Narrow" panose="020B0606020202030204" pitchFamily="34" charset="0"/>
            </a:endParaRPr>
          </a:p>
          <a:p>
            <a:pPr marL="0" indent="0">
              <a:buNone/>
            </a:pPr>
            <a:r>
              <a:rPr lang="fr-FR" sz="2400" dirty="0" smtClean="0">
                <a:solidFill>
                  <a:srgbClr val="FF0000"/>
                </a:solidFill>
                <a:latin typeface="Arial Narrow" panose="020B0606020202030204" pitchFamily="34" charset="0"/>
              </a:rPr>
              <a:t>Comment automatiser cette opération pour ne pas le faire à l’unité sur chaque notice ?</a:t>
            </a:r>
          </a:p>
          <a:p>
            <a:pPr marL="0" indent="0">
              <a:buNone/>
            </a:pPr>
            <a:endParaRPr lang="fr-FR" sz="2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4036620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2650" y="609601"/>
            <a:ext cx="7886700" cy="953477"/>
          </a:xfrm>
        </p:spPr>
        <p:txBody>
          <a:bodyPr>
            <a:normAutofit/>
          </a:bodyPr>
          <a:lstStyle/>
          <a:p>
            <a:r>
              <a:rPr lang="fr-FR" sz="4000" dirty="0" smtClean="0">
                <a:solidFill>
                  <a:schemeClr val="accent1">
                    <a:lumMod val="75000"/>
                  </a:schemeClr>
                </a:solidFill>
                <a:latin typeface="Arial Narrow" panose="020B0606020202030204" pitchFamily="34" charset="0"/>
              </a:rPr>
              <a:t>Fonctionnement des scripts</a:t>
            </a:r>
            <a:endParaRPr lang="fr-FR" sz="4000" dirty="0">
              <a:solidFill>
                <a:schemeClr val="accent1">
                  <a:lumMod val="75000"/>
                </a:schemeClr>
              </a:solidFill>
              <a:latin typeface="Arial Narrow" panose="020B0606020202030204" pitchFamily="34" charset="0"/>
            </a:endParaRPr>
          </a:p>
        </p:txBody>
      </p:sp>
      <p:sp>
        <p:nvSpPr>
          <p:cNvPr id="3" name="Espace réservé du contenu 2"/>
          <p:cNvSpPr>
            <a:spLocks noGrp="1"/>
          </p:cNvSpPr>
          <p:nvPr>
            <p:ph idx="1"/>
          </p:nvPr>
        </p:nvSpPr>
        <p:spPr>
          <a:xfrm>
            <a:off x="824752" y="1787037"/>
            <a:ext cx="10529048" cy="4345354"/>
          </a:xfrm>
        </p:spPr>
        <p:txBody>
          <a:bodyPr>
            <a:normAutofit lnSpcReduction="10000"/>
          </a:bodyPr>
          <a:lstStyle/>
          <a:p>
            <a:pPr>
              <a:buClr>
                <a:srgbClr val="F36A4D"/>
              </a:buClr>
              <a:buFont typeface="Wingdings" panose="05000000000000000000" pitchFamily="2" charset="2"/>
              <a:buChar char="ü"/>
            </a:pPr>
            <a:r>
              <a:rPr lang="fr-FR" sz="2400" dirty="0" smtClean="0">
                <a:solidFill>
                  <a:schemeClr val="tx1">
                    <a:lumMod val="75000"/>
                    <a:lumOff val="25000"/>
                  </a:schemeClr>
                </a:solidFill>
                <a:latin typeface="Arial Narrow" panose="020B0606020202030204" pitchFamily="34" charset="0"/>
              </a:rPr>
              <a:t> Pour un script java donné, 3 fichiers sont nécessaires + un ajout dans un  fichier de configuration</a:t>
            </a:r>
            <a:endParaRPr lang="fr-FR" sz="2400" dirty="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a:solidFill>
                  <a:schemeClr val="tx1">
                    <a:lumMod val="75000"/>
                    <a:lumOff val="25000"/>
                  </a:schemeClr>
                </a:solidFill>
                <a:latin typeface="Arial Narrow" panose="020B0606020202030204" pitchFamily="34" charset="0"/>
              </a:rPr>
              <a:t> </a:t>
            </a:r>
            <a:r>
              <a:rPr lang="fr-FR" sz="2400" dirty="0" smtClean="0">
                <a:solidFill>
                  <a:schemeClr val="tx1">
                    <a:lumMod val="75000"/>
                    <a:lumOff val="25000"/>
                  </a:schemeClr>
                </a:solidFill>
                <a:latin typeface="Arial Narrow" panose="020B0606020202030204" pitchFamily="34" charset="0"/>
              </a:rPr>
              <a:t>3 emplacements différents</a:t>
            </a:r>
            <a:endParaRPr lang="fr-FR" sz="2400" dirty="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smtClean="0">
                <a:solidFill>
                  <a:srgbClr val="00B050"/>
                </a:solidFill>
              </a:rPr>
              <a:t> C</a:t>
            </a:r>
            <a:r>
              <a:rPr lang="fr-FR" sz="2400" dirty="0">
                <a:solidFill>
                  <a:srgbClr val="00B050"/>
                </a:solidFill>
              </a:rPr>
              <a:t>:\</a:t>
            </a:r>
            <a:r>
              <a:rPr lang="fr-FR" sz="2400" dirty="0" smtClean="0">
                <a:solidFill>
                  <a:srgbClr val="00B050"/>
                </a:solidFill>
              </a:rPr>
              <a:t>oclcpica\WinIBW30\chrome\ibw\content\xul </a:t>
            </a:r>
            <a:r>
              <a:rPr lang="fr-FR" sz="2400" dirty="0" smtClean="0"/>
              <a:t>-&gt; 2 fichiers de nom identique avec un en extension .</a:t>
            </a:r>
            <a:r>
              <a:rPr lang="fr-FR" sz="2400" dirty="0" err="1" smtClean="0"/>
              <a:t>xul</a:t>
            </a:r>
            <a:r>
              <a:rPr lang="fr-FR" sz="2400" dirty="0" smtClean="0"/>
              <a:t> (boite de dialogue) et un en extension .</a:t>
            </a:r>
            <a:r>
              <a:rPr lang="fr-FR" sz="2400" dirty="0" err="1" smtClean="0"/>
              <a:t>js</a:t>
            </a:r>
            <a:r>
              <a:rPr lang="fr-FR" sz="2400" dirty="0" smtClean="0"/>
              <a:t> (</a:t>
            </a:r>
            <a:r>
              <a:rPr lang="fr-FR" sz="2400" dirty="0" smtClean="0">
                <a:solidFill>
                  <a:srgbClr val="FF0000"/>
                </a:solidFill>
              </a:rPr>
              <a:t>traitement</a:t>
            </a:r>
            <a:r>
              <a:rPr lang="fr-FR" sz="2400" dirty="0" smtClean="0"/>
              <a:t> associé à la boite de dialogue)</a:t>
            </a:r>
          </a:p>
          <a:p>
            <a:pPr>
              <a:buClr>
                <a:srgbClr val="F36A4D"/>
              </a:buClr>
              <a:buFont typeface="Wingdings" panose="05000000000000000000" pitchFamily="2" charset="2"/>
              <a:buChar char="ü"/>
            </a:pPr>
            <a:r>
              <a:rPr lang="fr-FR" sz="2400" dirty="0" smtClean="0">
                <a:solidFill>
                  <a:srgbClr val="00B050"/>
                </a:solidFill>
                <a:latin typeface="Arial Narrow" panose="020B0606020202030204" pitchFamily="34" charset="0"/>
              </a:rPr>
              <a:t> </a:t>
            </a:r>
            <a:r>
              <a:rPr lang="fr-FR" sz="2400" dirty="0">
                <a:solidFill>
                  <a:srgbClr val="00B050"/>
                </a:solidFill>
              </a:rPr>
              <a:t>C:\</a:t>
            </a:r>
            <a:r>
              <a:rPr lang="fr-FR" sz="2400" dirty="0" smtClean="0">
                <a:solidFill>
                  <a:srgbClr val="00B050"/>
                </a:solidFill>
              </a:rPr>
              <a:t>oclcpica\WinIBW30\scripts </a:t>
            </a:r>
            <a:r>
              <a:rPr lang="fr-FR" sz="2400" dirty="0" smtClean="0"/>
              <a:t>-&gt; fichier.js permettant d’afficher la boite de dialogue mentionnée ci dessus</a:t>
            </a:r>
            <a:endParaRPr lang="fr-FR" sz="2400" dirty="0" smtClean="0">
              <a:solidFill>
                <a:schemeClr val="tx1">
                  <a:lumMod val="75000"/>
                  <a:lumOff val="25000"/>
                </a:schemeClr>
              </a:solidFill>
              <a:latin typeface="Arial Narrow" panose="020B0606020202030204" pitchFamily="34" charset="0"/>
            </a:endParaRPr>
          </a:p>
          <a:p>
            <a:pPr>
              <a:buClr>
                <a:srgbClr val="F36A4D"/>
              </a:buClr>
              <a:buFont typeface="Wingdings" panose="05000000000000000000" pitchFamily="2" charset="2"/>
              <a:buChar char="ü"/>
            </a:pPr>
            <a:r>
              <a:rPr lang="fr-FR" sz="2400" dirty="0">
                <a:solidFill>
                  <a:srgbClr val="00B050"/>
                </a:solidFill>
              </a:rPr>
              <a:t>C:\</a:t>
            </a:r>
            <a:r>
              <a:rPr lang="fr-FR" sz="2400" dirty="0" smtClean="0">
                <a:solidFill>
                  <a:srgbClr val="00B050"/>
                </a:solidFill>
              </a:rPr>
              <a:t>oclcpica\WinIBW30\defaults\pref </a:t>
            </a:r>
            <a:r>
              <a:rPr lang="fr-FR" sz="2400" dirty="0" smtClean="0"/>
              <a:t>-&gt; fichier setup.js à modifier pour ajouter une ligne qui permet de pointer sur le fichier.js situé dans le dossier script</a:t>
            </a:r>
          </a:p>
          <a:p>
            <a:pPr>
              <a:buClr>
                <a:srgbClr val="F36A4D"/>
              </a:buClr>
              <a:buFont typeface="Wingdings" panose="05000000000000000000" pitchFamily="2" charset="2"/>
              <a:buChar char="ü"/>
            </a:pPr>
            <a:r>
              <a:rPr lang="fr-FR" sz="2400" dirty="0" smtClean="0">
                <a:latin typeface="Arial Narrow" panose="020B0606020202030204" pitchFamily="34" charset="0"/>
              </a:rPr>
              <a:t>Ces opérations doivent être réalisées en </a:t>
            </a:r>
            <a:r>
              <a:rPr lang="fr-FR" sz="2400" dirty="0" smtClean="0">
                <a:solidFill>
                  <a:srgbClr val="FF0000"/>
                </a:solidFill>
                <a:latin typeface="Arial Narrow" panose="020B0606020202030204" pitchFamily="34" charset="0"/>
              </a:rPr>
              <a:t>fermant WINIBW</a:t>
            </a:r>
            <a:endParaRPr lang="fr-FR" dirty="0">
              <a:solidFill>
                <a:srgbClr val="FF0000"/>
              </a:solidFill>
              <a:latin typeface="Arial Narrow" panose="020B0606020202030204" pitchFamily="34" charset="0"/>
            </a:endParaRPr>
          </a:p>
        </p:txBody>
      </p:sp>
      <p:sp>
        <p:nvSpPr>
          <p:cNvPr id="10" name="Espace réservé du pied de page 9"/>
          <p:cNvSpPr>
            <a:spLocks noGrp="1"/>
          </p:cNvSpPr>
          <p:nvPr>
            <p:ph type="ftr" sz="quarter" idx="11"/>
          </p:nvPr>
        </p:nvSpPr>
        <p:spPr/>
        <p:txBody>
          <a:bodyPr/>
          <a:lstStyle/>
          <a:p>
            <a:r>
              <a:rPr lang="fr-FR" dirty="0" smtClean="0">
                <a:solidFill>
                  <a:schemeClr val="tx1">
                    <a:lumMod val="75000"/>
                    <a:lumOff val="25000"/>
                  </a:schemeClr>
                </a:solidFill>
              </a:rPr>
              <a:t>Rappel titre de la présentation – nom intervenant(e)</a:t>
            </a:r>
            <a:endParaRPr lang="fr-FR" dirty="0">
              <a:solidFill>
                <a:schemeClr val="tx1">
                  <a:lumMod val="75000"/>
                  <a:lumOff val="25000"/>
                </a:schemeClr>
              </a:solidFill>
            </a:endParaRPr>
          </a:p>
        </p:txBody>
      </p:sp>
      <p:sp>
        <p:nvSpPr>
          <p:cNvPr id="9" name="Espace réservé du numéro de diapositive 8"/>
          <p:cNvSpPr>
            <a:spLocks noGrp="1"/>
          </p:cNvSpPr>
          <p:nvPr>
            <p:ph type="sldNum" sz="quarter" idx="12"/>
          </p:nvPr>
        </p:nvSpPr>
        <p:spPr/>
        <p:txBody>
          <a:bodyPr/>
          <a:lstStyle/>
          <a:p>
            <a:fld id="{5CE2FCBC-EEB5-4C69-B74C-B6D6B76A6DCD}" type="slidenum">
              <a:rPr lang="fr-FR" smtClean="0"/>
              <a:t>9</a:t>
            </a:fld>
            <a:endParaRPr lang="fr-FR" dirty="0"/>
          </a:p>
        </p:txBody>
      </p:sp>
      <p:cxnSp>
        <p:nvCxnSpPr>
          <p:cNvPr id="5" name="Connecteur droit avec flèche 4"/>
          <p:cNvCxnSpPr/>
          <p:nvPr/>
        </p:nvCxnSpPr>
        <p:spPr>
          <a:xfrm flipH="1" flipV="1">
            <a:off x="5699051" y="4316819"/>
            <a:ext cx="1127051" cy="72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flipV="1">
            <a:off x="5699051" y="3530009"/>
            <a:ext cx="0" cy="41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en angle 11"/>
          <p:cNvCxnSpPr/>
          <p:nvPr/>
        </p:nvCxnSpPr>
        <p:spPr>
          <a:xfrm>
            <a:off x="6379535" y="3530009"/>
            <a:ext cx="2838893" cy="2020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753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PPT" ma:contentTypeID="0x010100505AF35FDCA54D2FA379F261E520FD37003BA607584A07684089D0538041E4120804070300BD7BFC90DB26D94DB3255AA98522445E" ma:contentTypeVersion="0" ma:contentTypeDescription="" ma:contentTypeScope="" ma:versionID="9f652f23b972a8836fa74de7e4e46c24">
  <xsd:schema xmlns:xsd="http://www.w3.org/2001/XMLSchema" xmlns:xs="http://www.w3.org/2001/XMLSchema" xmlns:p="http://schemas.microsoft.com/office/2006/metadata/properties" xmlns:ns2="9cb235b8-7541-4a6e-b886-1bf4192805bd" xmlns:ns3="http://schemas.microsoft.com/sharepoint/v3/fields" xmlns:ns4="fdfc4818-8913-436f-b377-048022affe40" targetNamespace="http://schemas.microsoft.com/office/2006/metadata/properties" ma:root="true" ma:fieldsID="85de9a0581129a2dbe71368fe1512a8f" ns2:_="" ns3:_="" ns4:_="">
    <xsd:import namespace="9cb235b8-7541-4a6e-b886-1bf4192805bd"/>
    <xsd:import namespace="http://schemas.microsoft.com/sharepoint/v3/fields"/>
    <xsd:import namespace="fdfc4818-8913-436f-b377-048022affe40"/>
    <xsd:element name="properties">
      <xsd:complexType>
        <xsd:sequence>
          <xsd:element name="documentManagement">
            <xsd:complexType>
              <xsd:all>
                <xsd:element ref="ns2:Structure" minOccurs="0"/>
                <xsd:element ref="ns2:TRI" minOccurs="0"/>
                <xsd:element ref="ns2:Etat_x0020_du_x0020_document" minOccurs="0"/>
                <xsd:element ref="ns2:Année" minOccurs="0"/>
                <xsd:element ref="ns3:_DCDateCreated" minOccurs="0"/>
                <xsd:element ref="ns2:Tags" minOccurs="0"/>
                <xsd:element ref="ns2:Type_x0020_spec" minOccurs="0"/>
                <xsd:element ref="ns2:Nom_x0020_du_x0020_marché" minOccurs="0"/>
                <xsd:element ref="ns2:Type_x0020_de_x0020_document_x0020_technique" minOccurs="0"/>
                <xsd:element ref="ns2:Sujet_x0020_convention" minOccurs="0"/>
                <xsd:element ref="ns2:Type_x0020_Doc_x0020_PPT" minOccurs="0"/>
                <xsd:element ref="ns4:Exaged_DocName" minOccurs="0"/>
                <xsd:element ref="ns2:Nom_x0020_de_x0020_la_x0020_form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235b8-7541-4a6e-b886-1bf4192805bd" elementFormDefault="qualified">
    <xsd:import namespace="http://schemas.microsoft.com/office/2006/documentManagement/types"/>
    <xsd:import namespace="http://schemas.microsoft.com/office/infopath/2007/PartnerControls"/>
    <xsd:element name="Structure" ma:index="2" nillable="true" ma:displayName="Structure émettrice" ma:default="ABES" ma:format="Dropdown" ma:indexed="true" ma:internalName="Structure">
      <xsd:simpleType>
        <xsd:restriction base="dms:Choice">
          <xsd:enumeration value="AAF"/>
          <xsd:enumeration value="ABES"/>
          <xsd:enumeration value="ADBU"/>
          <xsd:enumeration value="AMUE"/>
          <xsd:enumeration value="AN"/>
          <xsd:enumeration value="ANR"/>
          <xsd:enumeration value="BNF"/>
          <xsd:enumeration value="CERL"/>
          <xsd:enumeration value="CNRS"/>
          <xsd:enumeration value="CNRS-DIST"/>
          <xsd:enumeration value="Couperin"/>
          <xsd:enumeration value="Cellule budgétaire"/>
          <xsd:enumeration value="Cellule Communication"/>
          <xsd:enumeration value="Cellule Qualité"/>
          <xsd:enumeration value="CINES"/>
          <xsd:enumeration value="CRFCB"/>
          <xsd:enumeration value="CTLes"/>
          <xsd:enumeration value="DART"/>
          <xsd:enumeration value="DEP"/>
          <xsd:enumeration value="Direction"/>
          <xsd:enumeration value="DSG"/>
          <xsd:enumeration value="DSG - PACT"/>
          <xsd:enumeration value="DSG - Finances"/>
          <xsd:enumeration value="DSG - RH"/>
          <xsd:enumeration value="DSG - Secrétariat"/>
          <xsd:enumeration value="Dept ADELE"/>
          <xsd:enumeration value="DSI"/>
          <xsd:enumeration value="DSI - P2I"/>
          <xsd:enumeration value="DSI - PEM"/>
          <xsd:enumeration value="DSI - PSD"/>
          <xsd:enumeration value="DSI - PSIR"/>
          <xsd:enumeration value="DSIN - SSGI"/>
          <xsd:enumeration value="DSR"/>
          <xsd:enumeration value="DSR - Méta"/>
          <xsd:enumeration value="DSR - PFD"/>
          <xsd:enumeration value="DSR - PGC"/>
          <xsd:enumeration value="DSR - PGR"/>
          <xsd:enumeration value="DSR - PIT"/>
          <xsd:enumeration value="GT-Calames"/>
          <xsd:enumeration value="GT-EAD"/>
          <xsd:enumeration value="FILL"/>
          <xsd:enumeration value="INIST"/>
          <xsd:enumeration value="ISSN"/>
          <xsd:enumeration value="LIRM"/>
          <xsd:enumeration value="MCC"/>
          <xsd:enumeration value="MESR"/>
          <xsd:enumeration value="Mission évaluation"/>
          <xsd:enumeration value="Mission Normalisation"/>
          <xsd:enumeration value="Mission PEB"/>
          <xsd:enumeration value="Missions Projets Européens"/>
          <xsd:enumeration value="Mission Ressources Electroniques"/>
          <xsd:enumeration value="Mission Rétroconversion"/>
          <xsd:enumeration value="Mission SGB mutualisé"/>
          <xsd:enumeration value="Mission Sudoc PS"/>
          <xsd:enumeration value="Mission Thèses"/>
          <xsd:enumeration value="OCLC"/>
          <xsd:enumeration value="Réseau Calames"/>
          <xsd:enumeration value="Réseau Sudoc"/>
          <xsd:enumeration value="Réseau Sudoc-PS"/>
          <xsd:enumeration value="Réseau thèses"/>
          <xsd:enumeration value="RNSR"/>
          <xsd:enumeration value="SIAF"/>
          <xsd:enumeration value="Autre"/>
        </xsd:restriction>
      </xsd:simpleType>
    </xsd:element>
    <xsd:element name="TRI" ma:index="3" nillable="true" ma:displayName="Trigramme" ma:default="A renseigner" ma:format="Dropdown" ma:internalName="TRI">
      <xsd:simpleType>
        <xsd:restriction base="dms:Choice">
          <xsd:enumeration value="A renseigner"/>
          <xsd:enumeration value="ACT"/>
          <xsd:enumeration value="AFE"/>
          <xsd:enumeration value="AHE"/>
          <xsd:enumeration value="AJL"/>
          <xsd:enumeration value="ALM"/>
          <xsd:enumeration value="ALP"/>
          <xsd:enumeration value="AMZ"/>
          <xsd:enumeration value="BBR"/>
          <xsd:enumeration value="BCS"/>
          <xsd:enumeration value="BEB"/>
          <xsd:enumeration value="BDE"/>
          <xsd:enumeration value="BML"/>
          <xsd:enumeration value="BTS"/>
          <xsd:enumeration value="CAD"/>
          <xsd:enumeration value="CBD"/>
          <xsd:enumeration value="CCI"/>
          <xsd:enumeration value="CDT"/>
          <xsd:enumeration value="CFY"/>
          <xsd:enumeration value="CLY"/>
          <xsd:enumeration value="CMC"/>
          <xsd:enumeration value="COU"/>
          <xsd:enumeration value="CPD"/>
          <xsd:enumeration value="CST"/>
          <xsd:enumeration value="DAN"/>
          <xsd:enumeration value="DBZ"/>
          <xsd:enumeration value="DED"/>
          <xsd:enumeration value="DOO"/>
          <xsd:enumeration value="DRY"/>
          <xsd:enumeration value="DSA"/>
          <xsd:enumeration value="DST"/>
          <xsd:enumeration value="ECU"/>
          <xsd:enumeration value="ECT"/>
          <xsd:enumeration value="EHR"/>
          <xsd:enumeration value="ELS"/>
          <xsd:enumeration value="EMS"/>
          <xsd:enumeration value="ENO"/>
          <xsd:enumeration value="ERM"/>
          <xsd:enumeration value="FBE"/>
          <xsd:enumeration value="FBT"/>
          <xsd:enumeration value="FCR"/>
          <xsd:enumeration value="FBR"/>
          <xsd:enumeration value="FML"/>
          <xsd:enumeration value="FPX"/>
          <xsd:enumeration value="FRF"/>
          <xsd:enumeration value="GLT"/>
          <xsd:enumeration value="HLE"/>
          <xsd:enumeration value="HST"/>
          <xsd:enumeration value="IAN"/>
          <xsd:enumeration value="ILU"/>
          <xsd:enumeration value="IMN"/>
          <xsd:enumeration value="IMR"/>
          <xsd:enumeration value="JBN"/>
          <xsd:enumeration value="JCE"/>
          <xsd:enumeration value="JFH"/>
          <xsd:enumeration value="JFZ"/>
          <xsd:enumeration value="JGT"/>
          <xsd:enumeration value="JHN"/>
          <xsd:enumeration value="JKN"/>
          <xsd:enumeration value="JLR"/>
          <xsd:enumeration value="JLP"/>
          <xsd:enumeration value="JMF"/>
          <xsd:enumeration value="JML"/>
          <xsd:enumeration value="JNO"/>
          <xsd:enumeration value="JPA"/>
          <xsd:enumeration value="JVK"/>
          <xsd:enumeration value="KGX"/>
          <xsd:enumeration value="KMI"/>
          <xsd:enumeration value="LBA"/>
          <xsd:enumeration value="LBL"/>
          <xsd:enumeration value="LBT"/>
          <xsd:enumeration value="LJZ"/>
          <xsd:enumeration value="LNA"/>
          <xsd:enumeration value="LPL"/>
          <xsd:enumeration value="MBA"/>
          <xsd:enumeration value="MBN"/>
          <xsd:enumeration value="MBT"/>
          <xsd:enumeration value="MCN"/>
          <xsd:enumeration value="MCO"/>
          <xsd:enumeration value="MCR"/>
          <xsd:enumeration value="MCS"/>
          <xsd:enumeration value="MEN"/>
          <xsd:enumeration value="MGD"/>
          <xsd:enumeration value="MGT"/>
          <xsd:enumeration value="MGX"/>
          <xsd:enumeration value="MJN"/>
          <xsd:enumeration value="MLD"/>
          <xsd:enumeration value="MLP"/>
          <xsd:enumeration value="MPD"/>
          <xsd:enumeration value="MPN"/>
          <xsd:enumeration value="MPR"/>
          <xsd:enumeration value="MPT"/>
          <xsd:enumeration value="MRX"/>
          <xsd:enumeration value="MSO"/>
          <xsd:enumeration value="MSR"/>
          <xsd:enumeration value="MTE"/>
          <xsd:enumeration value="MYG"/>
          <xsd:enumeration value="NBD"/>
          <xsd:enumeration value="NBT"/>
          <xsd:enumeration value="OCN"/>
          <xsd:enumeration value="OKI"/>
          <xsd:enumeration value="OMZ"/>
          <xsd:enumeration value="ORX"/>
          <xsd:enumeration value="PDZ"/>
          <xsd:enumeration value="PFK"/>
          <xsd:enumeration value="PLP"/>
          <xsd:enumeration value="PMA"/>
          <xsd:enumeration value="PMI"/>
          <xsd:enumeration value="PML"/>
          <xsd:enumeration value="PPN"/>
          <xsd:enumeration value="PPO"/>
          <xsd:enumeration value="PPS"/>
          <xsd:enumeration value="RBD"/>
          <xsd:enumeration value="RJD"/>
          <xsd:enumeration value="ROA"/>
          <xsd:enumeration value="RPA"/>
          <xsd:enumeration value="RPT"/>
          <xsd:enumeration value="SBL"/>
          <xsd:enumeration value="SDT"/>
          <xsd:enumeration value="SGT"/>
          <xsd:enumeration value="SGY"/>
          <xsd:enumeration value="SLM"/>
          <xsd:enumeration value="SNX"/>
          <xsd:enumeration value="SPE"/>
          <xsd:enumeration value="SPR"/>
          <xsd:enumeration value="SQN"/>
          <xsd:enumeration value="SRY"/>
          <xsd:enumeration value="SSI"/>
          <xsd:enumeration value="TCN"/>
          <xsd:enumeration value="TDN"/>
          <xsd:enumeration value="TFU"/>
          <xsd:enumeration value="TMX"/>
          <xsd:enumeration value="TZA"/>
          <xsd:enumeration value="VGO"/>
          <xsd:enumeration value="VSA"/>
          <xsd:enumeration value="YBN"/>
          <xsd:enumeration value="YDD"/>
          <xsd:enumeration value="YNS"/>
        </xsd:restriction>
      </xsd:simpleType>
    </xsd:element>
    <xsd:element name="Etat_x0020_du_x0020_document" ma:index="4" nillable="true" ma:displayName="Etat du document" ma:format="Dropdown" ma:internalName="Etat_x0020_du_x0020_document">
      <xsd:simpleType>
        <xsd:restriction base="dms:Choice">
          <xsd:enumeration value="Brouillon"/>
          <xsd:enumeration value="Document de travail"/>
          <xsd:enumeration value="Document préparatoire"/>
          <xsd:enumeration value="A valider"/>
          <xsd:enumeration value="Validé"/>
          <xsd:enumeration value="Diffusé"/>
          <xsd:enumeration value="Applicable"/>
          <xsd:enumeration value="En cours de publication"/>
          <xsd:enumeration value="Prêt à publier"/>
          <xsd:enumeration value="Publié"/>
          <xsd:enumeration value="Périmé"/>
          <xsd:enumeration value="Version finale à conserver"/>
        </xsd:restriction>
      </xsd:simpleType>
    </xsd:element>
    <xsd:element name="Année" ma:index="5" nillable="true" ma:displayName="Année" ma:default="A renseigner" ma:format="Dropdown" ma:internalName="Ann_x00e9_e">
      <xsd:simpleType>
        <xsd:restriction base="dms:Choice">
          <xsd:enumeration value="A renseigner"/>
          <xsd:enumeration value="2022"/>
          <xsd:enumeration value="2021"/>
          <xsd:enumeration value="2020"/>
          <xsd:enumeration value="2019"/>
          <xsd:enumeration value="2018"/>
          <xsd:enumeration value="2017"/>
          <xsd:enumeration value="2016"/>
          <xsd:enumeration value="2015"/>
          <xsd:enumeration value="2014"/>
          <xsd:enumeration value="2013"/>
          <xsd:enumeration value="2012"/>
          <xsd:enumeration value="2011"/>
          <xsd:enumeration value="2010"/>
          <xsd:enumeration value="2009"/>
          <xsd:enumeration value="2008"/>
          <xsd:enumeration value="2007"/>
          <xsd:enumeration value="2006"/>
          <xsd:enumeration value="2005"/>
          <xsd:enumeration value="2004"/>
          <xsd:enumeration value="2003"/>
          <xsd:enumeration value="2002"/>
          <xsd:enumeration value="2001"/>
          <xsd:enumeration value="2000"/>
          <xsd:enumeration value="1999"/>
          <xsd:enumeration value="1998"/>
          <xsd:enumeration value="1997"/>
          <xsd:enumeration value="1996"/>
          <xsd:enumeration value="1995"/>
        </xsd:restriction>
      </xsd:simpleType>
    </xsd:element>
    <xsd:element name="Tags" ma:index="9" nillable="true" ma:displayName="Tags" ma:internalName="Tags">
      <xsd:simpleType>
        <xsd:restriction base="dms:Text">
          <xsd:maxLength value="255"/>
        </xsd:restriction>
      </xsd:simpleType>
    </xsd:element>
    <xsd:element name="Type_x0020_spec" ma:index="10" nillable="true" ma:displayName="Concerne" ma:default="A renseigner" ma:hidden="true" ma:internalName="Type_x0020_spec" ma:readOnly="false">
      <xsd:complexType>
        <xsd:complexContent>
          <xsd:extension base="dms:MultiChoiceFillIn">
            <xsd:sequence>
              <xsd:element name="Value" maxOccurs="unbounded" minOccurs="0" nillable="true">
                <xsd:simpleType>
                  <xsd:union memberTypes="dms:Text">
                    <xsd:simpleType>
                      <xsd:restriction base="dms:Choice">
                        <xsd:enumeration value="A renseigner"/>
                        <xsd:enumeration value="APCC"/>
                        <xsd:enumeration value="CBS"/>
                        <xsd:enumeration value="Exports à la demande"/>
                        <xsd:enumeration value="Exports réguliers"/>
                        <xsd:enumeration value="Exports hors réseaux"/>
                        <xsd:enumeration value="Guide Méthodo"/>
                        <xsd:enumeration value="Imports Sudoc"/>
                        <xsd:enumeration value="PSI"/>
                        <xsd:enumeration value="Scripts"/>
                        <xsd:enumeration value="Self Sudoc"/>
                        <xsd:enumeration value="Site Web"/>
                        <xsd:enumeration value="Supeb"/>
                        <xsd:enumeration value="Webstats"/>
                        <xsd:enumeration value="WinIBW"/>
                        <xsd:enumeration value="Z39-50"/>
                      </xsd:restriction>
                    </xsd:simpleType>
                  </xsd:union>
                </xsd:simpleType>
              </xsd:element>
            </xsd:sequence>
          </xsd:extension>
        </xsd:complexContent>
      </xsd:complexType>
    </xsd:element>
    <xsd:element name="Nom_x0020_du_x0020_marché" ma:index="11" nillable="true" ma:displayName="Nom du marché" ma:default="A renseigner" ma:format="Dropdown" ma:hidden="true" ma:internalName="Nom_x0020_du_x0020_march_x00e9_" ma:readOnly="false">
      <xsd:simpleType>
        <xsd:restriction base="dms:Choice">
          <xsd:enumeration value="A renseigner"/>
          <xsd:enumeration value="CAIRN"/>
          <xsd:enumeration value="CAS"/>
          <xsd:enumeration value="Dalloz"/>
          <xsd:enumeration value="Doctrinal plus"/>
          <xsd:enumeration value="EBSCO - Business Source"/>
          <xsd:enumeration value="Elsevier-ScienceDirect"/>
          <xsd:enumeration value="JSTOR"/>
          <xsd:enumeration value="Lamyline"/>
          <xsd:enumeration value="Lexis-Nexis - Jurisclasseur"/>
          <xsd:enumeration value="Proquest - Chadwyck-Healey"/>
        </xsd:restriction>
      </xsd:simpleType>
    </xsd:element>
    <xsd:element name="Type_x0020_de_x0020_document_x0020_technique" ma:index="12" nillable="true" ma:displayName="Type de document technique" ma:default="A renseigner" ma:format="Dropdown" ma:hidden="true" ma:internalName="Type_x0020_de_x0020_document_x0020_technique" ma:readOnly="false">
      <xsd:simpleType>
        <xsd:restriction base="dms:Choice">
          <xsd:enumeration value="A renseigner"/>
          <xsd:enumeration value="Dossier de recette"/>
          <xsd:enumeration value="Fiche exploitation"/>
          <xsd:enumeration value="Fiche application"/>
          <xsd:enumeration value="Procédure"/>
          <xsd:enumeration value="Revue d'application"/>
        </xsd:restriction>
      </xsd:simpleType>
    </xsd:element>
    <xsd:element name="Sujet_x0020_convention" ma:index="13" nillable="true" ma:displayName="Nom de la convention" ma:default="A renseigner" ma:format="Dropdown" ma:hidden="true" ma:internalName="Sujet_x0020_convention" ma:readOnly="false">
      <xsd:simpleType>
        <xsd:restriction base="dms:Choice">
          <xsd:enumeration value="A renseigner"/>
          <xsd:enumeration value="Calames"/>
          <xsd:enumeration value="CERL"/>
          <xsd:enumeration value="Cession de données"/>
          <xsd:enumeration value="Groupement commandes"/>
          <xsd:enumeration value="IdRef"/>
          <xsd:enumeration value="PebWeb"/>
          <xsd:enumeration value="PebWini"/>
          <xsd:enumeration value="RetroCalames"/>
          <xsd:enumeration value="RetroSociétés"/>
          <xsd:enumeration value="Star"/>
          <xsd:enumeration value="Step"/>
          <xsd:enumeration value="Sudoc"/>
          <xsd:enumeration value="Sudoc-PS"/>
          <xsd:enumeration value="Thèses"/>
          <xsd:enumeration value="WebDewey"/>
          <xsd:enumeration value="WorldCat"/>
          <xsd:enumeration value="Autres"/>
        </xsd:restriction>
      </xsd:simpleType>
    </xsd:element>
    <xsd:element name="Type_x0020_Doc_x0020_PPT" ma:index="15" nillable="true" ma:displayName="Type Doc PPT" ma:default="Présentation" ma:format="Dropdown" ma:internalName="Type_x0020_Doc_x0020_PPT">
      <xsd:simpleType>
        <xsd:restriction base="dms:Choice">
          <xsd:enumeration value="Présentation"/>
          <xsd:enumeration value="Raconte-mois"/>
          <xsd:enumeration value="Formation interne"/>
          <xsd:enumeration value="Formation externe"/>
          <xsd:enumeration value="JABES"/>
          <xsd:enumeration value="JCR"/>
          <xsd:enumeration value="Autre"/>
        </xsd:restriction>
      </xsd:simpleType>
    </xsd:element>
    <xsd:element name="Nom_x0020_de_x0020_la_x0020_formation" ma:index="22" nillable="true" ma:displayName="Liste des formations" ma:default="A renseigner" ma:format="Dropdown" ma:hidden="true" ma:internalName="Nom_x0020_de_x0020_la_x0020_formation" ma:readOnly="false">
      <xsd:simpleType>
        <xsd:restriction base="dms:Choice">
          <xsd:enumeration value="A renseigner"/>
          <xsd:enumeration value="Calames"/>
          <xsd:enumeration value="Collègues"/>
          <xsd:enumeration value="Coordi"/>
          <xsd:enumeration value="Coraut"/>
          <xsd:enumeration value="Immersion"/>
          <xsd:enumeration value="INIT"/>
          <xsd:enumeration value="Moodle"/>
          <xsd:enumeration value="RespCR"/>
          <xsd:enumeration value="STAR"/>
          <xsd:enumeration value="SUPEB"/>
          <xsd:enumeration value="WebDewey"/>
          <xsd:enumeration value="Webstats"/>
          <xsd:enumeration value="WinIBW"/>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Created" ma:index="6" nillable="true" ma:displayName="Date de création" ma:default="[today]" ma:description="Date à laquelle la ressource a été créée" ma:format="DateOnly" ma:internalName="_DCDateCreat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dfc4818-8913-436f-b377-048022affe40" elementFormDefault="qualified">
    <xsd:import namespace="http://schemas.microsoft.com/office/2006/documentManagement/types"/>
    <xsd:import namespace="http://schemas.microsoft.com/office/infopath/2007/PartnerControls"/>
    <xsd:element name="Exaged_DocName" ma:index="21" nillable="true" ma:displayName="Nom du document" ma:hidden="true" ma:internalName="Exaged_DocNam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Type de contenu"/>
        <xsd:element ref="dc:title" minOccurs="0" maxOccurs="1" ma:index="1" ma:displayName="Titre"/>
        <xsd:element ref="dc:subject" minOccurs="0" maxOccurs="1"/>
        <xsd:element ref="dc:description" minOccurs="0" maxOccurs="1" ma:index="7" ma:displayName="Commentaires"/>
        <xsd:element name="keywords" minOccurs="0" maxOccurs="1" type="xsd:string" ma:index="8" ma:displayName="Mots clé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ype_x0020_spec xmlns="9cb235b8-7541-4a6e-b886-1bf4192805bd">
      <Value>A renseigner</Value>
    </Type_x0020_spec>
    <Etat_x0020_du_x0020_document xmlns="9cb235b8-7541-4a6e-b886-1bf4192805bd" xsi:nil="true"/>
    <TRI xmlns="9cb235b8-7541-4a6e-b886-1bf4192805bd">LJZ</TRI>
    <Tags xmlns="9cb235b8-7541-4a6e-b886-1bf4192805bd" xsi:nil="true"/>
    <Structure xmlns="9cb235b8-7541-4a6e-b886-1bf4192805bd">ABES</Structure>
    <Année xmlns="9cb235b8-7541-4a6e-b886-1bf4192805bd">2022</Année>
    <Exaged_DocName xmlns="fdfc4818-8913-436f-b377-048022affe40" xsi:nil="true"/>
    <_DCDateCreated xmlns="http://schemas.microsoft.com/sharepoint/v3/fields">2019-04-15T22:00:00+00:00</_DCDateCreated>
    <Type_x0020_Doc_x0020_PPT xmlns="9cb235b8-7541-4a6e-b886-1bf4192805bd">Présentation</Type_x0020_Doc_x0020_PPT>
    <Nom_x0020_du_x0020_marché xmlns="9cb235b8-7541-4a6e-b886-1bf4192805bd">A renseigner</Nom_x0020_du_x0020_marché>
    <Type_x0020_de_x0020_document_x0020_technique xmlns="9cb235b8-7541-4a6e-b886-1bf4192805bd">A renseigner</Type_x0020_de_x0020_document_x0020_technique>
    <Nom_x0020_de_x0020_la_x0020_formation xmlns="9cb235b8-7541-4a6e-b886-1bf4192805bd">A renseigner</Nom_x0020_de_x0020_la_x0020_formation>
    <Sujet_x0020_convention xmlns="9cb235b8-7541-4a6e-b886-1bf4192805bd">A renseigner</Sujet_x0020_convention>
  </documentManagement>
</p:properties>
</file>

<file path=customXml/itemProps1.xml><?xml version="1.0" encoding="utf-8"?>
<ds:datastoreItem xmlns:ds="http://schemas.openxmlformats.org/officeDocument/2006/customXml" ds:itemID="{E280A3A4-E0E4-42A9-8059-A255C67DBB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b235b8-7541-4a6e-b886-1bf4192805bd"/>
    <ds:schemaRef ds:uri="http://schemas.microsoft.com/sharepoint/v3/fields"/>
    <ds:schemaRef ds:uri="fdfc4818-8913-436f-b377-048022affe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902D-5BEE-4491-8B3A-9204AF30C064}">
  <ds:schemaRefs>
    <ds:schemaRef ds:uri="http://schemas.microsoft.com/sharepoint/v3/contenttype/forms"/>
  </ds:schemaRefs>
</ds:datastoreItem>
</file>

<file path=customXml/itemProps3.xml><?xml version="1.0" encoding="utf-8"?>
<ds:datastoreItem xmlns:ds="http://schemas.openxmlformats.org/officeDocument/2006/customXml" ds:itemID="{8758BD7B-D0E4-4BCF-8116-703F242D6C83}">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dfc4818-8913-436f-b377-048022affe40"/>
    <ds:schemaRef ds:uri="http://schemas.microsoft.com/sharepoint/v3/fields"/>
    <ds:schemaRef ds:uri="9cb235b8-7541-4a6e-b886-1bf4192805b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13916</TotalTime>
  <Words>992</Words>
  <Application>Microsoft Office PowerPoint</Application>
  <PresentationFormat>Grand écran</PresentationFormat>
  <Paragraphs>133</Paragraphs>
  <Slides>17</Slides>
  <Notes>14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Arial Narrow</vt:lpstr>
      <vt:lpstr>Calibri</vt:lpstr>
      <vt:lpstr>Calibri Light</vt:lpstr>
      <vt:lpstr>Courier New</vt:lpstr>
      <vt:lpstr>Times New Roman</vt:lpstr>
      <vt:lpstr>Wingdings</vt:lpstr>
      <vt:lpstr>Thème Office</vt:lpstr>
      <vt:lpstr>Hackathon des Journées Abes</vt:lpstr>
      <vt:lpstr>Présentation PowerPoint</vt:lpstr>
      <vt:lpstr>Présentation PowerPoint</vt:lpstr>
      <vt:lpstr>Scripts dits « standard » disponibles pour tous</vt:lpstr>
      <vt:lpstr>Scripts Utilisateurs</vt:lpstr>
      <vt:lpstr>Précautions d’usage pour le hackathon… et après</vt:lpstr>
      <vt:lpstr>Précautions d’usage pour le hackathon… et après</vt:lpstr>
      <vt:lpstr>Présentation PowerPoint</vt:lpstr>
      <vt:lpstr>Fonctionnement des scripts</vt:lpstr>
      <vt:lpstr>Exemple</vt:lpstr>
      <vt:lpstr>Etape 1</vt:lpstr>
      <vt:lpstr>Etape 1</vt:lpstr>
      <vt:lpstr>Etape 2 : lancer WINIBW et controler que le script est disponible</vt:lpstr>
      <vt:lpstr>Etape 4</vt:lpstr>
      <vt:lpstr>Etape 5 : Manipuler un fichier xul</vt:lpstr>
      <vt:lpstr>Etape 6 : créer une fonction pré-programmée pour gagner du temps lors des opérations</vt:lpstr>
      <vt:lpstr>Etape 7 : écrire dans le fichier Changer_Contenus_Notices l’opération demandée (manipulation du js avec la doc d’oclc)</vt:lpstr>
    </vt:vector>
  </TitlesOfParts>
  <Company>ABES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 scripts winibw</dc:title>
  <dc:creator>Christophe Arnaud</dc:creator>
  <cp:keywords/>
  <dc:description/>
  <cp:lastModifiedBy>Jerôme Villiseck</cp:lastModifiedBy>
  <cp:revision>126</cp:revision>
  <dcterms:created xsi:type="dcterms:W3CDTF">2018-04-12T07:17:58Z</dcterms:created>
  <dcterms:modified xsi:type="dcterms:W3CDTF">2022-06-23T08:32:12Z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0x010100505AF35FDCA54D2FA379F261E520FD37003BA607584A07684089D0538041E4120804070300BD7BFC90DB26D94DB3255AA98522445E</vt:lpwstr>
  </property>
  <property fmtid="{D5CDD505-2E9C-101B-9397-08002B2CF9AE}" pid="3" name="Type de document standard">
    <vt:lpwstr>A renseigner</vt:lpwstr>
  </property>
</Properties>
</file>