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780" r:id="rId3"/>
    <p:sldMasterId id="2147483792" r:id="rId4"/>
    <p:sldMasterId id="2147483804" r:id="rId5"/>
    <p:sldMasterId id="2147483831" r:id="rId6"/>
    <p:sldMasterId id="2147483672" r:id="rId7"/>
    <p:sldMasterId id="2147483684" r:id="rId8"/>
    <p:sldMasterId id="2147483696" r:id="rId9"/>
    <p:sldMasterId id="2147483708" r:id="rId10"/>
    <p:sldMasterId id="2147483720" r:id="rId11"/>
    <p:sldMasterId id="2147483732" r:id="rId12"/>
    <p:sldMasterId id="2147483744" r:id="rId13"/>
    <p:sldMasterId id="2147483816" r:id="rId14"/>
    <p:sldMasterId id="2147483844" r:id="rId15"/>
  </p:sldMasterIdLst>
  <p:notesMasterIdLst>
    <p:notesMasterId r:id="rId23"/>
  </p:notesMasterIdLst>
  <p:handoutMasterIdLst>
    <p:handoutMasterId r:id="rId24"/>
  </p:handoutMasterIdLst>
  <p:sldIdLst>
    <p:sldId id="256" r:id="rId16"/>
    <p:sldId id="258" r:id="rId17"/>
    <p:sldId id="259" r:id="rId18"/>
    <p:sldId id="260" r:id="rId19"/>
    <p:sldId id="261" r:id="rId20"/>
    <p:sldId id="257" r:id="rId21"/>
    <p:sldId id="262" r:id="rId22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D5"/>
    <a:srgbClr val="FFF7DA"/>
    <a:srgbClr val="FFF7EF"/>
    <a:srgbClr val="FFF2E5"/>
    <a:srgbClr val="FFEAD5"/>
    <a:srgbClr val="FFFFCC"/>
    <a:srgbClr val="FFFEF1"/>
    <a:srgbClr val="FF903E"/>
    <a:srgbClr val="FFB27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81" autoAdjust="0"/>
  </p:normalViewPr>
  <p:slideViewPr>
    <p:cSldViewPr>
      <p:cViewPr varScale="1">
        <p:scale>
          <a:sx n="83" d="100"/>
          <a:sy n="83" d="100"/>
        </p:scale>
        <p:origin x="136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4FF62-A3AC-4C93-AB4D-B324430A3CB5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4816E-55B1-4DCC-92B6-12C503672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83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0CC7-8F75-4282-9F39-7998D8C395C6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775" y="3233738"/>
            <a:ext cx="7951788" cy="30622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3A807-D832-454F-AFFF-6953ED63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44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2.jpe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8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jpe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jpeg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master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5148065" y="6677025"/>
            <a:ext cx="42181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549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44366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1015026" y="2724150"/>
            <a:ext cx="7157375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7802" y="1967906"/>
            <a:ext cx="7371823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11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59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25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18776">
            <a:off x="-52795" y="322070"/>
            <a:ext cx="9144000" cy="5786632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90176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正方形/長方形 8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89611" y="3171320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58455" cy="108496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54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01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43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397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65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405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7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694080"/>
            <a:ext cx="3008313" cy="10787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1" cy="5433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771432"/>
            <a:ext cx="3008313" cy="43547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3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9377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4989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5044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243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040560"/>
          </a:xfrm>
        </p:spPr>
        <p:txBody>
          <a:bodyPr vert="eaVert"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040560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80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77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59828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59828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967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90176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39552" y="3052953"/>
            <a:ext cx="8115160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17" y="6653515"/>
            <a:ext cx="2135484" cy="2669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58455" cy="96824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16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466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8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381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83651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3651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5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58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17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636368"/>
            <a:ext cx="3008313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685128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80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 descr="キャッチ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147637" y="6661150"/>
            <a:ext cx="413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6" y="2001813"/>
            <a:ext cx="7042599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92695"/>
            <a:ext cx="5486400" cy="4034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89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92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25658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25658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72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66023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30575" y="3155064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8248" y="6055196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4658" cy="92391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90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66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08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22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78196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422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78196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59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96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22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0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36712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1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86855"/>
            <a:ext cx="3008313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17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69354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836712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53218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874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80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1125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1125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5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697454"/>
            <a:ext cx="9144000" cy="1161475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正方形/長方形 9"/>
          <p:cNvSpPr/>
          <p:nvPr userDrawn="1"/>
        </p:nvSpPr>
        <p:spPr>
          <a:xfrm>
            <a:off x="425213" y="3065046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67" y="5073873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2968" y="-436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02624" cy="98033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11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9930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9289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7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43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000" cy="705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9261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56594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9261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56594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18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34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89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8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86396"/>
            <a:ext cx="3008313" cy="10304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08720"/>
            <a:ext cx="5111751" cy="5190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966412"/>
            <a:ext cx="3008313" cy="41597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8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99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28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8023" cy="427645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115616" y="3356992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7190"/>
            <a:ext cx="3972878" cy="130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0" y="2348880"/>
            <a:ext cx="7200800" cy="108012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0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6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4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08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21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8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77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76110"/>
            <a:ext cx="3008313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03845"/>
            <a:ext cx="5111750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39692"/>
            <a:ext cx="3008313" cy="41815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27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82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58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280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8023" cy="427645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115616" y="3356992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7190"/>
            <a:ext cx="3972878" cy="130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33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3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31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8053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8053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51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01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87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0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86855"/>
            <a:ext cx="3008313" cy="42393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82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01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26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79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25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3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3008313" cy="10007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1" cy="504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02279"/>
            <a:ext cx="3008313" cy="40398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826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7444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8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64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0405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0405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86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 descr="キャッチ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1" y="88901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 descr="bg_contents_0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72139"/>
            <a:ext cx="914400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0" y="6629400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7" y="1988840"/>
            <a:ext cx="6984000" cy="70560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9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05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7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70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50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6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49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09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967289"/>
            <a:ext cx="3008313" cy="10215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1" cy="51454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02279"/>
            <a:ext cx="3008313" cy="412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06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535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84000" cy="63408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27069" y="1063277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2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00142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00142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54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6" y="1628776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 descr="システナmaster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4982838" y="6677025"/>
            <a:ext cx="42901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9" name="直線コネクタ 8"/>
          <p:cNvCxnSpPr/>
          <p:nvPr userDrawn="1"/>
        </p:nvCxnSpPr>
        <p:spPr>
          <a:xfrm>
            <a:off x="1015026" y="2724150"/>
            <a:ext cx="708536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99592" y="1844824"/>
            <a:ext cx="7309372" cy="87932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4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83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3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8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00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5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09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1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64704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1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14847"/>
            <a:ext cx="3008313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1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4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29188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87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20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44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2" descr="キャッチ.bmp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3777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0" name="Picture 5" descr="システナロゴ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6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47637" y="6661150"/>
            <a:ext cx="42083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6" y="1700808"/>
            <a:ext cx="7042599" cy="1023342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41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158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576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16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12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6183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6183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008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8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24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08376"/>
            <a:ext cx="3008313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772816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47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29188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4624"/>
            <a:ext cx="6984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03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3614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3614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82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7"/>
            <a:ext cx="1562732" cy="6869759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7162" y="194331"/>
            <a:ext cx="1966923" cy="64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1583183" y="3144615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4921759" y="6633047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180" y="6304018"/>
            <a:ext cx="3555556" cy="444445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7527903" y="-588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6968" y="2348880"/>
            <a:ext cx="6984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21359" y="371703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79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0" y="4656253"/>
            <a:ext cx="9149037" cy="2201747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007083" y="2348880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42042"/>
            <a:ext cx="3555556" cy="444445"/>
          </a:xfrm>
          <a:prstGeom prst="rect">
            <a:avLst/>
          </a:prstGeom>
        </p:spPr>
      </p:pic>
      <p:pic>
        <p:nvPicPr>
          <p:cNvPr id="10" name="Picture 6" descr="システナロゴ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7077" y="258151"/>
            <a:ext cx="1966923" cy="64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7343775" y="42040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4940" y="6669210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0000" y="1556792"/>
            <a:ext cx="6984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7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82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86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14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09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9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25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6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80385"/>
            <a:ext cx="3008313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29143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2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9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15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057400" cy="536145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36145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45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" y="5521216"/>
            <a:ext cx="2208191" cy="7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683570" y="2968757"/>
            <a:ext cx="795795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-2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47" y="6450754"/>
            <a:ext cx="3555556" cy="444445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74114" y="2060848"/>
            <a:ext cx="7776862" cy="907909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80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41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1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0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39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90872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54848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90872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54848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75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49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08977"/>
            <a:ext cx="3008313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1" cy="5217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44824"/>
            <a:ext cx="3008313" cy="41815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61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7321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5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5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081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940226" y="3069342"/>
            <a:ext cx="723217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2189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99" y="6305286"/>
            <a:ext cx="3555556" cy="44444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103199" y="6291070"/>
            <a:ext cx="1440160" cy="437371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4611091" y="6613024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957" y="6300852"/>
            <a:ext cx="1331639" cy="4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56955" y="2132856"/>
            <a:ext cx="7215445" cy="93648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3008313" cy="986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1" cy="4968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59991"/>
            <a:ext cx="3008313" cy="3982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59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20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16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8053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8053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8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7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14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80385"/>
            <a:ext cx="3008313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29143"/>
            <a:ext cx="3008313" cy="42970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674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43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835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4769353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28800" y="836712"/>
            <a:ext cx="5486400" cy="3818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28800" y="5353217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7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2294">
            <a:off x="27435" y="3071306"/>
            <a:ext cx="9144000" cy="578663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5882"/>
            <a:ext cx="9144000" cy="514350"/>
          </a:xfrm>
          <a:prstGeom prst="rect">
            <a:avLst/>
          </a:prstGeom>
        </p:spPr>
      </p:pic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763" y="-1147"/>
            <a:ext cx="1331237" cy="437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線コネクタ 9"/>
          <p:cNvCxnSpPr/>
          <p:nvPr userDrawn="1"/>
        </p:nvCxnSpPr>
        <p:spPr>
          <a:xfrm>
            <a:off x="611560" y="3200782"/>
            <a:ext cx="786682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22818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02624" cy="1070355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10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36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71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37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33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7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319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31836"/>
            <a:ext cx="3008313" cy="10930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31836"/>
            <a:ext cx="5111751" cy="55054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24868"/>
            <a:ext cx="3008313" cy="4412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77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6571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7788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43245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47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9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8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8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4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4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システナmaster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56549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44366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346655" y="738188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6655" y="180181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4339-2F25-40FE-80E1-1541FB6FA4C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5148065" y="6677025"/>
            <a:ext cx="42181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004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46149" y="5956851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95525" y="57113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46450">
            <a:off x="0" y="668337"/>
            <a:ext cx="9144000" cy="5786632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12268" y="2766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06327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3C9F-DB4E-4C42-BC66-B479EB45512B}" type="datetimeFigureOut">
              <a:rPr kumimoji="1" lang="ja-JP" altLang="en-US" smtClean="0"/>
              <a:t>2018/6/24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78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46149" y="5939928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95525" y="57113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17" y="6653515"/>
            <a:ext cx="2135484" cy="266936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27523" y="2766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7991-847A-49E6-BC0B-1E065C623D70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94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66023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95525" y="76470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9666" y="605534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2375" y="13496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BC66-38C3-4D6E-8AD2-5A9C940B6A7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9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正方形/長方形 9"/>
          <p:cNvSpPr/>
          <p:nvPr userDrawn="1"/>
        </p:nvSpPr>
        <p:spPr>
          <a:xfrm>
            <a:off x="395525" y="76470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46149" y="5493896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6732241" y="-434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4" y="166025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101E-3E30-4655-BA5B-AA882D9CC4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54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974"/>
            <a:ext cx="9144000" cy="647026"/>
          </a:xfrm>
          <a:prstGeom prst="rect">
            <a:avLst/>
          </a:prstGeom>
        </p:spPr>
      </p:pic>
      <p:cxnSp>
        <p:nvCxnSpPr>
          <p:cNvPr id="13" name="直線コネクタ 12"/>
          <p:cNvCxnSpPr/>
          <p:nvPr userDrawn="1"/>
        </p:nvCxnSpPr>
        <p:spPr>
          <a:xfrm>
            <a:off x="539552" y="692696"/>
            <a:ext cx="7992888" cy="7536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34064" y="175831"/>
            <a:ext cx="1596614" cy="5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4369654" y="6583089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COPYRIGHT ©</a:t>
            </a:r>
            <a:r>
              <a:rPr lang="en-US" altLang="ja-JP" sz="105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2010-2018 </a:t>
            </a: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76" y="122988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8D53-C5FC-4696-9A11-9850515E51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6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62399" cy="1484784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203703" y="725910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pic>
        <p:nvPicPr>
          <p:cNvPr id="10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93" y="6333599"/>
            <a:ext cx="1596614" cy="5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71600" y="18331"/>
            <a:ext cx="735516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4507-D31B-4991-81DB-729AB807E12F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25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" descr="キャッチ.bmp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線コネクタ 21"/>
          <p:cNvCxnSpPr/>
          <p:nvPr userDrawn="1"/>
        </p:nvCxnSpPr>
        <p:spPr>
          <a:xfrm>
            <a:off x="1210255" y="811213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7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25" name="Text Box 8"/>
          <p:cNvSpPr txBox="1">
            <a:spLocks noChangeArrowheads="1"/>
          </p:cNvSpPr>
          <p:nvPr userDrawn="1"/>
        </p:nvSpPr>
        <p:spPr bwMode="auto">
          <a:xfrm>
            <a:off x="147637" y="6661150"/>
            <a:ext cx="413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SYSTENA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26" name="図 3" descr="システナロゴマーク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0253" y="260646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544" y="134076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41EE-27F5-4D91-A994-8B63FBCE6ABE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39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328788" y="836712"/>
            <a:ext cx="848642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9" name="図 2" descr="キャッチ.bmp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951" y="88901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bg_contents_0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672139"/>
            <a:ext cx="914400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0" y="6629400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27069" y="12687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038E-AB54-4612-B6E0-5F75390F365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0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51276" y="1628776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システナmaster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5004049" y="6677025"/>
            <a:ext cx="43622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438729" y="665163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8731" y="44624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45601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E18F-5453-40F5-9F8F-DB264DD30F98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83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2" descr="キャッチ.bmp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492474" y="596900"/>
            <a:ext cx="8183983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Picture 8" descr="システナロゴ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9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147637" y="6661150"/>
            <a:ext cx="42803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2475" y="11663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DD9D-0FB8-492E-BB0D-191B128942CC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27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5" y="6354368"/>
            <a:ext cx="9144000" cy="51435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52954" y="199171"/>
            <a:ext cx="1259229" cy="41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286459" y="644460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-11919" y="6637886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55" y="6531079"/>
            <a:ext cx="3555556" cy="444445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6459" y="7325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6135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4CE-DAC3-4FBB-83E7-9D7916D4E4A3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43218" y="-1041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395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3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7307" y="5521216"/>
            <a:ext cx="2208191" cy="7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467546" y="692696"/>
            <a:ext cx="795795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-2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47" y="6450754"/>
            <a:ext cx="3555556" cy="444445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6" y="11663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130" y="100671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3661-7268-4C0E-A7B2-39E99BE2D8BA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4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326615" y="620688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2189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99" y="6305286"/>
            <a:ext cx="3555556" cy="44444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103199" y="6291070"/>
            <a:ext cx="1440160" cy="437371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4611091" y="6613024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957" y="6300852"/>
            <a:ext cx="1331639" cy="4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4" y="7564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09A16-C1AD-45F9-AF34-154E7261D794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82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E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5882"/>
            <a:ext cx="9144000" cy="51435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763" y="-1147"/>
            <a:ext cx="1331237" cy="437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287524" y="620688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22818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30117">
            <a:off x="0" y="692696"/>
            <a:ext cx="9144000" cy="5786632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7524" y="-114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EB9F-E8DB-49F5-848D-86B2D3A737F9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4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Eatt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アプリ発表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G</a:t>
            </a:r>
            <a:r>
              <a:rPr kumimoji="1" lang="ja-JP" altLang="en-US" dirty="0" smtClean="0"/>
              <a:t>部 阿部誠司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70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アプリ概要</a:t>
            </a:r>
            <a:endParaRPr lang="en-US" altLang="ja-JP" dirty="0" smtClean="0"/>
          </a:p>
          <a:p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r>
              <a:rPr lang="ja-JP" altLang="en-US" dirty="0" smtClean="0"/>
              <a:t>アプリ</a:t>
            </a:r>
            <a:r>
              <a:rPr lang="ja-JP" altLang="en-US" dirty="0"/>
              <a:t>実演</a:t>
            </a:r>
            <a:endParaRPr kumimoji="1" lang="en-US" altLang="ja-JP" dirty="0" smtClean="0"/>
          </a:p>
          <a:p>
            <a:r>
              <a:rPr lang="ja-JP" altLang="en-US" dirty="0"/>
              <a:t>虎</a:t>
            </a:r>
            <a:r>
              <a:rPr lang="ja-JP" altLang="en-US" dirty="0" smtClean="0"/>
              <a:t>の穴を通して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7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飲食店での入店か</a:t>
            </a:r>
            <a:r>
              <a:rPr lang="ja-JP" altLang="en-US" dirty="0"/>
              <a:t>ら</a:t>
            </a:r>
            <a:r>
              <a:rPr lang="ja-JP" altLang="en-US" dirty="0" smtClean="0"/>
              <a:t>退店までを管理する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お客さんを登録（入店）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お客、料理人、食材を選択し食事をする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お会計をする（退店）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20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角丸四角形 88"/>
          <p:cNvSpPr/>
          <p:nvPr/>
        </p:nvSpPr>
        <p:spPr>
          <a:xfrm>
            <a:off x="346655" y="3943543"/>
            <a:ext cx="3721290" cy="21497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構成　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17446" y="1988840"/>
            <a:ext cx="1219200" cy="847726"/>
            <a:chOff x="0" y="0"/>
            <a:chExt cx="1371600" cy="866776"/>
          </a:xfrm>
        </p:grpSpPr>
        <p:sp>
          <p:nvSpPr>
            <p:cNvPr id="5" name="正方形/長方形 4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err="1">
                  <a:solidFill>
                    <a:schemeClr val="tx1"/>
                  </a:solidFill>
                </a:rPr>
                <a:t>EatController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1400" baseline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ja-JP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ja-JP" sz="1400" dirty="0" err="1" smtClean="0">
                  <a:solidFill>
                    <a:sysClr val="windowText" lastClr="000000"/>
                  </a:solidFill>
                </a:rPr>
                <a:t>eattingForm</a:t>
              </a:r>
              <a:endParaRPr kumimoji="1" lang="en-US" altLang="ja-JP" sz="1400" baseline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2915816" y="1619886"/>
            <a:ext cx="1223114" cy="1449074"/>
            <a:chOff x="0" y="0"/>
            <a:chExt cx="1371600" cy="866776"/>
          </a:xfrm>
        </p:grpSpPr>
        <p:sp>
          <p:nvSpPr>
            <p:cNvPr id="8" name="正方形/長方形 7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err="1">
                  <a:solidFill>
                    <a:sysClr val="windowText" lastClr="000000"/>
                  </a:solidFill>
                </a:rPr>
                <a:t>EattingForm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400" baseline="0" dirty="0" smtClean="0">
                  <a:solidFill>
                    <a:schemeClr val="tx1"/>
                  </a:solidFill>
                </a:rPr>
                <a:t>- </a:t>
              </a:r>
              <a:r>
                <a:rPr lang="en-US" altLang="ja-JP" sz="1400" u="sng" dirty="0" err="1" smtClean="0">
                  <a:solidFill>
                    <a:schemeClr val="tx1"/>
                  </a:solidFill>
                </a:rPr>
                <a:t>cookList</a:t>
              </a:r>
              <a:endParaRPr kumimoji="1" lang="en-US" altLang="ja-JP" sz="1400" baseline="0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kumimoji="1" lang="en-US" altLang="ja-JP" sz="1400" dirty="0" smtClean="0">
                  <a:solidFill>
                    <a:schemeClr val="tx1"/>
                  </a:solidFill>
                  <a:effectLst/>
                </a:rPr>
                <a:t>-</a:t>
              </a:r>
              <a:r>
                <a:rPr kumimoji="1" lang="en-US" altLang="ja-JP" sz="1400" baseline="0" dirty="0" smtClean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altLang="ja-JP" sz="1400" dirty="0" err="1" smtClean="0">
                  <a:solidFill>
                    <a:schemeClr val="tx1"/>
                  </a:solidFill>
                </a:rPr>
                <a:t>customerList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- </a:t>
              </a:r>
              <a:r>
                <a:rPr lang="en-US" altLang="ja-JP" sz="1400" dirty="0" err="1" smtClean="0">
                  <a:solidFill>
                    <a:schemeClr val="tx1"/>
                  </a:solidFill>
                </a:rPr>
                <a:t>foodList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- message</a:t>
              </a:r>
            </a:p>
          </p:txBody>
        </p:sp>
      </p:grpSp>
      <p:cxnSp>
        <p:nvCxnSpPr>
          <p:cNvPr id="10" name="直線矢印コネクタ 9"/>
          <p:cNvCxnSpPr>
            <a:stCxn id="6" idx="3"/>
            <a:endCxn id="9" idx="1"/>
          </p:cNvCxnSpPr>
          <p:nvPr/>
        </p:nvCxnSpPr>
        <p:spPr>
          <a:xfrm>
            <a:off x="1836646" y="2529149"/>
            <a:ext cx="1079170" cy="143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>
            <a:off x="7134990" y="1014433"/>
            <a:ext cx="1469458" cy="847726"/>
            <a:chOff x="0" y="0"/>
            <a:chExt cx="1371600" cy="866776"/>
          </a:xfrm>
        </p:grpSpPr>
        <p:sp>
          <p:nvSpPr>
            <p:cNvPr id="14" name="正方形/長方形 13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err="1">
                  <a:solidFill>
                    <a:sysClr val="windowText" lastClr="000000"/>
                  </a:solidFill>
                </a:rPr>
                <a:t>FamousCook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400" baseline="0" dirty="0" smtClean="0">
                  <a:solidFill>
                    <a:sysClr val="windowText" lastClr="000000"/>
                  </a:solidFill>
                </a:rPr>
                <a:t>- </a:t>
              </a:r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habit</a:t>
              </a:r>
            </a:p>
            <a:p>
              <a:r>
                <a:rPr kumimoji="1" lang="en-US" altLang="ja-JP" sz="1400" dirty="0" smtClean="0">
                  <a:solidFill>
                    <a:sysClr val="windowText" lastClr="000000"/>
                  </a:solidFill>
                  <a:effectLst/>
                </a:rPr>
                <a:t>+</a:t>
              </a:r>
              <a:r>
                <a:rPr lang="en-US" altLang="ja-JP" sz="1400" dirty="0">
                  <a:solidFill>
                    <a:sysClr val="windowText" lastClr="000000"/>
                  </a:solidFill>
                </a:rPr>
                <a:t> cooking</a:t>
              </a:r>
              <a:endParaRPr lang="ja-JP" altLang="ja-JP" sz="1400" dirty="0">
                <a:solidFill>
                  <a:sysClr val="windowText" lastClr="000000"/>
                </a:solidFill>
                <a:effectLst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7134990" y="1978604"/>
            <a:ext cx="1469458" cy="847726"/>
            <a:chOff x="0" y="0"/>
            <a:chExt cx="1371600" cy="866776"/>
          </a:xfrm>
        </p:grpSpPr>
        <p:sp>
          <p:nvSpPr>
            <p:cNvPr id="17" name="正方形/長方形 16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err="1">
                  <a:solidFill>
                    <a:sysClr val="windowText" lastClr="000000"/>
                  </a:solidFill>
                </a:rPr>
                <a:t>GeneralCook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000" dirty="0">
                  <a:solidFill>
                    <a:sysClr val="windowText" lastClr="000000"/>
                  </a:solidFill>
                </a:rPr>
                <a:t>- </a:t>
              </a:r>
              <a:r>
                <a:rPr lang="en-US" altLang="ja-JP" sz="1400" dirty="0">
                  <a:solidFill>
                    <a:sysClr val="windowText" lastClr="000000"/>
                  </a:solidFill>
                </a:rPr>
                <a:t>habit</a:t>
              </a:r>
            </a:p>
            <a:p>
              <a:r>
                <a:rPr lang="en-US" altLang="ja-JP" sz="1000" dirty="0">
                  <a:solidFill>
                    <a:sysClr val="windowText" lastClr="000000"/>
                  </a:solidFill>
                </a:rPr>
                <a:t>+</a:t>
              </a:r>
              <a:r>
                <a:rPr lang="en-US" altLang="ja-JP" sz="1400" dirty="0">
                  <a:solidFill>
                    <a:sysClr val="windowText" lastClr="000000"/>
                  </a:solidFill>
                </a:rPr>
                <a:t> cooking</a:t>
              </a:r>
              <a:endParaRPr lang="ja-JP" altLang="ja-JP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5292080" y="1412776"/>
            <a:ext cx="1393790" cy="1039648"/>
            <a:chOff x="0" y="0"/>
            <a:chExt cx="1371600" cy="866776"/>
          </a:xfrm>
        </p:grpSpPr>
        <p:sp>
          <p:nvSpPr>
            <p:cNvPr id="20" name="正方形/長方形 19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>
                  <a:solidFill>
                    <a:sysClr val="windowText" lastClr="000000"/>
                  </a:solidFill>
                </a:rPr>
                <a:t>Cook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400" baseline="0" dirty="0" smtClean="0">
                  <a:solidFill>
                    <a:schemeClr val="tx1"/>
                  </a:solidFill>
                </a:rPr>
                <a:t>- </a:t>
              </a:r>
              <a:r>
                <a:rPr lang="en-US" altLang="ja-JP" sz="1400" dirty="0">
                  <a:solidFill>
                    <a:schemeClr val="tx1"/>
                  </a:solidFill>
                </a:rPr>
                <a:t>price</a:t>
              </a:r>
              <a:endParaRPr kumimoji="1" lang="en-US" altLang="ja-JP" sz="1400" baseline="0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kumimoji="1" lang="en-US" altLang="ja-JP" sz="1400" dirty="0" smtClean="0">
                  <a:solidFill>
                    <a:schemeClr val="tx1"/>
                  </a:solidFill>
                  <a:effectLst/>
                </a:rPr>
                <a:t>-</a:t>
              </a:r>
              <a:r>
                <a:rPr kumimoji="1" lang="en-US" altLang="ja-JP" sz="1400" baseline="0" dirty="0" smtClean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altLang="ja-JP" sz="1400" dirty="0" err="1" smtClean="0">
                  <a:solidFill>
                    <a:schemeClr val="tx1"/>
                  </a:solidFill>
                </a:rPr>
                <a:t>cookingName</a:t>
              </a:r>
              <a:endParaRPr lang="en-US" altLang="ja-JP" sz="1400" dirty="0" smtClean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  <a:effectLst/>
                </a:rPr>
                <a:t>- name</a:t>
              </a:r>
              <a:endParaRPr lang="ja-JP" altLang="ja-JP" sz="140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292080" y="3068960"/>
            <a:ext cx="1393790" cy="1619589"/>
            <a:chOff x="0" y="0"/>
            <a:chExt cx="1371600" cy="866776"/>
          </a:xfrm>
        </p:grpSpPr>
        <p:sp>
          <p:nvSpPr>
            <p:cNvPr id="23" name="正方形/長方形 22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Customer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- no</a:t>
              </a:r>
              <a:endParaRPr kumimoji="1" lang="en-US" altLang="ja-JP" sz="1400" baseline="0" dirty="0">
                <a:solidFill>
                  <a:sysClr val="windowText" lastClr="000000"/>
                </a:solidFill>
              </a:endParaRPr>
            </a:p>
            <a:p>
              <a:pPr marR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1" lang="en-US" altLang="ja-JP" sz="1400" dirty="0" smtClean="0">
                  <a:solidFill>
                    <a:sysClr val="windowText" lastClr="000000"/>
                  </a:solidFill>
                  <a:effectLst/>
                </a:rPr>
                <a:t>- Name</a:t>
              </a:r>
            </a:p>
            <a:p>
              <a:pPr marR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- type</a:t>
              </a:r>
            </a:p>
            <a:p>
              <a:pPr marR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- </a:t>
              </a:r>
              <a:r>
                <a:rPr lang="en-US" altLang="ja-JP" sz="1400" dirty="0" err="1" smtClean="0">
                  <a:solidFill>
                    <a:sysClr val="windowText" lastClr="000000"/>
                  </a:solidFill>
                </a:rPr>
                <a:t>totalAmount</a:t>
              </a:r>
              <a:endParaRPr lang="en-US" altLang="ja-JP" sz="1400" dirty="0" smtClean="0">
                <a:solidFill>
                  <a:sysClr val="windowText" lastClr="000000"/>
                </a:solidFill>
              </a:endParaRPr>
            </a:p>
            <a:p>
              <a:pPr marR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1" lang="en-US" altLang="ja-JP" sz="1400" dirty="0" smtClean="0">
                  <a:solidFill>
                    <a:sysClr val="windowText" lastClr="000000"/>
                  </a:solidFill>
                  <a:effectLst/>
                </a:rPr>
                <a:t>- pace</a:t>
              </a: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7134990" y="4047629"/>
            <a:ext cx="1469458" cy="847726"/>
            <a:chOff x="0" y="0"/>
            <a:chExt cx="1371600" cy="866776"/>
          </a:xfrm>
        </p:grpSpPr>
        <p:sp>
          <p:nvSpPr>
            <p:cNvPr id="26" name="正方形/長方形 25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err="1">
                  <a:solidFill>
                    <a:sysClr val="windowText" lastClr="000000"/>
                  </a:solidFill>
                </a:rPr>
                <a:t>GeneralCustomer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+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ja-JP" sz="1400" dirty="0" err="1">
                  <a:solidFill>
                    <a:sysClr val="windowText" lastClr="000000"/>
                  </a:solidFill>
                </a:rPr>
                <a:t>getEattime</a:t>
              </a:r>
              <a:endParaRPr lang="en-US" altLang="ja-JP" sz="10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ja-JP" sz="1400" dirty="0">
                  <a:solidFill>
                    <a:sysClr val="windowText" lastClr="000000"/>
                  </a:solidFill>
                </a:rPr>
                <a:t>- </a:t>
              </a:r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pace</a:t>
              </a:r>
              <a:endParaRPr lang="ja-JP" altLang="ja-JP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7134990" y="3017775"/>
            <a:ext cx="1469458" cy="847726"/>
            <a:chOff x="0" y="0"/>
            <a:chExt cx="1371600" cy="866776"/>
          </a:xfrm>
        </p:grpSpPr>
        <p:sp>
          <p:nvSpPr>
            <p:cNvPr id="29" name="正方形/長方形 28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err="1">
                  <a:solidFill>
                    <a:sysClr val="windowText" lastClr="000000"/>
                  </a:solidFill>
                </a:rPr>
                <a:t>HungryCustomer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>
                  <a:solidFill>
                    <a:sysClr val="windowText" lastClr="000000"/>
                  </a:solidFill>
                </a:rPr>
                <a:t>+</a:t>
              </a:r>
              <a:r>
                <a:rPr kumimoji="1" lang="en-US" altLang="ja-JP" sz="1400" baseline="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ja-JP" sz="1400" dirty="0" err="1">
                  <a:solidFill>
                    <a:sysClr val="windowText" lastClr="000000"/>
                  </a:solidFill>
                </a:rPr>
                <a:t>getEattime</a:t>
              </a:r>
              <a:endParaRPr kumimoji="1" lang="en-US" altLang="ja-JP" sz="1400" baseline="0" dirty="0">
                <a:solidFill>
                  <a:sysClr val="windowText" lastClr="000000"/>
                </a:solidFill>
              </a:endParaRPr>
            </a:p>
            <a:p>
              <a:pPr marL="0" marR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 smtClean="0">
                  <a:solidFill>
                    <a:sysClr val="windowText" lastClr="000000"/>
                  </a:solidFill>
                  <a:effectLst/>
                </a:rPr>
                <a:t>- pace</a:t>
              </a:r>
              <a:endParaRPr lang="ja-JP" altLang="ja-JP" sz="1400" dirty="0">
                <a:solidFill>
                  <a:sysClr val="windowText" lastClr="000000"/>
                </a:solidFill>
                <a:effectLst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5292080" y="5214086"/>
            <a:ext cx="1393790" cy="1167242"/>
            <a:chOff x="0" y="0"/>
            <a:chExt cx="1371600" cy="866776"/>
          </a:xfrm>
        </p:grpSpPr>
        <p:sp>
          <p:nvSpPr>
            <p:cNvPr id="32" name="正方形/長方形 31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 err="1">
                  <a:solidFill>
                    <a:sysClr val="windowText" lastClr="000000"/>
                  </a:solidFill>
                </a:rPr>
                <a:t>FoodBase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- price</a:t>
              </a:r>
              <a:endParaRPr kumimoji="1" lang="en-US" altLang="ja-JP" sz="1400" baseline="0" dirty="0">
                <a:solidFill>
                  <a:sysClr val="windowText" lastClr="000000"/>
                </a:solidFill>
              </a:endParaRPr>
            </a:p>
            <a:p>
              <a:pPr marR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1" lang="en-US" altLang="ja-JP" sz="1400" baseline="0" dirty="0" smtClean="0">
                  <a:solidFill>
                    <a:sysClr val="windowText" lastClr="000000"/>
                  </a:solidFill>
                  <a:effectLst/>
                </a:rPr>
                <a:t>- amount</a:t>
              </a:r>
            </a:p>
            <a:p>
              <a:pPr marR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- name</a:t>
              </a: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7134990" y="5367430"/>
            <a:ext cx="1469458" cy="847726"/>
            <a:chOff x="0" y="0"/>
            <a:chExt cx="1371600" cy="866776"/>
          </a:xfrm>
        </p:grpSpPr>
        <p:sp>
          <p:nvSpPr>
            <p:cNvPr id="35" name="正方形/長方形 34"/>
            <p:cNvSpPr/>
            <p:nvPr/>
          </p:nvSpPr>
          <p:spPr>
            <a:xfrm>
              <a:off x="0" y="0"/>
              <a:ext cx="1371600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>
                  <a:solidFill>
                    <a:sysClr val="windowText" lastClr="000000"/>
                  </a:solidFill>
                </a:rPr>
                <a:t>Food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0" y="238125"/>
              <a:ext cx="1371600" cy="6286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en-US" altLang="ja-JP" sz="1400" baseline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" name="ひし形 39"/>
          <p:cNvSpPr/>
          <p:nvPr/>
        </p:nvSpPr>
        <p:spPr>
          <a:xfrm>
            <a:off x="4138930" y="2229488"/>
            <a:ext cx="108095" cy="8226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42" name="カギ線コネクタ 41"/>
          <p:cNvCxnSpPr>
            <a:stCxn id="40" idx="3"/>
            <a:endCxn id="20" idx="1"/>
          </p:cNvCxnSpPr>
          <p:nvPr/>
        </p:nvCxnSpPr>
        <p:spPr>
          <a:xfrm flipV="1">
            <a:off x="4247025" y="1926887"/>
            <a:ext cx="1045055" cy="34373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40" idx="3"/>
            <a:endCxn id="23" idx="1"/>
          </p:cNvCxnSpPr>
          <p:nvPr/>
        </p:nvCxnSpPr>
        <p:spPr>
          <a:xfrm>
            <a:off x="4247025" y="2270619"/>
            <a:ext cx="1045055" cy="15992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0" idx="3"/>
            <a:endCxn id="33" idx="1"/>
          </p:cNvCxnSpPr>
          <p:nvPr/>
        </p:nvCxnSpPr>
        <p:spPr>
          <a:xfrm>
            <a:off x="4247025" y="2270619"/>
            <a:ext cx="1045055" cy="36874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>
            <a:stCxn id="20" idx="3"/>
            <a:endCxn id="15" idx="1"/>
          </p:cNvCxnSpPr>
          <p:nvPr/>
        </p:nvCxnSpPr>
        <p:spPr>
          <a:xfrm flipV="1">
            <a:off x="6685870" y="1554742"/>
            <a:ext cx="449120" cy="372145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23" idx="3"/>
            <a:endCxn id="29" idx="1"/>
          </p:cNvCxnSpPr>
          <p:nvPr/>
        </p:nvCxnSpPr>
        <p:spPr>
          <a:xfrm flipV="1">
            <a:off x="6685870" y="3436980"/>
            <a:ext cx="449120" cy="432875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20" idx="3"/>
            <a:endCxn id="17" idx="1"/>
          </p:cNvCxnSpPr>
          <p:nvPr/>
        </p:nvCxnSpPr>
        <p:spPr>
          <a:xfrm>
            <a:off x="6685870" y="1926887"/>
            <a:ext cx="449120" cy="470922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23" idx="3"/>
            <a:endCxn id="26" idx="1"/>
          </p:cNvCxnSpPr>
          <p:nvPr/>
        </p:nvCxnSpPr>
        <p:spPr>
          <a:xfrm>
            <a:off x="6685870" y="3869855"/>
            <a:ext cx="449120" cy="596979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stCxn id="32" idx="3"/>
            <a:endCxn id="35" idx="1"/>
          </p:cNvCxnSpPr>
          <p:nvPr/>
        </p:nvCxnSpPr>
        <p:spPr>
          <a:xfrm flipV="1">
            <a:off x="6685870" y="5786635"/>
            <a:ext cx="449120" cy="4658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フローチャート: 磁気ディスク 84"/>
          <p:cNvSpPr/>
          <p:nvPr/>
        </p:nvSpPr>
        <p:spPr>
          <a:xfrm>
            <a:off x="2404233" y="5148834"/>
            <a:ext cx="1297094" cy="781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foodstuff</a:t>
            </a:r>
            <a:endParaRPr kumimoji="1" lang="ja-JP" altLang="en-US" dirty="0"/>
          </a:p>
        </p:txBody>
      </p:sp>
      <p:sp>
        <p:nvSpPr>
          <p:cNvPr id="86" name="フローチャート: 磁気ディスク 85"/>
          <p:cNvSpPr/>
          <p:nvPr/>
        </p:nvSpPr>
        <p:spPr>
          <a:xfrm>
            <a:off x="578499" y="5148834"/>
            <a:ext cx="1297094" cy="781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foodorde</a:t>
            </a:r>
            <a:endParaRPr kumimoji="1" lang="ja-JP" altLang="en-US" dirty="0"/>
          </a:p>
        </p:txBody>
      </p:sp>
      <p:sp>
        <p:nvSpPr>
          <p:cNvPr id="87" name="フローチャート: 磁気ディスク 86"/>
          <p:cNvSpPr/>
          <p:nvPr/>
        </p:nvSpPr>
        <p:spPr>
          <a:xfrm>
            <a:off x="578499" y="4160942"/>
            <a:ext cx="1297094" cy="781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customer</a:t>
            </a:r>
            <a:endParaRPr kumimoji="1" lang="ja-JP" altLang="en-US" dirty="0"/>
          </a:p>
        </p:txBody>
      </p:sp>
      <p:sp>
        <p:nvSpPr>
          <p:cNvPr id="88" name="フローチャート: 磁気ディスク 87"/>
          <p:cNvSpPr/>
          <p:nvPr/>
        </p:nvSpPr>
        <p:spPr>
          <a:xfrm>
            <a:off x="2404233" y="4160942"/>
            <a:ext cx="1297094" cy="781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cook</a:t>
            </a:r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46285" y="3804048"/>
            <a:ext cx="832585" cy="3708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矢印コネクタ 91"/>
          <p:cNvCxnSpPr>
            <a:stCxn id="6" idx="2"/>
          </p:cNvCxnSpPr>
          <p:nvPr/>
        </p:nvCxnSpPr>
        <p:spPr>
          <a:xfrm>
            <a:off x="1227046" y="2836566"/>
            <a:ext cx="0" cy="108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アプリ実演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URL</a:t>
            </a:r>
          </a:p>
          <a:p>
            <a:pPr marL="0" indent="0">
              <a:buNone/>
            </a:pPr>
            <a:r>
              <a:rPr lang="en-US" altLang="ja-JP" b="1" dirty="0">
                <a:hlinkClick r:id="rId2"/>
              </a:rPr>
              <a:t>http://</a:t>
            </a:r>
            <a:r>
              <a:rPr lang="en-US" altLang="ja-JP" b="1" dirty="0" smtClean="0">
                <a:hlinkClick r:id="rId2"/>
              </a:rPr>
              <a:t>localhost:8080/Eatting</a:t>
            </a:r>
            <a:endParaRPr lang="en-US" altLang="ja-JP" b="1" dirty="0" smtClean="0"/>
          </a:p>
          <a:p>
            <a:pPr marL="0" indent="0">
              <a:buNone/>
            </a:pP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768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虎の穴を通して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苦労した点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コントローラと画面の値の受け渡し、表示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SpringBoot</a:t>
            </a:r>
            <a:r>
              <a:rPr kumimoji="1" lang="ja-JP" altLang="en-US" dirty="0" smtClean="0"/>
              <a:t>の使い方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アクセス、</a:t>
            </a:r>
            <a:r>
              <a:rPr lang="en-US" altLang="ja-JP" dirty="0" smtClean="0"/>
              <a:t>Export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Insert</a:t>
            </a:r>
          </a:p>
          <a:p>
            <a:pPr lvl="1"/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のユニークキーの生成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0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虎の穴を通して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得たこと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普段何気なく使用していることの裏側を知れた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業務で使用しているアプリケーション以外の技術に触れることができた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フレームワークの便利さを知れた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790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plate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plate_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mplate_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plate_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plate_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plate_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plate_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plate_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plate_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plate_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plate_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plate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190</Words>
  <Application>Microsoft Office PowerPoint</Application>
  <PresentationFormat>画面に合わせる (4:3)</PresentationFormat>
  <Paragraphs>67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15</vt:i4>
      </vt:variant>
      <vt:variant>
        <vt:lpstr>スライド タイトル</vt:lpstr>
      </vt:variant>
      <vt:variant>
        <vt:i4>7</vt:i4>
      </vt:variant>
    </vt:vector>
  </HeadingPairs>
  <TitlesOfParts>
    <vt:vector size="29" baseType="lpstr">
      <vt:lpstr>HGPｺﾞｼｯｸE</vt:lpstr>
      <vt:lpstr>ＭＳ Ｐゴシック</vt:lpstr>
      <vt:lpstr>Vijaya</vt:lpstr>
      <vt:lpstr>Arial</vt:lpstr>
      <vt:lpstr>Calibri</vt:lpstr>
      <vt:lpstr>Microsoft Himalaya</vt:lpstr>
      <vt:lpstr>Monotype Corsiva</vt:lpstr>
      <vt:lpstr>template_1</vt:lpstr>
      <vt:lpstr>template_2</vt:lpstr>
      <vt:lpstr>template_3</vt:lpstr>
      <vt:lpstr>template_4</vt:lpstr>
      <vt:lpstr>template_5</vt:lpstr>
      <vt:lpstr>template_6</vt:lpstr>
      <vt:lpstr>template_7</vt:lpstr>
      <vt:lpstr>template_8</vt:lpstr>
      <vt:lpstr>template_9</vt:lpstr>
      <vt:lpstr>template_10</vt:lpstr>
      <vt:lpstr>template_11</vt:lpstr>
      <vt:lpstr>template_12</vt:lpstr>
      <vt:lpstr>template_13</vt:lpstr>
      <vt:lpstr>template_14</vt:lpstr>
      <vt:lpstr>template_15</vt:lpstr>
      <vt:lpstr>アプリ発表</vt:lpstr>
      <vt:lpstr>アジェンダ</vt:lpstr>
      <vt:lpstr>概要</vt:lpstr>
      <vt:lpstr>構成　</vt:lpstr>
      <vt:lpstr>アプリ実演</vt:lpstr>
      <vt:lpstr>虎の穴を通して</vt:lpstr>
      <vt:lpstr>虎の穴を通して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suwa</dc:creator>
  <cp:lastModifiedBy>systena</cp:lastModifiedBy>
  <cp:revision>131</cp:revision>
  <cp:lastPrinted>2012-07-17T04:41:26Z</cp:lastPrinted>
  <dcterms:created xsi:type="dcterms:W3CDTF">2012-07-06T08:16:42Z</dcterms:created>
  <dcterms:modified xsi:type="dcterms:W3CDTF">2018-06-24T13:59:04Z</dcterms:modified>
</cp:coreProperties>
</file>