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  <p:sldMasterId id="2147483792" r:id="rId4"/>
    <p:sldMasterId id="2147483804" r:id="rId5"/>
    <p:sldMasterId id="2147483831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  <p:sldMasterId id="2147483744" r:id="rId13"/>
    <p:sldMasterId id="2147483816" r:id="rId14"/>
    <p:sldMasterId id="2147483844" r:id="rId15"/>
  </p:sldMasterIdLst>
  <p:notesMasterIdLst>
    <p:notesMasterId r:id="rId24"/>
  </p:notesMasterIdLst>
  <p:handoutMasterIdLst>
    <p:handoutMasterId r:id="rId25"/>
  </p:handoutMasterIdLst>
  <p:sldIdLst>
    <p:sldId id="256" r:id="rId16"/>
    <p:sldId id="258" r:id="rId17"/>
    <p:sldId id="259" r:id="rId18"/>
    <p:sldId id="260" r:id="rId19"/>
    <p:sldId id="261" r:id="rId20"/>
    <p:sldId id="263" r:id="rId21"/>
    <p:sldId id="257" r:id="rId22"/>
    <p:sldId id="262" r:id="rId23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D5"/>
    <a:srgbClr val="FFF7DA"/>
    <a:srgbClr val="FFF7EF"/>
    <a:srgbClr val="FFF2E5"/>
    <a:srgbClr val="FFEAD5"/>
    <a:srgbClr val="FFFFCC"/>
    <a:srgbClr val="FFFEF1"/>
    <a:srgbClr val="FF903E"/>
    <a:srgbClr val="FFB27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81" autoAdjust="0"/>
  </p:normalViewPr>
  <p:slideViewPr>
    <p:cSldViewPr>
      <p:cViewPr varScale="1">
        <p:scale>
          <a:sx n="83" d="100"/>
          <a:sy n="83" d="100"/>
        </p:scale>
        <p:origin x="136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FF62-A3AC-4C93-AB4D-B324430A3CB5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816E-55B1-4DCC-92B6-12C503672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0CC7-8F75-4282-9F39-7998D8C395C6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33738"/>
            <a:ext cx="7951788" cy="3062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A807-D832-454F-AFFF-6953ED63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.jpe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jpe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master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1015026" y="2724150"/>
            <a:ext cx="7157375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7802" y="1967906"/>
            <a:ext cx="7371823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1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8776">
            <a:off x="-52795" y="322070"/>
            <a:ext cx="9144000" cy="5786632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89611" y="3171320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58455" cy="108496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54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1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3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9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5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94080"/>
            <a:ext cx="3008313" cy="1078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1432"/>
            <a:ext cx="3008313" cy="43547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3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4989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4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040560"/>
          </a:xfrm>
        </p:spPr>
        <p:txBody>
          <a:bodyPr vert="eaVert"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0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7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59828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59828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6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39552" y="3052953"/>
            <a:ext cx="8115160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58455" cy="96824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1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46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8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8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836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7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36368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685128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0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2001813"/>
            <a:ext cx="7042599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8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2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25658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25658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0575" y="3155064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8248" y="60551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4658" cy="92391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0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6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22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7819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422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78196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9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2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86855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6935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5321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7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0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1125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1125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697454"/>
            <a:ext cx="9144000" cy="1161475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425213" y="3065046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7" y="5073873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2968" y="-436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98033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1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930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7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3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26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6594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26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6594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8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8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8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86396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1" cy="5190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966412"/>
            <a:ext cx="3008313" cy="4159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8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9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8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2348880"/>
            <a:ext cx="7200800" cy="108012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8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21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7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76110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03845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39692"/>
            <a:ext cx="3008313" cy="41815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7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2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3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1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01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7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86855"/>
            <a:ext cx="3008313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2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0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26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9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10007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039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82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744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8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4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6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bg_contents_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7" y="1988840"/>
            <a:ext cx="6984000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5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7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0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6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49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9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967289"/>
            <a:ext cx="3008313" cy="10215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145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12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06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3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63408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27069" y="1063277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2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01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01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4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システナmaster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4982838" y="6677025"/>
            <a:ext cx="42901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9" name="直線コネクタ 8"/>
          <p:cNvCxnSpPr/>
          <p:nvPr userDrawn="1"/>
        </p:nvCxnSpPr>
        <p:spPr>
          <a:xfrm>
            <a:off x="1015026" y="2724150"/>
            <a:ext cx="708536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309372" cy="87932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3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0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5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1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64704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14847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1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4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7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0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4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0" name="Picture 5" descr="システナロゴ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08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1700808"/>
            <a:ext cx="7042599" cy="102334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1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7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6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1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83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6183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008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4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08376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2816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4624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3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3614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3614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82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7"/>
            <a:ext cx="1562732" cy="6869759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162" y="19433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1583183" y="3144615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4921759" y="6633047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80" y="6304018"/>
            <a:ext cx="3555556" cy="444445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527903" y="-588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6968" y="2348880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21359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9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0" y="4656253"/>
            <a:ext cx="9149037" cy="2201747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007083" y="234888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2042"/>
            <a:ext cx="3555556" cy="444445"/>
          </a:xfrm>
          <a:prstGeom prst="rect">
            <a:avLst/>
          </a:prstGeom>
        </p:spPr>
      </p:pic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77" y="25815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7343775" y="42040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4940" y="6669210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00" y="1556792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4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9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29143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5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3614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3614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683570" y="2968757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4114" y="2060848"/>
            <a:ext cx="7776862" cy="90790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80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4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9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4848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4848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9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08977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17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44824"/>
            <a:ext cx="3008313" cy="41815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1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7321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5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8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940226" y="3069342"/>
            <a:ext cx="723217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6955" y="2132856"/>
            <a:ext cx="7215445" cy="93648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986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1" cy="4968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59991"/>
            <a:ext cx="3008313" cy="3982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2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8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14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9143"/>
            <a:ext cx="3008313" cy="429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7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83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4769353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836712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5353217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294">
            <a:off x="27435" y="3071306"/>
            <a:ext cx="9144000" cy="57866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 userDrawn="1"/>
        </p:nvCxnSpPr>
        <p:spPr>
          <a:xfrm>
            <a:off x="611560" y="3200782"/>
            <a:ext cx="786682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107035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10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1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3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1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31836"/>
            <a:ext cx="3008313" cy="1093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31836"/>
            <a:ext cx="5111751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4868"/>
            <a:ext cx="3008313" cy="4412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6571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7788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43245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8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システナmaster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346655" y="738188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6655" y="180181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4339-2F25-40FE-80E1-1541FB6FA4C7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004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56851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6450">
            <a:off x="0" y="668337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2268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632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3C9F-DB4E-4C42-BC66-B479EB45512B}" type="datetimeFigureOut">
              <a:rPr kumimoji="1" lang="ja-JP" altLang="en-US" smtClean="0"/>
              <a:t>2018/6/27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7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39928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27523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991-847A-49E6-BC0B-1E065C623D70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9666" y="605534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375" y="13496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BC66-38C3-4D6E-8AD2-5A9C940B6A7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46149" y="54938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6732241" y="-434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1660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101E-3E30-4655-BA5B-AA882D9CC4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974"/>
            <a:ext cx="9144000" cy="647026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39552" y="692696"/>
            <a:ext cx="7992888" cy="7536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34064" y="175831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4369654" y="6583089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COPYRIGHT ©</a:t>
            </a:r>
            <a:r>
              <a:rPr lang="en-US" altLang="ja-JP" sz="105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2010-2018 </a:t>
            </a: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76" y="12298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8D53-C5FC-4696-9A11-9850515E51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62399" cy="1484784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03703" y="72591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93" y="6333599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71600" y="18331"/>
            <a:ext cx="735516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4507-D31B-4991-81DB-729AB807E12F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2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線コネクタ 21"/>
          <p:cNvCxnSpPr/>
          <p:nvPr userDrawn="1"/>
        </p:nvCxnSpPr>
        <p:spPr>
          <a:xfrm>
            <a:off x="1210255" y="81121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5" name="Text Box 8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26" name="図 3" descr="システナロゴマーク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0253" y="260646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340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41EE-27F5-4D91-A994-8B63FBCE6ABE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328788" y="836712"/>
            <a:ext cx="848642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9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bg_contents_0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27069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038E-AB54-4612-B6E0-5F75390F365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システナmaster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5004049" y="6677025"/>
            <a:ext cx="43622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438729" y="66516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8731" y="4462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5601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E18F-5453-40F5-9F8F-DB264DD30F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92474" y="596900"/>
            <a:ext cx="8183983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Picture 8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803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2475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DD9D-0FB8-492E-BB0D-191B128942C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" y="6354368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52954" y="199171"/>
            <a:ext cx="1259229" cy="4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6459" y="644460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1919" y="6637886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55" y="6531079"/>
            <a:ext cx="3555556" cy="444445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6459" y="73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35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4CE-DAC3-4FBB-83E7-9D7916D4E4A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43218" y="-1041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9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7307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67546" y="692696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6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130" y="10067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3661-7268-4C0E-A7B2-39E99BE2D8BA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326615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756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9A16-C1AD-45F9-AF34-154E7261D794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7524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0117">
            <a:off x="0" y="692696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7524" y="-114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EB9F-E8DB-49F5-848D-86B2D3A737F9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Eat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虎の穴 </a:t>
            </a:r>
            <a:r>
              <a:rPr lang="en-US" altLang="ja-JP" sz="2800" dirty="0" err="1"/>
              <a:t>WebJava</a:t>
            </a:r>
            <a:r>
              <a:rPr lang="ja-JP" altLang="en-US" sz="2800" dirty="0"/>
              <a:t>初級　成果発表</a:t>
            </a:r>
            <a:endParaRPr kumimoji="1" lang="ja-JP" altLang="en-US" sz="28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部 阿部誠司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アプリ概要</a:t>
            </a:r>
            <a:endParaRPr lang="en-US" altLang="ja-JP" dirty="0" smtClean="0"/>
          </a:p>
          <a:p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ja-JP" altLang="en-US" dirty="0"/>
              <a:t>実演</a:t>
            </a:r>
            <a:endParaRPr kumimoji="1" lang="en-US" altLang="ja-JP" dirty="0" smtClean="0"/>
          </a:p>
          <a:p>
            <a:r>
              <a:rPr lang="ja-JP" altLang="en-US" dirty="0"/>
              <a:t>虎</a:t>
            </a:r>
            <a:r>
              <a:rPr lang="ja-JP" altLang="en-US" dirty="0" smtClean="0"/>
              <a:t>の穴を通して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7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飲食店での入店か</a:t>
            </a:r>
            <a:r>
              <a:rPr lang="ja-JP" altLang="en-US" dirty="0"/>
              <a:t>ら</a:t>
            </a:r>
            <a:r>
              <a:rPr lang="ja-JP" altLang="en-US" dirty="0" smtClean="0"/>
              <a:t>退店までを管理する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お客さんを登録（入店）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お客、料理人、食材を選択し食事をする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お会計をする（退店）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20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346655" y="3943543"/>
            <a:ext cx="3721290" cy="21497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構成　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83362" y="1772816"/>
            <a:ext cx="1369102" cy="847726"/>
            <a:chOff x="0" y="0"/>
            <a:chExt cx="1371600" cy="866776"/>
          </a:xfrm>
        </p:grpSpPr>
        <p:sp>
          <p:nvSpPr>
            <p:cNvPr id="5" name="正方形/長方形 4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chemeClr val="tx1"/>
                  </a:solidFill>
                </a:rPr>
                <a:t>EatController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1400" baseline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ja-JP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ja-JP" sz="1400" dirty="0" err="1" smtClean="0">
                  <a:solidFill>
                    <a:sysClr val="windowText" lastClr="000000"/>
                  </a:solidFill>
                </a:rPr>
                <a:t>eattingForm</a:t>
              </a:r>
              <a:endParaRPr lang="en-US" altLang="ja-JP" sz="1400" dirty="0" smtClean="0">
                <a:solidFill>
                  <a:sysClr val="windowText" lastClr="000000"/>
                </a:solidFill>
              </a:endParaRPr>
            </a:p>
            <a:p>
              <a:r>
                <a:rPr kumimoji="1" lang="en-US" altLang="ja-JP" sz="1400" baseline="0" dirty="0" smtClean="0">
                  <a:solidFill>
                    <a:schemeClr val="tx1"/>
                  </a:solidFill>
                </a:rPr>
                <a:t>-   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dbService</a:t>
              </a:r>
              <a:endParaRPr kumimoji="1" lang="en-US" altLang="ja-JP" sz="1400" baseline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2915816" y="1619886"/>
            <a:ext cx="1223114" cy="1449074"/>
            <a:chOff x="0" y="0"/>
            <a:chExt cx="1371600" cy="866776"/>
          </a:xfrm>
        </p:grpSpPr>
        <p:sp>
          <p:nvSpPr>
            <p:cNvPr id="8" name="正方形/長方形 7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EattingForm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baseline="0" dirty="0" smtClean="0">
                  <a:solidFill>
                    <a:schemeClr val="tx1"/>
                  </a:solidFill>
                </a:rPr>
                <a:t>- </a:t>
              </a:r>
              <a:r>
                <a:rPr lang="en-US" altLang="ja-JP" sz="1400" u="sng" dirty="0" err="1" smtClean="0">
                  <a:solidFill>
                    <a:schemeClr val="tx1"/>
                  </a:solidFill>
                </a:rPr>
                <a:t>cookList</a:t>
              </a:r>
              <a:endParaRPr kumimoji="1" lang="en-US" altLang="ja-JP" sz="1400" baseline="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kumimoji="1" lang="en-US" altLang="ja-JP" sz="1400" dirty="0" smtClean="0">
                  <a:solidFill>
                    <a:schemeClr val="tx1"/>
                  </a:solidFill>
                  <a:effectLst/>
                </a:rPr>
                <a:t>-</a:t>
              </a:r>
              <a:r>
                <a:rPr kumimoji="1" lang="en-US" altLang="ja-JP" sz="1400" baseline="0" dirty="0" smtClean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customerList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- 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foodList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- message</a:t>
              </a:r>
            </a:p>
          </p:txBody>
        </p:sp>
      </p:grpSp>
      <p:cxnSp>
        <p:nvCxnSpPr>
          <p:cNvPr id="10" name="直線矢印コネクタ 9"/>
          <p:cNvCxnSpPr>
            <a:stCxn id="6" idx="3"/>
            <a:endCxn id="8" idx="1"/>
          </p:cNvCxnSpPr>
          <p:nvPr/>
        </p:nvCxnSpPr>
        <p:spPr>
          <a:xfrm>
            <a:off x="1852464" y="2313125"/>
            <a:ext cx="1063352" cy="233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7134990" y="1014433"/>
            <a:ext cx="1469458" cy="847726"/>
            <a:chOff x="0" y="0"/>
            <a:chExt cx="1371600" cy="866776"/>
          </a:xfrm>
        </p:grpSpPr>
        <p:sp>
          <p:nvSpPr>
            <p:cNvPr id="14" name="正方形/長方形 13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FamousCook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baseline="0" dirty="0" smtClean="0">
                  <a:solidFill>
                    <a:sysClr val="windowText" lastClr="000000"/>
                  </a:solidFill>
                </a:rPr>
                <a:t>- </a:t>
              </a: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habit</a:t>
              </a:r>
            </a:p>
            <a:p>
              <a:r>
                <a:rPr kumimoji="1" lang="en-US" altLang="ja-JP" sz="1400" dirty="0" smtClean="0">
                  <a:solidFill>
                    <a:sysClr val="windowText" lastClr="000000"/>
                  </a:solidFill>
                  <a:effectLst/>
                </a:rPr>
                <a:t>+</a:t>
              </a:r>
              <a:r>
                <a:rPr lang="en-US" altLang="ja-JP" sz="1400" dirty="0">
                  <a:solidFill>
                    <a:sysClr val="windowText" lastClr="000000"/>
                  </a:solidFill>
                </a:rPr>
                <a:t> cooking</a:t>
              </a:r>
              <a:endParaRPr lang="ja-JP" altLang="ja-JP" sz="1400" dirty="0">
                <a:solidFill>
                  <a:sysClr val="windowText" lastClr="000000"/>
                </a:solidFill>
                <a:effectLst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7134990" y="1978604"/>
            <a:ext cx="1469458" cy="847726"/>
            <a:chOff x="0" y="0"/>
            <a:chExt cx="1371600" cy="866776"/>
          </a:xfrm>
        </p:grpSpPr>
        <p:sp>
          <p:nvSpPr>
            <p:cNvPr id="17" name="正方形/長方形 16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GeneralCook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 dirty="0">
                  <a:solidFill>
                    <a:sysClr val="windowText" lastClr="000000"/>
                  </a:solidFill>
                </a:rPr>
                <a:t>- </a:t>
              </a:r>
              <a:r>
                <a:rPr lang="en-US" altLang="ja-JP" sz="1400" dirty="0">
                  <a:solidFill>
                    <a:sysClr val="windowText" lastClr="000000"/>
                  </a:solidFill>
                </a:rPr>
                <a:t>habit</a:t>
              </a:r>
            </a:p>
            <a:p>
              <a:r>
                <a:rPr lang="en-US" altLang="ja-JP" sz="1000" dirty="0">
                  <a:solidFill>
                    <a:sysClr val="windowText" lastClr="000000"/>
                  </a:solidFill>
                </a:rPr>
                <a:t>+</a:t>
              </a:r>
              <a:r>
                <a:rPr lang="en-US" altLang="ja-JP" sz="1400" dirty="0">
                  <a:solidFill>
                    <a:sysClr val="windowText" lastClr="000000"/>
                  </a:solidFill>
                </a:rPr>
                <a:t> cooking</a:t>
              </a:r>
              <a:endParaRPr lang="ja-JP" altLang="ja-JP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292080" y="1412776"/>
            <a:ext cx="1393790" cy="1039648"/>
            <a:chOff x="0" y="0"/>
            <a:chExt cx="1371600" cy="866776"/>
          </a:xfrm>
        </p:grpSpPr>
        <p:sp>
          <p:nvSpPr>
            <p:cNvPr id="20" name="正方形/長方形 19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>
                  <a:solidFill>
                    <a:sysClr val="windowText" lastClr="000000"/>
                  </a:solidFill>
                </a:rPr>
                <a:t>Cook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baseline="0" dirty="0" smtClean="0">
                  <a:solidFill>
                    <a:schemeClr val="tx1"/>
                  </a:solidFill>
                </a:rPr>
                <a:t>- </a:t>
              </a:r>
              <a:r>
                <a:rPr lang="en-US" altLang="ja-JP" sz="1400" dirty="0">
                  <a:solidFill>
                    <a:schemeClr val="tx1"/>
                  </a:solidFill>
                </a:rPr>
                <a:t>price</a:t>
              </a:r>
              <a:endParaRPr kumimoji="1" lang="en-US" altLang="ja-JP" sz="1400" baseline="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kumimoji="1" lang="en-US" altLang="ja-JP" sz="1400" dirty="0" smtClean="0">
                  <a:solidFill>
                    <a:schemeClr val="tx1"/>
                  </a:solidFill>
                  <a:effectLst/>
                </a:rPr>
                <a:t>-</a:t>
              </a:r>
              <a:r>
                <a:rPr kumimoji="1" lang="en-US" altLang="ja-JP" sz="1400" baseline="0" dirty="0" smtClean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cookingName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  <a:effectLst/>
                </a:rPr>
                <a:t>- name</a:t>
              </a:r>
              <a:endParaRPr lang="ja-JP" altLang="ja-JP" sz="140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292080" y="3068960"/>
            <a:ext cx="1393790" cy="1619589"/>
            <a:chOff x="0" y="0"/>
            <a:chExt cx="1371600" cy="866776"/>
          </a:xfrm>
        </p:grpSpPr>
        <p:sp>
          <p:nvSpPr>
            <p:cNvPr id="23" name="正方形/長方形 22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Customer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no</a:t>
              </a:r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en-US" altLang="ja-JP" sz="1400" dirty="0" smtClean="0">
                  <a:solidFill>
                    <a:sysClr val="windowText" lastClr="000000"/>
                  </a:solidFill>
                  <a:effectLst/>
                </a:rPr>
                <a:t>- Name</a:t>
              </a: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type</a:t>
              </a: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</a:t>
              </a:r>
              <a:r>
                <a:rPr lang="en-US" altLang="ja-JP" sz="1400" dirty="0" err="1" smtClean="0">
                  <a:solidFill>
                    <a:sysClr val="windowText" lastClr="000000"/>
                  </a:solidFill>
                </a:rPr>
                <a:t>totalAmount</a:t>
              </a:r>
              <a:endParaRPr lang="en-US" altLang="ja-JP" sz="1400" dirty="0" smtClean="0">
                <a:solidFill>
                  <a:sysClr val="windowText" lastClr="000000"/>
                </a:solidFill>
              </a:endParaRP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en-US" altLang="ja-JP" sz="1400" dirty="0" smtClean="0">
                  <a:solidFill>
                    <a:sysClr val="windowText" lastClr="000000"/>
                  </a:solidFill>
                  <a:effectLst/>
                </a:rPr>
                <a:t>- pace</a:t>
              </a: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134990" y="4047629"/>
            <a:ext cx="1469458" cy="847726"/>
            <a:chOff x="0" y="0"/>
            <a:chExt cx="1371600" cy="866776"/>
          </a:xfrm>
        </p:grpSpPr>
        <p:sp>
          <p:nvSpPr>
            <p:cNvPr id="26" name="正方形/長方形 25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GeneralCustomer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+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getEattime</a:t>
              </a:r>
              <a:endParaRPr lang="en-US" altLang="ja-JP" sz="10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ja-JP" sz="1400" dirty="0">
                  <a:solidFill>
                    <a:sysClr val="windowText" lastClr="000000"/>
                  </a:solidFill>
                </a:rPr>
                <a:t>- </a:t>
              </a: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pace</a:t>
              </a:r>
              <a:endParaRPr lang="ja-JP" altLang="ja-JP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7134990" y="3017775"/>
            <a:ext cx="1469458" cy="847726"/>
            <a:chOff x="0" y="0"/>
            <a:chExt cx="1371600" cy="866776"/>
          </a:xfrm>
        </p:grpSpPr>
        <p:sp>
          <p:nvSpPr>
            <p:cNvPr id="29" name="正方形/長方形 28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HungryCustomer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>
                  <a:solidFill>
                    <a:sysClr val="windowText" lastClr="000000"/>
                  </a:solidFill>
                </a:rPr>
                <a:t>+</a:t>
              </a:r>
              <a:r>
                <a:rPr kumimoji="1" lang="en-US" altLang="ja-JP" sz="1400" baseline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getEattime</a:t>
              </a:r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 smtClean="0">
                  <a:solidFill>
                    <a:sysClr val="windowText" lastClr="000000"/>
                  </a:solidFill>
                  <a:effectLst/>
                </a:rPr>
                <a:t>- pace</a:t>
              </a:r>
              <a:endParaRPr lang="ja-JP" altLang="ja-JP" sz="1400" dirty="0">
                <a:solidFill>
                  <a:sysClr val="windowText" lastClr="000000"/>
                </a:solidFill>
                <a:effectLst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292080" y="5214086"/>
            <a:ext cx="1393790" cy="1167242"/>
            <a:chOff x="0" y="0"/>
            <a:chExt cx="1371600" cy="866776"/>
          </a:xfrm>
        </p:grpSpPr>
        <p:sp>
          <p:nvSpPr>
            <p:cNvPr id="32" name="正方形/長方形 31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FoodBase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price</a:t>
              </a:r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en-US" altLang="ja-JP" sz="1400" baseline="0" dirty="0" smtClean="0">
                  <a:solidFill>
                    <a:sysClr val="windowText" lastClr="000000"/>
                  </a:solidFill>
                  <a:effectLst/>
                </a:rPr>
                <a:t>- amount</a:t>
              </a: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name</a:t>
              </a: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7134990" y="5367430"/>
            <a:ext cx="1469458" cy="847726"/>
            <a:chOff x="0" y="0"/>
            <a:chExt cx="1371600" cy="866776"/>
          </a:xfrm>
        </p:grpSpPr>
        <p:sp>
          <p:nvSpPr>
            <p:cNvPr id="35" name="正方形/長方形 34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>
                  <a:solidFill>
                    <a:sysClr val="windowText" lastClr="000000"/>
                  </a:solidFill>
                </a:rPr>
                <a:t>Food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ひし形 39"/>
          <p:cNvSpPr/>
          <p:nvPr/>
        </p:nvSpPr>
        <p:spPr>
          <a:xfrm>
            <a:off x="4138930" y="2229488"/>
            <a:ext cx="108095" cy="8226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2" name="カギ線コネクタ 41"/>
          <p:cNvCxnSpPr>
            <a:stCxn id="40" idx="3"/>
            <a:endCxn id="20" idx="1"/>
          </p:cNvCxnSpPr>
          <p:nvPr/>
        </p:nvCxnSpPr>
        <p:spPr>
          <a:xfrm flipV="1">
            <a:off x="4247025" y="1926887"/>
            <a:ext cx="1045055" cy="3437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40" idx="3"/>
            <a:endCxn id="23" idx="1"/>
          </p:cNvCxnSpPr>
          <p:nvPr/>
        </p:nvCxnSpPr>
        <p:spPr>
          <a:xfrm>
            <a:off x="4247025" y="2270619"/>
            <a:ext cx="1045055" cy="1599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0" idx="3"/>
            <a:endCxn id="33" idx="1"/>
          </p:cNvCxnSpPr>
          <p:nvPr/>
        </p:nvCxnSpPr>
        <p:spPr>
          <a:xfrm>
            <a:off x="4247025" y="2270619"/>
            <a:ext cx="1045055" cy="36874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20" idx="3"/>
            <a:endCxn id="15" idx="1"/>
          </p:cNvCxnSpPr>
          <p:nvPr/>
        </p:nvCxnSpPr>
        <p:spPr>
          <a:xfrm flipV="1">
            <a:off x="6685870" y="1554742"/>
            <a:ext cx="449120" cy="372145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3" idx="3"/>
            <a:endCxn id="29" idx="1"/>
          </p:cNvCxnSpPr>
          <p:nvPr/>
        </p:nvCxnSpPr>
        <p:spPr>
          <a:xfrm flipV="1">
            <a:off x="6685870" y="3436980"/>
            <a:ext cx="449120" cy="432875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20" idx="3"/>
            <a:endCxn id="17" idx="1"/>
          </p:cNvCxnSpPr>
          <p:nvPr/>
        </p:nvCxnSpPr>
        <p:spPr>
          <a:xfrm>
            <a:off x="6685870" y="1926887"/>
            <a:ext cx="449120" cy="470922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23" idx="3"/>
            <a:endCxn id="26" idx="1"/>
          </p:cNvCxnSpPr>
          <p:nvPr/>
        </p:nvCxnSpPr>
        <p:spPr>
          <a:xfrm>
            <a:off x="6685870" y="3869855"/>
            <a:ext cx="449120" cy="596979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32" idx="3"/>
            <a:endCxn id="35" idx="1"/>
          </p:cNvCxnSpPr>
          <p:nvPr/>
        </p:nvCxnSpPr>
        <p:spPr>
          <a:xfrm flipV="1">
            <a:off x="6685870" y="5786635"/>
            <a:ext cx="449120" cy="4658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フローチャート: 磁気ディスク 84"/>
          <p:cNvSpPr/>
          <p:nvPr/>
        </p:nvSpPr>
        <p:spPr>
          <a:xfrm>
            <a:off x="2404233" y="5148834"/>
            <a:ext cx="1297094" cy="781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foodstuff</a:t>
            </a:r>
            <a:endParaRPr kumimoji="1" lang="ja-JP" altLang="en-US" dirty="0"/>
          </a:p>
        </p:txBody>
      </p:sp>
      <p:sp>
        <p:nvSpPr>
          <p:cNvPr id="86" name="フローチャート: 磁気ディスク 85"/>
          <p:cNvSpPr/>
          <p:nvPr/>
        </p:nvSpPr>
        <p:spPr>
          <a:xfrm>
            <a:off x="578499" y="5148834"/>
            <a:ext cx="1297094" cy="781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foodorde</a:t>
            </a:r>
            <a:endParaRPr kumimoji="1" lang="ja-JP" altLang="en-US" dirty="0"/>
          </a:p>
        </p:txBody>
      </p:sp>
      <p:sp>
        <p:nvSpPr>
          <p:cNvPr id="87" name="フローチャート: 磁気ディスク 86"/>
          <p:cNvSpPr/>
          <p:nvPr/>
        </p:nvSpPr>
        <p:spPr>
          <a:xfrm>
            <a:off x="578499" y="4160942"/>
            <a:ext cx="1297094" cy="781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customer</a:t>
            </a:r>
            <a:endParaRPr kumimoji="1" lang="ja-JP" altLang="en-US" dirty="0"/>
          </a:p>
        </p:txBody>
      </p:sp>
      <p:sp>
        <p:nvSpPr>
          <p:cNvPr id="88" name="フローチャート: 磁気ディスク 87"/>
          <p:cNvSpPr/>
          <p:nvPr/>
        </p:nvSpPr>
        <p:spPr>
          <a:xfrm>
            <a:off x="2404233" y="4160942"/>
            <a:ext cx="1297094" cy="781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cook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46285" y="3804048"/>
            <a:ext cx="832585" cy="3708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/>
          <p:cNvCxnSpPr>
            <a:stCxn id="6" idx="2"/>
            <a:endCxn id="51" idx="0"/>
          </p:cNvCxnSpPr>
          <p:nvPr/>
        </p:nvCxnSpPr>
        <p:spPr>
          <a:xfrm>
            <a:off x="1167913" y="2620542"/>
            <a:ext cx="0" cy="2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356114" y="2857276"/>
            <a:ext cx="1623598" cy="859756"/>
            <a:chOff x="0" y="0"/>
            <a:chExt cx="1371600" cy="866776"/>
          </a:xfrm>
        </p:grpSpPr>
        <p:sp>
          <p:nvSpPr>
            <p:cNvPr id="51" name="正方形/長方形 50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chemeClr val="tx1"/>
                  </a:solidFill>
                </a:rPr>
                <a:t>DbAccessService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5" name="直線矢印コネクタ 54"/>
          <p:cNvCxnSpPr>
            <a:stCxn id="51" idx="2"/>
          </p:cNvCxnSpPr>
          <p:nvPr/>
        </p:nvCxnSpPr>
        <p:spPr>
          <a:xfrm>
            <a:off x="1167913" y="3707583"/>
            <a:ext cx="0" cy="2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URL</a:t>
            </a:r>
          </a:p>
          <a:p>
            <a:pPr marL="0" indent="0">
              <a:buNone/>
            </a:pPr>
            <a:r>
              <a:rPr lang="en-US" altLang="ja-JP" b="1" dirty="0">
                <a:hlinkClick r:id="rId2"/>
              </a:rPr>
              <a:t>http://</a:t>
            </a:r>
            <a:r>
              <a:rPr lang="en-US" altLang="ja-JP" b="1" dirty="0" smtClean="0">
                <a:hlinkClick r:id="rId2"/>
              </a:rPr>
              <a:t>localhost:8080/Eatting</a:t>
            </a:r>
            <a:endParaRPr lang="en-US" altLang="ja-JP" b="1" dirty="0" smtClean="0"/>
          </a:p>
          <a:p>
            <a:pPr marL="0" indent="0">
              <a:buNone/>
            </a:pP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768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工夫した点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お客さんを追加、削除できるようにした</a:t>
            </a:r>
            <a:endParaRPr lang="en-US" altLang="ja-JP" dirty="0" smtClean="0"/>
          </a:p>
          <a:p>
            <a:pPr lvl="1"/>
            <a:r>
              <a:rPr lang="ja-JP" altLang="en-US" dirty="0"/>
              <a:t>選択</a:t>
            </a:r>
            <a:r>
              <a:rPr lang="ja-JP" altLang="en-US" dirty="0" smtClean="0"/>
              <a:t>したものによって動作が変わるようにした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338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虎の穴を通して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苦労した点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コントローラと画面の値の受け渡し、表示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SpringBoot</a:t>
            </a:r>
            <a:r>
              <a:rPr kumimoji="1" lang="ja-JP" altLang="en-US" dirty="0" smtClean="0"/>
              <a:t>の使い方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アクセス、</a:t>
            </a:r>
            <a:r>
              <a:rPr lang="en-US" altLang="ja-JP" dirty="0" smtClean="0"/>
              <a:t>Export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Insert</a:t>
            </a:r>
          </a:p>
          <a:p>
            <a:pPr lvl="1"/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のユニークキーの生成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虎の穴を通して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96855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得たこと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普段何気なく使用していることの裏側を知れた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業務で使用しているアプリケーション以外の技術に触れることができた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フレームワークの便利さを</a:t>
            </a:r>
            <a:r>
              <a:rPr kumimoji="1" lang="ja-JP" altLang="en-US" dirty="0" smtClean="0"/>
              <a:t>知れた</a:t>
            </a:r>
            <a:endParaRPr lang="en-US" altLang="ja-JP" dirty="0"/>
          </a:p>
          <a:p>
            <a:r>
              <a:rPr lang="ja-JP" altLang="en-US" dirty="0" smtClean="0"/>
              <a:t>今後に生かすこと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クライアント側、サーバー側と役割を意識する</a:t>
            </a:r>
            <a:endParaRPr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まで</a:t>
            </a:r>
            <a:r>
              <a:rPr lang="ja-JP" altLang="en-US" dirty="0"/>
              <a:t>知</a:t>
            </a:r>
            <a:r>
              <a:rPr lang="ja-JP" altLang="en-US" dirty="0" smtClean="0"/>
              <a:t>っていた方法以外にもやり方があるか模索する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90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plate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plate_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plate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plate_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plat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_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plate_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plate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plate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248</Words>
  <Application>Microsoft Office PowerPoint</Application>
  <PresentationFormat>画面に合わせる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8</vt:i4>
      </vt:variant>
    </vt:vector>
  </HeadingPairs>
  <TitlesOfParts>
    <vt:vector size="30" baseType="lpstr">
      <vt:lpstr>HGPｺﾞｼｯｸE</vt:lpstr>
      <vt:lpstr>ＭＳ Ｐゴシック</vt:lpstr>
      <vt:lpstr>Vijaya</vt:lpstr>
      <vt:lpstr>Arial</vt:lpstr>
      <vt:lpstr>Calibri</vt:lpstr>
      <vt:lpstr>Microsoft Himalaya</vt:lpstr>
      <vt:lpstr>Monotype Corsiva</vt:lpstr>
      <vt:lpstr>template_1</vt:lpstr>
      <vt:lpstr>template_2</vt:lpstr>
      <vt:lpstr>template_3</vt:lpstr>
      <vt:lpstr>template_4</vt:lpstr>
      <vt:lpstr>template_5</vt:lpstr>
      <vt:lpstr>template_6</vt:lpstr>
      <vt:lpstr>template_7</vt:lpstr>
      <vt:lpstr>template_8</vt:lpstr>
      <vt:lpstr>template_9</vt:lpstr>
      <vt:lpstr>template_10</vt:lpstr>
      <vt:lpstr>template_11</vt:lpstr>
      <vt:lpstr>template_12</vt:lpstr>
      <vt:lpstr>template_13</vt:lpstr>
      <vt:lpstr>template_14</vt:lpstr>
      <vt:lpstr>template_15</vt:lpstr>
      <vt:lpstr>虎の穴 WebJava初級　成果発表</vt:lpstr>
      <vt:lpstr>アジェンダ</vt:lpstr>
      <vt:lpstr>概要</vt:lpstr>
      <vt:lpstr>構成　</vt:lpstr>
      <vt:lpstr>アプリ実演</vt:lpstr>
      <vt:lpstr>アプリ実演</vt:lpstr>
      <vt:lpstr>虎の穴を通して</vt:lpstr>
      <vt:lpstr>虎の穴を通して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suwa</dc:creator>
  <cp:lastModifiedBy>systena</cp:lastModifiedBy>
  <cp:revision>137</cp:revision>
  <cp:lastPrinted>2012-07-17T04:41:26Z</cp:lastPrinted>
  <dcterms:created xsi:type="dcterms:W3CDTF">2012-07-06T08:16:42Z</dcterms:created>
  <dcterms:modified xsi:type="dcterms:W3CDTF">2018-06-27T12:52:06Z</dcterms:modified>
</cp:coreProperties>
</file>