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</p:embeddedFont>
    <p:embeddedFont>
      <p:font typeface="Tahoma"/>
      <p:regular r:id="rId25"/>
      <p:bold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9296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2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190500" lvl="5" marL="18796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190500" lvl="6" marL="21844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190500" lvl="7" marL="25019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190500" lvl="8" marL="28067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ct val="76000"/>
              <a:buFont typeface="Helvetica Neue Light"/>
              <a:buChar char="•"/>
              <a:defRPr b="0" i="0" sz="25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- Cent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92968" y="2268140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1651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3175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4826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6477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8001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965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11303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2827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4437983" y="6505277"/>
            <a:ext cx="258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561681" y="2199481"/>
            <a:ext cx="5868986" cy="2076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332581" y="199231"/>
            <a:ext cx="5868986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2089944" y="-532605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4944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ct val="60000"/>
              <a:buFont typeface="Noto Sans Symbols"/>
              <a:buChar char="■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87959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24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5875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51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51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51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51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51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1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0" i="0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b="1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1590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71450" lvl="2" marL="1143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2719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7800" lvl="4" marL="20574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7800" lvl="5" marL="25146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7800" lvl="6" marL="29718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7800" lvl="7" marL="34290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7800" lvl="8" marL="388620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28600" y="303212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39712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462462" y="1600200"/>
            <a:ext cx="407193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622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ct val="59999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19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Noto Sans Symbols"/>
              <a:buChar char="■"/>
              <a:defRPr b="0" i="0" sz="24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651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5735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54999"/>
              <a:buFont typeface="Noto Sans Symbols"/>
              <a:buChar char="■"/>
              <a:defRPr b="0" i="0" sz="18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1450" lvl="4" marL="20574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71450" lvl="5" marL="25146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71450" lvl="6" marL="29718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71450" lvl="7" marL="34290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71450" lvl="8" marL="38862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ct val="50000"/>
              <a:buFont typeface="Noto Sans Symbols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1586" y="6370637"/>
            <a:ext cx="9145586" cy="495299"/>
          </a:xfrm>
          <a:prstGeom prst="rect">
            <a:avLst/>
          </a:prstGeom>
          <a:solidFill>
            <a:srgbClr val="36439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4498975" y="6486525"/>
            <a:ext cx="4271962" cy="27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Author: Vamsi Kurama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90486" y="6489700"/>
            <a:ext cx="4572000" cy="27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Verdana"/>
              <a:buNone/>
            </a:pPr>
            <a:r>
              <a:rPr b="1" i="0" lang="en-US" sz="1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Programming: A Modern Approach</a:t>
            </a:r>
          </a:p>
        </p:txBody>
      </p:sp>
      <p:sp>
        <p:nvSpPr>
          <p:cNvPr id="13" name="Shape 13"/>
          <p:cNvSpPr txBox="1"/>
          <p:nvPr/>
        </p:nvSpPr>
        <p:spPr>
          <a:xfrm rot="-5400000">
            <a:off x="6575425" y="3155950"/>
            <a:ext cx="4729161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2017 Pearson India Education Services Pvt. Ltd</a:t>
            </a: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68925" t="0"/>
          <a:stretch/>
        </p:blipFill>
        <p:spPr>
          <a:xfrm>
            <a:off x="7454900" y="643572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31074" r="0" t="0"/>
          <a:stretch/>
        </p:blipFill>
        <p:spPr>
          <a:xfrm>
            <a:off x="7829550" y="6370637"/>
            <a:ext cx="1090612" cy="4762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910828" y="1151929"/>
            <a:ext cx="73581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Programming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892968" y="3536156"/>
            <a:ext cx="73581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Modern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36775" y="267700"/>
            <a:ext cx="8430000" cy="59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5600"/>
              <a:t>Extension used by Python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Syntactically,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*.py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Save files as (Example) - </a:t>
            </a:r>
            <a:r>
              <a:rPr b="1" lang="en-US" sz="3000">
                <a:latin typeface="Courier New"/>
                <a:ea typeface="Courier New"/>
                <a:cs typeface="Courier New"/>
                <a:sym typeface="Courier New"/>
              </a:rPr>
              <a:t>filename.py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40225" y="318675"/>
            <a:ext cx="8626500" cy="58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</a:rPr>
              <a:t>Running Python</a:t>
            </a:r>
            <a:r>
              <a:rPr b="1" lang="en-US" sz="5600"/>
              <a:t> </a:t>
            </a:r>
            <a:r>
              <a:rPr b="1" i="0" lang="en-US" sz="5600" u="none" cap="none" strike="noStrike">
                <a:solidFill>
                  <a:srgbClr val="000000"/>
                </a:solidFill>
              </a:rPr>
              <a:t>Program</a:t>
            </a:r>
            <a:r>
              <a:rPr b="1" lang="en-US" sz="5600"/>
              <a:t>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Run the python 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python hello.py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ourier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Open up the Interpreter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 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&gt;&gt;&gt; print("hello")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hello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232300" y="942676"/>
            <a:ext cx="8369700" cy="42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</a:rPr>
              <a:t>Interpreter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 &gt; ( </a:t>
            </a: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Three arrows </a:t>
            </a:r>
            <a:r>
              <a:rPr b="0" i="0" lang="en-US" sz="2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Says That You Are Inside The Python Interpreter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227850" y="1616250"/>
            <a:ext cx="8535900" cy="3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</a:rPr>
              <a:t>The Special Quality of Interpreter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- EVALUATE - PRINT - LOOP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759301" y="1977925"/>
            <a:ext cx="7624200" cy="2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</a:rPr>
              <a:t>Hello World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Source Code Pro"/>
              <a:buNone/>
            </a:pPr>
            <a:r>
              <a:t/>
            </a:r>
            <a:endParaRPr b="0" i="0" sz="4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Source Code Pro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print("Hello World!")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76749" y="2750250"/>
            <a:ext cx="84666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is a general purpose, high level language.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dynamically typed and interpreted language.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76750" y="4760850"/>
            <a:ext cx="81543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Question referring to What is Python?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29350" y="611850"/>
            <a:ext cx="79614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Introduction to Python Programming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73816" y="1214436"/>
            <a:ext cx="81417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</a:rPr>
              <a:t>Preferred Python Version 3.6.1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Variables For Windows Users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Name: path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 Path: </a:t>
            </a:r>
            <a:r>
              <a:rPr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C:/Python36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500"/>
              <a:t>Most preferably use Linux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46150" y="2268150"/>
            <a:ext cx="8196300" cy="28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Origins of 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of Python - Why choose 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uses 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can you do with 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1178400" y="695225"/>
            <a:ext cx="67872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4800">
                <a:latin typeface="Roboto"/>
                <a:ea typeface="Roboto"/>
                <a:cs typeface="Roboto"/>
                <a:sym typeface="Roboto"/>
              </a:rPr>
              <a:t>First steps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2950" y="1131225"/>
            <a:ext cx="7358100" cy="5055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 	 	 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				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 of Python - Why choose Python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Simple	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Extensible 		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Embeddable 		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Extensive Libraries 		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Easy to Learn 		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Free and Open Source 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High-level Language			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Portable 		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Interpreted 	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Object Oriented</a:t>
            </a:r>
            <a:r>
              <a:rPr lang="en-US" sz="18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-US" sz="90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None/>
            </a:pPr>
            <a:r>
              <a:rPr lang="en-US" sz="900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en-US" sz="900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-US" sz="900"/>
              <a:t>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/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/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824850" y="318150"/>
            <a:ext cx="7426200" cy="5762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US" sz="3600">
                <a:latin typeface="Helvetica Neue"/>
                <a:ea typeface="Helvetica Neue"/>
                <a:cs typeface="Helvetica Neue"/>
                <a:sym typeface="Helvetica Neue"/>
              </a:rPr>
              <a:t>Who uses Python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Google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YouTube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Instagram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Dropbox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NSA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Pinterest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Quora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Yelp</a:t>
            </a:r>
          </a:p>
          <a:p>
            <a:pPr lvl="0" algn="l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Netflix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65600" y="2241300"/>
            <a:ext cx="80586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Number of Lines of Code. (</a:t>
            </a: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Less</a:t>
            </a: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Builtin Methods, Functions. (More)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 Code. (Much Be</a:t>
            </a: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autiful</a:t>
            </a:r>
            <a:r>
              <a:rPr b="1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65600" y="989800"/>
            <a:ext cx="678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The Cleaner the Better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76749" y="2750250"/>
            <a:ext cx="84666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332900" y="860200"/>
            <a:ext cx="8154300" cy="5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Installation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Download Python 3.6.x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-US" sz="3600">
                <a:latin typeface="Roboto"/>
                <a:ea typeface="Roboto"/>
                <a:cs typeface="Roboto"/>
                <a:sym typeface="Roboto"/>
              </a:rPr>
              <a:t>https://www.python.org/downloads/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436000" y="801275"/>
            <a:ext cx="8036400" cy="49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25" lIns="35725" rIns="35725" tIns="3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</a:rPr>
              <a:t>Two Modes o</a:t>
            </a:r>
            <a:r>
              <a:rPr b="1" lang="en-US" sz="5400"/>
              <a:t>f working with Python.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Shell Mode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Scripting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