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Source Code Pro"/>
      <p:regular r:id="rId22"/>
      <p:bold r:id="rId23"/>
    </p:embeddedFont>
    <p:embeddedFont>
      <p:font typeface="Tahoma"/>
      <p:regular r:id="rId24"/>
      <p:bold r:id="rId25"/>
    </p:embeddedFont>
    <p:embeddedFont>
      <p:font typeface="Helvetica Neue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Tahoma-regular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Tahoma-bold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92968" y="1151929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1651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317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4826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6477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8001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9652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1303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2827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92968" y="3536156"/>
            <a:ext cx="73581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1651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317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4826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6477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190500" lvl="5" marL="1879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190500" lvl="6" marL="2184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190500" lvl="7" marL="25019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190500" lvl="8" marL="28067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4437983" y="6505277"/>
            <a:ext cx="258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- Cent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92968" y="2268140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1651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317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4826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6477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8001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9652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1303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2827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4437983" y="6505277"/>
            <a:ext cx="258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4437983" y="6505277"/>
            <a:ext cx="258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 rot="5400000">
            <a:off x="4561681" y="2199481"/>
            <a:ext cx="5868986" cy="2076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 rot="5400000">
            <a:off x="332581" y="199231"/>
            <a:ext cx="5868986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4944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228600" y="303212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 rot="5400000">
            <a:off x="2089944" y="-532605"/>
            <a:ext cx="4572000" cy="8294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4944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1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9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098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990033"/>
              </a:buClr>
              <a:buSzPct val="60000"/>
              <a:buFont typeface="Noto Sans Symbols"/>
              <a:buChar char="■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7959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1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9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228600" y="303212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590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145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2719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590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145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2719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228600" y="303212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239712" y="1600200"/>
            <a:ext cx="40703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19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51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5735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54999"/>
              <a:buFont typeface="Noto Sans Symbols"/>
              <a:buChar char="■"/>
              <a:defRPr b="0" i="0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145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462462" y="1600200"/>
            <a:ext cx="407193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19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51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5735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54999"/>
              <a:buFont typeface="Noto Sans Symbols"/>
              <a:buChar char="■"/>
              <a:defRPr b="0" i="0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145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-1586" y="6370637"/>
            <a:ext cx="9145586" cy="495299"/>
          </a:xfrm>
          <a:prstGeom prst="rect">
            <a:avLst/>
          </a:prstGeom>
          <a:solidFill>
            <a:srgbClr val="364395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4498975" y="6486525"/>
            <a:ext cx="4271962" cy="277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Author: Vamsi Kurama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90486" y="6489700"/>
            <a:ext cx="4572000" cy="276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Python Programming: A Modern Approach</a:t>
            </a:r>
          </a:p>
        </p:txBody>
      </p:sp>
      <p:sp>
        <p:nvSpPr>
          <p:cNvPr id="13" name="Shape 13"/>
          <p:cNvSpPr txBox="1"/>
          <p:nvPr/>
        </p:nvSpPr>
        <p:spPr>
          <a:xfrm rot="-5400000">
            <a:off x="6575425" y="3155950"/>
            <a:ext cx="4729161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Copyright © 2017 Pearson India Education Services Pvt. Ltd</a:t>
            </a: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68925" t="0"/>
          <a:stretch/>
        </p:blipFill>
        <p:spPr>
          <a:xfrm>
            <a:off x="7454900" y="6435725"/>
            <a:ext cx="3619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b="0" l="31074" r="0" t="0"/>
          <a:stretch/>
        </p:blipFill>
        <p:spPr>
          <a:xfrm>
            <a:off x="7829550" y="6370637"/>
            <a:ext cx="1090612" cy="4762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910828" y="1151929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Python Programming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892968" y="3536156"/>
            <a:ext cx="73581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</a:rPr>
              <a:t>A Modern Approach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668400" y="989851"/>
            <a:ext cx="7807200" cy="48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Printing &amp; Interpolation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ource Code Pro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ource Code Pro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variable = </a:t>
            </a:r>
            <a:r>
              <a:rPr b="1"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en-US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print(variable)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print("Hello, I am {}".format(variable))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920730" y="1205507"/>
            <a:ext cx="7088100" cy="46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Built Methods for Strings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4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Strings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ource Code Pro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.spilt()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.upper()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.title()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.capitalize()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.startswith()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.swapcase()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.islower()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669600" y="191224"/>
            <a:ext cx="7804800" cy="60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4300">
                <a:latin typeface="Roboto"/>
                <a:ea typeface="Roboto"/>
                <a:cs typeface="Roboto"/>
                <a:sym typeface="Roboto"/>
              </a:rPr>
              <a:t>Using methods on objects.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4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lang="en-US" sz="3000">
                <a:latin typeface="Source Code Pro"/>
                <a:ea typeface="Source Code Pro"/>
                <a:cs typeface="Source Code Pro"/>
                <a:sym typeface="Source Code Pro"/>
              </a:rPr>
              <a:t>object = </a:t>
            </a:r>
            <a:r>
              <a:rPr b="1" lang="en-US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some_value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lang="en-US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object.method()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ource Code Pro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lang="en-US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Example: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ource Code Pro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Source Code Pro"/>
              <a:buNone/>
            </a:pPr>
            <a:r>
              <a:rPr b="1" lang="en-US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greet</a:t>
            </a:r>
            <a:r>
              <a:rPr lang="en-US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"hello"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Source Code Pro"/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upper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Source Code Pro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Source Code Pro"/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string object.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Source Code Pro"/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upper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string method.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ource Code Pro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ource Code Pro"/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29450" y="305925"/>
            <a:ext cx="8451300" cy="57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Slicing Sequences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z="4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3600">
                <a:latin typeface="Roboto"/>
                <a:ea typeface="Roboto"/>
                <a:cs typeface="Roboto"/>
                <a:sym typeface="Roboto"/>
              </a:rPr>
              <a:t>Slicing is a concept of extracting the required portion from a sequence.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z="4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ct val="25000"/>
              <a:buFont typeface="Source Code Pro"/>
              <a:buNone/>
            </a:pPr>
            <a:r>
              <a:rPr b="0" i="0" lang="en-US" sz="1700" u="none" cap="none" strike="noStrike">
                <a:latin typeface="Source Code Pro"/>
                <a:ea typeface="Source Code Pro"/>
                <a:cs typeface="Source Code Pro"/>
                <a:sym typeface="Source Code Pro"/>
              </a:rPr>
              <a:t>var[ : 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var[2:5]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var[:-1]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var[-2:]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208925" y="424200"/>
            <a:ext cx="8476800" cy="58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Variable Type Declaration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no need to declare a variable in python programming. As the</a:t>
            </a:r>
            <a:r>
              <a:rPr lang="en-US" sz="1000"/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 is Dynamically </a:t>
            </a:r>
            <a:r>
              <a:rPr lang="en-US" sz="2200"/>
              <a:t>Typed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Language. The variable is automatically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to a type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verify the type of data it is set to. Use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type function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&gt;&gt;&gt; a = "hello"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&gt;&gt;&gt; type(a)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607050" y="1893100"/>
            <a:ext cx="8061000" cy="3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Names, Types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1" i="0" lang="en-US" sz="3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number = 3214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1" i="0" lang="en-US" sz="3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 = "Hello World !"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1" i="0" lang="en-US" sz="3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boole = True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12425" y="497149"/>
            <a:ext cx="7836000" cy="54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Printing Strings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ource Code Pro"/>
              <a:buNone/>
            </a:pPr>
            <a:r>
              <a:t/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Simply use the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function to print strings and use format method for interpolation.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ource Code Pro"/>
              <a:buNone/>
            </a:pPr>
            <a:r>
              <a:t/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ource Code Pro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print(string)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print("Hello, I</a:t>
            </a:r>
            <a:r>
              <a:rPr b="1" i="0" lang="en-US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am{}".format(string))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572964" y="812600"/>
            <a:ext cx="7877100" cy="52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Numbers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 2 + 3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 45 + 30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 a = 80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 b = 90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 a + 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170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 c = a + 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 print(c)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170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395175" y="981525"/>
            <a:ext cx="7854900" cy="48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300" u="none" cap="none" strike="noStrike">
                <a:solidFill>
                  <a:srgbClr val="000000"/>
                </a:solidFill>
              </a:rPr>
              <a:t>Math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+, - ,*, **, /, %, &lt;&lt; , &gt;&gt;, &amp;, |, ^,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 &gt;, &lt;=, &gt;=, ==, !=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 The Beautiful Math Library is also your Treasure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870199" y="1143000"/>
            <a:ext cx="7403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Strings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a = "hello"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b = "world"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c = a+b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print(c)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helloworld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841450" y="1611797"/>
            <a:ext cx="7602900" cy="3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Boolean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(2&gt;3)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(24 &gt; 9) or (89 &lt; 0) and (19 &gt; 8)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760941" y="1455538"/>
            <a:ext cx="7699800" cy="3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Guess the Output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&gt;&gt;&gt; True = 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&gt;&gt;&gt; False = 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"/>
              <a:buNone/>
            </a:pPr>
            <a:r>
              <a:t/>
            </a:r>
            <a:endParaRPr b="1" i="0" sz="23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&gt;&gt;&gt; print (True,False)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&gt;&gt;&gt; print (0&gt;-1)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