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</p:embeddedFont>
    <p:embeddedFont>
      <p:font typeface="Tahoma"/>
      <p:regular r:id="rId21"/>
      <p:bold r:id="rId22"/>
    </p:embeddedFont>
    <p:embeddedFont>
      <p:font typeface="Helvetica Neue Light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SourceCodePr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9296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190500" lvl="5" marL="1879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190500" lvl="6" marL="218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190500" lvl="7" marL="2501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190500" lvl="8" marL="28067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92968" y="226814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561681" y="2199481"/>
            <a:ext cx="5868986" cy="207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332581" y="199231"/>
            <a:ext cx="5868986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2089944" y="-532605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9712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62462" y="1600200"/>
            <a:ext cx="4071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1586" y="6370637"/>
            <a:ext cx="9145586" cy="495299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4498975" y="6486525"/>
            <a:ext cx="4271962" cy="27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Author: Vamsi Kurama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90486" y="6489700"/>
            <a:ext cx="4572000" cy="27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Programming: A Modern Approach</a:t>
            </a:r>
          </a:p>
        </p:txBody>
      </p:sp>
      <p:sp>
        <p:nvSpPr>
          <p:cNvPr id="13" name="Shape 13"/>
          <p:cNvSpPr txBox="1"/>
          <p:nvPr/>
        </p:nvSpPr>
        <p:spPr>
          <a:xfrm rot="-5400000">
            <a:off x="6575425" y="3155950"/>
            <a:ext cx="4729161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2017 Pearson India Education Services Pvt. Ltd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68925" t="0"/>
          <a:stretch/>
        </p:blipFill>
        <p:spPr>
          <a:xfrm>
            <a:off x="7454900" y="643572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31074" r="0" t="0"/>
          <a:stretch/>
        </p:blipFill>
        <p:spPr>
          <a:xfrm>
            <a:off x="7829550" y="6370637"/>
            <a:ext cx="1090612" cy="4762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1082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Programming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Modern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71650" y="535374"/>
            <a:ext cx="8222100" cy="55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Helping Functions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dir()</a:t>
            </a: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 - To list, all the attributes of a Function.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help()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T</a:t>
            </a: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he know about entity.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type()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The </a:t>
            </a:r>
            <a:r>
              <a:rPr lang="en-US" sz="2800">
                <a:latin typeface="Source Code Pro"/>
                <a:ea typeface="Source Code Pro"/>
                <a:cs typeface="Source Code Pro"/>
                <a:sym typeface="Source Code Pro"/>
              </a:rPr>
              <a:t>know the type of object referred by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484400" y="497150"/>
            <a:ext cx="8285700" cy="56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4800">
                <a:latin typeface="Roboto"/>
                <a:ea typeface="Roboto"/>
                <a:cs typeface="Roboto"/>
                <a:sym typeface="Roboto"/>
              </a:rPr>
              <a:t>Review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Just to review from the older chapters, Python has many native data types. Here are some of the important ones: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											 							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Numbers can be integers (1 and 2), Floats (1.1 and 1.2), fractions (1/2 and 2/3) or even complex numbers.						 		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Strings are sequences of characters, e.g., an HTML document.				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Booleans are either True or False. 		</a:t>
            </a:r>
            <a:r>
              <a:rPr lang="en-US"/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					 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535375" y="815825"/>
            <a:ext cx="8058300" cy="43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800">
                <a:latin typeface="Roboto"/>
                <a:ea typeface="Roboto"/>
                <a:cs typeface="Roboto"/>
                <a:sym typeface="Roboto"/>
              </a:rPr>
              <a:t>Python Data Structures.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But, Python’s most powerful contribution is from ‘Data Structures’, termed as (DS) for brevity. These are built right into the language as native data types. Let’s look at them briefly.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/>
              <a:t>		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					 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	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433400" y="981525"/>
            <a:ext cx="7804800" cy="4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400"/>
              <a:t>Introduction to </a:t>
            </a:r>
            <a:r>
              <a:rPr b="1" lang="en-US" sz="3400"/>
              <a:t>Data Structures</a:t>
            </a:r>
            <a:r>
              <a:rPr b="1" lang="en-US" sz="34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Lists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are ordered sequences of values.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Tuples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are ordered, immutable sequences of values.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Sets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are unordered bags of values.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Dictionaries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are unordered bags of key value pairs.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Bytes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and byte arrays, for e.g., a jpeg image.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					 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331450" y="140225"/>
            <a:ext cx="7712100" cy="6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Compound Data Types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en-US" sz="2100">
                <a:latin typeface="Source Code Pro"/>
                <a:ea typeface="Source Code Pro"/>
                <a:cs typeface="Source Code Pro"/>
                <a:sym typeface="Source Code Pro"/>
              </a:rPr>
              <a:t>Lists (</a:t>
            </a:r>
            <a:r>
              <a:rPr b="1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Arrays in Other Languages</a:t>
            </a:r>
            <a:r>
              <a:rPr b="1" lang="en-US" sz="21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lst = [23, 24, 1, 2, 34, 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rnd = [23, True, 1, 2, "hello", 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Key Value Pairs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dicti = {"hello:1, "bye": 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Locked Sequences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tup = (e1, e2, e3)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elements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 = {e1, e2, e3}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Takes in File into file Variable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 = open('name.ext','m')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738150" y="1097700"/>
            <a:ext cx="76677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</a:rPr>
              <a:t>Built Methods For Lists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Lists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.sort()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.append()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.reverse()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.insert()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.index()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95175" y="599125"/>
            <a:ext cx="8132700" cy="50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</a:rPr>
              <a:t>Built Methods For Dict</a:t>
            </a:r>
            <a:r>
              <a:rPr b="1" lang="en-US" sz="4300"/>
              <a:t>ionaries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b="1"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Dictionaries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.keys()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.values()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.items()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484400" y="599125"/>
            <a:ext cx="80052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</a:rPr>
              <a:t>Built Methods For Sets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Sets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.union()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.intersection()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.difference()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.symmetric_difference()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777574" y="943300"/>
            <a:ext cx="7686600" cy="51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</a:rPr>
              <a:t>Some Built Functions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