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</p:embeddedFont>
    <p:embeddedFont>
      <p:font typeface="Tahoma"/>
      <p:regular r:id="rId28"/>
      <p:bold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1" Type="http://schemas.openxmlformats.org/officeDocument/2006/relationships/font" Target="fonts/RobotoMono-boldItalic.fntdata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Tahoma-regular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ahom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</a:rPr>
              <a:t>A Modern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37681" y="3116460"/>
            <a:ext cx="76011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B0E04"/>
              </a:buClr>
              <a:buSzPct val="25000"/>
              <a:buFont typeface="Source Code Pro"/>
              <a:buNone/>
            </a:pPr>
            <a:r>
              <a:rPr b="0" i="0" lang="en-US" sz="4600" u="none" cap="none" strike="noStrike">
                <a:solidFill>
                  <a:srgbClr val="6B0E0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</a:t>
            </a:r>
            <a:r>
              <a:rPr b="0" i="0" lang="en-US" sz="4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</a:t>
            </a:r>
            <a:r>
              <a:rPr b="0" i="0" lang="en-US" sz="4600" u="none" cap="none" strike="noStrike">
                <a:solidFill>
                  <a:srgbClr val="6B0E0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</a:t>
            </a:r>
            <a:r>
              <a:rPr b="0" i="0" lang="en-US" sz="4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sequences: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781451" y="589358"/>
            <a:ext cx="7464300" cy="56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Loop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VAR in COLLECTION: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 = [23,43,12,32,2]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i in l: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print(i)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d = {'EK4':'ECE','EK5':'CSE'}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i in 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print(d[i])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 = (22,32)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i in 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print(i)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file = open('names.txt','r')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for i in 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print(i)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73624" y="688350"/>
            <a:ext cx="75207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900" u="none" cap="none" strike="noStrike">
                <a:solidFill>
                  <a:srgbClr val="000000"/>
                </a:solidFill>
              </a:rPr>
              <a:t>The Range Function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range(start, end)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range(0,50)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it 50 times.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676049" y="1300201"/>
            <a:ext cx="77919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</a:rPr>
              <a:t>While Condition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a&lt;b: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print(a)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…….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…….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502447" y="1120675"/>
            <a:ext cx="7988100" cy="46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Loops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 HOLE: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</a:t>
            </a:r>
            <a:r>
              <a:rPr b="0" i="0" lang="en-US" sz="3500" u="sng" cap="none" strike="noStrike">
                <a:solidFill>
                  <a:srgbClr val="005008"/>
                </a:solidFill>
                <a:latin typeface="Arial"/>
                <a:ea typeface="Arial"/>
                <a:cs typeface="Arial"/>
                <a:sym typeface="Arial"/>
              </a:rPr>
              <a:t>forget</a:t>
            </a:r>
            <a:r>
              <a:rPr b="0" i="0" lang="en-US" sz="3500" u="none" cap="none" strike="noStrike">
                <a:solidFill>
                  <a:srgbClr val="00500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 ‘:’ at the end of your iterative statement.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Indentation is </a:t>
            </a:r>
            <a:r>
              <a:rPr b="0" i="0" lang="en-US" sz="3500" u="sng" cap="none" strike="noStrike">
                <a:solidFill>
                  <a:srgbClr val="005008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i="0" lang="en-US" sz="3500" u="none" cap="none" strike="noStrike">
                <a:solidFill>
                  <a:srgbClr val="005008"/>
                </a:solidFill>
                <a:latin typeface="Arial"/>
                <a:ea typeface="Arial"/>
                <a:cs typeface="Arial"/>
                <a:sym typeface="Arial"/>
              </a:rPr>
              <a:t> after your iterative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8"/>
              </a:buClr>
              <a:buSzPct val="25000"/>
              <a:buFont typeface="Arial"/>
              <a:buNone/>
            </a:pPr>
            <a:r>
              <a:rPr b="0" i="0" lang="en-US" sz="3500" u="none" cap="none" strike="noStrike">
                <a:solidFill>
                  <a:srgbClr val="005008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03575" y="2500312"/>
            <a:ext cx="76773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 statement iterates through a collection.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while statement simply loops until 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is False.</a:t>
            </a:r>
          </a:p>
        </p:txBody>
      </p:sp>
      <p:sp>
        <p:nvSpPr>
          <p:cNvPr id="138" name="Shape 138"/>
          <p:cNvSpPr/>
          <p:nvPr/>
        </p:nvSpPr>
        <p:spPr>
          <a:xfrm>
            <a:off x="2387849" y="956575"/>
            <a:ext cx="4368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8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5008"/>
                </a:solidFill>
              </a:rPr>
              <a:t>Making it Clear 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271950" y="2415450"/>
            <a:ext cx="86001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Time to create a </a:t>
            </a:r>
            <a:r>
              <a:rPr i="0" lang="en-US" sz="2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Guessing Game.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computer will think of a number from 1 to 20 and will ask you to guess it. The computer will tell you whether the number is higher or lower for each guess.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674191" y="2790526"/>
            <a:ext cx="77955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print("Questions")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17648" y="693025"/>
            <a:ext cx="7619100" cy="52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</a:rPr>
              <a:t>Conditionals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Keywords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if, elif ,else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if condition: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……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……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elif condition: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……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795450" y="1897398"/>
            <a:ext cx="7553100" cy="4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condition: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# statement1...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# statement2...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# statementn...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print("This is out of if block")</a:t>
            </a:r>
            <a:r>
              <a:rPr b="0" i="0" lang="en-US" sz="3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47000" y="624600"/>
            <a:ext cx="82500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4800">
                <a:latin typeface="Roboto"/>
                <a:ea typeface="Roboto"/>
                <a:cs typeface="Roboto"/>
                <a:sym typeface="Roboto"/>
              </a:rPr>
              <a:t>Syntactically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12948" y="2153199"/>
            <a:ext cx="82536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temperature = 32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temperature &lt;= 30: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print("It's very cold. Consider wearing a scarf.")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839800" y="1166575"/>
            <a:ext cx="34644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Simple </a:t>
            </a:r>
            <a:r>
              <a:rPr b="1" lang="en-US" sz="3000"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 chain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312950" y="4052750"/>
            <a:ext cx="8253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Make sure to add a </a:t>
            </a:r>
            <a:r>
              <a:rPr b="1" lang="en-U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(colon) after condition and indent all the statements under if block by 4 Spaces.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637350" y="2345475"/>
            <a:ext cx="7724700" cy="198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temperature = 40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temperature &lt;= 30: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print("It's very cold. Consider wearing a scarf.")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print("It's not that cold. Wear a t-shirt")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178400" y="1178350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if - else chain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433400" y="4736175"/>
            <a:ext cx="7858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sure to add a </a:t>
            </a:r>
            <a:r>
              <a:rPr b="1" lang="en-U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(colon) after condition and indent all the statements under if, else block by 4 Spaces.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623256" y="2424410"/>
            <a:ext cx="82062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temperature = 43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temperature &lt;= 30: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print("It's very cold. Consider wearing a scarf.")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 temperature &gt;=40: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print("It's really warm. Don't forget to wear a sunscreen")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print("It's not that cold. Wear a t-shirt")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178400" y="1178350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if - elif - else chain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36100" y="4746125"/>
            <a:ext cx="80718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sure to add a </a:t>
            </a:r>
            <a:r>
              <a:rPr b="1" lang="en-US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(colon) after each condition and indent all the statements under if, elif, else block by 4 Spaces.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802806" y="1317153"/>
            <a:ext cx="7538400" cy="4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weight = float(input("Enter your weight in Kilograms\n"))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height = float(input("Enter your height in Meters\n"))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bmi = weight / (height*height)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print("Computing...")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print("Your bmi is {}\n".format(bmi))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bmi &lt; 18.5: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print("Underweight")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 18.5 &lt;= bmi &lt;= 24.99: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print("Perfect ! Normal weight")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elif 25.00 &lt;= bmi &lt;= 30.00: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print("Overweight")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print("Obese")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842550" y="612725"/>
            <a:ext cx="74589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BMI Problem solution with </a:t>
            </a:r>
            <a:r>
              <a:rPr b="1" lang="en-US" sz="2400">
                <a:latin typeface="Roboto Mono"/>
                <a:ea typeface="Roboto Mono"/>
                <a:cs typeface="Roboto Mono"/>
                <a:sym typeface="Roboto Mono"/>
              </a:rPr>
              <a:t>if-elif-else</a:t>
            </a: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 chain.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036153" y="1393031"/>
            <a:ext cx="70716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</a:rPr>
              <a:t>Conditionals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</a:rPr>
              <a:t>PIT HOLE: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</a:t>
            </a:r>
            <a:r>
              <a:rPr b="0" i="0" lang="en-US" sz="3500" u="sng" cap="none" strike="noStrike">
                <a:solidFill>
                  <a:srgbClr val="005008"/>
                </a:solidFill>
                <a:latin typeface="Arial"/>
                <a:ea typeface="Arial"/>
                <a:cs typeface="Arial"/>
                <a:sym typeface="Arial"/>
              </a:rPr>
              <a:t>forget</a:t>
            </a:r>
            <a:r>
              <a:rPr b="0" i="0" lang="en-US" sz="3500" u="none" cap="none" strike="noStrike">
                <a:solidFill>
                  <a:srgbClr val="00500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 ‘:’ at the end of your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statement.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Indentation is </a:t>
            </a:r>
            <a:r>
              <a:rPr b="0" i="0" lang="en-US" sz="3500" u="sng" cap="none" strike="noStrike">
                <a:solidFill>
                  <a:srgbClr val="005008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77080" y="1821656"/>
            <a:ext cx="65634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for,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