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Roboto"/>
      <p:regular r:id="rId23"/>
      <p:bold r:id="rId24"/>
      <p:italic r:id="rId25"/>
      <p:boldItalic r:id="rId26"/>
    </p:embeddedFont>
    <p:embeddedFont>
      <p:font typeface="Tahoma"/>
      <p:regular r:id="rId27"/>
      <p:bold r:id="rId28"/>
    </p:embeddedFont>
    <p:embeddedFont>
      <p:font typeface="Helvetica Neue Light"/>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HelveticaNeueLight-boldItalic.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a:solidFill>
                  <a:srgbClr val="000000"/>
                </a:solidFill>
                <a:latin typeface="Tahoma"/>
                <a:ea typeface="Tahoma"/>
                <a:cs typeface="Tahoma"/>
                <a:sym typeface="Tahoma"/>
              </a:rPr>
              <a:t>‹#›</a:t>
            </a:fld>
          </a:p>
        </p:txBody>
      </p:sp>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 name="Shape 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79" name="Shape 79"/>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4" name="Shape 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45" name="Shape 45"/>
        <p:cNvGrpSpPr/>
        <p:nvPr/>
      </p:nvGrpSpPr>
      <p:grpSpPr>
        <a:xfrm>
          <a:off x="0" y="0"/>
          <a:ext cx="0" cy="0"/>
          <a:chOff x="0" y="0"/>
          <a:chExt cx="0" cy="0"/>
        </a:xfrm>
      </p:grpSpPr>
      <p:sp>
        <p:nvSpPr>
          <p:cNvPr id="46" name="Shape 46"/>
          <p:cNvSpPr txBox="1"/>
          <p:nvPr>
            <p:ph type="title"/>
          </p:nvPr>
        </p:nvSpPr>
        <p:spPr>
          <a:xfrm>
            <a:off x="892968" y="1151929"/>
            <a:ext cx="7358100" cy="2321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Shape 47"/>
          <p:cNvSpPr txBox="1"/>
          <p:nvPr>
            <p:ph idx="1" type="body"/>
          </p:nvPr>
        </p:nvSpPr>
        <p:spPr>
          <a:xfrm>
            <a:off x="892968" y="3536156"/>
            <a:ext cx="7358100" cy="794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5pPr>
            <a:lvl6pPr indent="-190500" lvl="5" marL="18796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6pPr>
            <a:lvl7pPr indent="-190500" lvl="6" marL="21844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7pPr>
            <a:lvl8pPr indent="-190500" lvl="7" marL="25019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8pPr>
            <a:lvl9pPr indent="-190500" lvl="8" marL="28067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9pPr>
          </a:lstStyle>
          <a:p/>
        </p:txBody>
      </p:sp>
      <p:sp>
        <p:nvSpPr>
          <p:cNvPr id="48" name="Shape 48"/>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Center">
    <p:spTree>
      <p:nvGrpSpPr>
        <p:cNvPr id="49" name="Shape 49"/>
        <p:cNvGrpSpPr/>
        <p:nvPr/>
      </p:nvGrpSpPr>
      <p:grpSpPr>
        <a:xfrm>
          <a:off x="0" y="0"/>
          <a:ext cx="0" cy="0"/>
          <a:chOff x="0" y="0"/>
          <a:chExt cx="0" cy="0"/>
        </a:xfrm>
      </p:grpSpPr>
      <p:sp>
        <p:nvSpPr>
          <p:cNvPr id="50" name="Shape 50"/>
          <p:cNvSpPr txBox="1"/>
          <p:nvPr>
            <p:ph type="title"/>
          </p:nvPr>
        </p:nvSpPr>
        <p:spPr>
          <a:xfrm>
            <a:off x="892968" y="2268140"/>
            <a:ext cx="7358100" cy="23217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51" name="Shape 51"/>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2" name="Shape 52"/>
        <p:cNvGrpSpPr/>
        <p:nvPr/>
      </p:nvGrpSpPr>
      <p:grpSpPr>
        <a:xfrm>
          <a:off x="0" y="0"/>
          <a:ext cx="0" cy="0"/>
          <a:chOff x="0" y="0"/>
          <a:chExt cx="0" cy="0"/>
        </a:xfrm>
      </p:grpSpPr>
      <p:sp>
        <p:nvSpPr>
          <p:cNvPr id="53" name="Shape 53"/>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561681" y="2199481"/>
            <a:ext cx="5868986" cy="20764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19" name="Shape 19"/>
          <p:cNvSpPr txBox="1"/>
          <p:nvPr>
            <p:ph idx="1" type="body"/>
          </p:nvPr>
        </p:nvSpPr>
        <p:spPr>
          <a:xfrm rot="5400000">
            <a:off x="332581" y="199231"/>
            <a:ext cx="5868986" cy="607695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2" name="Shape 22"/>
          <p:cNvSpPr txBox="1"/>
          <p:nvPr>
            <p:ph idx="1" type="body"/>
          </p:nvPr>
        </p:nvSpPr>
        <p:spPr>
          <a:xfrm rot="5400000">
            <a:off x="2089944" y="-532605"/>
            <a:ext cx="4572000" cy="8294687"/>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3" name="Shape 23"/>
        <p:cNvGrpSpPr/>
        <p:nvPr/>
      </p:nvGrpSpPr>
      <p:grpSpPr>
        <a:xfrm>
          <a:off x="0" y="0"/>
          <a:ext cx="0" cy="0"/>
          <a:chOff x="0" y="0"/>
          <a:chExt cx="0" cy="0"/>
        </a:xfrm>
      </p:grpSpPr>
      <p:sp>
        <p:nvSpPr>
          <p:cNvPr id="24" name="Shape 24"/>
          <p:cNvSpPr txBox="1"/>
          <p:nvPr>
            <p:ph type="title"/>
          </p:nvPr>
        </p:nvSpPr>
        <p:spPr>
          <a:xfrm>
            <a:off x="1792288" y="4800600"/>
            <a:ext cx="5486399" cy="566737"/>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5" name="Shape 2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990033"/>
              </a:buClr>
              <a:buFont typeface="Noto Sans Symbols"/>
              <a:buNone/>
              <a:defRPr b="0" i="0" sz="3200" u="none" cap="none" strike="noStrike">
                <a:solidFill>
                  <a:schemeClr val="dk2"/>
                </a:solidFill>
                <a:latin typeface="Arial"/>
                <a:ea typeface="Arial"/>
                <a:cs typeface="Arial"/>
                <a:sym typeface="Arial"/>
              </a:defRPr>
            </a:lvl1pPr>
            <a:lvl2pPr indent="0" lvl="1" marL="457200" marR="0" rtl="0" algn="l">
              <a:spcBef>
                <a:spcPts val="560"/>
              </a:spcBef>
              <a:spcAft>
                <a:spcPts val="0"/>
              </a:spcAft>
              <a:buClr>
                <a:schemeClr val="dk2"/>
              </a:buClr>
              <a:buFont typeface="Noto Sans Symbols"/>
              <a:buNone/>
              <a:defRPr b="0" i="0" sz="2800" u="none" cap="none" strike="noStrike">
                <a:solidFill>
                  <a:srgbClr val="800000"/>
                </a:solidFill>
                <a:latin typeface="Arial"/>
                <a:ea typeface="Arial"/>
                <a:cs typeface="Arial"/>
                <a:sym typeface="Arial"/>
              </a:defRPr>
            </a:lvl2pPr>
            <a:lvl3pPr indent="0" lvl="2" marL="914400" marR="0" rtl="0" algn="l">
              <a:spcBef>
                <a:spcPts val="480"/>
              </a:spcBef>
              <a:spcAft>
                <a:spcPts val="0"/>
              </a:spcAft>
              <a:buClr>
                <a:srgbClr val="990033"/>
              </a:buClr>
              <a:buFont typeface="Noto Sans Symbols"/>
              <a:buNone/>
              <a:defRPr b="0" i="0" sz="2400" u="none" cap="none" strike="noStrike">
                <a:solidFill>
                  <a:schemeClr val="dk2"/>
                </a:solidFill>
                <a:latin typeface="Arial"/>
                <a:ea typeface="Arial"/>
                <a:cs typeface="Arial"/>
                <a:sym typeface="Arial"/>
              </a:defRPr>
            </a:lvl3pPr>
            <a:lvl4pPr indent="0" lvl="3" marL="1371600" marR="0" rtl="0" algn="l">
              <a:spcBef>
                <a:spcPts val="400"/>
              </a:spcBef>
              <a:spcAft>
                <a:spcPts val="0"/>
              </a:spcAft>
              <a:buClr>
                <a:schemeClr val="dk2"/>
              </a:buClr>
              <a:buFont typeface="Noto Sans Symbols"/>
              <a:buNone/>
              <a:defRPr b="0" i="0" sz="2000" u="none" cap="none" strike="noStrike">
                <a:solidFill>
                  <a:srgbClr val="800000"/>
                </a:solidFill>
                <a:latin typeface="Arial"/>
                <a:ea typeface="Arial"/>
                <a:cs typeface="Arial"/>
                <a:sym typeface="Arial"/>
              </a:defRPr>
            </a:lvl4pPr>
            <a:lvl5pPr indent="0" lvl="4" marL="18288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5pPr>
            <a:lvl6pPr indent="0" lvl="5" marL="22860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7pPr>
            <a:lvl8pPr indent="0" lvl="7" marL="32004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8pPr>
            <a:lvl9pPr indent="0" lvl="8" marL="36576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457200" y="273050"/>
            <a:ext cx="3008313" cy="11620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9" name="Shape 2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990033"/>
              </a:buClr>
              <a:buSzPct val="60000"/>
              <a:buFont typeface="Noto Sans Symbols"/>
              <a:buChar char="■"/>
              <a:defRPr b="0" i="0" sz="3200" u="none" cap="none" strike="noStrike">
                <a:solidFill>
                  <a:schemeClr val="dk2"/>
                </a:solidFill>
                <a:latin typeface="Arial"/>
                <a:ea typeface="Arial"/>
                <a:cs typeface="Arial"/>
                <a:sym typeface="Arial"/>
              </a:defRPr>
            </a:lvl1pPr>
            <a:lvl2pPr indent="-187959" lvl="1" marL="742950" marR="0" rtl="0" algn="l">
              <a:spcBef>
                <a:spcPts val="560"/>
              </a:spcBef>
              <a:spcAft>
                <a:spcPts val="0"/>
              </a:spcAft>
              <a:buClr>
                <a:schemeClr val="dk2"/>
              </a:buClr>
              <a:buSzPct val="55000"/>
              <a:buFont typeface="Noto Sans Symbols"/>
              <a:buChar char="■"/>
              <a:defRPr b="0" i="0" sz="28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36" name="Shape 3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7" name="Shape 3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
        <p:nvSpPr>
          <p:cNvPr id="38" name="Shape 3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9" name="Shape 3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42" name="Shape 42"/>
          <p:cNvSpPr txBox="1"/>
          <p:nvPr>
            <p:ph idx="1" type="body"/>
          </p:nvPr>
        </p:nvSpPr>
        <p:spPr>
          <a:xfrm>
            <a:off x="239712" y="1600200"/>
            <a:ext cx="407035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462462" y="1600200"/>
            <a:ext cx="4071936"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1586" y="6370637"/>
            <a:ext cx="9145586" cy="495299"/>
          </a:xfrm>
          <a:prstGeom prst="rect">
            <a:avLst/>
          </a:prstGeom>
          <a:solidFill>
            <a:srgbClr val="364395"/>
          </a:solid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Shape 11"/>
          <p:cNvSpPr txBox="1"/>
          <p:nvPr/>
        </p:nvSpPr>
        <p:spPr>
          <a:xfrm>
            <a:off x="4498975" y="6486525"/>
            <a:ext cx="4271962" cy="277811"/>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Author: Vamsi Kurama</a:t>
            </a:r>
          </a:p>
        </p:txBody>
      </p:sp>
      <p:sp>
        <p:nvSpPr>
          <p:cNvPr id="12" name="Shape 12"/>
          <p:cNvSpPr txBox="1"/>
          <p:nvPr/>
        </p:nvSpPr>
        <p:spPr>
          <a:xfrm>
            <a:off x="90486" y="6489700"/>
            <a:ext cx="4572000" cy="276224"/>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Python Programming: A Modern Approach</a:t>
            </a:r>
          </a:p>
        </p:txBody>
      </p:sp>
      <p:sp>
        <p:nvSpPr>
          <p:cNvPr id="13" name="Shape 13"/>
          <p:cNvSpPr txBox="1"/>
          <p:nvPr/>
        </p:nvSpPr>
        <p:spPr>
          <a:xfrm rot="-5400000">
            <a:off x="6575425" y="3155950"/>
            <a:ext cx="4729161" cy="2460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Verdana"/>
              <a:buNone/>
            </a:pPr>
            <a:r>
              <a:rPr b="1" i="0" lang="en-US" sz="1000" u="none">
                <a:solidFill>
                  <a:schemeClr val="dk1"/>
                </a:solidFill>
                <a:latin typeface="Verdana"/>
                <a:ea typeface="Verdana"/>
                <a:cs typeface="Verdana"/>
                <a:sym typeface="Verdana"/>
              </a:rPr>
              <a:t>Copyright © 2017 Pearson India Education Services Pvt. Ltd</a:t>
            </a:r>
          </a:p>
        </p:txBody>
      </p:sp>
      <p:pic>
        <p:nvPicPr>
          <p:cNvPr id="14" name="Shape 14"/>
          <p:cNvPicPr preferRelativeResize="0"/>
          <p:nvPr/>
        </p:nvPicPr>
        <p:blipFill rotWithShape="1">
          <a:blip r:embed="rId1">
            <a:alphaModFix/>
          </a:blip>
          <a:srcRect b="0" l="0" r="68925" t="0"/>
          <a:stretch/>
        </p:blipFill>
        <p:spPr>
          <a:xfrm>
            <a:off x="7454900" y="6435725"/>
            <a:ext cx="361950" cy="352425"/>
          </a:xfrm>
          <a:prstGeom prst="rect">
            <a:avLst/>
          </a:prstGeom>
          <a:noFill/>
          <a:ln>
            <a:noFill/>
          </a:ln>
        </p:spPr>
      </p:pic>
      <p:pic>
        <p:nvPicPr>
          <p:cNvPr id="15" name="Shape 15"/>
          <p:cNvPicPr preferRelativeResize="0"/>
          <p:nvPr/>
        </p:nvPicPr>
        <p:blipFill rotWithShape="1">
          <a:blip r:embed="rId2">
            <a:alphaModFix/>
          </a:blip>
          <a:srcRect b="0" l="31074" r="0" t="0"/>
          <a:stretch/>
        </p:blipFill>
        <p:spPr>
          <a:xfrm>
            <a:off x="7829550" y="6370637"/>
            <a:ext cx="1090612" cy="4762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910828" y="1151929"/>
            <a:ext cx="7358100" cy="2321700"/>
          </a:xfrm>
          <a:prstGeom prst="rect">
            <a:avLst/>
          </a:prstGeom>
          <a:noFill/>
          <a:ln>
            <a:noFill/>
          </a:ln>
        </p:spPr>
        <p:txBody>
          <a:bodyPr anchorCtr="0" anchor="b"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5600" u="none" cap="none" strike="noStrike">
                <a:solidFill>
                  <a:srgbClr val="000000"/>
                </a:solidFill>
                <a:latin typeface="Roboto"/>
                <a:ea typeface="Roboto"/>
                <a:cs typeface="Roboto"/>
                <a:sym typeface="Roboto"/>
              </a:rPr>
              <a:t>Python Programming</a:t>
            </a:r>
          </a:p>
        </p:txBody>
      </p:sp>
      <p:sp>
        <p:nvSpPr>
          <p:cNvPr id="59" name="Shape 59"/>
          <p:cNvSpPr txBox="1"/>
          <p:nvPr>
            <p:ph idx="1" type="subTitle"/>
          </p:nvPr>
        </p:nvSpPr>
        <p:spPr>
          <a:xfrm>
            <a:off x="892968" y="3536156"/>
            <a:ext cx="7358100" cy="7947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2300" u="none" cap="none" strike="noStrike">
                <a:solidFill>
                  <a:srgbClr val="000000"/>
                </a:solidFill>
                <a:latin typeface="Roboto"/>
                <a:ea typeface="Roboto"/>
                <a:cs typeface="Roboto"/>
                <a:sym typeface="Roboto"/>
              </a:rPr>
              <a:t>A Modern Approach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530675" y="1319750"/>
            <a:ext cx="7859100" cy="4354500"/>
          </a:xfrm>
          <a:prstGeom prst="rect">
            <a:avLst/>
          </a:prstGeom>
          <a:noFill/>
          <a:ln>
            <a:noFill/>
          </a:ln>
        </p:spPr>
        <p:txBody>
          <a:bodyPr anchorCtr="0" anchor="ctr" bIns="91425" lIns="91425" rIns="91425" tIns="91425">
            <a:noAutofit/>
          </a:bodyPr>
          <a:lstStyle/>
          <a:p>
            <a:pPr lvl="0" rtl="0">
              <a:spcBef>
                <a:spcPts val="0"/>
              </a:spcBef>
              <a:buNone/>
            </a:pPr>
            <a:r>
              <a:rPr b="1" lang="en-US" sz="3600">
                <a:latin typeface="Roboto"/>
                <a:ea typeface="Roboto"/>
                <a:cs typeface="Roboto"/>
                <a:sym typeface="Roboto"/>
              </a:rPr>
              <a:t>Gather Positional Arguments with *</a:t>
            </a:r>
          </a:p>
          <a:p>
            <a:pPr lvl="0">
              <a:spcBef>
                <a:spcPts val="0"/>
              </a:spcBef>
              <a:buNone/>
            </a:pPr>
            <a:r>
              <a:t/>
            </a:r>
            <a:endParaRPr sz="2400">
              <a:latin typeface="Roboto"/>
              <a:ea typeface="Roboto"/>
              <a:cs typeface="Roboto"/>
              <a:sym typeface="Roboto"/>
            </a:endParaRPr>
          </a:p>
          <a:p>
            <a:pPr lvl="0" rtl="0">
              <a:spcBef>
                <a:spcPts val="0"/>
              </a:spcBef>
              <a:buNone/>
            </a:pPr>
            <a:r>
              <a:t/>
            </a:r>
            <a:endParaRPr sz="2400">
              <a:latin typeface="Roboto"/>
              <a:ea typeface="Roboto"/>
              <a:cs typeface="Roboto"/>
              <a:sym typeface="Roboto"/>
            </a:endParaRPr>
          </a:p>
          <a:p>
            <a:pPr lvl="0" rtl="0">
              <a:spcBef>
                <a:spcPts val="0"/>
              </a:spcBef>
              <a:buNone/>
            </a:pPr>
            <a:r>
              <a:rPr lang="en-US" sz="2400">
                <a:latin typeface="Roboto"/>
                <a:ea typeface="Roboto"/>
                <a:cs typeface="Roboto"/>
                <a:sym typeface="Roboto"/>
              </a:rPr>
              <a:t>Sometimes you might want to define a function that can take any number of parameters, i.e. variable number of arguments, this can be achieved by using the stars.</a:t>
            </a:r>
          </a:p>
          <a:p>
            <a:pPr lvl="0" rtl="0">
              <a:spcBef>
                <a:spcPts val="0"/>
              </a:spcBef>
              <a:buNone/>
            </a:pPr>
            <a:r>
              <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501625" y="1428750"/>
            <a:ext cx="7701900" cy="4000500"/>
          </a:xfrm>
          <a:prstGeom prst="rect">
            <a:avLst/>
          </a:prstGeom>
          <a:noFill/>
          <a:ln>
            <a:noFill/>
          </a:ln>
        </p:spPr>
        <p:txBody>
          <a:bodyPr anchorCtr="0" anchor="ctr" bIns="91425" lIns="91425" rIns="91425" tIns="91425">
            <a:noAutofit/>
          </a:bodyPr>
          <a:lstStyle/>
          <a:p>
            <a:pPr lvl="0" rtl="0">
              <a:spcBef>
                <a:spcPts val="0"/>
              </a:spcBef>
              <a:buNone/>
            </a:pPr>
            <a:r>
              <a:rPr b="1" lang="en-US" sz="3600">
                <a:latin typeface="Roboto"/>
                <a:ea typeface="Roboto"/>
                <a:cs typeface="Roboto"/>
                <a:sym typeface="Roboto"/>
              </a:rPr>
              <a:t>Gather Keyword Arguments with **</a:t>
            </a:r>
          </a:p>
          <a:p>
            <a:pPr lvl="0">
              <a:spcBef>
                <a:spcPts val="0"/>
              </a:spcBef>
              <a:buNone/>
            </a:pPr>
            <a:r>
              <a:t/>
            </a:r>
            <a:endParaRPr sz="2400">
              <a:latin typeface="Roboto"/>
              <a:ea typeface="Roboto"/>
              <a:cs typeface="Roboto"/>
              <a:sym typeface="Roboto"/>
            </a:endParaRPr>
          </a:p>
          <a:p>
            <a:pPr lvl="0">
              <a:spcBef>
                <a:spcPts val="0"/>
              </a:spcBef>
              <a:buNone/>
            </a:pPr>
            <a:r>
              <a:t/>
            </a:r>
            <a:endParaRPr sz="2400">
              <a:latin typeface="Roboto"/>
              <a:ea typeface="Roboto"/>
              <a:cs typeface="Roboto"/>
              <a:sym typeface="Roboto"/>
            </a:endParaRPr>
          </a:p>
          <a:p>
            <a:pPr lvl="0" rtl="0">
              <a:spcBef>
                <a:spcPts val="0"/>
              </a:spcBef>
              <a:buNone/>
            </a:pPr>
            <a:r>
              <a:t/>
            </a:r>
            <a:endParaRPr sz="2400">
              <a:latin typeface="Roboto"/>
              <a:ea typeface="Roboto"/>
              <a:cs typeface="Roboto"/>
              <a:sym typeface="Roboto"/>
            </a:endParaRPr>
          </a:p>
          <a:p>
            <a:pPr lvl="0" rtl="0">
              <a:spcBef>
                <a:spcPts val="0"/>
              </a:spcBef>
              <a:buNone/>
            </a:pPr>
            <a:r>
              <a:rPr lang="en-US" sz="2400">
                <a:latin typeface="Roboto"/>
                <a:ea typeface="Roboto"/>
                <a:cs typeface="Roboto"/>
                <a:sym typeface="Roboto"/>
              </a:rPr>
              <a:t>You can use two asterisks (**) to group keyword arguments into a dictionary, where the argument names are the keys, and their values are the corresponding dictionary values. The following example defines the function print_kwargs() to print its keyword arguments.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966125" y="830025"/>
            <a:ext cx="7239000" cy="5048100"/>
          </a:xfrm>
          <a:prstGeom prst="rect">
            <a:avLst/>
          </a:prstGeom>
          <a:noFill/>
          <a:ln>
            <a:noFill/>
          </a:ln>
        </p:spPr>
        <p:txBody>
          <a:bodyPr anchorCtr="0" anchor="ctr" bIns="91425" lIns="91425" rIns="91425" tIns="91425">
            <a:noAutofit/>
          </a:bodyPr>
          <a:lstStyle/>
          <a:p>
            <a:pPr lv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import math</a:t>
            </a:r>
          </a:p>
          <a:p>
            <a:pPr lvl="0" rt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def circumference(radius):</a:t>
            </a:r>
          </a:p>
          <a:p>
            <a:pPr lvl="0" rtl="0">
              <a:spcBef>
                <a:spcPts val="0"/>
              </a:spcBef>
              <a:buNone/>
            </a:pPr>
            <a:r>
              <a:rPr b="1" lang="en-US" sz="1800">
                <a:latin typeface="Roboto Mono"/>
                <a:ea typeface="Roboto Mono"/>
                <a:cs typeface="Roboto Mono"/>
                <a:sym typeface="Roboto Mono"/>
              </a:rPr>
              <a:t>    temp = math.pi * radius**2</a:t>
            </a:r>
          </a:p>
          <a:p>
            <a:pPr lvl="0" rtl="0">
              <a:spcBef>
                <a:spcPts val="0"/>
              </a:spcBef>
              <a:buNone/>
            </a:pPr>
            <a:r>
              <a:rPr b="1" lang="en-US" sz="1800">
                <a:latin typeface="Roboto Mono"/>
                <a:ea typeface="Roboto Mono"/>
                <a:cs typeface="Roboto Mono"/>
                <a:sym typeface="Roboto Mono"/>
              </a:rPr>
              <a:t>    return temp</a:t>
            </a:r>
          </a:p>
          <a:p>
            <a:pPr lvl="0" rt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print(circumference(89))</a:t>
            </a:r>
          </a:p>
          <a:p>
            <a:pPr lvl="0" rtl="0">
              <a:spcBef>
                <a:spcPts val="0"/>
              </a:spcBef>
              <a:buNone/>
            </a:pPr>
            <a:r>
              <a:rPr b="1" lang="en-US" sz="1800">
                <a:latin typeface="Roboto Mono"/>
                <a:ea typeface="Roboto Mono"/>
                <a:cs typeface="Roboto Mono"/>
                <a:sym typeface="Roboto Mono"/>
              </a:rPr>
              <a:t>print(circumference(8))</a:t>
            </a:r>
          </a:p>
          <a:p>
            <a:pPr lvl="0" rtl="0">
              <a:spcBef>
                <a:spcPts val="0"/>
              </a:spcBef>
              <a:buNone/>
            </a:pPr>
            <a:r>
              <a:t/>
            </a:r>
            <a:endParaRPr/>
          </a:p>
        </p:txBody>
      </p:sp>
      <p:sp>
        <p:nvSpPr>
          <p:cNvPr id="125" name="Shape 125"/>
          <p:cNvSpPr txBox="1"/>
          <p:nvPr/>
        </p:nvSpPr>
        <p:spPr>
          <a:xfrm>
            <a:off x="966125" y="921075"/>
            <a:ext cx="6787200" cy="792000"/>
          </a:xfrm>
          <a:prstGeom prst="rect">
            <a:avLst/>
          </a:prstGeom>
          <a:noFill/>
          <a:ln>
            <a:noFill/>
          </a:ln>
        </p:spPr>
        <p:txBody>
          <a:bodyPr anchorCtr="0" anchor="t" bIns="91425" lIns="91425" rIns="91425" tIns="91425">
            <a:noAutofit/>
          </a:bodyPr>
          <a:lstStyle/>
          <a:p>
            <a:pPr lvl="0">
              <a:spcBef>
                <a:spcPts val="0"/>
              </a:spcBef>
              <a:buNone/>
            </a:pPr>
            <a:r>
              <a:rPr b="1" lang="en-US" sz="3600">
                <a:latin typeface="Roboto"/>
                <a:ea typeface="Roboto"/>
                <a:cs typeface="Roboto"/>
                <a:sym typeface="Roboto"/>
              </a:rPr>
              <a:t>Function returning Values</a:t>
            </a:r>
          </a:p>
          <a:p>
            <a:pPr lvl="0" algn="ctr">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nvSpPr>
        <p:spPr>
          <a:xfrm>
            <a:off x="978000" y="377050"/>
            <a:ext cx="7188000" cy="5762100"/>
          </a:xfrm>
          <a:prstGeom prst="rect">
            <a:avLst/>
          </a:prstGeom>
          <a:noFill/>
          <a:ln>
            <a:noFill/>
          </a:ln>
        </p:spPr>
        <p:txBody>
          <a:bodyPr anchorCtr="0" anchor="ctr" bIns="91425" lIns="91425" rIns="91425" tIns="91425">
            <a:noAutofit/>
          </a:bodyPr>
          <a:lstStyle/>
          <a:p>
            <a:pPr lvl="0" rtl="0">
              <a:spcBef>
                <a:spcPts val="0"/>
              </a:spcBef>
              <a:buNone/>
            </a:pPr>
            <a:r>
              <a:t/>
            </a:r>
            <a:endParaRPr>
              <a:latin typeface="Roboto Mono"/>
              <a:ea typeface="Roboto Mono"/>
              <a:cs typeface="Roboto Mono"/>
              <a:sym typeface="Roboto Mono"/>
            </a:endParaRPr>
          </a:p>
          <a:p>
            <a:pPr lvl="0" rtl="0">
              <a:spcBef>
                <a:spcPts val="0"/>
              </a:spcBef>
              <a:buNone/>
            </a:pPr>
            <a:r>
              <a:t/>
            </a:r>
            <a:endParaRPr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def is_divisible(x, y):</a:t>
            </a:r>
          </a:p>
          <a:p>
            <a:pPr lvl="0" rtl="0">
              <a:spcBef>
                <a:spcPts val="0"/>
              </a:spcBef>
              <a:buNone/>
            </a:pPr>
            <a:r>
              <a:rPr b="1" lang="en-US" sz="1800">
                <a:latin typeface="Roboto Mono"/>
                <a:ea typeface="Roboto Mono"/>
                <a:cs typeface="Roboto Mono"/>
                <a:sym typeface="Roboto Mono"/>
              </a:rPr>
              <a:t>    if x % y == 0:</a:t>
            </a:r>
          </a:p>
          <a:p>
            <a:pPr lvl="0" rtl="0">
              <a:spcBef>
                <a:spcPts val="0"/>
              </a:spcBef>
              <a:buNone/>
            </a:pPr>
            <a:r>
              <a:rPr b="1" lang="en-US" sz="1800">
                <a:latin typeface="Roboto Mono"/>
                <a:ea typeface="Roboto Mono"/>
                <a:cs typeface="Roboto Mono"/>
                <a:sym typeface="Roboto Mono"/>
              </a:rPr>
              <a:t>        return True</a:t>
            </a:r>
          </a:p>
          <a:p>
            <a:pPr lvl="0" rtl="0">
              <a:spcBef>
                <a:spcPts val="0"/>
              </a:spcBef>
              <a:buNone/>
            </a:pPr>
            <a:r>
              <a:rPr b="1" lang="en-US" sz="1800">
                <a:latin typeface="Roboto Mono"/>
                <a:ea typeface="Roboto Mono"/>
                <a:cs typeface="Roboto Mono"/>
                <a:sym typeface="Roboto Mono"/>
              </a:rPr>
              <a:t>    else:</a:t>
            </a:r>
          </a:p>
          <a:p>
            <a:pPr lvl="0" rtl="0">
              <a:spcBef>
                <a:spcPts val="0"/>
              </a:spcBef>
              <a:buNone/>
            </a:pPr>
            <a:r>
              <a:rPr b="1" lang="en-US" sz="1800">
                <a:latin typeface="Roboto Mono"/>
                <a:ea typeface="Roboto Mono"/>
                <a:cs typeface="Roboto Mono"/>
                <a:sym typeface="Roboto Mono"/>
              </a:rPr>
              <a:t>        return False</a:t>
            </a:r>
          </a:p>
          <a:p>
            <a:pPr lvl="0" rt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is_divisible(4,5)</a:t>
            </a:r>
          </a:p>
          <a:p>
            <a:pPr lvl="0" rtl="0">
              <a:spcBef>
                <a:spcPts val="0"/>
              </a:spcBef>
              <a:buNone/>
            </a:pPr>
            <a:r>
              <a:rPr b="1" lang="en-US" sz="1800">
                <a:latin typeface="Roboto Mono"/>
                <a:ea typeface="Roboto Mono"/>
                <a:cs typeface="Roboto Mono"/>
                <a:sym typeface="Roboto Mono"/>
              </a:rPr>
              <a:t>is_divisible(25,5)</a:t>
            </a:r>
          </a:p>
          <a:p>
            <a:pPr lvl="0" rtl="0">
              <a:spcBef>
                <a:spcPts val="0"/>
              </a:spcBef>
              <a:buNone/>
            </a:pPr>
            <a:r>
              <a:rPr b="1" lang="en-US" sz="1800">
                <a:latin typeface="Roboto Mono"/>
                <a:ea typeface="Roboto Mono"/>
                <a:cs typeface="Roboto Mono"/>
                <a:sym typeface="Roboto Mono"/>
              </a:rPr>
              <a:t>is_divisible(9,81)</a:t>
            </a:r>
          </a:p>
          <a:p>
            <a:pPr lvl="0" rtl="0">
              <a:spcBef>
                <a:spcPts val="0"/>
              </a:spcBef>
              <a:buNone/>
            </a:pPr>
            <a:r>
              <a:rPr b="1" lang="en-US" sz="1800">
                <a:latin typeface="Roboto Mono"/>
                <a:ea typeface="Roboto Mono"/>
                <a:cs typeface="Roboto Mono"/>
                <a:sym typeface="Roboto Mono"/>
              </a:rPr>
              <a:t>is_divisible(7,48)</a:t>
            </a:r>
          </a:p>
          <a:p>
            <a:pPr lvl="0" rtl="0">
              <a:spcBef>
                <a:spcPts val="0"/>
              </a:spcBef>
              <a:buNone/>
            </a:pPr>
            <a:r>
              <a:rPr b="1" lang="en-US" sz="1800">
                <a:latin typeface="Roboto Mono"/>
                <a:ea typeface="Roboto Mono"/>
                <a:cs typeface="Roboto Mono"/>
                <a:sym typeface="Roboto Mono"/>
              </a:rPr>
              <a:t>is_divisible(8,2)</a:t>
            </a:r>
          </a:p>
          <a:p>
            <a:pPr lvl="0" rt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 python divisible.py</a:t>
            </a:r>
          </a:p>
          <a:p>
            <a:pPr lvl="0" rtl="0">
              <a:spcBef>
                <a:spcPts val="0"/>
              </a:spcBef>
              <a:buNone/>
            </a:pPr>
            <a:r>
              <a:t/>
            </a:r>
            <a:endParaRPr b="1" sz="1800">
              <a:latin typeface="Roboto Mono"/>
              <a:ea typeface="Roboto Mono"/>
              <a:cs typeface="Roboto Mono"/>
              <a:sym typeface="Roboto Mono"/>
            </a:endParaRPr>
          </a:p>
          <a:p>
            <a:pPr lvl="0" rtl="0">
              <a:spcBef>
                <a:spcPts val="0"/>
              </a:spcBef>
              <a:buNone/>
            </a:pPr>
            <a:r>
              <a:rPr b="1" lang="en-US" sz="1800">
                <a:latin typeface="Roboto Mono"/>
                <a:ea typeface="Roboto Mono"/>
                <a:cs typeface="Roboto Mono"/>
                <a:sym typeface="Roboto Mono"/>
              </a:rPr>
              <a:t>False</a:t>
            </a:r>
          </a:p>
          <a:p>
            <a:pPr lvl="0" rtl="0">
              <a:spcBef>
                <a:spcPts val="0"/>
              </a:spcBef>
              <a:buNone/>
            </a:pPr>
            <a:r>
              <a:rPr b="1" lang="en-US" sz="1800">
                <a:latin typeface="Roboto Mono"/>
                <a:ea typeface="Roboto Mono"/>
                <a:cs typeface="Roboto Mono"/>
                <a:sym typeface="Roboto Mono"/>
              </a:rPr>
              <a:t>True</a:t>
            </a:r>
          </a:p>
          <a:p>
            <a:pPr lvl="0" rtl="0">
              <a:spcBef>
                <a:spcPts val="0"/>
              </a:spcBef>
              <a:buNone/>
            </a:pPr>
            <a:r>
              <a:rPr b="1" lang="en-US" sz="1800">
                <a:latin typeface="Roboto Mono"/>
                <a:ea typeface="Roboto Mono"/>
                <a:cs typeface="Roboto Mono"/>
                <a:sym typeface="Roboto Mono"/>
              </a:rPr>
              <a:t>False</a:t>
            </a:r>
          </a:p>
          <a:p>
            <a:pPr lvl="0" rtl="0">
              <a:spcBef>
                <a:spcPts val="0"/>
              </a:spcBef>
              <a:buNone/>
            </a:pPr>
            <a:r>
              <a:rPr b="1" lang="en-US" sz="1800">
                <a:latin typeface="Roboto Mono"/>
                <a:ea typeface="Roboto Mono"/>
                <a:cs typeface="Roboto Mono"/>
                <a:sym typeface="Roboto Mono"/>
              </a:rPr>
              <a:t>False</a:t>
            </a:r>
          </a:p>
          <a:p>
            <a:pPr lvl="0" rtl="0">
              <a:spcBef>
                <a:spcPts val="0"/>
              </a:spcBef>
              <a:buNone/>
            </a:pPr>
            <a:r>
              <a:rPr b="1" lang="en-US" sz="1800">
                <a:latin typeface="Roboto Mono"/>
                <a:ea typeface="Roboto Mono"/>
                <a:cs typeface="Roboto Mono"/>
                <a:sym typeface="Roboto Mono"/>
              </a:rPr>
              <a:t>True</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765925" y="494900"/>
            <a:ext cx="7541400" cy="5585400"/>
          </a:xfrm>
          <a:prstGeom prst="rect">
            <a:avLst/>
          </a:prstGeom>
          <a:noFill/>
          <a:ln>
            <a:noFill/>
          </a:ln>
        </p:spPr>
        <p:txBody>
          <a:bodyPr anchorCtr="0" anchor="ctr" bIns="91425" lIns="91425" rIns="91425" tIns="91425">
            <a:noAutofit/>
          </a:bodyPr>
          <a:lstStyle/>
          <a:p>
            <a:pPr lvl="0" rtl="0">
              <a:spcBef>
                <a:spcPts val="0"/>
              </a:spcBef>
              <a:buNone/>
            </a:pPr>
            <a:r>
              <a:rPr lang="en-US" sz="1800"/>
              <a:t>In the previous examples We saw that one function to call another within, and you have seen several examples of that until. We neglected to mention that it is also valid for a function to call itself and this interesting concept is called Recursion. It turns out to be one of the most magical things program can do. For example, look at the following function.</a:t>
            </a:r>
          </a:p>
          <a:p>
            <a:pPr lvl="0" rtl="0">
              <a:spcBef>
                <a:spcPts val="0"/>
              </a:spcBef>
              <a:buNone/>
            </a:pPr>
            <a:r>
              <a:t/>
            </a:r>
            <a:endParaRPr/>
          </a:p>
          <a:p>
            <a:pPr lvl="0">
              <a:spcBef>
                <a:spcPts val="0"/>
              </a:spcBef>
              <a:buNone/>
            </a:pPr>
            <a:r>
              <a:rPr b="1" lang="en-US">
                <a:latin typeface="Roboto Mono"/>
                <a:ea typeface="Roboto Mono"/>
                <a:cs typeface="Roboto Mono"/>
                <a:sym typeface="Roboto Mono"/>
              </a:rPr>
              <a:t>countdown.py</a:t>
            </a:r>
          </a:p>
          <a:p>
            <a:pPr lvl="0" rtl="0">
              <a:spcBef>
                <a:spcPts val="0"/>
              </a:spcBef>
              <a:buNone/>
            </a:pPr>
            <a:r>
              <a:t/>
            </a:r>
            <a:endParaRPr/>
          </a:p>
          <a:p>
            <a:pPr lvl="0" rtl="0">
              <a:spcBef>
                <a:spcPts val="0"/>
              </a:spcBef>
              <a:buNone/>
            </a:pPr>
            <a:r>
              <a:rPr b="1" lang="en-US" sz="1800">
                <a:latin typeface="Courier New"/>
                <a:ea typeface="Courier New"/>
                <a:cs typeface="Courier New"/>
                <a:sym typeface="Courier New"/>
              </a:rPr>
              <a:t>def countdown(n=20):</a:t>
            </a:r>
          </a:p>
          <a:p>
            <a:pPr lvl="0" rtl="0">
              <a:spcBef>
                <a:spcPts val="0"/>
              </a:spcBef>
              <a:buNone/>
            </a:pPr>
            <a:r>
              <a:rPr b="1" lang="en-US" sz="1800">
                <a:latin typeface="Courier New"/>
                <a:ea typeface="Courier New"/>
                <a:cs typeface="Courier New"/>
                <a:sym typeface="Courier New"/>
              </a:rPr>
              <a:t>    if n == 0:</a:t>
            </a:r>
          </a:p>
          <a:p>
            <a:pPr lvl="0" rtl="0">
              <a:spcBef>
                <a:spcPts val="0"/>
              </a:spcBef>
              <a:buNone/>
            </a:pPr>
            <a:r>
              <a:rPr b="1" lang="en-US" sz="1800">
                <a:latin typeface="Courier New"/>
                <a:ea typeface="Courier New"/>
                <a:cs typeface="Courier New"/>
                <a:sym typeface="Courier New"/>
              </a:rPr>
              <a:t>        print("Blastoff!")</a:t>
            </a:r>
          </a:p>
          <a:p>
            <a:pPr lvl="0" rtl="0">
              <a:spcBef>
                <a:spcPts val="0"/>
              </a:spcBef>
              <a:buNone/>
            </a:pPr>
            <a:r>
              <a:rPr b="1" lang="en-US" sz="1800">
                <a:latin typeface="Courier New"/>
                <a:ea typeface="Courier New"/>
                <a:cs typeface="Courier New"/>
                <a:sym typeface="Courier New"/>
              </a:rPr>
              <a:t>    else:</a:t>
            </a:r>
          </a:p>
          <a:p>
            <a:pPr lvl="0" rtl="0">
              <a:spcBef>
                <a:spcPts val="0"/>
              </a:spcBef>
              <a:buNone/>
            </a:pPr>
            <a:r>
              <a:rPr b="1" lang="en-US" sz="1800">
                <a:latin typeface="Courier New"/>
                <a:ea typeface="Courier New"/>
                <a:cs typeface="Courier New"/>
                <a:sym typeface="Courier New"/>
              </a:rPr>
              <a:t>        print(n)</a:t>
            </a:r>
          </a:p>
          <a:p>
            <a:pPr lvl="0" rtl="0">
              <a:spcBef>
                <a:spcPts val="0"/>
              </a:spcBef>
              <a:buNone/>
            </a:pPr>
            <a:r>
              <a:rPr b="1" lang="en-US" sz="1800">
                <a:latin typeface="Courier New"/>
                <a:ea typeface="Courier New"/>
                <a:cs typeface="Courier New"/>
                <a:sym typeface="Courier New"/>
              </a:rPr>
              <a:t>        countdown(n - 1)</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countdown(10)</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377075" y="542050"/>
            <a:ext cx="8224800" cy="5538300"/>
          </a:xfrm>
          <a:prstGeom prst="rect">
            <a:avLst/>
          </a:prstGeom>
          <a:noFill/>
          <a:ln>
            <a:noFill/>
          </a:ln>
        </p:spPr>
        <p:txBody>
          <a:bodyPr anchorCtr="0" anchor="ctr" bIns="91425" lIns="91425" rIns="91425" tIns="91425">
            <a:noAutofit/>
          </a:bodyPr>
          <a:lstStyle/>
          <a:p>
            <a:pPr lvl="0" rtl="0">
              <a:spcBef>
                <a:spcPts val="0"/>
              </a:spcBef>
              <a:buNone/>
            </a:pPr>
            <a:r>
              <a:rPr lang="en-US" sz="1800">
                <a:latin typeface="Roboto"/>
                <a:ea typeface="Roboto"/>
                <a:cs typeface="Roboto"/>
                <a:sym typeface="Roboto"/>
              </a:rPr>
              <a:t>Python provides two functions to access the contents of your namespaces.</a:t>
            </a: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 </a:t>
            </a:r>
            <a:r>
              <a:rPr lang="en-US" sz="1800">
                <a:latin typeface="Roboto Mono"/>
                <a:ea typeface="Roboto Mono"/>
                <a:cs typeface="Roboto Mono"/>
                <a:sym typeface="Roboto Mono"/>
              </a:rPr>
              <a:t>locals()</a:t>
            </a:r>
            <a:r>
              <a:rPr lang="en-US" sz="1800">
                <a:latin typeface="Roboto"/>
                <a:ea typeface="Roboto"/>
                <a:cs typeface="Roboto"/>
                <a:sym typeface="Roboto"/>
              </a:rPr>
              <a:t> returns a dictionary of the contents of the local namespace.</a:t>
            </a: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 </a:t>
            </a:r>
            <a:r>
              <a:rPr lang="en-US" sz="1800">
                <a:latin typeface="Roboto Mono"/>
                <a:ea typeface="Roboto Mono"/>
                <a:cs typeface="Roboto Mono"/>
                <a:sym typeface="Roboto Mono"/>
              </a:rPr>
              <a:t>globals()</a:t>
            </a:r>
            <a:r>
              <a:rPr lang="en-US" sz="1800">
                <a:latin typeface="Roboto"/>
                <a:ea typeface="Roboto"/>
                <a:cs typeface="Roboto"/>
                <a:sym typeface="Roboto"/>
              </a:rPr>
              <a:t> returns a dictionary of the contents of the global namespace.</a:t>
            </a:r>
          </a:p>
        </p:txBody>
      </p:sp>
      <p:sp>
        <p:nvSpPr>
          <p:cNvPr id="144" name="Shape 144"/>
          <p:cNvSpPr txBox="1"/>
          <p:nvPr/>
        </p:nvSpPr>
        <p:spPr>
          <a:xfrm>
            <a:off x="1178400" y="1236300"/>
            <a:ext cx="6787200" cy="792000"/>
          </a:xfrm>
          <a:prstGeom prst="rect">
            <a:avLst/>
          </a:prstGeom>
          <a:noFill/>
          <a:ln>
            <a:noFill/>
          </a:ln>
        </p:spPr>
        <p:txBody>
          <a:bodyPr anchorCtr="0" anchor="t" bIns="91425" lIns="91425" rIns="91425" tIns="91425">
            <a:noAutofit/>
          </a:bodyPr>
          <a:lstStyle/>
          <a:p>
            <a:pPr lvl="0" algn="ctr">
              <a:spcBef>
                <a:spcPts val="0"/>
              </a:spcBef>
              <a:buNone/>
            </a:pPr>
            <a:r>
              <a:rPr b="1" lang="en-US" sz="3600">
                <a:latin typeface="Roboto"/>
                <a:ea typeface="Roboto"/>
                <a:cs typeface="Roboto"/>
                <a:sym typeface="Roboto"/>
              </a:rPr>
              <a:t>Scope of a Variable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469625" y="468950"/>
            <a:ext cx="7861200" cy="3000000"/>
          </a:xfrm>
          <a:prstGeom prst="rect">
            <a:avLst/>
          </a:prstGeom>
          <a:noFill/>
          <a:ln>
            <a:noFill/>
          </a:ln>
        </p:spPr>
        <p:txBody>
          <a:bodyPr anchorCtr="0" anchor="ctr" bIns="91425" lIns="91425" rIns="91425" tIns="91425">
            <a:noAutofit/>
          </a:bodyPr>
          <a:lstStyle/>
          <a:p>
            <a:pPr lvl="0" rtl="0">
              <a:spcBef>
                <a:spcPts val="0"/>
              </a:spcBef>
              <a:buNone/>
            </a:pPr>
            <a:r>
              <a:t/>
            </a:r>
            <a:endParaRPr sz="1800"/>
          </a:p>
          <a:p>
            <a:pPr lvl="0" rtl="0">
              <a:spcBef>
                <a:spcPts val="0"/>
              </a:spcBef>
              <a:buNone/>
            </a:pPr>
            <a:r>
              <a:t/>
            </a:r>
            <a:endParaRPr sz="1800"/>
          </a:p>
          <a:p>
            <a:pPr lvl="0" rtl="0">
              <a:spcBef>
                <a:spcPts val="0"/>
              </a:spcBef>
              <a:buNone/>
            </a:pPr>
            <a:r>
              <a:rPr lang="en-US" sz="1800"/>
              <a:t>Readability counts, says the Zen of Python. You can attach documentation to a function definition by including a string at the beginning of the function body. This is the function's docstring</a:t>
            </a:r>
          </a:p>
        </p:txBody>
      </p:sp>
      <p:sp>
        <p:nvSpPr>
          <p:cNvPr id="151" name="Shape 151"/>
          <p:cNvSpPr txBox="1"/>
          <p:nvPr/>
        </p:nvSpPr>
        <p:spPr>
          <a:xfrm>
            <a:off x="469625" y="2978000"/>
            <a:ext cx="7790700" cy="3088800"/>
          </a:xfrm>
          <a:prstGeom prst="rect">
            <a:avLst/>
          </a:prstGeom>
          <a:noFill/>
          <a:ln>
            <a:noFill/>
          </a:ln>
        </p:spPr>
        <p:txBody>
          <a:bodyPr anchorCtr="0" anchor="ctr" bIns="91425" lIns="91425" rIns="91425" tIns="91425">
            <a:noAutofit/>
          </a:bodyPr>
          <a:lstStyle/>
          <a:p>
            <a:pPr lvl="0" rtl="0">
              <a:spcBef>
                <a:spcPts val="0"/>
              </a:spcBef>
              <a:buNone/>
            </a:pPr>
            <a:r>
              <a:rPr b="1" lang="en-US" sz="1800">
                <a:latin typeface="Courier New"/>
                <a:ea typeface="Courier New"/>
                <a:cs typeface="Courier New"/>
                <a:sym typeface="Courier New"/>
              </a:rPr>
              <a:t>def greet(someone):</a:t>
            </a:r>
          </a:p>
          <a:p>
            <a:pPr lvl="0" rtl="0">
              <a:spcBef>
                <a:spcPts val="0"/>
              </a:spcBef>
              <a:buNone/>
            </a:pPr>
            <a:r>
              <a:rPr b="1" lang="en-US" sz="1800">
                <a:latin typeface="Courier New"/>
                <a:ea typeface="Courier New"/>
                <a:cs typeface="Courier New"/>
                <a:sym typeface="Courier New"/>
              </a:rPr>
              <a:t>    """</a:t>
            </a:r>
          </a:p>
          <a:p>
            <a:pPr lvl="0" rtl="0">
              <a:spcBef>
                <a:spcPts val="0"/>
              </a:spcBef>
              <a:buNone/>
            </a:pPr>
            <a:r>
              <a:rPr b="1" lang="en-US" sz="1800">
                <a:latin typeface="Courier New"/>
                <a:ea typeface="Courier New"/>
                <a:cs typeface="Courier New"/>
                <a:sym typeface="Courier New"/>
              </a:rPr>
              <a:t>    This function is used to greet someone.</a:t>
            </a:r>
          </a:p>
          <a:p>
            <a:pPr lvl="0" rtl="0">
              <a:spcBef>
                <a:spcPts val="0"/>
              </a:spcBef>
              <a:buNone/>
            </a:pPr>
            <a:r>
              <a:rPr b="1" lang="en-US" sz="1800">
                <a:latin typeface="Courier New"/>
                <a:ea typeface="Courier New"/>
                <a:cs typeface="Courier New"/>
                <a:sym typeface="Courier New"/>
              </a:rPr>
              <a:t>    """</a:t>
            </a:r>
          </a:p>
          <a:p>
            <a:pPr lvl="0" rtl="0">
              <a:spcBef>
                <a:spcPts val="0"/>
              </a:spcBef>
              <a:buNone/>
            </a:pPr>
            <a:r>
              <a:rPr b="1" lang="en-US" sz="1800">
                <a:latin typeface="Courier New"/>
                <a:ea typeface="Courier New"/>
                <a:cs typeface="Courier New"/>
                <a:sym typeface="Courier New"/>
              </a:rPr>
              <a:t>    print("Hello {}".format(name))</a:t>
            </a:r>
          </a:p>
          <a:p>
            <a:pPr lvl="0" rtl="0">
              <a:spcBef>
                <a:spcPts val="0"/>
              </a:spcBef>
              <a:buNone/>
            </a:pPr>
            <a:r>
              <a:t/>
            </a:r>
            <a:endParaRPr/>
          </a:p>
        </p:txBody>
      </p:sp>
      <p:sp>
        <p:nvSpPr>
          <p:cNvPr id="152" name="Shape 152"/>
          <p:cNvSpPr txBox="1"/>
          <p:nvPr/>
        </p:nvSpPr>
        <p:spPr>
          <a:xfrm>
            <a:off x="1178400" y="609850"/>
            <a:ext cx="6787200" cy="792000"/>
          </a:xfrm>
          <a:prstGeom prst="rect">
            <a:avLst/>
          </a:prstGeom>
          <a:noFill/>
          <a:ln>
            <a:noFill/>
          </a:ln>
        </p:spPr>
        <p:txBody>
          <a:bodyPr anchorCtr="0" anchor="t" bIns="91425" lIns="91425" rIns="91425" tIns="91425">
            <a:noAutofit/>
          </a:bodyPr>
          <a:lstStyle/>
          <a:p>
            <a:pPr lvl="0" algn="ctr">
              <a:spcBef>
                <a:spcPts val="0"/>
              </a:spcBef>
              <a:buNone/>
            </a:pPr>
            <a:r>
              <a:rPr b="1" lang="en-US" sz="3600">
                <a:latin typeface="Roboto"/>
                <a:ea typeface="Roboto"/>
                <a:cs typeface="Roboto"/>
                <a:sym typeface="Roboto"/>
              </a:rPr>
              <a:t>Docstrings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683400" y="1437575"/>
            <a:ext cx="7777200" cy="4701600"/>
          </a:xfrm>
          <a:prstGeom prst="rect">
            <a:avLst/>
          </a:prstGeom>
          <a:noFill/>
          <a:ln>
            <a:noFill/>
          </a:ln>
        </p:spPr>
        <p:txBody>
          <a:bodyPr anchorCtr="0" anchor="ctr" bIns="91425" lIns="91425" rIns="91425" tIns="91425">
            <a:noAutofit/>
          </a:bodyPr>
          <a:lstStyle/>
          <a:p>
            <a:pPr lvl="0" rtl="0">
              <a:spcBef>
                <a:spcPts val="0"/>
              </a:spcBef>
              <a:buNone/>
            </a:pPr>
            <a:r>
              <a:rPr lang="en-US" sz="1800"/>
              <a:t>To print a function's docstring, call the Python </a:t>
            </a:r>
            <a:r>
              <a:rPr b="1" lang="en-US" sz="1800">
                <a:latin typeface="Roboto Mono"/>
                <a:ea typeface="Roboto Mono"/>
                <a:cs typeface="Roboto Mono"/>
                <a:sym typeface="Roboto Mono"/>
              </a:rPr>
              <a:t>help() </a:t>
            </a:r>
            <a:r>
              <a:rPr lang="en-US" sz="1800"/>
              <a:t>function. Pass the function's name to get a listing of arguments along with the nicely formatted docstring</a:t>
            </a:r>
          </a:p>
          <a:p>
            <a:pPr lvl="0" rtl="0">
              <a:spcBef>
                <a:spcPts val="0"/>
              </a:spcBef>
              <a:buNone/>
            </a:pPr>
            <a:r>
              <a:t/>
            </a:r>
            <a:endParaRPr sz="1800"/>
          </a:p>
          <a:p>
            <a:pPr lvl="0" rtl="0">
              <a:spcBef>
                <a:spcPts val="0"/>
              </a:spcBef>
              <a:buNone/>
            </a:pPr>
            <a:r>
              <a:rPr b="1" lang="en-US" sz="1800">
                <a:latin typeface="Courier New"/>
                <a:ea typeface="Courier New"/>
                <a:cs typeface="Courier New"/>
                <a:sym typeface="Courier New"/>
              </a:rPr>
              <a:t>&gt;&gt;&gt; help(greet)</a:t>
            </a:r>
          </a:p>
          <a:p>
            <a:pPr lvl="0" rtl="0">
              <a:spcBef>
                <a:spcPts val="0"/>
              </a:spcBef>
              <a:buNone/>
            </a:pPr>
            <a:r>
              <a:t/>
            </a:r>
            <a:endParaRPr/>
          </a:p>
        </p:txBody>
      </p:sp>
      <p:sp>
        <p:nvSpPr>
          <p:cNvPr id="159" name="Shape 159"/>
          <p:cNvSpPr txBox="1"/>
          <p:nvPr/>
        </p:nvSpPr>
        <p:spPr>
          <a:xfrm>
            <a:off x="683400" y="645575"/>
            <a:ext cx="6787200" cy="792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60" name="Shape 160"/>
          <p:cNvSpPr txBox="1"/>
          <p:nvPr/>
        </p:nvSpPr>
        <p:spPr>
          <a:xfrm>
            <a:off x="553800" y="848400"/>
            <a:ext cx="7906800" cy="1084200"/>
          </a:xfrm>
          <a:prstGeom prst="rect">
            <a:avLst/>
          </a:prstGeom>
          <a:noFill/>
          <a:ln>
            <a:noFill/>
          </a:ln>
        </p:spPr>
        <p:txBody>
          <a:bodyPr anchorCtr="0" anchor="t" bIns="91425" lIns="91425" rIns="91425" tIns="91425">
            <a:noAutofit/>
          </a:bodyPr>
          <a:lstStyle/>
          <a:p>
            <a:pPr lvl="0">
              <a:spcBef>
                <a:spcPts val="0"/>
              </a:spcBef>
              <a:buNone/>
            </a:pPr>
            <a:r>
              <a:rPr lang="en-US" sz="3000">
                <a:latin typeface="Roboto"/>
                <a:ea typeface="Roboto"/>
                <a:cs typeface="Roboto"/>
                <a:sym typeface="Roboto"/>
              </a:rPr>
              <a:t>Print the </a:t>
            </a:r>
            <a:r>
              <a:rPr b="1" lang="en-US" sz="3000">
                <a:latin typeface="Roboto"/>
                <a:ea typeface="Roboto"/>
                <a:cs typeface="Roboto"/>
                <a:sym typeface="Roboto"/>
              </a:rPr>
              <a:t>Docstring</a:t>
            </a:r>
            <a:r>
              <a:rPr lang="en-US" sz="3000">
                <a:latin typeface="Roboto"/>
                <a:ea typeface="Roboto"/>
                <a:cs typeface="Roboto"/>
                <a:sym typeface="Roboto"/>
              </a:rPr>
              <a:t> using </a:t>
            </a:r>
            <a:r>
              <a:rPr b="1" lang="en-US" sz="3000">
                <a:latin typeface="Roboto Mono"/>
                <a:ea typeface="Roboto Mono"/>
                <a:cs typeface="Roboto Mono"/>
                <a:sym typeface="Roboto Mono"/>
              </a:rPr>
              <a:t>help(function).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556050" y="1042800"/>
            <a:ext cx="8031900" cy="4772400"/>
          </a:xfrm>
          <a:prstGeom prst="rect">
            <a:avLst/>
          </a:prstGeom>
          <a:noFill/>
          <a:ln>
            <a:noFill/>
          </a:ln>
        </p:spPr>
        <p:txBody>
          <a:bodyPr anchorCtr="0" anchor="ctr" bIns="91425" lIns="91425" rIns="91425" tIns="91425">
            <a:noAutofit/>
          </a:bodyPr>
          <a:lstStyle/>
          <a:p>
            <a:pPr lvl="0">
              <a:spcBef>
                <a:spcPts val="0"/>
              </a:spcBef>
              <a:buNone/>
            </a:pPr>
            <a:r>
              <a:rPr b="1" lang="en-US" sz="3600"/>
              <a:t>Anonymous Functions</a:t>
            </a:r>
          </a:p>
          <a:p>
            <a:pPr lvl="0" rtl="0">
              <a:spcBef>
                <a:spcPts val="0"/>
              </a:spcBef>
              <a:buNone/>
            </a:pPr>
            <a:r>
              <a:t/>
            </a:r>
            <a:endParaRPr b="1" sz="3600"/>
          </a:p>
          <a:p>
            <a:pPr lvl="0" rtl="0">
              <a:spcBef>
                <a:spcPts val="0"/>
              </a:spcBef>
              <a:buNone/>
            </a:pPr>
            <a:r>
              <a:rPr b="1" lang="en-US" sz="3600"/>
              <a:t>Introducing the </a:t>
            </a:r>
            <a:r>
              <a:rPr b="1" lang="en-US" sz="3600">
                <a:latin typeface="Courier New"/>
                <a:ea typeface="Courier New"/>
                <a:cs typeface="Courier New"/>
                <a:sym typeface="Courier New"/>
              </a:rPr>
              <a:t>lambda()</a:t>
            </a:r>
            <a:r>
              <a:rPr b="1" lang="en-US" sz="3600"/>
              <a:t>Function</a:t>
            </a:r>
          </a:p>
          <a:p>
            <a:pPr lvl="0" rtl="0">
              <a:spcBef>
                <a:spcPts val="0"/>
              </a:spcBef>
              <a:buNone/>
            </a:pPr>
            <a:r>
              <a:t/>
            </a:r>
            <a:endParaRPr sz="1800"/>
          </a:p>
          <a:p>
            <a:pPr lvl="0" rtl="0">
              <a:spcBef>
                <a:spcPts val="0"/>
              </a:spcBef>
              <a:buNone/>
            </a:pPr>
            <a:r>
              <a:t/>
            </a:r>
            <a:endParaRPr sz="1800"/>
          </a:p>
          <a:p>
            <a:pPr lvl="0" rtl="0">
              <a:spcBef>
                <a:spcPts val="0"/>
              </a:spcBef>
              <a:buNone/>
            </a:pPr>
            <a:r>
              <a:rPr lang="en-US" sz="1800"/>
              <a:t>In Python, a lambda function is an anonymous function expressed as a single statement. You can use it instead of a normal tiny function.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497150" y="356925"/>
            <a:ext cx="7838400" cy="5178300"/>
          </a:xfrm>
          <a:prstGeom prst="rect">
            <a:avLst/>
          </a:prstGeom>
          <a:noFill/>
          <a:ln>
            <a:noFill/>
          </a:ln>
        </p:spPr>
        <p:txBody>
          <a:bodyPr anchorCtr="0" anchor="ctr" bIns="91425" lIns="91425" rIns="91425" tIns="91425">
            <a:noAutofit/>
          </a:bodyPr>
          <a:lstStyle/>
          <a:p>
            <a:pPr lvl="0">
              <a:spcBef>
                <a:spcPts val="0"/>
              </a:spcBef>
              <a:buNone/>
            </a:pPr>
            <a:r>
              <a:rPr b="1" lang="en-US" sz="3600">
                <a:latin typeface="Roboto"/>
                <a:ea typeface="Roboto"/>
                <a:cs typeface="Roboto"/>
                <a:sym typeface="Roboto"/>
              </a:rPr>
              <a:t>Defining Functions.</a:t>
            </a:r>
          </a:p>
          <a:p>
            <a:pPr lvl="0">
              <a:spcBef>
                <a:spcPts val="0"/>
              </a:spcBef>
              <a:buNone/>
            </a:pPr>
            <a:r>
              <a:t/>
            </a:r>
            <a:endParaRPr sz="3000">
              <a:latin typeface="Roboto"/>
              <a:ea typeface="Roboto"/>
              <a:cs typeface="Roboto"/>
              <a:sym typeface="Roboto"/>
            </a:endParaRPr>
          </a:p>
          <a:p>
            <a:pPr lvl="0">
              <a:spcBef>
                <a:spcPts val="0"/>
              </a:spcBef>
              <a:buNone/>
            </a:pPr>
            <a:r>
              <a:rPr lang="en-US" sz="3000">
                <a:latin typeface="Roboto"/>
                <a:ea typeface="Roboto"/>
                <a:cs typeface="Roboto"/>
                <a:sym typeface="Roboto"/>
              </a:rPr>
              <a:t>We use def keyword to define a function. </a:t>
            </a:r>
          </a:p>
          <a:p>
            <a:pPr lvl="0">
              <a:spcBef>
                <a:spcPts val="0"/>
              </a:spcBef>
              <a:buNone/>
            </a:pPr>
            <a:r>
              <a:t/>
            </a:r>
            <a:endParaRPr sz="3000">
              <a:latin typeface="Roboto"/>
              <a:ea typeface="Roboto"/>
              <a:cs typeface="Roboto"/>
              <a:sym typeface="Roboto"/>
            </a:endParaRPr>
          </a:p>
          <a:p>
            <a:pPr lvl="0" rtl="0">
              <a:spcBef>
                <a:spcPts val="0"/>
              </a:spcBef>
              <a:buNone/>
            </a:pPr>
            <a:r>
              <a:rPr lang="en-US" sz="3000">
                <a:latin typeface="Roboto"/>
                <a:ea typeface="Roboto"/>
                <a:cs typeface="Roboto"/>
                <a:sym typeface="Roboto"/>
              </a:rPr>
              <a:t>General syntax is like</a:t>
            </a:r>
          </a:p>
          <a:p>
            <a:pPr lvl="0" rtl="0">
              <a:spcBef>
                <a:spcPts val="0"/>
              </a:spcBef>
              <a:buNone/>
            </a:pPr>
            <a:r>
              <a:t/>
            </a:r>
            <a:endParaRPr sz="2400"/>
          </a:p>
          <a:p>
            <a:pPr lvl="0" rtl="0">
              <a:spcBef>
                <a:spcPts val="0"/>
              </a:spcBef>
              <a:buNone/>
            </a:pPr>
            <a:r>
              <a:rPr b="1" lang="en-US" sz="2400">
                <a:latin typeface="Courier New"/>
                <a:ea typeface="Courier New"/>
                <a:cs typeface="Courier New"/>
                <a:sym typeface="Courier New"/>
              </a:rPr>
              <a:t>def function_name(parameters):</a:t>
            </a:r>
          </a:p>
          <a:p>
            <a:pPr lvl="0" rtl="0">
              <a:spcBef>
                <a:spcPts val="0"/>
              </a:spcBef>
              <a:buNone/>
            </a:pPr>
            <a:r>
              <a:rPr b="1" lang="en-US" sz="2400">
                <a:latin typeface="Courier New"/>
                <a:ea typeface="Courier New"/>
                <a:cs typeface="Courier New"/>
                <a:sym typeface="Courier New"/>
              </a:rPr>
              <a:t>    &lt;statement1&gt;</a:t>
            </a:r>
          </a:p>
          <a:p>
            <a:pPr lvl="0" rtl="0">
              <a:spcBef>
                <a:spcPts val="0"/>
              </a:spcBef>
              <a:buNone/>
            </a:pPr>
            <a:r>
              <a:rPr b="1" lang="en-US" sz="2400">
                <a:latin typeface="Courier New"/>
                <a:ea typeface="Courier New"/>
                <a:cs typeface="Courier New"/>
                <a:sym typeface="Courier New"/>
              </a:rPr>
              <a:t>    &lt;statement2&gt;</a:t>
            </a:r>
          </a:p>
          <a:p>
            <a:pPr lvl="0" rtl="0">
              <a:spcBef>
                <a:spcPts val="0"/>
              </a:spcBef>
              <a:buNone/>
            </a:pPr>
            <a:r>
              <a:rPr b="1" lang="en-US" sz="2400">
                <a:latin typeface="Courier New"/>
                <a:ea typeface="Courier New"/>
                <a:cs typeface="Courier New"/>
                <a:sym typeface="Courier New"/>
              </a:rPr>
              <a:t>    ......</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1036950" y="178450"/>
            <a:ext cx="7070100" cy="5955900"/>
          </a:xfrm>
          <a:prstGeom prst="rect">
            <a:avLst/>
          </a:prstGeom>
          <a:noFill/>
          <a:ln>
            <a:noFill/>
          </a:ln>
        </p:spPr>
        <p:txBody>
          <a:bodyPr anchorCtr="0" anchor="ctr" bIns="91425" lIns="91425" rIns="91425" tIns="91425">
            <a:noAutofit/>
          </a:bodyPr>
          <a:lstStyle/>
          <a:p>
            <a:pPr lvl="0">
              <a:spcBef>
                <a:spcPts val="0"/>
              </a:spcBef>
              <a:buNone/>
            </a:pPr>
            <a:r>
              <a:t/>
            </a:r>
            <a:endParaRPr sz="2400">
              <a:latin typeface="Roboto"/>
              <a:ea typeface="Roboto"/>
              <a:cs typeface="Roboto"/>
              <a:sym typeface="Roboto"/>
            </a:endParaRPr>
          </a:p>
          <a:p>
            <a:pPr lvl="0">
              <a:spcBef>
                <a:spcPts val="0"/>
              </a:spcBef>
              <a:buNone/>
            </a:pPr>
            <a:r>
              <a:t/>
            </a:r>
            <a:endParaRPr sz="2400">
              <a:latin typeface="Roboto"/>
              <a:ea typeface="Roboto"/>
              <a:cs typeface="Roboto"/>
              <a:sym typeface="Roboto"/>
            </a:endParaRPr>
          </a:p>
          <a:p>
            <a:pPr lvl="0" rtl="0">
              <a:spcBef>
                <a:spcPts val="0"/>
              </a:spcBef>
              <a:buNone/>
            </a:pPr>
            <a:r>
              <a:rPr b="1" lang="en-US" sz="2400">
                <a:latin typeface="Roboto"/>
                <a:ea typeface="Roboto"/>
                <a:cs typeface="Roboto"/>
                <a:sym typeface="Roboto"/>
              </a:rPr>
              <a:t>You can do two things with a function:</a:t>
            </a:r>
          </a:p>
          <a:p>
            <a:pPr lvl="0" rtl="0">
              <a:spcBef>
                <a:spcPts val="0"/>
              </a:spcBef>
              <a:buNone/>
            </a:pPr>
            <a:r>
              <a:t/>
            </a:r>
            <a:endParaRPr b="1" sz="2400">
              <a:latin typeface="Roboto"/>
              <a:ea typeface="Roboto"/>
              <a:cs typeface="Roboto"/>
              <a:sym typeface="Roboto"/>
            </a:endParaRPr>
          </a:p>
          <a:p>
            <a:pPr lvl="0" rtl="0">
              <a:spcBef>
                <a:spcPts val="0"/>
              </a:spcBef>
              <a:buNone/>
            </a:pPr>
            <a:r>
              <a:rPr b="1" lang="en-US" sz="2400">
                <a:latin typeface="Roboto"/>
                <a:ea typeface="Roboto"/>
                <a:cs typeface="Roboto"/>
                <a:sym typeface="Roboto"/>
              </a:rPr>
              <a:t>• Define it</a:t>
            </a:r>
          </a:p>
          <a:p>
            <a:pPr lvl="0" rtl="0">
              <a:spcBef>
                <a:spcPts val="0"/>
              </a:spcBef>
              <a:buNone/>
            </a:pPr>
            <a:r>
              <a:t/>
            </a:r>
            <a:endParaRPr b="1" sz="2400">
              <a:latin typeface="Roboto"/>
              <a:ea typeface="Roboto"/>
              <a:cs typeface="Roboto"/>
              <a:sym typeface="Roboto"/>
            </a:endParaRPr>
          </a:p>
          <a:p>
            <a:pPr lvl="0" rtl="0">
              <a:spcBef>
                <a:spcPts val="0"/>
              </a:spcBef>
              <a:buNone/>
            </a:pPr>
            <a:r>
              <a:rPr b="1" lang="en-US" sz="2400">
                <a:latin typeface="Roboto"/>
                <a:ea typeface="Roboto"/>
                <a:cs typeface="Roboto"/>
                <a:sym typeface="Roboto"/>
              </a:rPr>
              <a:t>• Call it</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rPr lang="en-US" sz="2400">
                <a:latin typeface="Roboto"/>
                <a:ea typeface="Roboto"/>
                <a:cs typeface="Roboto"/>
                <a:sym typeface="Roboto"/>
              </a:rPr>
              <a:t># function to say hello on call of the function</a:t>
            </a:r>
          </a:p>
          <a:p>
            <a:pPr lvl="0" rtl="0">
              <a:spcBef>
                <a:spcPts val="0"/>
              </a:spcBef>
              <a:buNone/>
            </a:pPr>
            <a:r>
              <a:rPr b="1" lang="en-US" sz="2400">
                <a:latin typeface="Courier New"/>
                <a:ea typeface="Courier New"/>
                <a:cs typeface="Courier New"/>
                <a:sym typeface="Courier New"/>
              </a:rPr>
              <a:t>def greet():</a:t>
            </a:r>
          </a:p>
          <a:p>
            <a:pPr lvl="0" rtl="0">
              <a:spcBef>
                <a:spcPts val="0"/>
              </a:spcBef>
              <a:buNone/>
            </a:pPr>
            <a:r>
              <a:rPr b="1" lang="en-US" sz="2400">
                <a:latin typeface="Courier New"/>
                <a:ea typeface="Courier New"/>
                <a:cs typeface="Courier New"/>
                <a:sym typeface="Courier New"/>
              </a:rPr>
              <a:t>	print("Hello")</a:t>
            </a:r>
          </a:p>
          <a:p>
            <a:pPr lvl="0" rtl="0">
              <a:spcBef>
                <a:spcPts val="0"/>
              </a:spcBef>
              <a:buNone/>
            </a:pPr>
            <a:r>
              <a:t/>
            </a:r>
            <a:endParaRPr sz="2400"/>
          </a:p>
          <a:p>
            <a:pPr lvl="0" rtl="0">
              <a:spcBef>
                <a:spcPts val="0"/>
              </a:spcBef>
              <a:buNone/>
            </a:pPr>
            <a:r>
              <a:rPr lang="en-US" sz="2400">
                <a:latin typeface="Roboto"/>
                <a:ea typeface="Roboto"/>
                <a:cs typeface="Roboto"/>
                <a:sym typeface="Roboto"/>
              </a:rPr>
              <a:t># function call below.   </a:t>
            </a:r>
          </a:p>
          <a:p>
            <a:pPr lvl="0" rtl="0">
              <a:spcBef>
                <a:spcPts val="0"/>
              </a:spcBef>
              <a:buNone/>
            </a:pPr>
            <a:r>
              <a:rPr b="1" lang="en-US" sz="2400">
                <a:latin typeface="Courier New"/>
                <a:ea typeface="Courier New"/>
                <a:cs typeface="Courier New"/>
                <a:sym typeface="Courier New"/>
              </a:rPr>
              <a:t>greet()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506700" y="145225"/>
            <a:ext cx="7871400" cy="60765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sz="1800"/>
          </a:p>
          <a:p>
            <a:pPr lvl="0" rtl="0">
              <a:spcBef>
                <a:spcPts val="0"/>
              </a:spcBef>
              <a:buNone/>
            </a:pPr>
            <a:r>
              <a:rPr b="1" lang="en-US" sz="1800"/>
              <a:t># </a:t>
            </a:r>
            <a:r>
              <a:rPr b="1" lang="en-US" sz="1800">
                <a:latin typeface="Courier New"/>
                <a:ea typeface="Courier New"/>
                <a:cs typeface="Courier New"/>
                <a:sym typeface="Courier New"/>
              </a:rPr>
              <a:t>function definition.</a:t>
            </a:r>
          </a:p>
          <a:p>
            <a:pPr lvl="0" rtl="0">
              <a:spcBef>
                <a:spcPts val="0"/>
              </a:spcBef>
              <a:buNone/>
            </a:pPr>
            <a:r>
              <a:rPr b="1" lang="en-US" sz="1800">
                <a:latin typeface="Courier New"/>
                <a:ea typeface="Courier New"/>
                <a:cs typeface="Courier New"/>
                <a:sym typeface="Courier New"/>
              </a:rPr>
              <a:t>def greet(name, gender):</a:t>
            </a:r>
          </a:p>
          <a:p>
            <a:pPr lvl="0" rtl="0">
              <a:spcBef>
                <a:spcPts val="0"/>
              </a:spcBef>
              <a:buNone/>
            </a:pPr>
            <a:r>
              <a:rPr b="1" lang="en-US" sz="1800">
                <a:latin typeface="Courier New"/>
                <a:ea typeface="Courier New"/>
                <a:cs typeface="Courier New"/>
                <a:sym typeface="Courier New"/>
              </a:rPr>
              <a:t>    if gender is 'f':</a:t>
            </a:r>
          </a:p>
          <a:p>
            <a:pPr lvl="0" rtl="0">
              <a:spcBef>
                <a:spcPts val="0"/>
              </a:spcBef>
              <a:buNone/>
            </a:pPr>
            <a:r>
              <a:rPr b="1" lang="en-US" sz="1800">
                <a:latin typeface="Courier New"/>
                <a:ea typeface="Courier New"/>
                <a:cs typeface="Courier New"/>
                <a:sym typeface="Courier New"/>
              </a:rPr>
              <a:t>        print("Hello Ms.{}".format(name))</a:t>
            </a:r>
          </a:p>
          <a:p>
            <a:pPr lvl="0" rtl="0">
              <a:spcBef>
                <a:spcPts val="0"/>
              </a:spcBef>
              <a:buNone/>
            </a:pPr>
            <a:r>
              <a:rPr b="1" lang="en-US" sz="1800">
                <a:latin typeface="Courier New"/>
                <a:ea typeface="Courier New"/>
                <a:cs typeface="Courier New"/>
                <a:sym typeface="Courier New"/>
              </a:rPr>
              <a:t>    elif gender is 'm':</a:t>
            </a:r>
          </a:p>
          <a:p>
            <a:pPr lvl="0" rtl="0">
              <a:spcBef>
                <a:spcPts val="0"/>
              </a:spcBef>
              <a:buNone/>
            </a:pPr>
            <a:r>
              <a:rPr b="1" lang="en-US" sz="1800">
                <a:latin typeface="Courier New"/>
                <a:ea typeface="Courier New"/>
                <a:cs typeface="Courier New"/>
                <a:sym typeface="Courier New"/>
              </a:rPr>
              <a:t>        print("Hello Mr.{}".format(name))</a:t>
            </a:r>
          </a:p>
          <a:p>
            <a:pPr lvl="0" rtl="0">
              <a:spcBef>
                <a:spcPts val="0"/>
              </a:spcBef>
              <a:buNone/>
            </a:pPr>
            <a:r>
              <a:rPr b="1" lang="en-US" sz="1800">
                <a:latin typeface="Courier New"/>
                <a:ea typeface="Courier New"/>
                <a:cs typeface="Courier New"/>
                <a:sym typeface="Courier New"/>
              </a:rPr>
              <a:t>    else:</a:t>
            </a:r>
          </a:p>
          <a:p>
            <a:pPr lvl="0" rtl="0">
              <a:spcBef>
                <a:spcPts val="0"/>
              </a:spcBef>
              <a:buNone/>
            </a:pPr>
            <a:r>
              <a:rPr b="1" lang="en-US" sz="1800">
                <a:latin typeface="Courier New"/>
                <a:ea typeface="Courier New"/>
                <a:cs typeface="Courier New"/>
                <a:sym typeface="Courier New"/>
              </a:rPr>
              <a:t>        print("Hello {}".format(name))</a:t>
            </a:r>
          </a:p>
          <a:p>
            <a:pPr lv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 function calls.</a:t>
            </a:r>
          </a:p>
          <a:p>
            <a:pPr lvl="0" rtl="0">
              <a:spcBef>
                <a:spcPts val="0"/>
              </a:spcBef>
              <a:buNone/>
            </a:pPr>
            <a:r>
              <a:rPr b="1" lang="en-US" sz="1800">
                <a:latin typeface="Courier New"/>
                <a:ea typeface="Courier New"/>
                <a:cs typeface="Courier New"/>
                <a:sym typeface="Courier New"/>
              </a:rPr>
              <a:t>greet("Ethan", "m")</a:t>
            </a:r>
          </a:p>
          <a:p>
            <a:pPr lvl="0" rtl="0">
              <a:spcBef>
                <a:spcPts val="0"/>
              </a:spcBef>
              <a:buNone/>
            </a:pPr>
            <a:r>
              <a:rPr b="1" lang="en-US" sz="1800">
                <a:latin typeface="Courier New"/>
                <a:ea typeface="Courier New"/>
                <a:cs typeface="Courier New"/>
                <a:sym typeface="Courier New"/>
              </a:rPr>
              <a:t>greet("Emma", "f")</a:t>
            </a:r>
          </a:p>
          <a:p>
            <a:pPr lvl="0" rtl="0">
              <a:spcBef>
                <a:spcPts val="0"/>
              </a:spcBef>
              <a:buNone/>
            </a:pPr>
            <a:r>
              <a:rPr b="1" lang="en-US" sz="1800">
                <a:latin typeface="Courier New"/>
                <a:ea typeface="Courier New"/>
                <a:cs typeface="Courier New"/>
                <a:sym typeface="Courier New"/>
              </a:rPr>
              <a:t>greet("Machine",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US" sz="1800"/>
              <a:t>The function does the following:</a:t>
            </a:r>
          </a:p>
          <a:p>
            <a:pPr lvl="0" rtl="0">
              <a:spcBef>
                <a:spcPts val="0"/>
              </a:spcBef>
              <a:buNone/>
            </a:pPr>
            <a:r>
              <a:t/>
            </a:r>
            <a:endParaRPr sz="1800"/>
          </a:p>
          <a:p>
            <a:pPr lvl="0" rtl="0">
              <a:spcBef>
                <a:spcPts val="0"/>
              </a:spcBef>
              <a:buNone/>
            </a:pPr>
            <a:r>
              <a:rPr lang="en-US" sz="1800"/>
              <a:t>• Assigns the values to the function's internal parameters </a:t>
            </a:r>
            <a:r>
              <a:rPr b="1" lang="en-US" sz="1800">
                <a:latin typeface="Roboto Mono"/>
                <a:ea typeface="Roboto Mono"/>
                <a:cs typeface="Roboto Mono"/>
                <a:sym typeface="Roboto Mono"/>
              </a:rPr>
              <a:t>name</a:t>
            </a:r>
            <a:r>
              <a:rPr lang="en-US" sz="1800"/>
              <a:t> and </a:t>
            </a:r>
            <a:r>
              <a:rPr b="1" lang="en-US" sz="1800">
                <a:latin typeface="Roboto Mono"/>
                <a:ea typeface="Roboto Mono"/>
                <a:cs typeface="Roboto Mono"/>
                <a:sym typeface="Roboto Mono"/>
              </a:rPr>
              <a:t>gender</a:t>
            </a:r>
          </a:p>
          <a:p>
            <a:pPr lvl="0" rtl="0">
              <a:spcBef>
                <a:spcPts val="0"/>
              </a:spcBef>
              <a:buNone/>
            </a:pPr>
            <a:r>
              <a:rPr lang="en-US" sz="1800"/>
              <a:t>• Runs through the </a:t>
            </a:r>
            <a:r>
              <a:rPr b="1" lang="en-US" sz="1800">
                <a:latin typeface="Roboto Mono"/>
                <a:ea typeface="Roboto Mono"/>
                <a:cs typeface="Roboto Mono"/>
                <a:sym typeface="Roboto Mono"/>
              </a:rPr>
              <a:t>if-elif-else</a:t>
            </a:r>
            <a:r>
              <a:rPr lang="en-US" sz="1800"/>
              <a:t> logic chain</a:t>
            </a:r>
          </a:p>
          <a:p>
            <a:pPr lvl="0" rtl="0">
              <a:spcBef>
                <a:spcPts val="0"/>
              </a:spcBef>
              <a:buNone/>
            </a:pPr>
            <a:r>
              <a:rPr lang="en-US" sz="1800"/>
              <a:t>• prints a </a:t>
            </a:r>
            <a:r>
              <a:rPr b="1" lang="en-US" sz="1800">
                <a:latin typeface="Roboto Mono"/>
                <a:ea typeface="Roboto Mono"/>
                <a:cs typeface="Roboto Mono"/>
                <a:sym typeface="Roboto Mono"/>
              </a:rPr>
              <a:t>formatted</a:t>
            </a:r>
            <a:r>
              <a:rPr lang="en-US" sz="1800"/>
              <a:t> string</a:t>
            </a:r>
          </a:p>
          <a:p>
            <a:pPr lvl="0" rtl="0">
              <a:spcBef>
                <a:spcPts val="0"/>
              </a:spcBef>
              <a:buNone/>
            </a:pPr>
            <a:r>
              <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nvSpPr>
        <p:spPr>
          <a:xfrm>
            <a:off x="471350" y="1690950"/>
            <a:ext cx="7953900" cy="3476100"/>
          </a:xfrm>
          <a:prstGeom prst="rect">
            <a:avLst/>
          </a:prstGeom>
          <a:noFill/>
          <a:ln>
            <a:noFill/>
          </a:ln>
        </p:spPr>
        <p:txBody>
          <a:bodyPr anchorCtr="0" anchor="t" bIns="91425" lIns="91425" rIns="91425" tIns="91425">
            <a:noAutofit/>
          </a:bodyPr>
          <a:lstStyle/>
          <a:p>
            <a:pPr lvl="0">
              <a:spcBef>
                <a:spcPts val="0"/>
              </a:spcBef>
              <a:buNone/>
            </a:pPr>
            <a:r>
              <a:rPr b="1" lang="en-US" sz="3600">
                <a:latin typeface="Roboto"/>
                <a:ea typeface="Roboto"/>
                <a:cs typeface="Roboto"/>
                <a:sym typeface="Roboto"/>
              </a:rPr>
              <a:t>Various ways of using Arguments.</a:t>
            </a:r>
          </a:p>
          <a:p>
            <a:pPr lvl="0">
              <a:spcBef>
                <a:spcPts val="0"/>
              </a:spcBef>
              <a:buNone/>
            </a:pPr>
            <a:r>
              <a:t/>
            </a:r>
            <a:endParaRPr sz="3600">
              <a:latin typeface="Roboto"/>
              <a:ea typeface="Roboto"/>
              <a:cs typeface="Roboto"/>
              <a:sym typeface="Roboto"/>
            </a:endParaRPr>
          </a:p>
          <a:p>
            <a:pPr lvl="0">
              <a:spcBef>
                <a:spcPts val="0"/>
              </a:spcBef>
              <a:buNone/>
            </a:pPr>
            <a:r>
              <a:rPr b="1" lang="en-US" sz="3600">
                <a:latin typeface="Roboto Mono"/>
                <a:ea typeface="Roboto Mono"/>
                <a:cs typeface="Roboto Mono"/>
                <a:sym typeface="Roboto Mono"/>
              </a:rPr>
              <a:t>Positional Arguments</a:t>
            </a:r>
          </a:p>
          <a:p>
            <a:pPr lvl="0">
              <a:spcBef>
                <a:spcPts val="0"/>
              </a:spcBef>
              <a:buNone/>
            </a:pPr>
            <a:r>
              <a:rPr b="1" lang="en-US" sz="3600">
                <a:latin typeface="Roboto Mono"/>
                <a:ea typeface="Roboto Mono"/>
                <a:cs typeface="Roboto Mono"/>
                <a:sym typeface="Roboto Mono"/>
              </a:rPr>
              <a:t>Keyword Arguments</a:t>
            </a:r>
          </a:p>
          <a:p>
            <a:pPr lvl="0">
              <a:spcBef>
                <a:spcPts val="0"/>
              </a:spcBef>
              <a:buClr>
                <a:schemeClr val="dk1"/>
              </a:buClr>
              <a:buSzPct val="30555"/>
              <a:buFont typeface="Arial"/>
              <a:buNone/>
            </a:pPr>
            <a:r>
              <a:rPr b="1" lang="en-US" sz="3600">
                <a:solidFill>
                  <a:schemeClr val="dk1"/>
                </a:solidFill>
                <a:latin typeface="Roboto Mono"/>
                <a:ea typeface="Roboto Mono"/>
                <a:cs typeface="Roboto Mono"/>
                <a:sym typeface="Roboto Mono"/>
              </a:rPr>
              <a:t>Default Arguments</a:t>
            </a:r>
          </a:p>
          <a:p>
            <a:pPr lvl="0">
              <a:spcBef>
                <a:spcPts val="0"/>
              </a:spcBef>
              <a:buNone/>
            </a:pPr>
            <a:r>
              <a:t/>
            </a:r>
            <a:endParaRPr b="1" sz="3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630450" y="1335125"/>
            <a:ext cx="7883100" cy="4287900"/>
          </a:xfrm>
          <a:prstGeom prst="rect">
            <a:avLst/>
          </a:prstGeom>
          <a:noFill/>
          <a:ln>
            <a:noFill/>
          </a:ln>
        </p:spPr>
        <p:txBody>
          <a:bodyPr anchorCtr="0" anchor="ctr" bIns="91425" lIns="91425" rIns="91425" tIns="91425">
            <a:noAutofit/>
          </a:bodyPr>
          <a:lstStyle/>
          <a:p>
            <a:pPr lvl="0" rtl="0">
              <a:spcBef>
                <a:spcPts val="0"/>
              </a:spcBef>
              <a:buNone/>
            </a:pPr>
            <a:r>
              <a:rPr b="1" lang="en-US" sz="1800">
                <a:latin typeface="Courier New"/>
                <a:ea typeface="Courier New"/>
                <a:cs typeface="Courier New"/>
                <a:sym typeface="Courier New"/>
              </a:rPr>
              <a:t>def menu(starter, entree, dessert):</a:t>
            </a:r>
          </a:p>
          <a:p>
            <a:pPr lvl="0">
              <a:spcBef>
                <a:spcPts val="0"/>
              </a:spcBef>
              <a:buNone/>
            </a:pPr>
            <a:r>
              <a:rPr b="1" lang="en-US" sz="1800">
                <a:latin typeface="Courier New"/>
                <a:ea typeface="Courier New"/>
                <a:cs typeface="Courier New"/>
                <a:sym typeface="Courier New"/>
              </a:rPr>
              <a:t>	order  = {</a:t>
            </a:r>
          </a:p>
          <a:p>
            <a:pPr indent="457200" lvl="0" marL="457200" rtl="0">
              <a:spcBef>
                <a:spcPts val="0"/>
              </a:spcBef>
              <a:buNone/>
            </a:pPr>
            <a:r>
              <a:rPr b="1" lang="en-US" sz="1800">
                <a:latin typeface="Courier New"/>
                <a:ea typeface="Courier New"/>
                <a:cs typeface="Courier New"/>
                <a:sym typeface="Courier New"/>
              </a:rPr>
              <a:t>'starter': starter, </a:t>
            </a:r>
          </a:p>
          <a:p>
            <a:pPr indent="457200" lvl="0" marL="457200" rtl="0">
              <a:spcBef>
                <a:spcPts val="0"/>
              </a:spcBef>
              <a:buNone/>
            </a:pPr>
            <a:r>
              <a:rPr b="1" lang="en-US" sz="1800">
                <a:latin typeface="Courier New"/>
                <a:ea typeface="Courier New"/>
                <a:cs typeface="Courier New"/>
                <a:sym typeface="Courier New"/>
              </a:rPr>
              <a:t>'entree': entree, </a:t>
            </a:r>
          </a:p>
          <a:p>
            <a:pPr indent="457200" lvl="0" marL="457200" rtl="0">
              <a:spcBef>
                <a:spcPts val="0"/>
              </a:spcBef>
              <a:buNone/>
            </a:pPr>
            <a:r>
              <a:rPr b="1" lang="en-US" sz="1800">
                <a:latin typeface="Courier New"/>
                <a:ea typeface="Courier New"/>
                <a:cs typeface="Courier New"/>
                <a:sym typeface="Courier New"/>
              </a:rPr>
              <a:t>'dessert': dessert</a:t>
            </a:r>
          </a:p>
          <a:p>
            <a:pPr indent="0" lvl="0" marL="457200" rtl="0">
              <a:spcBef>
                <a:spcPts val="0"/>
              </a:spcBef>
              <a:buNone/>
            </a:pPr>
            <a:r>
              <a:rPr b="1" lang="en-US" sz="1800">
                <a:latin typeface="Courier New"/>
                <a:ea typeface="Courier New"/>
                <a:cs typeface="Courier New"/>
                <a:sym typeface="Courier New"/>
              </a:rPr>
              <a:t>}</a:t>
            </a:r>
          </a:p>
          <a:p>
            <a:pPr lvl="0" rtl="0">
              <a:spcBef>
                <a:spcPts val="0"/>
              </a:spcBef>
              <a:buNone/>
            </a:pPr>
            <a:r>
              <a:rPr b="1" lang="en-US" sz="1800">
                <a:latin typeface="Courier New"/>
                <a:ea typeface="Courier New"/>
                <a:cs typeface="Courier New"/>
                <a:sym typeface="Courier New"/>
              </a:rPr>
              <a:t>	print(</a:t>
            </a:r>
            <a:r>
              <a:rPr b="1" lang="en-US" sz="1800">
                <a:solidFill>
                  <a:schemeClr val="dk1"/>
                </a:solidFill>
                <a:latin typeface="Courier New"/>
                <a:ea typeface="Courier New"/>
                <a:cs typeface="Courier New"/>
                <a:sym typeface="Courier New"/>
              </a:rPr>
              <a:t>"</a:t>
            </a:r>
            <a:r>
              <a:rPr b="1" lang="en-US" sz="1800">
                <a:latin typeface="Courier New"/>
                <a:ea typeface="Courier New"/>
                <a:cs typeface="Courier New"/>
                <a:sym typeface="Courier New"/>
              </a:rPr>
              <a:t>starter :</a:t>
            </a:r>
            <a:r>
              <a:rPr b="1" lang="en-US" sz="1800">
                <a:latin typeface="Courier New"/>
                <a:ea typeface="Courier New"/>
                <a:cs typeface="Courier New"/>
                <a:sym typeface="Courier New"/>
              </a:rPr>
              <a:t>"</a:t>
            </a:r>
            <a:r>
              <a:rPr b="1" lang="en-US" sz="1800">
                <a:latin typeface="Courier New"/>
                <a:ea typeface="Courier New"/>
                <a:cs typeface="Courier New"/>
                <a:sym typeface="Courier New"/>
              </a:rPr>
              <a:t>, order['starter'])</a:t>
            </a:r>
          </a:p>
          <a:p>
            <a:pPr lvl="0" rtl="0">
              <a:spcBef>
                <a:spcPts val="0"/>
              </a:spcBef>
              <a:buNone/>
            </a:pPr>
            <a:r>
              <a:rPr b="1" lang="en-US" sz="1800">
                <a:latin typeface="Courier New"/>
                <a:ea typeface="Courier New"/>
                <a:cs typeface="Courier New"/>
                <a:sym typeface="Courier New"/>
              </a:rPr>
              <a:t>	print("entree :", order['entree'])</a:t>
            </a:r>
          </a:p>
          <a:p>
            <a:pPr lvl="0" rtl="0">
              <a:spcBef>
                <a:spcPts val="0"/>
              </a:spcBef>
              <a:buNone/>
            </a:pPr>
            <a:r>
              <a:rPr b="1" lang="en-US" sz="1800">
                <a:latin typeface="Courier New"/>
                <a:ea typeface="Courier New"/>
                <a:cs typeface="Courier New"/>
                <a:sym typeface="Courier New"/>
              </a:rPr>
              <a:t>	print("dessert :", order['dessert'])</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menu('soup', 'potato', 'cake')</a:t>
            </a:r>
          </a:p>
        </p:txBody>
      </p:sp>
      <p:sp>
        <p:nvSpPr>
          <p:cNvPr id="87" name="Shape 87"/>
          <p:cNvSpPr txBox="1"/>
          <p:nvPr/>
        </p:nvSpPr>
        <p:spPr>
          <a:xfrm>
            <a:off x="630450" y="598725"/>
            <a:ext cx="7337100" cy="855900"/>
          </a:xfrm>
          <a:prstGeom prst="rect">
            <a:avLst/>
          </a:prstGeom>
          <a:noFill/>
          <a:ln>
            <a:noFill/>
          </a:ln>
        </p:spPr>
        <p:txBody>
          <a:bodyPr anchorCtr="0" anchor="t" bIns="91425" lIns="91425" rIns="91425" tIns="91425">
            <a:noAutofit/>
          </a:bodyPr>
          <a:lstStyle/>
          <a:p>
            <a:pPr lvl="0">
              <a:spcBef>
                <a:spcPts val="0"/>
              </a:spcBef>
              <a:buNone/>
            </a:pPr>
            <a:r>
              <a:rPr b="1" lang="en-US" sz="2400"/>
              <a:t>Positional Arguments.</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312975" y="517075"/>
            <a:ext cx="8096100" cy="5232000"/>
          </a:xfrm>
          <a:prstGeom prst="rect">
            <a:avLst/>
          </a:prstGeom>
          <a:noFill/>
          <a:ln>
            <a:noFill/>
          </a:ln>
        </p:spPr>
        <p:txBody>
          <a:bodyPr anchorCtr="0" anchor="ctr" bIns="91425" lIns="91425" rIns="91425" tIns="91425">
            <a:noAutofit/>
          </a:bodyPr>
          <a:lstStyle/>
          <a:p>
            <a:pPr lvl="0" algn="ctr">
              <a:spcBef>
                <a:spcPts val="0"/>
              </a:spcBef>
              <a:buNone/>
            </a:pPr>
            <a:r>
              <a:rPr b="1" lang="en-US" sz="3600"/>
              <a:t>Making it Clear !</a:t>
            </a:r>
          </a:p>
          <a:p>
            <a:pPr lvl="0">
              <a:spcBef>
                <a:spcPts val="0"/>
              </a:spcBef>
              <a:buNone/>
            </a:pPr>
            <a:r>
              <a:t/>
            </a:r>
            <a:endParaRPr sz="2400"/>
          </a:p>
          <a:p>
            <a:pPr lvl="0" rtl="0">
              <a:spcBef>
                <a:spcPts val="0"/>
              </a:spcBef>
              <a:buNone/>
            </a:pPr>
            <a:r>
              <a:rPr lang="en-US" sz="2400"/>
              <a:t>To avoid positional argument confusion, you can specify arguments by the names of their corresponding parameters, even in a different order from their definition in the function.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0" y="530250"/>
            <a:ext cx="9026100" cy="5220000"/>
          </a:xfrm>
          <a:prstGeom prst="rect">
            <a:avLst/>
          </a:prstGeom>
          <a:noFill/>
          <a:ln>
            <a:noFill/>
          </a:ln>
        </p:spPr>
        <p:txBody>
          <a:bodyPr anchorCtr="0" anchor="ctr" bIns="91425" lIns="91425" rIns="91425" tIns="91425">
            <a:noAutofit/>
          </a:bodyPr>
          <a:lstStyle/>
          <a:p>
            <a:pPr lvl="0">
              <a:spcBef>
                <a:spcPts val="0"/>
              </a:spcBef>
              <a:buNone/>
            </a:pPr>
            <a:r>
              <a:rPr b="1" lang="en-US" sz="3600">
                <a:latin typeface="Roboto"/>
                <a:ea typeface="Roboto"/>
                <a:cs typeface="Roboto"/>
                <a:sym typeface="Roboto"/>
              </a:rPr>
              <a:t> Keyword Arguments</a:t>
            </a:r>
          </a:p>
          <a:p>
            <a:pPr lvl="0">
              <a:spcBef>
                <a:spcPts val="0"/>
              </a:spcBef>
              <a:buNone/>
            </a:pPr>
            <a:r>
              <a:t/>
            </a:r>
            <a:endParaRPr b="1" sz="24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 menu(entree='cauliflower', dessert='icecream', starter='sweet')</a:t>
            </a:r>
          </a:p>
          <a:p>
            <a:pPr lvl="0">
              <a:spcBef>
                <a:spcPts val="0"/>
              </a:spcBef>
              <a:buNone/>
            </a:pPr>
            <a:r>
              <a:t/>
            </a:r>
            <a:endParaRPr/>
          </a:p>
          <a:p>
            <a:pPr lvl="0">
              <a:spcBef>
                <a:spcPts val="0"/>
              </a:spcBef>
              <a:buNone/>
            </a:pPr>
            <a:r>
              <a:t/>
            </a:r>
            <a:endParaRPr/>
          </a:p>
          <a:p>
            <a:pPr indent="-381000" lvl="0" marL="457200" rtl="0">
              <a:spcBef>
                <a:spcPts val="0"/>
              </a:spcBef>
              <a:buSzPct val="100000"/>
              <a:buFont typeface="Roboto"/>
              <a:buChar char="-"/>
            </a:pPr>
            <a:r>
              <a:rPr lang="en-US" sz="2400">
                <a:latin typeface="Roboto"/>
                <a:ea typeface="Roboto"/>
                <a:cs typeface="Roboto"/>
                <a:sym typeface="Roboto"/>
              </a:rPr>
              <a:t>Passing arguments as keywords need not maintain an order. </a:t>
            </a:r>
          </a:p>
          <a:p>
            <a:pPr indent="-381000" lvl="0" marL="457200">
              <a:spcBef>
                <a:spcPts val="0"/>
              </a:spcBef>
              <a:buSzPct val="100000"/>
              <a:buFont typeface="Roboto"/>
              <a:buChar char="-"/>
            </a:pPr>
            <a:r>
              <a:rPr lang="en-US" sz="2400">
                <a:latin typeface="Roboto"/>
                <a:ea typeface="Roboto"/>
                <a:cs typeface="Roboto"/>
                <a:sym typeface="Roboto"/>
              </a:rPr>
              <a:t>Make sure you to do it for every argument.</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823200" y="812075"/>
            <a:ext cx="7497600" cy="1687200"/>
          </a:xfrm>
          <a:prstGeom prst="rect">
            <a:avLst/>
          </a:prstGeom>
          <a:noFill/>
          <a:ln>
            <a:noFill/>
          </a:ln>
        </p:spPr>
        <p:txBody>
          <a:bodyPr anchorCtr="0" anchor="ctr" bIns="91425" lIns="91425" rIns="91425" tIns="91425">
            <a:noAutofit/>
          </a:bodyPr>
          <a:lstStyle/>
          <a:p>
            <a:pPr lvl="0" rtl="0">
              <a:spcBef>
                <a:spcPts val="0"/>
              </a:spcBef>
              <a:buNone/>
            </a:pPr>
            <a:r>
              <a:rPr lang="en-US" sz="2400"/>
              <a:t>You can specify default values for parameters. The default is used if the caller does not provide a corresponding argument. This bland-sounding feature can actually be quite useful.</a:t>
            </a:r>
          </a:p>
        </p:txBody>
      </p:sp>
      <p:sp>
        <p:nvSpPr>
          <p:cNvPr id="106" name="Shape 106"/>
          <p:cNvSpPr txBox="1"/>
          <p:nvPr/>
        </p:nvSpPr>
        <p:spPr>
          <a:xfrm>
            <a:off x="734775" y="2368500"/>
            <a:ext cx="7388700" cy="3537000"/>
          </a:xfrm>
          <a:prstGeom prst="rect">
            <a:avLst/>
          </a:prstGeom>
          <a:noFill/>
          <a:ln>
            <a:noFill/>
          </a:ln>
        </p:spPr>
        <p:txBody>
          <a:bodyPr anchorCtr="0" anchor="ctr" bIns="91425" lIns="91425" rIns="91425" tIns="91425">
            <a:noAutofit/>
          </a:bodyPr>
          <a:lstStyle/>
          <a:p>
            <a:pPr lvl="0">
              <a:spcBef>
                <a:spcPts val="0"/>
              </a:spcBef>
              <a:buNone/>
            </a:pPr>
            <a:r>
              <a:rPr b="1" lang="en-US" sz="1800">
                <a:latin typeface="Courier New"/>
                <a:ea typeface="Courier New"/>
                <a:cs typeface="Courier New"/>
                <a:sym typeface="Courier New"/>
              </a:rPr>
              <a:t>def menu(starter, entree, dessert='pudding'):</a:t>
            </a:r>
          </a:p>
          <a:p>
            <a:pPr lvl="0">
              <a:spcBef>
                <a:spcPts val="0"/>
              </a:spcBef>
              <a:buNone/>
            </a:pPr>
            <a:r>
              <a:rPr b="1" lang="en-US" sz="1800">
                <a:latin typeface="Courier New"/>
                <a:ea typeface="Courier New"/>
                <a:cs typeface="Courier New"/>
                <a:sym typeface="Courier New"/>
              </a:rPr>
              <a:t>    </a:t>
            </a:r>
          </a:p>
          <a:p>
            <a:pPr indent="457200" lvl="0" rtl="0">
              <a:spcBef>
                <a:spcPts val="0"/>
              </a:spcBef>
              <a:buNone/>
            </a:pPr>
            <a:r>
              <a:rPr b="1" lang="en-US" sz="1800">
                <a:latin typeface="Courier New"/>
                <a:ea typeface="Courier New"/>
                <a:cs typeface="Courier New"/>
                <a:sym typeface="Courier New"/>
              </a:rPr>
              <a:t>order = {</a:t>
            </a:r>
          </a:p>
          <a:p>
            <a:pPr indent="457200" lvl="0" marL="457200" rtl="0">
              <a:spcBef>
                <a:spcPts val="0"/>
              </a:spcBef>
              <a:buNone/>
            </a:pPr>
            <a:r>
              <a:rPr b="1" lang="en-US" sz="1800">
                <a:latin typeface="Courier New"/>
                <a:ea typeface="Courier New"/>
                <a:cs typeface="Courier New"/>
                <a:sym typeface="Courier New"/>
              </a:rPr>
              <a:t>'starter': starter, </a:t>
            </a:r>
          </a:p>
          <a:p>
            <a:pPr indent="457200" lvl="0" marL="457200" rtl="0">
              <a:spcBef>
                <a:spcPts val="0"/>
              </a:spcBef>
              <a:buNone/>
            </a:pPr>
            <a:r>
              <a:rPr b="1" lang="en-US" sz="1800">
                <a:latin typeface="Courier New"/>
                <a:ea typeface="Courier New"/>
                <a:cs typeface="Courier New"/>
                <a:sym typeface="Courier New"/>
              </a:rPr>
              <a:t>'entree': entree, </a:t>
            </a:r>
          </a:p>
          <a:p>
            <a:pPr indent="457200" lvl="0" marL="457200" rtl="0">
              <a:spcBef>
                <a:spcPts val="0"/>
              </a:spcBef>
              <a:buNone/>
            </a:pPr>
            <a:r>
              <a:rPr b="1" lang="en-US" sz="1800">
                <a:latin typeface="Courier New"/>
                <a:ea typeface="Courier New"/>
                <a:cs typeface="Courier New"/>
                <a:sym typeface="Courier New"/>
              </a:rPr>
              <a:t>'dessert': dessert</a:t>
            </a:r>
          </a:p>
          <a:p>
            <a:pPr indent="0" lvl="0" marL="457200" rtl="0">
              <a:spcBef>
                <a:spcPts val="0"/>
              </a:spcBef>
              <a:buNone/>
            </a:pPr>
            <a:r>
              <a:rPr b="1" lang="en-US" sz="1800">
                <a:latin typeface="Courier New"/>
                <a:ea typeface="Courier New"/>
                <a:cs typeface="Courier New"/>
                <a:sym typeface="Courier New"/>
              </a:rPr>
              <a:t>}</a:t>
            </a:r>
          </a:p>
          <a:p>
            <a:pPr lvl="0" rtl="0">
              <a:spcBef>
                <a:spcPts val="0"/>
              </a:spcBef>
              <a:buNone/>
            </a:pPr>
            <a:r>
              <a:rPr b="1" lang="en-US" sz="1800">
                <a:latin typeface="Courier New"/>
                <a:ea typeface="Courier New"/>
                <a:cs typeface="Courier New"/>
                <a:sym typeface="Courier New"/>
              </a:rPr>
              <a:t>   print(order)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