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Roboto"/>
      <p:regular r:id="rId12"/>
      <p:bold r:id="rId13"/>
      <p:italic r:id="rId14"/>
      <p:boldItalic r:id="rId15"/>
    </p:embeddedFont>
    <p:embeddedFont>
      <p:font typeface="Tahoma"/>
      <p:regular r:id="rId16"/>
      <p:bold r:id="rId17"/>
    </p:embeddedFon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HelveticaNeueLight-boldItalic.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slide" Target="slides/slide1.xml"/><Relationship Id="rId19" Type="http://schemas.openxmlformats.org/officeDocument/2006/relationships/font" Target="fonts/HelveticaNeueLight-bold.fntdata"/><Relationship Id="rId6" Type="http://schemas.openxmlformats.org/officeDocument/2006/relationships/slide" Target="slides/slide2.xml"/><Relationship Id="rId18" Type="http://schemas.openxmlformats.org/officeDocument/2006/relationships/font" Target="fonts/HelveticaNeue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63" name="Shape 63"/>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8" name="Shape 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74" name="Shape 74"/>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45" name="Shape 45"/>
        <p:cNvGrpSpPr/>
        <p:nvPr/>
      </p:nvGrpSpPr>
      <p:grpSpPr>
        <a:xfrm>
          <a:off x="0" y="0"/>
          <a:ext cx="0" cy="0"/>
          <a:chOff x="0" y="0"/>
          <a:chExt cx="0" cy="0"/>
        </a:xfrm>
      </p:grpSpPr>
      <p:sp>
        <p:nvSpPr>
          <p:cNvPr id="46" name="Shape 46"/>
          <p:cNvSpPr txBox="1"/>
          <p:nvPr>
            <p:ph type="title"/>
          </p:nvPr>
        </p:nvSpPr>
        <p:spPr>
          <a:xfrm>
            <a:off x="892968" y="1151929"/>
            <a:ext cx="7358100" cy="23217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47" name="Shape 47"/>
          <p:cNvSpPr txBox="1"/>
          <p:nvPr>
            <p:ph idx="1" type="body"/>
          </p:nvPr>
        </p:nvSpPr>
        <p:spPr>
          <a:xfrm>
            <a:off x="892968" y="3536156"/>
            <a:ext cx="7358100" cy="7947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5pPr>
            <a:lvl6pPr indent="-190500" lvl="5" marL="18796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6pPr>
            <a:lvl7pPr indent="-190500" lvl="6" marL="21844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7pPr>
            <a:lvl8pPr indent="-190500" lvl="7" marL="25019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8pPr>
            <a:lvl9pPr indent="-190500" lvl="8" marL="28067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9pPr>
          </a:lstStyle>
          <a:p/>
        </p:txBody>
      </p:sp>
      <p:sp>
        <p:nvSpPr>
          <p:cNvPr id="48" name="Shape 48"/>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Center">
    <p:spTree>
      <p:nvGrpSpPr>
        <p:cNvPr id="49" name="Shape 49"/>
        <p:cNvGrpSpPr/>
        <p:nvPr/>
      </p:nvGrpSpPr>
      <p:grpSpPr>
        <a:xfrm>
          <a:off x="0" y="0"/>
          <a:ext cx="0" cy="0"/>
          <a:chOff x="0" y="0"/>
          <a:chExt cx="0" cy="0"/>
        </a:xfrm>
      </p:grpSpPr>
      <p:sp>
        <p:nvSpPr>
          <p:cNvPr id="50" name="Shape 50"/>
          <p:cNvSpPr txBox="1"/>
          <p:nvPr>
            <p:ph type="title"/>
          </p:nvPr>
        </p:nvSpPr>
        <p:spPr>
          <a:xfrm>
            <a:off x="892968" y="2268140"/>
            <a:ext cx="7358100" cy="23217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51" name="Shape 51"/>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2" name="Shape 52"/>
        <p:cNvGrpSpPr/>
        <p:nvPr/>
      </p:nvGrpSpPr>
      <p:grpSpPr>
        <a:xfrm>
          <a:off x="0" y="0"/>
          <a:ext cx="0" cy="0"/>
          <a:chOff x="0" y="0"/>
          <a:chExt cx="0" cy="0"/>
        </a:xfrm>
      </p:grpSpPr>
      <p:sp>
        <p:nvSpPr>
          <p:cNvPr id="53" name="Shape 53"/>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561681" y="2199481"/>
            <a:ext cx="5868986" cy="20764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19" name="Shape 19"/>
          <p:cNvSpPr txBox="1"/>
          <p:nvPr>
            <p:ph idx="1" type="body"/>
          </p:nvPr>
        </p:nvSpPr>
        <p:spPr>
          <a:xfrm rot="5400000">
            <a:off x="332581" y="199231"/>
            <a:ext cx="5868986" cy="607695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0" name="Shape 20"/>
        <p:cNvGrpSpPr/>
        <p:nvPr/>
      </p:nvGrpSpPr>
      <p:grpSpPr>
        <a:xfrm>
          <a:off x="0" y="0"/>
          <a:ext cx="0" cy="0"/>
          <a:chOff x="0" y="0"/>
          <a:chExt cx="0" cy="0"/>
        </a:xfrm>
      </p:grpSpPr>
      <p:sp>
        <p:nvSpPr>
          <p:cNvPr id="21" name="Shape 2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2" name="Shape 22"/>
          <p:cNvSpPr txBox="1"/>
          <p:nvPr>
            <p:ph idx="1" type="body"/>
          </p:nvPr>
        </p:nvSpPr>
        <p:spPr>
          <a:xfrm rot="5400000">
            <a:off x="2089944" y="-532605"/>
            <a:ext cx="4572000" cy="8294687"/>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3" name="Shape 23"/>
        <p:cNvGrpSpPr/>
        <p:nvPr/>
      </p:nvGrpSpPr>
      <p:grpSpPr>
        <a:xfrm>
          <a:off x="0" y="0"/>
          <a:ext cx="0" cy="0"/>
          <a:chOff x="0" y="0"/>
          <a:chExt cx="0" cy="0"/>
        </a:xfrm>
      </p:grpSpPr>
      <p:sp>
        <p:nvSpPr>
          <p:cNvPr id="24" name="Shape 24"/>
          <p:cNvSpPr txBox="1"/>
          <p:nvPr>
            <p:ph type="title"/>
          </p:nvPr>
        </p:nvSpPr>
        <p:spPr>
          <a:xfrm>
            <a:off x="1792288" y="4800600"/>
            <a:ext cx="5486399" cy="566737"/>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5" name="Shape 25"/>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rgbClr val="990033"/>
              </a:buClr>
              <a:buFont typeface="Noto Sans Symbols"/>
              <a:buNone/>
              <a:defRPr b="0" i="0" sz="3200" u="none" cap="none" strike="noStrike">
                <a:solidFill>
                  <a:schemeClr val="dk2"/>
                </a:solidFill>
                <a:latin typeface="Arial"/>
                <a:ea typeface="Arial"/>
                <a:cs typeface="Arial"/>
                <a:sym typeface="Arial"/>
              </a:defRPr>
            </a:lvl1pPr>
            <a:lvl2pPr indent="0" lvl="1" marL="457200" marR="0" rtl="0" algn="l">
              <a:spcBef>
                <a:spcPts val="560"/>
              </a:spcBef>
              <a:spcAft>
                <a:spcPts val="0"/>
              </a:spcAft>
              <a:buClr>
                <a:schemeClr val="dk2"/>
              </a:buClr>
              <a:buFont typeface="Noto Sans Symbols"/>
              <a:buNone/>
              <a:defRPr b="0" i="0" sz="2800" u="none" cap="none" strike="noStrike">
                <a:solidFill>
                  <a:srgbClr val="800000"/>
                </a:solidFill>
                <a:latin typeface="Arial"/>
                <a:ea typeface="Arial"/>
                <a:cs typeface="Arial"/>
                <a:sym typeface="Arial"/>
              </a:defRPr>
            </a:lvl2pPr>
            <a:lvl3pPr indent="0" lvl="2" marL="914400" marR="0" rtl="0" algn="l">
              <a:spcBef>
                <a:spcPts val="480"/>
              </a:spcBef>
              <a:spcAft>
                <a:spcPts val="0"/>
              </a:spcAft>
              <a:buClr>
                <a:srgbClr val="990033"/>
              </a:buClr>
              <a:buFont typeface="Noto Sans Symbols"/>
              <a:buNone/>
              <a:defRPr b="0" i="0" sz="2400" u="none" cap="none" strike="noStrike">
                <a:solidFill>
                  <a:schemeClr val="dk2"/>
                </a:solidFill>
                <a:latin typeface="Arial"/>
                <a:ea typeface="Arial"/>
                <a:cs typeface="Arial"/>
                <a:sym typeface="Arial"/>
              </a:defRPr>
            </a:lvl3pPr>
            <a:lvl4pPr indent="0" lvl="3" marL="1371600" marR="0" rtl="0" algn="l">
              <a:spcBef>
                <a:spcPts val="400"/>
              </a:spcBef>
              <a:spcAft>
                <a:spcPts val="0"/>
              </a:spcAft>
              <a:buClr>
                <a:schemeClr val="dk2"/>
              </a:buClr>
              <a:buFont typeface="Noto Sans Symbols"/>
              <a:buNone/>
              <a:defRPr b="0" i="0" sz="2000" u="none" cap="none" strike="noStrike">
                <a:solidFill>
                  <a:srgbClr val="800000"/>
                </a:solidFill>
                <a:latin typeface="Arial"/>
                <a:ea typeface="Arial"/>
                <a:cs typeface="Arial"/>
                <a:sym typeface="Arial"/>
              </a:defRPr>
            </a:lvl4pPr>
            <a:lvl5pPr indent="0" lvl="4" marL="18288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5pPr>
            <a:lvl6pPr indent="0" lvl="5" marL="22860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6pPr>
            <a:lvl7pPr indent="0" lvl="6" marL="27432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7pPr>
            <a:lvl8pPr indent="0" lvl="7" marL="32004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8pPr>
            <a:lvl9pPr indent="0" lvl="8" marL="36576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9pPr>
          </a:lstStyle>
          <a:p/>
        </p:txBody>
      </p:sp>
      <p:sp>
        <p:nvSpPr>
          <p:cNvPr id="26" name="Shape 2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457200" y="273050"/>
            <a:ext cx="3008313" cy="11620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9" name="Shape 2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990033"/>
              </a:buClr>
              <a:buSzPct val="60000"/>
              <a:buFont typeface="Noto Sans Symbols"/>
              <a:buChar char="■"/>
              <a:defRPr b="0" i="0" sz="3200" u="none" cap="none" strike="noStrike">
                <a:solidFill>
                  <a:schemeClr val="dk2"/>
                </a:solidFill>
                <a:latin typeface="Arial"/>
                <a:ea typeface="Arial"/>
                <a:cs typeface="Arial"/>
                <a:sym typeface="Arial"/>
              </a:defRPr>
            </a:lvl1pPr>
            <a:lvl2pPr indent="-187959" lvl="1" marL="742950" marR="0" rtl="0" algn="l">
              <a:spcBef>
                <a:spcPts val="560"/>
              </a:spcBef>
              <a:spcAft>
                <a:spcPts val="0"/>
              </a:spcAft>
              <a:buClr>
                <a:schemeClr val="dk2"/>
              </a:buClr>
              <a:buSzPct val="55000"/>
              <a:buFont typeface="Noto Sans Symbols"/>
              <a:buChar char="■"/>
              <a:defRPr b="0" i="0" sz="28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30" name="Shape 3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36" name="Shape 3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7" name="Shape 37"/>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
        <p:nvSpPr>
          <p:cNvPr id="38" name="Shape 38"/>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9" name="Shape 39"/>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42" name="Shape 42"/>
          <p:cNvSpPr txBox="1"/>
          <p:nvPr>
            <p:ph idx="1" type="body"/>
          </p:nvPr>
        </p:nvSpPr>
        <p:spPr>
          <a:xfrm>
            <a:off x="239712" y="1600200"/>
            <a:ext cx="4070350"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
        <p:nvSpPr>
          <p:cNvPr id="43" name="Shape 43"/>
          <p:cNvSpPr txBox="1"/>
          <p:nvPr>
            <p:ph idx="2" type="body"/>
          </p:nvPr>
        </p:nvSpPr>
        <p:spPr>
          <a:xfrm>
            <a:off x="4462462" y="1600200"/>
            <a:ext cx="4071936"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1586" y="6370637"/>
            <a:ext cx="9145586" cy="495299"/>
          </a:xfrm>
          <a:prstGeom prst="rect">
            <a:avLst/>
          </a:prstGeom>
          <a:solidFill>
            <a:srgbClr val="364395"/>
          </a:solidFill>
          <a:ln>
            <a:noFill/>
          </a:ln>
        </p:spPr>
        <p:txBody>
          <a:bodyPr anchorCtr="0" anchor="ctr" bIns="0" lIns="0" rIns="0" tIns="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Shape 11"/>
          <p:cNvSpPr txBox="1"/>
          <p:nvPr/>
        </p:nvSpPr>
        <p:spPr>
          <a:xfrm>
            <a:off x="4498975" y="6486525"/>
            <a:ext cx="4271962" cy="277811"/>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Author: Vamsi Kurama</a:t>
            </a:r>
          </a:p>
        </p:txBody>
      </p:sp>
      <p:sp>
        <p:nvSpPr>
          <p:cNvPr id="12" name="Shape 12"/>
          <p:cNvSpPr txBox="1"/>
          <p:nvPr/>
        </p:nvSpPr>
        <p:spPr>
          <a:xfrm>
            <a:off x="90486" y="6489700"/>
            <a:ext cx="4572000" cy="276224"/>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Python Programming: A Modern Approach</a:t>
            </a:r>
          </a:p>
        </p:txBody>
      </p:sp>
      <p:sp>
        <p:nvSpPr>
          <p:cNvPr id="13" name="Shape 13"/>
          <p:cNvSpPr txBox="1"/>
          <p:nvPr/>
        </p:nvSpPr>
        <p:spPr>
          <a:xfrm rot="-5400000">
            <a:off x="6575425" y="3155950"/>
            <a:ext cx="4729161" cy="2460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Verdana"/>
              <a:buNone/>
            </a:pPr>
            <a:r>
              <a:rPr b="1" i="0" lang="en-US" sz="1000" u="none">
                <a:solidFill>
                  <a:schemeClr val="dk1"/>
                </a:solidFill>
                <a:latin typeface="Verdana"/>
                <a:ea typeface="Verdana"/>
                <a:cs typeface="Verdana"/>
                <a:sym typeface="Verdana"/>
              </a:rPr>
              <a:t>Copyright © 2017 Pearson India Education Services Pvt. Ltd</a:t>
            </a:r>
          </a:p>
        </p:txBody>
      </p:sp>
      <p:pic>
        <p:nvPicPr>
          <p:cNvPr id="14" name="Shape 14"/>
          <p:cNvPicPr preferRelativeResize="0"/>
          <p:nvPr/>
        </p:nvPicPr>
        <p:blipFill rotWithShape="1">
          <a:blip r:embed="rId1">
            <a:alphaModFix/>
          </a:blip>
          <a:srcRect b="0" l="0" r="68925" t="0"/>
          <a:stretch/>
        </p:blipFill>
        <p:spPr>
          <a:xfrm>
            <a:off x="7454900" y="6435725"/>
            <a:ext cx="361950" cy="352425"/>
          </a:xfrm>
          <a:prstGeom prst="rect">
            <a:avLst/>
          </a:prstGeom>
          <a:noFill/>
          <a:ln>
            <a:noFill/>
          </a:ln>
        </p:spPr>
      </p:pic>
      <p:pic>
        <p:nvPicPr>
          <p:cNvPr id="15" name="Shape 15"/>
          <p:cNvPicPr preferRelativeResize="0"/>
          <p:nvPr/>
        </p:nvPicPr>
        <p:blipFill rotWithShape="1">
          <a:blip r:embed="rId2">
            <a:alphaModFix/>
          </a:blip>
          <a:srcRect b="0" l="31074" r="0" t="0"/>
          <a:stretch/>
        </p:blipFill>
        <p:spPr>
          <a:xfrm>
            <a:off x="7829550" y="6370637"/>
            <a:ext cx="1090612" cy="4762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910828" y="1151929"/>
            <a:ext cx="7358100" cy="2321700"/>
          </a:xfrm>
          <a:prstGeom prst="rect">
            <a:avLst/>
          </a:prstGeom>
          <a:noFill/>
          <a:ln>
            <a:noFill/>
          </a:ln>
        </p:spPr>
        <p:txBody>
          <a:bodyPr anchorCtr="0" anchor="b"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5600" u="none" cap="none" strike="noStrike">
                <a:solidFill>
                  <a:srgbClr val="000000"/>
                </a:solidFill>
              </a:rPr>
              <a:t>Python Programming</a:t>
            </a:r>
          </a:p>
        </p:txBody>
      </p:sp>
      <p:sp>
        <p:nvSpPr>
          <p:cNvPr id="59" name="Shape 59"/>
          <p:cNvSpPr txBox="1"/>
          <p:nvPr>
            <p:ph idx="1" type="subTitle"/>
          </p:nvPr>
        </p:nvSpPr>
        <p:spPr>
          <a:xfrm>
            <a:off x="892968" y="3536156"/>
            <a:ext cx="7358100" cy="7947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2300" u="none" cap="none" strike="noStrike">
                <a:solidFill>
                  <a:srgbClr val="000000"/>
                </a:solidFill>
              </a:rPr>
              <a:t>A Modern Approach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637350" y="688350"/>
            <a:ext cx="7523400" cy="4861800"/>
          </a:xfrm>
          <a:prstGeom prst="rect">
            <a:avLst/>
          </a:prstGeom>
          <a:noFill/>
          <a:ln>
            <a:noFill/>
          </a:ln>
        </p:spPr>
        <p:txBody>
          <a:bodyPr anchorCtr="0" anchor="t" bIns="91425" lIns="91425" rIns="91425" tIns="91425">
            <a:noAutofit/>
          </a:bodyPr>
          <a:lstStyle/>
          <a:p>
            <a:pPr lvl="0">
              <a:spcBef>
                <a:spcPts val="0"/>
              </a:spcBef>
              <a:buNone/>
            </a:pPr>
            <a:r>
              <a:rPr b="1" lang="en-US" sz="3600">
                <a:latin typeface="Roboto"/>
                <a:ea typeface="Roboto"/>
                <a:cs typeface="Roboto"/>
                <a:sym typeface="Roboto"/>
              </a:rPr>
              <a:t>Inheritance </a:t>
            </a:r>
          </a:p>
          <a:p>
            <a:pPr lvl="0">
              <a:spcBef>
                <a:spcPts val="0"/>
              </a:spcBef>
              <a:buNone/>
            </a:pPr>
            <a:r>
              <a:t/>
            </a:r>
            <a:endParaRPr b="1" sz="3600">
              <a:latin typeface="Roboto"/>
              <a:ea typeface="Roboto"/>
              <a:cs typeface="Roboto"/>
              <a:sym typeface="Roboto"/>
            </a:endParaRPr>
          </a:p>
          <a:p>
            <a:pPr lvl="0">
              <a:spcBef>
                <a:spcPts val="0"/>
              </a:spcBef>
              <a:buNone/>
            </a:pPr>
            <a:r>
              <a:t/>
            </a:r>
            <a:endParaRPr b="1" sz="3600">
              <a:latin typeface="Roboto"/>
              <a:ea typeface="Roboto"/>
              <a:cs typeface="Roboto"/>
              <a:sym typeface="Roboto"/>
            </a:endParaRPr>
          </a:p>
          <a:p>
            <a:pPr lvl="0">
              <a:spcBef>
                <a:spcPts val="0"/>
              </a:spcBef>
              <a:buClr>
                <a:schemeClr val="dk1"/>
              </a:buClr>
              <a:buSzPct val="30555"/>
              <a:buFont typeface="Arial"/>
              <a:buNone/>
            </a:pPr>
            <a:r>
              <a:rPr lang="en-US" sz="3600">
                <a:latin typeface="Roboto"/>
                <a:ea typeface="Roboto"/>
                <a:cs typeface="Roboto"/>
                <a:sym typeface="Roboto"/>
              </a:rPr>
              <a:t>Allowing a class to automatically reuse and extend the code of similar but more general classes. </a:t>
            </a:r>
          </a:p>
          <a:p>
            <a:pPr lvl="0">
              <a:spcBef>
                <a:spcPts val="0"/>
              </a:spcBef>
              <a:buClr>
                <a:schemeClr val="dk1"/>
              </a:buClr>
              <a:buSzPct val="30555"/>
              <a:buFont typeface="Arial"/>
              <a:buNone/>
            </a:pPr>
            <a:r>
              <a:rPr b="1" lang="en-US" sz="3600">
                <a:latin typeface="Roboto"/>
                <a:ea typeface="Roboto"/>
                <a:cs typeface="Roboto"/>
                <a:sym typeface="Roboto"/>
              </a:rPr>
              <a:t>				</a:t>
            </a:r>
          </a:p>
          <a:p>
            <a:pPr lvl="0">
              <a:spcBef>
                <a:spcPts val="0"/>
              </a:spcBef>
              <a:buClr>
                <a:schemeClr val="dk1"/>
              </a:buClr>
              <a:buSzPct val="30555"/>
              <a:buFont typeface="Arial"/>
              <a:buNone/>
            </a:pPr>
            <a:r>
              <a:rPr b="1" lang="en-US" sz="3600">
                <a:latin typeface="Roboto"/>
                <a:ea typeface="Roboto"/>
                <a:cs typeface="Roboto"/>
                <a:sym typeface="Roboto"/>
              </a:rPr>
              <a:t>			</a:t>
            </a:r>
          </a:p>
          <a:p>
            <a:pPr lvl="0">
              <a:spcBef>
                <a:spcPts val="0"/>
              </a:spcBef>
              <a:buClr>
                <a:schemeClr val="dk1"/>
              </a:buClr>
              <a:buSzPct val="30555"/>
              <a:buFont typeface="Arial"/>
              <a:buNone/>
            </a:pPr>
            <a:r>
              <a:rPr b="1" lang="en-US" sz="3600">
                <a:latin typeface="Roboto"/>
                <a:ea typeface="Roboto"/>
                <a:cs typeface="Roboto"/>
                <a:sym typeface="Roboto"/>
              </a:rPr>
              <a:t>		</a:t>
            </a:r>
          </a:p>
          <a:p>
            <a:pPr lvl="0">
              <a:spcBef>
                <a:spcPts val="0"/>
              </a:spcBef>
              <a:buNone/>
            </a:pPr>
            <a:r>
              <a:t/>
            </a:r>
            <a:endParaRPr b="1" sz="3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nvSpPr>
        <p:spPr>
          <a:xfrm>
            <a:off x="542050" y="589175"/>
            <a:ext cx="7947600" cy="5350800"/>
          </a:xfrm>
          <a:prstGeom prst="rect">
            <a:avLst/>
          </a:prstGeom>
          <a:noFill/>
          <a:ln>
            <a:noFill/>
          </a:ln>
        </p:spPr>
        <p:txBody>
          <a:bodyPr anchorCtr="0" anchor="ctr" bIns="91425" lIns="91425" rIns="91425" tIns="91425">
            <a:noAutofit/>
          </a:bodyPr>
          <a:lstStyle/>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Clr>
                <a:schemeClr val="dk1"/>
              </a:buClr>
              <a:buSzPct val="61111"/>
              <a:buFont typeface="Arial"/>
              <a:buNone/>
            </a:pPr>
            <a:r>
              <a:rPr b="1" lang="en-US" sz="1800">
                <a:latin typeface="Courier New"/>
                <a:ea typeface="Courier New"/>
                <a:cs typeface="Courier New"/>
                <a:sym typeface="Courier New"/>
              </a:rPr>
              <a:t>class Pet:</a:t>
            </a:r>
          </a:p>
          <a:p>
            <a:pPr indent="387350" lvl="0" rtl="0">
              <a:spcBef>
                <a:spcPts val="0"/>
              </a:spcBef>
              <a:buClr>
                <a:schemeClr val="dk1"/>
              </a:buClr>
              <a:buSzPct val="61111"/>
              <a:buFont typeface="Arial"/>
              <a:buNone/>
            </a:pPr>
            <a:r>
              <a:rPr b="1" lang="en-US" sz="1800">
                <a:latin typeface="Courier New"/>
                <a:ea typeface="Courier New"/>
                <a:cs typeface="Courier New"/>
                <a:sym typeface="Courier New"/>
              </a:rPr>
              <a:t>def __init__(self, name, age):</a:t>
            </a:r>
          </a:p>
          <a:p>
            <a:pPr indent="457200" lvl="0" marL="457200" rtl="0">
              <a:spcBef>
                <a:spcPts val="0"/>
              </a:spcBef>
              <a:buNone/>
            </a:pPr>
            <a:r>
              <a:rPr b="1" lang="en-US" sz="1800">
                <a:latin typeface="Courier New"/>
                <a:ea typeface="Courier New"/>
                <a:cs typeface="Courier New"/>
                <a:sym typeface="Courier New"/>
              </a:rPr>
              <a:t>self.name = name </a:t>
            </a:r>
          </a:p>
          <a:p>
            <a:pPr indent="457200" lvl="0" marL="457200" rtl="0">
              <a:spcBef>
                <a:spcPts val="0"/>
              </a:spcBef>
              <a:buNone/>
            </a:pPr>
            <a:r>
              <a:rPr b="1" lang="en-US" sz="1800">
                <a:latin typeface="Courier New"/>
                <a:ea typeface="Courier New"/>
                <a:cs typeface="Courier New"/>
                <a:sym typeface="Courier New"/>
              </a:rPr>
              <a:t>self.age = age</a:t>
            </a:r>
          </a:p>
          <a:p>
            <a:pPr indent="457200" lvl="0" marL="457200" rtl="0">
              <a:spcBef>
                <a:spcPts val="0"/>
              </a:spcBef>
              <a:buNone/>
            </a:pPr>
            <a:r>
              <a:rPr b="1" lang="en-US" sz="1800">
                <a:latin typeface="Courier New"/>
                <a:ea typeface="Courier New"/>
                <a:cs typeface="Courier New"/>
                <a:sym typeface="Courier New"/>
              </a:rPr>
              <a:t>				</a:t>
            </a:r>
          </a:p>
          <a:p>
            <a:pPr lvl="0">
              <a:spcBef>
                <a:spcPts val="0"/>
              </a:spcBef>
              <a:buNone/>
            </a:pPr>
            <a:r>
              <a:rPr b="1" lang="en-US" sz="1800">
                <a:latin typeface="Courier New"/>
                <a:ea typeface="Courier New"/>
                <a:cs typeface="Courier New"/>
                <a:sym typeface="Courier New"/>
              </a:rPr>
              <a:t># class inheriting Pet class</a:t>
            </a:r>
          </a:p>
          <a:p>
            <a:pPr lvl="0">
              <a:spcBef>
                <a:spcPts val="0"/>
              </a:spcBef>
              <a:buClr>
                <a:schemeClr val="dk1"/>
              </a:buClr>
              <a:buSzPct val="61111"/>
              <a:buFont typeface="Arial"/>
              <a:buNone/>
            </a:pPr>
            <a:r>
              <a:rPr b="1" lang="en-US" sz="1800">
                <a:latin typeface="Courier New"/>
                <a:ea typeface="Courier New"/>
                <a:cs typeface="Courier New"/>
                <a:sym typeface="Courier New"/>
              </a:rPr>
              <a:t>class Dog(Pet):</a:t>
            </a:r>
            <a:br>
              <a:rPr b="1" lang="en-US" sz="1800">
                <a:latin typeface="Courier New"/>
                <a:ea typeface="Courier New"/>
                <a:cs typeface="Courier New"/>
                <a:sym typeface="Courier New"/>
              </a:rPr>
            </a:br>
            <a:r>
              <a:rPr b="1" lang="en-US" sz="1800">
                <a:latin typeface="Courier New"/>
                <a:ea typeface="Courier New"/>
                <a:cs typeface="Courier New"/>
                <a:sym typeface="Courier New"/>
              </a:rPr>
              <a:t>       def sound(self):			</a:t>
            </a:r>
          </a:p>
          <a:p>
            <a:pPr lvl="0">
              <a:spcBef>
                <a:spcPts val="0"/>
              </a:spcBef>
              <a:buClr>
                <a:schemeClr val="dk1"/>
              </a:buClr>
              <a:buSzPct val="61111"/>
              <a:buFont typeface="Arial"/>
              <a:buNone/>
            </a:pPr>
            <a:r>
              <a:rPr b="1" lang="en-US" sz="1800">
                <a:latin typeface="Courier New"/>
                <a:ea typeface="Courier New"/>
                <a:cs typeface="Courier New"/>
                <a:sym typeface="Courier New"/>
              </a:rPr>
              <a:t>          print("Bow Bow..")</a:t>
            </a:r>
          </a:p>
          <a:p>
            <a:pPr lvl="0">
              <a:spcBef>
                <a:spcPts val="0"/>
              </a:spcBef>
              <a:buNone/>
            </a:pPr>
            <a:r>
              <a:t/>
            </a:r>
            <a:endParaRPr b="1" sz="1800">
              <a:solidFill>
                <a:schemeClr val="dk1"/>
              </a:solidFill>
              <a:latin typeface="Courier New"/>
              <a:ea typeface="Courier New"/>
              <a:cs typeface="Courier New"/>
              <a:sym typeface="Courier New"/>
            </a:endParaRPr>
          </a:p>
          <a:p>
            <a:pPr lvl="0">
              <a:spcBef>
                <a:spcPts val="0"/>
              </a:spcBef>
              <a:buClr>
                <a:schemeClr val="dk1"/>
              </a:buClr>
              <a:buSzPct val="61111"/>
              <a:buFont typeface="Arial"/>
              <a:buNone/>
            </a:pPr>
            <a:r>
              <a:rPr b="1" lang="en-US" sz="1800">
                <a:solidFill>
                  <a:schemeClr val="dk1"/>
                </a:solidFill>
                <a:latin typeface="Courier New"/>
                <a:ea typeface="Courier New"/>
                <a:cs typeface="Courier New"/>
                <a:sym typeface="Courier New"/>
              </a:rPr>
              <a:t># class inheriting Pet class</a:t>
            </a:r>
            <a:r>
              <a:rPr b="1" lang="en-US" sz="1800">
                <a:latin typeface="Courier New"/>
                <a:ea typeface="Courier New"/>
                <a:cs typeface="Courier New"/>
                <a:sym typeface="Courier New"/>
              </a:rPr>
              <a:t>					</a:t>
            </a:r>
          </a:p>
          <a:p>
            <a:pPr lvl="0">
              <a:spcBef>
                <a:spcPts val="0"/>
              </a:spcBef>
              <a:buClr>
                <a:schemeClr val="dk1"/>
              </a:buClr>
              <a:buSzPct val="61111"/>
              <a:buFont typeface="Arial"/>
              <a:buNone/>
            </a:pPr>
            <a:r>
              <a:rPr b="1" lang="en-US" sz="1800">
                <a:latin typeface="Courier New"/>
                <a:ea typeface="Courier New"/>
                <a:cs typeface="Courier New"/>
                <a:sym typeface="Courier New"/>
              </a:rPr>
              <a:t>class Cat(Pet):</a:t>
            </a:r>
            <a:br>
              <a:rPr b="1" lang="en-US" sz="1800">
                <a:latin typeface="Courier New"/>
                <a:ea typeface="Courier New"/>
                <a:cs typeface="Courier New"/>
                <a:sym typeface="Courier New"/>
              </a:rPr>
            </a:br>
            <a:r>
              <a:rPr b="1" lang="en-US" sz="1800">
                <a:latin typeface="Courier New"/>
                <a:ea typeface="Courier New"/>
                <a:cs typeface="Courier New"/>
                <a:sym typeface="Courier New"/>
              </a:rPr>
              <a:t>       def sound(self):</a:t>
            </a:r>
          </a:p>
          <a:p>
            <a:pPr lvl="0">
              <a:spcBef>
                <a:spcPts val="0"/>
              </a:spcBef>
              <a:buNone/>
            </a:pPr>
            <a:r>
              <a:rPr b="1" lang="en-US" sz="1800">
                <a:latin typeface="Courier New"/>
                <a:ea typeface="Courier New"/>
                <a:cs typeface="Courier New"/>
                <a:sym typeface="Courier New"/>
              </a:rPr>
              <a:t>          print("Meow Meow..")</a:t>
            </a:r>
            <a:br>
              <a:rPr b="1" lang="en-US" sz="1800">
                <a:latin typeface="Courier New"/>
                <a:ea typeface="Courier New"/>
                <a:cs typeface="Courier New"/>
                <a:sym typeface="Courier New"/>
              </a:rPr>
            </a:br>
          </a:p>
          <a:p>
            <a:pPr lvl="0">
              <a:spcBef>
                <a:spcPts val="0"/>
              </a:spcBef>
              <a:buClr>
                <a:schemeClr val="dk1"/>
              </a:buClr>
              <a:buSzPct val="61111"/>
              <a:buFont typeface="Arial"/>
              <a:buNone/>
            </a:pPr>
            <a:r>
              <a:rPr b="1" lang="en-US" sz="1800">
                <a:solidFill>
                  <a:schemeClr val="dk1"/>
                </a:solidFill>
                <a:latin typeface="Courier New"/>
                <a:ea typeface="Courier New"/>
                <a:cs typeface="Courier New"/>
                <a:sym typeface="Courier New"/>
              </a:rPr>
              <a:t># class inheriting Pet class</a:t>
            </a:r>
            <a:r>
              <a:rPr b="1" lang="en-US" sz="1800">
                <a:latin typeface="Courier New"/>
                <a:ea typeface="Courier New"/>
                <a:cs typeface="Courier New"/>
                <a:sym typeface="Courier New"/>
              </a:rPr>
              <a:t>				</a:t>
            </a:r>
          </a:p>
          <a:p>
            <a:pPr lvl="0">
              <a:spcBef>
                <a:spcPts val="0"/>
              </a:spcBef>
              <a:buClr>
                <a:schemeClr val="dk1"/>
              </a:buClr>
              <a:buSzPct val="61111"/>
              <a:buFont typeface="Arial"/>
              <a:buNone/>
            </a:pPr>
            <a:r>
              <a:rPr b="1" lang="en-US" sz="1800">
                <a:latin typeface="Courier New"/>
                <a:ea typeface="Courier New"/>
                <a:cs typeface="Courier New"/>
                <a:sym typeface="Courier New"/>
              </a:rPr>
              <a:t>class Parrot(Pet):</a:t>
            </a:r>
            <a:br>
              <a:rPr b="1" lang="en-US" sz="1800">
                <a:latin typeface="Courier New"/>
                <a:ea typeface="Courier New"/>
                <a:cs typeface="Courier New"/>
                <a:sym typeface="Courier New"/>
              </a:rPr>
            </a:br>
            <a:r>
              <a:rPr b="1" lang="en-US" sz="1800">
                <a:latin typeface="Courier New"/>
                <a:ea typeface="Courier New"/>
                <a:cs typeface="Courier New"/>
                <a:sym typeface="Courier New"/>
              </a:rPr>
              <a:t>       def sound(self):			</a:t>
            </a:r>
          </a:p>
          <a:p>
            <a:pPr lvl="0">
              <a:spcBef>
                <a:spcPts val="0"/>
              </a:spcBef>
              <a:buClr>
                <a:schemeClr val="dk1"/>
              </a:buClr>
              <a:buSzPct val="61111"/>
              <a:buFont typeface="Arial"/>
              <a:buNone/>
            </a:pPr>
            <a:r>
              <a:rPr b="1" lang="en-US" sz="1800">
                <a:latin typeface="Courier New"/>
                <a:ea typeface="Courier New"/>
                <a:cs typeface="Courier New"/>
                <a:sym typeface="Courier New"/>
              </a:rPr>
              <a:t>          print("Hello I am {}".format(self.name)")</a:t>
            </a:r>
            <a:br>
              <a:rPr b="1" lang="en-US" sz="1800">
                <a:latin typeface="Courier New"/>
                <a:ea typeface="Courier New"/>
                <a:cs typeface="Courier New"/>
                <a:sym typeface="Courier New"/>
              </a:rPr>
            </a:br>
          </a:p>
          <a:p>
            <a:pPr lvl="0">
              <a:spcBef>
                <a:spcPts val="0"/>
              </a:spcBef>
              <a:buClr>
                <a:schemeClr val="dk1"/>
              </a:buClr>
              <a:buSzPct val="61111"/>
              <a:buFont typeface="Arial"/>
              <a:buNone/>
            </a:pPr>
            <a:br>
              <a:rPr b="1" lang="en-US" sz="1800">
                <a:latin typeface="Courier New"/>
                <a:ea typeface="Courier New"/>
                <a:cs typeface="Courier New"/>
                <a:sym typeface="Courier New"/>
              </a:rPr>
            </a:br>
          </a:p>
          <a:p>
            <a:pPr lvl="0">
              <a:spcBef>
                <a:spcPts val="0"/>
              </a:spcBef>
              <a:buClr>
                <a:schemeClr val="dk1"/>
              </a:buClr>
              <a:buSzPct val="61111"/>
              <a:buFont typeface="Arial"/>
              <a:buNone/>
            </a:pPr>
            <a:r>
              <a:rPr b="1" lang="en-US" sz="1800">
                <a:latin typeface="Courier New"/>
                <a:ea typeface="Courier New"/>
                <a:cs typeface="Courier New"/>
                <a:sym typeface="Courier New"/>
              </a:rPr>
              <a:t>				</a:t>
            </a:r>
          </a:p>
          <a:p>
            <a:pPr lvl="0">
              <a:spcBef>
                <a:spcPts val="0"/>
              </a:spcBef>
              <a:buClr>
                <a:schemeClr val="dk1"/>
              </a:buClr>
              <a:buSzPct val="61111"/>
              <a:buFont typeface="Arial"/>
              <a:buNone/>
            </a:pPr>
            <a:r>
              <a:rPr b="1" lang="en-US" sz="1800">
                <a:latin typeface="Courier New"/>
                <a:ea typeface="Courier New"/>
                <a:cs typeface="Courier New"/>
                <a:sym typeface="Courier New"/>
              </a:rPr>
              <a:t>			</a:t>
            </a:r>
          </a:p>
          <a:p>
            <a:pPr lvl="0">
              <a:spcBef>
                <a:spcPts val="0"/>
              </a:spcBef>
              <a:buClr>
                <a:schemeClr val="dk1"/>
              </a:buClr>
              <a:buSzPct val="61111"/>
              <a:buFont typeface="Arial"/>
              <a:buNone/>
            </a:pPr>
            <a:r>
              <a:rPr b="1" lang="en-US" sz="1800">
                <a:latin typeface="Courier New"/>
                <a:ea typeface="Courier New"/>
                <a:cs typeface="Courier New"/>
                <a:sym typeface="Courier New"/>
              </a:rPr>
              <a:t>		</a:t>
            </a:r>
          </a:p>
          <a:p>
            <a:pPr lvl="0" rtl="0">
              <a:spcBef>
                <a:spcPts val="0"/>
              </a:spcBef>
              <a:buNone/>
            </a:pPr>
            <a:r>
              <a:t/>
            </a:r>
            <a:endParaRPr b="1" sz="1800">
              <a:latin typeface="Courier New"/>
              <a:ea typeface="Courier New"/>
              <a:cs typeface="Courier New"/>
              <a:sym typeface="Courier New"/>
            </a:endParaRPr>
          </a:p>
          <a:p>
            <a:pPr lvl="0" rtl="0">
              <a:spcBef>
                <a:spcPts val="0"/>
              </a:spcBef>
              <a:buNone/>
            </a:pPr>
            <a:r>
              <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nvSpPr>
        <p:spPr>
          <a:xfrm>
            <a:off x="394800" y="1360950"/>
            <a:ext cx="8354400" cy="4136100"/>
          </a:xfrm>
          <a:prstGeom prst="rect">
            <a:avLst/>
          </a:prstGeom>
          <a:noFill/>
          <a:ln>
            <a:noFill/>
          </a:ln>
        </p:spPr>
        <p:txBody>
          <a:bodyPr anchorCtr="0" anchor="ctr" bIns="91425" lIns="91425" rIns="91425" tIns="91425">
            <a:noAutofit/>
          </a:bodyPr>
          <a:lstStyle/>
          <a:p>
            <a:pPr lvl="0" rtl="0">
              <a:spcBef>
                <a:spcPts val="0"/>
              </a:spcBef>
              <a:buNone/>
            </a:pPr>
            <a:r>
              <a:rPr b="1" lang="en-US" sz="1800">
                <a:solidFill>
                  <a:schemeClr val="dk1"/>
                </a:solidFill>
                <a:latin typeface="Courier New"/>
                <a:ea typeface="Courier New"/>
                <a:cs typeface="Courier New"/>
                <a:sym typeface="Courier New"/>
              </a:rPr>
              <a:t>					</a:t>
            </a:r>
          </a:p>
          <a:p>
            <a:pPr lvl="0" rtl="0">
              <a:spcBef>
                <a:spcPts val="0"/>
              </a:spcBef>
              <a:buNone/>
            </a:pPr>
            <a:r>
              <a:rPr b="1" lang="en-US" sz="1800">
                <a:solidFill>
                  <a:schemeClr val="dk1"/>
                </a:solidFill>
                <a:latin typeface="Courier New"/>
                <a:ea typeface="Courier New"/>
                <a:cs typeface="Courier New"/>
                <a:sym typeface="Courier New"/>
              </a:rPr>
              <a:t># pet 1</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p1 = Dog("Dozer", 4)</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			</a:t>
            </a:r>
          </a:p>
          <a:p>
            <a:pPr lvl="0" rtl="0">
              <a:spcBef>
                <a:spcPts val="0"/>
              </a:spcBef>
              <a:buNone/>
            </a:pPr>
            <a:r>
              <a:rPr b="1" lang="en-US" sz="1800">
                <a:solidFill>
                  <a:schemeClr val="dk1"/>
                </a:solidFill>
                <a:latin typeface="Courier New"/>
                <a:ea typeface="Courier New"/>
                <a:cs typeface="Courier New"/>
                <a:sym typeface="Courier New"/>
              </a:rPr>
              <a:t># pet 2</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p2 = Parrot("Django", 6)</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			</a:t>
            </a:r>
          </a:p>
          <a:p>
            <a:pPr lvl="0" rtl="0">
              <a:spcBef>
                <a:spcPts val="0"/>
              </a:spcBef>
              <a:buNone/>
            </a:pPr>
            <a:r>
              <a:rPr b="1" lang="en-US" sz="1800">
                <a:solidFill>
                  <a:schemeClr val="dk1"/>
                </a:solidFill>
                <a:latin typeface="Courier New"/>
                <a:ea typeface="Courier New"/>
                <a:cs typeface="Courier New"/>
                <a:sym typeface="Courier New"/>
              </a:rPr>
              <a:t># pet 3</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p3 = Cat('Edward', 3)</a:t>
            </a:r>
          </a:p>
          <a:p>
            <a:pPr lvl="0" rtl="0">
              <a:spcBef>
                <a:spcPts val="0"/>
              </a:spcBef>
              <a:buNone/>
            </a:pPr>
            <a:r>
              <a:rPr b="1" lang="en-US" sz="1800">
                <a:solidFill>
                  <a:schemeClr val="dk1"/>
                </a:solidFill>
                <a:latin typeface="Courier New"/>
                <a:ea typeface="Courier New"/>
                <a:cs typeface="Courier New"/>
                <a:sym typeface="Courier New"/>
              </a:rPr>
              <a:t>			</a:t>
            </a:r>
          </a:p>
          <a:p>
            <a:pPr lvl="0" rtl="0">
              <a:spcBef>
                <a:spcPts val="0"/>
              </a:spcBef>
              <a:buNone/>
            </a:pPr>
            <a:r>
              <a:rPr b="1" lang="en-US" sz="1800">
                <a:solidFill>
                  <a:schemeClr val="dk1"/>
                </a:solidFill>
                <a:latin typeface="Courier New"/>
                <a:ea typeface="Courier New"/>
                <a:cs typeface="Courier New"/>
                <a:sym typeface="Courier New"/>
              </a:rPr>
              <a:t>p1.sound()</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p2.sound()</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p3.sound()</a:t>
            </a:r>
          </a:p>
        </p:txBody>
      </p:sp>
      <p:sp>
        <p:nvSpPr>
          <p:cNvPr id="77" name="Shape 77"/>
          <p:cNvSpPr txBox="1"/>
          <p:nvPr/>
        </p:nvSpPr>
        <p:spPr>
          <a:xfrm>
            <a:off x="235675" y="388875"/>
            <a:ext cx="8024400" cy="792000"/>
          </a:xfrm>
          <a:prstGeom prst="rect">
            <a:avLst/>
          </a:prstGeom>
          <a:noFill/>
          <a:ln>
            <a:noFill/>
          </a:ln>
        </p:spPr>
        <p:txBody>
          <a:bodyPr anchorCtr="0" anchor="t" bIns="91425" lIns="91425" rIns="91425" tIns="91425">
            <a:noAutofit/>
          </a:bodyPr>
          <a:lstStyle/>
          <a:p>
            <a:pPr lvl="0">
              <a:spcBef>
                <a:spcPts val="0"/>
              </a:spcBef>
              <a:buNone/>
            </a:pPr>
            <a:r>
              <a:rPr b="1" lang="en-US" sz="3600">
                <a:latin typeface="Roboto"/>
                <a:ea typeface="Roboto"/>
                <a:cs typeface="Roboto"/>
                <a:sym typeface="Roboto"/>
              </a:rPr>
              <a:t>Continued from the previous Problem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293175" y="522625"/>
            <a:ext cx="8169600" cy="5455800"/>
          </a:xfrm>
          <a:prstGeom prst="rect">
            <a:avLst/>
          </a:prstGeom>
          <a:noFill/>
          <a:ln>
            <a:noFill/>
          </a:ln>
        </p:spPr>
        <p:txBody>
          <a:bodyPr anchorCtr="0" anchor="ctr" bIns="91425" lIns="91425" rIns="91425" tIns="91425">
            <a:noAutofit/>
          </a:bodyPr>
          <a:lstStyle/>
          <a:p>
            <a:pPr lvl="0" rtl="0">
              <a:spcBef>
                <a:spcPts val="0"/>
              </a:spcBef>
              <a:buNone/>
            </a:pPr>
            <a:r>
              <a:rPr b="1" lang="en-US" sz="3000">
                <a:latin typeface="Roboto"/>
                <a:ea typeface="Roboto"/>
                <a:cs typeface="Roboto"/>
                <a:sym typeface="Roboto"/>
              </a:rPr>
              <a:t>Overriding and super</a:t>
            </a:r>
          </a:p>
          <a:p>
            <a:pPr lvl="0" rtl="0">
              <a:spcBef>
                <a:spcPts val="0"/>
              </a:spcBef>
              <a:buNone/>
            </a:pPr>
            <a:r>
              <a:t/>
            </a:r>
            <a:endParaRPr sz="3000">
              <a:latin typeface="Roboto"/>
              <a:ea typeface="Roboto"/>
              <a:cs typeface="Roboto"/>
              <a:sym typeface="Roboto"/>
            </a:endParaRPr>
          </a:p>
          <a:p>
            <a:pPr lvl="0">
              <a:spcBef>
                <a:spcPts val="0"/>
              </a:spcBef>
              <a:buNone/>
            </a:pPr>
            <a:r>
              <a:rPr lang="en-US" sz="2400">
                <a:latin typeface="Roboto"/>
                <a:ea typeface="Roboto"/>
                <a:cs typeface="Roboto"/>
                <a:sym typeface="Roboto"/>
              </a:rPr>
              <a:t>A super() call can be made inside any method, not just __init__. </a:t>
            </a:r>
          </a:p>
          <a:p>
            <a:pPr lvl="0">
              <a:spcBef>
                <a:spcPts val="0"/>
              </a:spcBef>
              <a:buNone/>
            </a:pPr>
            <a:r>
              <a:t/>
            </a:r>
            <a:endParaRPr sz="2400">
              <a:latin typeface="Roboto"/>
              <a:ea typeface="Roboto"/>
              <a:cs typeface="Roboto"/>
              <a:sym typeface="Roboto"/>
            </a:endParaRPr>
          </a:p>
          <a:p>
            <a:pPr lvl="0">
              <a:spcBef>
                <a:spcPts val="0"/>
              </a:spcBef>
              <a:buNone/>
            </a:pPr>
            <a:r>
              <a:t/>
            </a:r>
            <a:endParaRPr sz="2400">
              <a:latin typeface="Roboto"/>
              <a:ea typeface="Roboto"/>
              <a:cs typeface="Roboto"/>
              <a:sym typeface="Roboto"/>
            </a:endParaRPr>
          </a:p>
          <a:p>
            <a:pPr lvl="0">
              <a:spcBef>
                <a:spcPts val="0"/>
              </a:spcBef>
              <a:buNone/>
            </a:pPr>
            <a:r>
              <a:rPr lang="en-US" sz="2400">
                <a:latin typeface="Roboto"/>
                <a:ea typeface="Roboto"/>
                <a:cs typeface="Roboto"/>
                <a:sym typeface="Roboto"/>
              </a:rPr>
              <a:t>This means all methods can be </a:t>
            </a:r>
            <a:r>
              <a:rPr lang="en-US" sz="2400">
                <a:latin typeface="Roboto"/>
                <a:ea typeface="Roboto"/>
                <a:cs typeface="Roboto"/>
                <a:sym typeface="Roboto"/>
              </a:rPr>
              <a:t>modified</a:t>
            </a:r>
            <a:r>
              <a:rPr lang="en-US" sz="2400">
                <a:latin typeface="Roboto"/>
                <a:ea typeface="Roboto"/>
                <a:cs typeface="Roboto"/>
                <a:sym typeface="Roboto"/>
              </a:rPr>
              <a:t> via overriding and calls to super. The call to super can also be made at any point in the method; we don't have to make the call as the  line in the method. </a:t>
            </a:r>
          </a:p>
          <a:p>
            <a:pPr lvl="0">
              <a:spcBef>
                <a:spcPts val="0"/>
              </a:spcBef>
              <a:buNone/>
            </a:pPr>
            <a:r>
              <a:t/>
            </a:r>
            <a:endParaRPr sz="2400">
              <a:latin typeface="Roboto"/>
              <a:ea typeface="Roboto"/>
              <a:cs typeface="Roboto"/>
              <a:sym typeface="Roboto"/>
            </a:endParaRPr>
          </a:p>
          <a:p>
            <a:pPr lvl="0" rtl="0">
              <a:spcBef>
                <a:spcPts val="0"/>
              </a:spcBef>
              <a:buNone/>
            </a:pPr>
            <a:r>
              <a:rPr lang="en-US" sz="2400">
                <a:latin typeface="Roboto"/>
                <a:ea typeface="Roboto"/>
                <a:cs typeface="Roboto"/>
                <a:sym typeface="Roboto"/>
              </a:rPr>
              <a:t>For example, we may need to manipulate the incoming parameter before forwarding them to the superclass.</a:t>
            </a:r>
          </a:p>
          <a:p>
            <a:pPr lvl="0" rtl="0">
              <a:spcBef>
                <a:spcPts val="0"/>
              </a:spcBef>
              <a:buNone/>
            </a:pPr>
            <a:r>
              <a:t/>
            </a:r>
            <a:endParaRPr sz="3000">
              <a:latin typeface="Roboto"/>
              <a:ea typeface="Roboto"/>
              <a:cs typeface="Roboto"/>
              <a:sym typeface="Roboto"/>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589175" y="443600"/>
            <a:ext cx="7649100" cy="5098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US" sz="4800">
                <a:latin typeface="Roboto"/>
                <a:ea typeface="Roboto"/>
                <a:cs typeface="Roboto"/>
                <a:sym typeface="Roboto"/>
              </a:rPr>
              <a:t>Polymorphism </a:t>
            </a:r>
          </a:p>
          <a:p>
            <a:pPr lvl="0">
              <a:spcBef>
                <a:spcPts val="0"/>
              </a:spcBef>
              <a:buNone/>
            </a:pPr>
            <a:r>
              <a:rPr b="1" lang="en-US" sz="4800">
                <a:latin typeface="Roboto"/>
                <a:ea typeface="Roboto"/>
                <a:cs typeface="Roboto"/>
                <a:sym typeface="Roboto"/>
              </a:rPr>
              <a:t>	</a:t>
            </a:r>
          </a:p>
          <a:p>
            <a:pPr lvl="0">
              <a:spcBef>
                <a:spcPts val="0"/>
              </a:spcBef>
              <a:buNone/>
            </a:pPr>
            <a:r>
              <a:rPr b="1" lang="en-US" sz="4800">
                <a:latin typeface="Roboto"/>
                <a:ea typeface="Roboto"/>
                <a:cs typeface="Roboto"/>
                <a:sym typeface="Roboto"/>
              </a:rPr>
              <a:t>			</a:t>
            </a:r>
          </a:p>
          <a:p>
            <a:pPr lvl="0">
              <a:spcBef>
                <a:spcPts val="0"/>
              </a:spcBef>
              <a:buClr>
                <a:schemeClr val="dk1"/>
              </a:buClr>
              <a:buSzPct val="30555"/>
              <a:buFont typeface="Arial"/>
              <a:buNone/>
            </a:pPr>
            <a:r>
              <a:rPr lang="en-US" sz="3600">
                <a:latin typeface="Roboto"/>
                <a:ea typeface="Roboto"/>
                <a:cs typeface="Roboto"/>
                <a:sym typeface="Roboto"/>
              </a:rPr>
              <a:t>Allowing several different classes to use the same general method names.</a:t>
            </a:r>
            <a:r>
              <a:rPr b="1" lang="en-US" sz="3600">
                <a:latin typeface="Roboto"/>
                <a:ea typeface="Roboto"/>
                <a:cs typeface="Roboto"/>
                <a:sym typeface="Roboto"/>
              </a:rPr>
              <a:t> </a:t>
            </a:r>
          </a:p>
          <a:p>
            <a:pPr lvl="0">
              <a:spcBef>
                <a:spcPts val="0"/>
              </a:spcBef>
              <a:buClr>
                <a:schemeClr val="dk1"/>
              </a:buClr>
              <a:buSzPct val="25000"/>
              <a:buFont typeface="Arial"/>
              <a:buNone/>
            </a:pPr>
            <a:r>
              <a:rPr b="1" lang="en-US" sz="4800">
                <a:latin typeface="Roboto"/>
                <a:ea typeface="Roboto"/>
                <a:cs typeface="Roboto"/>
                <a:sym typeface="Roboto"/>
              </a:rPr>
              <a:t>				</a:t>
            </a:r>
          </a:p>
          <a:p>
            <a:pPr lvl="0">
              <a:spcBef>
                <a:spcPts val="0"/>
              </a:spcBef>
              <a:buClr>
                <a:schemeClr val="dk1"/>
              </a:buClr>
              <a:buSzPct val="25000"/>
              <a:buFont typeface="Arial"/>
              <a:buNone/>
            </a:pPr>
            <a:r>
              <a:rPr b="1" lang="en-US" sz="4800">
                <a:latin typeface="Roboto"/>
                <a:ea typeface="Roboto"/>
                <a:cs typeface="Roboto"/>
                <a:sym typeface="Roboto"/>
              </a:rPr>
              <a:t>			</a:t>
            </a:r>
          </a:p>
          <a:p>
            <a:pPr lvl="0">
              <a:spcBef>
                <a:spcPts val="0"/>
              </a:spcBef>
              <a:buClr>
                <a:schemeClr val="dk1"/>
              </a:buClr>
              <a:buSzPct val="25000"/>
              <a:buFont typeface="Arial"/>
              <a:buNone/>
            </a:pPr>
            <a:r>
              <a:rPr b="1" lang="en-US" sz="4800">
                <a:latin typeface="Roboto"/>
                <a:ea typeface="Roboto"/>
                <a:cs typeface="Roboto"/>
                <a:sym typeface="Roboto"/>
              </a:rPr>
              <a:t>		</a:t>
            </a:r>
          </a:p>
          <a:p>
            <a:pPr lvl="0">
              <a:spcBef>
                <a:spcPts val="0"/>
              </a:spcBef>
              <a:buNone/>
            </a:pPr>
            <a:r>
              <a:t/>
            </a:r>
            <a:endParaRPr b="1" sz="4800">
              <a:latin typeface="Roboto"/>
              <a:ea typeface="Roboto"/>
              <a:cs typeface="Roboto"/>
              <a:sym typeface="Roboto"/>
            </a:endParaRPr>
          </a:p>
          <a:p>
            <a:pPr lvl="0">
              <a:spcBef>
                <a:spcPts val="0"/>
              </a:spcBef>
              <a:buNone/>
            </a:pPr>
            <a:r>
              <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446175" y="866825"/>
            <a:ext cx="8094600" cy="5022300"/>
          </a:xfrm>
          <a:prstGeom prst="rect">
            <a:avLst/>
          </a:prstGeom>
          <a:noFill/>
          <a:ln>
            <a:noFill/>
          </a:ln>
        </p:spPr>
        <p:txBody>
          <a:bodyPr anchorCtr="0" anchor="t" bIns="91425" lIns="91425" rIns="91425" tIns="91425">
            <a:noAutofit/>
          </a:bodyPr>
          <a:lstStyle/>
          <a:p>
            <a:pPr lvl="0">
              <a:spcBef>
                <a:spcPts val="0"/>
              </a:spcBef>
              <a:buNone/>
            </a:pPr>
            <a:r>
              <a:rPr b="1" lang="en-US" sz="4800">
                <a:latin typeface="Roboto"/>
                <a:ea typeface="Roboto"/>
                <a:cs typeface="Roboto"/>
                <a:sym typeface="Roboto"/>
              </a:rPr>
              <a:t>Overloading Operators</a:t>
            </a:r>
          </a:p>
          <a:p>
            <a:pPr lvl="0">
              <a:spcBef>
                <a:spcPts val="0"/>
              </a:spcBef>
              <a:buNone/>
            </a:pPr>
            <a:r>
              <a:t/>
            </a:r>
            <a:endParaRPr b="1" sz="4800">
              <a:latin typeface="Roboto"/>
              <a:ea typeface="Roboto"/>
              <a:cs typeface="Roboto"/>
              <a:sym typeface="Roboto"/>
            </a:endParaRPr>
          </a:p>
          <a:p>
            <a:pPr lvl="0">
              <a:spcBef>
                <a:spcPts val="0"/>
              </a:spcBef>
              <a:buClr>
                <a:schemeClr val="dk1"/>
              </a:buClr>
              <a:buSzPct val="45833"/>
              <a:buFont typeface="Arial"/>
              <a:buNone/>
            </a:pPr>
            <a:r>
              <a:rPr lang="en-US" sz="2400">
                <a:latin typeface="Roboto"/>
                <a:ea typeface="Roboto"/>
                <a:cs typeface="Roboto"/>
                <a:sym typeface="Roboto"/>
              </a:rPr>
              <a:t>A class can implement certain operations that are invoked by special syntax (such as arithmetic operations or subscripting and slicing) by defining methods with special names. This is Python’s approach to operator overloading, allowing the classes to define their own behaviour with respect to language operators. </a:t>
            </a:r>
          </a:p>
          <a:p>
            <a:pPr lvl="0">
              <a:spcBef>
                <a:spcPts val="0"/>
              </a:spcBef>
              <a:buClr>
                <a:schemeClr val="dk1"/>
              </a:buClr>
              <a:buSzPct val="45833"/>
              <a:buFont typeface="Arial"/>
              <a:buNone/>
            </a:pPr>
            <a:r>
              <a:rPr b="1" lang="en-US" sz="2400">
                <a:latin typeface="Roboto"/>
                <a:ea typeface="Roboto"/>
                <a:cs typeface="Roboto"/>
                <a:sym typeface="Roboto"/>
              </a:rPr>
              <a:t>				</a:t>
            </a:r>
          </a:p>
          <a:p>
            <a:pPr lvl="0">
              <a:spcBef>
                <a:spcPts val="0"/>
              </a:spcBef>
              <a:buClr>
                <a:schemeClr val="dk1"/>
              </a:buClr>
              <a:buSzPct val="45833"/>
              <a:buFont typeface="Arial"/>
              <a:buNone/>
            </a:pPr>
            <a:r>
              <a:rPr b="1" lang="en-US" sz="2400">
                <a:latin typeface="Roboto"/>
                <a:ea typeface="Roboto"/>
                <a:cs typeface="Roboto"/>
                <a:sym typeface="Roboto"/>
              </a:rPr>
              <a:t>			</a:t>
            </a:r>
          </a:p>
          <a:p>
            <a:pPr lvl="0">
              <a:spcBef>
                <a:spcPts val="0"/>
              </a:spcBef>
              <a:buClr>
                <a:schemeClr val="dk1"/>
              </a:buClr>
              <a:buSzPct val="45833"/>
              <a:buFont typeface="Arial"/>
              <a:buNone/>
            </a:pPr>
            <a:r>
              <a:rPr b="1" lang="en-US" sz="2400">
                <a:latin typeface="Roboto"/>
                <a:ea typeface="Roboto"/>
                <a:cs typeface="Roboto"/>
                <a:sym typeface="Roboto"/>
              </a:rPr>
              <a:t>		</a:t>
            </a:r>
          </a:p>
          <a:p>
            <a:pPr lvl="0" rtl="0">
              <a:spcBef>
                <a:spcPts val="0"/>
              </a:spcBef>
              <a:buClr>
                <a:srgbClr val="000000"/>
              </a:buClr>
              <a:buFont typeface="Arial"/>
              <a:buNone/>
            </a:pPr>
            <a:r>
              <a:t/>
            </a:r>
            <a:endParaRPr b="1"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