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Tahoma"/>
      <p:regular r:id="rId17"/>
      <p:bold r:id="rId18"/>
    </p:embeddedFont>
    <p:embeddedFont>
      <p:font typeface="Helvetica Neue Light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22" Type="http://schemas.openxmlformats.org/officeDocument/2006/relationships/font" Target="fonts/HelveticaNeueLight-boldItalic.fntdata"/><Relationship Id="rId21" Type="http://schemas.openxmlformats.org/officeDocument/2006/relationships/font" Target="fonts/HelveticaNeueLight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Tahoma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HelveticaNeueLight-regular.fntdata"/><Relationship Id="rId1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9296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190500" lvl="5" marL="1879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190500" lvl="6" marL="218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190500" lvl="7" marL="2501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190500" lvl="8" marL="28067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561681" y="2199481"/>
            <a:ext cx="5868986" cy="207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32581" y="199231"/>
            <a:ext cx="5868986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089944" y="-532605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9712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62462" y="1600200"/>
            <a:ext cx="4071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1586" y="6370637"/>
            <a:ext cx="9145586" cy="495299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498975" y="6486525"/>
            <a:ext cx="4271962" cy="27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Author: Vamsi Kurama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90486" y="6489700"/>
            <a:ext cx="4572000" cy="27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Programming: A Modern Approach</a:t>
            </a:r>
          </a:p>
        </p:txBody>
      </p:sp>
      <p:sp>
        <p:nvSpPr>
          <p:cNvPr id="13" name="Shape 13"/>
          <p:cNvSpPr txBox="1"/>
          <p:nvPr/>
        </p:nvSpPr>
        <p:spPr>
          <a:xfrm rot="-5400000">
            <a:off x="6575425" y="3155950"/>
            <a:ext cx="4729161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2017 Pearson India Education Services Pvt. Ltd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68925" t="0"/>
          <a:stretch/>
        </p:blipFill>
        <p:spPr>
          <a:xfrm>
            <a:off x="7454900" y="64357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31074" r="0" t="0"/>
          <a:stretch/>
        </p:blipFill>
        <p:spPr>
          <a:xfrm>
            <a:off x="7829550" y="6370637"/>
            <a:ext cx="1090612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1082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</a:rPr>
              <a:t>Python Programming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</a:rPr>
              <a:t>A Modern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353500" y="1496500"/>
            <a:ext cx="8083500" cy="45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Consider a simple print function call. What if we misspelt print as Print ? Note the capitalization. In this case, Python raises a syntax error.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Print("Hello World")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NameError: name 'Print' is not defined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&gt;&gt;&gt; print("Hello World")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53500" y="636300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Introduction to Exceptions.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1000200" y="1013700"/>
            <a:ext cx="7143600" cy="48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• Accessing a non−existent dictionary key will raise a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KeyError</a:t>
            </a:r>
            <a:r>
              <a:rPr lang="en-US" sz="1800"/>
              <a:t> exception.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• Searching a list for a non−existent value will raise a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ValueError</a:t>
            </a:r>
            <a:r>
              <a:rPr lang="en-US" sz="1800"/>
              <a:t> exception.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• Calling a </a:t>
            </a:r>
            <a:r>
              <a:rPr lang="en-US" sz="1800"/>
              <a:t>nonexistent</a:t>
            </a:r>
            <a:r>
              <a:rPr lang="en-US" sz="1800"/>
              <a:t> method will raise an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AttributeError</a:t>
            </a:r>
            <a:r>
              <a:rPr lang="en-US" sz="1800"/>
              <a:t> exception.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• Referencing a </a:t>
            </a:r>
            <a:r>
              <a:rPr lang="en-US" sz="1800"/>
              <a:t>nonexistent</a:t>
            </a:r>
            <a:r>
              <a:rPr lang="en-US" sz="1800"/>
              <a:t> variable will raise a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NameError</a:t>
            </a:r>
            <a:r>
              <a:rPr lang="en-US" sz="1800"/>
              <a:t> exception.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• Mixing </a:t>
            </a:r>
            <a:r>
              <a:rPr lang="en-US" sz="1800"/>
              <a:t>data types</a:t>
            </a:r>
            <a:r>
              <a:rPr lang="en-US" sz="1800"/>
              <a:t> without coercion will raise a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TypeError</a:t>
            </a:r>
            <a:r>
              <a:rPr lang="en-US" sz="1800"/>
              <a:t> exception.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000200" y="600975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Different Exceptions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1000050" y="1743150"/>
            <a:ext cx="71439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text = input('Enter something ... 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except EOFError: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print('Why did you do an EOF on me?')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except KeyboardInterrupt: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print('You cancelled the operation.')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print('You entered {}'.format(text))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94900" y="648100"/>
            <a:ext cx="72924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/>
              <a:t>Excepting </a:t>
            </a:r>
            <a:r>
              <a:rPr b="1" lang="en-US" sz="3600"/>
              <a:t>Exceptions</a:t>
            </a:r>
            <a:r>
              <a:rPr b="1" lang="en-US" sz="3600"/>
              <a:t> with 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3600"/>
              <a:t>try... and except... blocks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53825" y="1000050"/>
            <a:ext cx="77652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class ShortInputException(Exception):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A user-defined exception class.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def __init__(self, length, atleast):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Exception.__init__(self)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self.length = length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self.atleast = atleast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53825" y="706975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Defining Own Exceptions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19200" y="884400"/>
            <a:ext cx="79056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def divide_with_exception(number, divisor):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try: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print("{} / {} = {}".format(number, divisor, number / divisor * 1.0))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except ZeroDivisionError: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print("You can't divide by zero")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19200" y="884400"/>
            <a:ext cx="77589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4800">
                <a:latin typeface="Roboto"/>
                <a:ea typeface="Roboto"/>
                <a:cs typeface="Roboto"/>
                <a:sym typeface="Roboto"/>
              </a:rPr>
              <a:t>Exceptions are Exceptional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742350" y="2021175"/>
            <a:ext cx="7659300" cy="3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&gt;&gt;&gt; try: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...     raise KeyboardInterrupt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... finally: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...     print('Goodbye, world!')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Goodbye, world!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19200" y="495525"/>
            <a:ext cx="77589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800">
                <a:latin typeface="Roboto"/>
                <a:ea typeface="Roboto"/>
                <a:cs typeface="Roboto"/>
                <a:sym typeface="Roboto"/>
              </a:rPr>
              <a:t>Using Finally … for the must.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577350" y="1042800"/>
            <a:ext cx="7989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 sz="4800">
                <a:latin typeface="Roboto"/>
                <a:ea typeface="Roboto"/>
                <a:cs typeface="Roboto"/>
                <a:sym typeface="Roboto"/>
              </a:rPr>
              <a:t>Cleanup Actions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with open("myfile.txt") as f: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for line in f: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print(line, end="")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