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Tahoma"/>
      <p:regular r:id="rId17"/>
      <p:bold r:id="rId18"/>
    </p:embeddedFont>
    <p:embeddedFont>
      <p:font typeface="Helvetica Neue Light"/>
      <p:regular r:id="rId19"/>
      <p:bold r:id="rId20"/>
      <p:italic r:id="rId21"/>
      <p:boldItalic r:id="rId22"/>
    </p:embeddedFont>
    <p:embeddedFont>
      <p:font typeface="Roboto Mon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bold.fntdata"/><Relationship Id="rId22" Type="http://schemas.openxmlformats.org/officeDocument/2006/relationships/font" Target="fonts/HelveticaNeueLight-boldItalic.fntdata"/><Relationship Id="rId21" Type="http://schemas.openxmlformats.org/officeDocument/2006/relationships/font" Target="fonts/HelveticaNeueLight-italic.fntdata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Tahoma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HelveticaNeueLight-regular.fntdata"/><Relationship Id="rId18" Type="http://schemas.openxmlformats.org/officeDocument/2006/relationships/font" Target="fonts/Tahom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92968" y="1151929"/>
            <a:ext cx="73581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1651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317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4826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6477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8001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9652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11303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2827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892968" y="3536156"/>
            <a:ext cx="73581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1651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317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4826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6477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190500" lvl="5" marL="18796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ct val="76000"/>
              <a:buFont typeface="Helvetica Neue Light"/>
              <a:buChar char="•"/>
              <a:defRPr b="0" i="0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190500" lvl="6" marL="21844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ct val="76000"/>
              <a:buFont typeface="Helvetica Neue Light"/>
              <a:buChar char="•"/>
              <a:defRPr b="0" i="0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190500" lvl="7" marL="25019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ct val="76000"/>
              <a:buFont typeface="Helvetica Neue Light"/>
              <a:buChar char="•"/>
              <a:defRPr b="0" i="0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190500" lvl="8" marL="28067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ct val="76000"/>
              <a:buFont typeface="Helvetica Neue Light"/>
              <a:buChar char="•"/>
              <a:defRPr b="0" i="0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4437983" y="6505277"/>
            <a:ext cx="2589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25" lIns="35725" rIns="35725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- Cent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92968" y="2268140"/>
            <a:ext cx="73581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1651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317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4826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6477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8001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9652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11303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2827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4437983" y="6505277"/>
            <a:ext cx="2589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25" lIns="35725" rIns="35725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4437983" y="6505277"/>
            <a:ext cx="2589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25" lIns="35725" rIns="35725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 rot="5400000">
            <a:off x="4561681" y="2199481"/>
            <a:ext cx="5868986" cy="2076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 rot="5400000">
            <a:off x="332581" y="199231"/>
            <a:ext cx="5868986" cy="6076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622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ct val="59999"/>
              <a:buFont typeface="Noto Sans Symbols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4944" lvl="1" marL="742950" marR="0" rtl="0" algn="l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24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875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51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51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1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51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228600" y="303212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 rot="5400000">
            <a:off x="2089944" y="-532605"/>
            <a:ext cx="4572000" cy="8294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622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ct val="59999"/>
              <a:buFont typeface="Noto Sans Symbols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4944" lvl="1" marL="742950" marR="0" rtl="0" algn="l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24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875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51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51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1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51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0" i="0" sz="2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0" i="0" sz="12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0" i="0" sz="9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098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990033"/>
              </a:buClr>
              <a:buSzPct val="60000"/>
              <a:buFont typeface="Noto Sans Symbols"/>
              <a:buChar char="■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87959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24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875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51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51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1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51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0" i="0" sz="12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0" i="0" sz="9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228600" y="303212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1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1" i="0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ct val="59999"/>
              <a:buFont typeface="Noto Sans Symbols"/>
              <a:buChar char="■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1590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145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72719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20574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7800" lvl="5" marL="25146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7800" lvl="6" marL="29718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7800" lvl="7" marL="34290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7800" lvl="8" marL="38862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1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1" i="0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ct val="59999"/>
              <a:buFont typeface="Noto Sans Symbols"/>
              <a:buChar char="■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1590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145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72719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20574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7800" lvl="5" marL="25146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7800" lvl="6" marL="29718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7800" lvl="7" marL="34290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7800" lvl="8" marL="38862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228600" y="303212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239712" y="1600200"/>
            <a:ext cx="40703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622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ct val="59999"/>
              <a:buFont typeface="Noto Sans Symbols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0193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651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65735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54999"/>
              <a:buFont typeface="Noto Sans Symbols"/>
              <a:buChar char="■"/>
              <a:defRPr b="0" i="0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145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145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145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145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145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462462" y="1600200"/>
            <a:ext cx="407193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622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ct val="59999"/>
              <a:buFont typeface="Noto Sans Symbols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0193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651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65735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54999"/>
              <a:buFont typeface="Noto Sans Symbols"/>
              <a:buChar char="■"/>
              <a:defRPr b="0" i="0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145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145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145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145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145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-1586" y="6370637"/>
            <a:ext cx="9145586" cy="495299"/>
          </a:xfrm>
          <a:prstGeom prst="rect">
            <a:avLst/>
          </a:prstGeom>
          <a:solidFill>
            <a:srgbClr val="364395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/>
        </p:nvSpPr>
        <p:spPr>
          <a:xfrm>
            <a:off x="4498975" y="6486525"/>
            <a:ext cx="4271962" cy="2778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1" i="0" lang="en-US" sz="1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Author: Vamsi Kurama</a:t>
            </a:r>
          </a:p>
        </p:txBody>
      </p:sp>
      <p:sp>
        <p:nvSpPr>
          <p:cNvPr id="12" name="Shape 12"/>
          <p:cNvSpPr txBox="1"/>
          <p:nvPr/>
        </p:nvSpPr>
        <p:spPr>
          <a:xfrm>
            <a:off x="90486" y="6489700"/>
            <a:ext cx="4572000" cy="276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1" i="0" lang="en-US" sz="1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Python Programming: A Modern Approach</a:t>
            </a:r>
          </a:p>
        </p:txBody>
      </p:sp>
      <p:sp>
        <p:nvSpPr>
          <p:cNvPr id="13" name="Shape 13"/>
          <p:cNvSpPr txBox="1"/>
          <p:nvPr/>
        </p:nvSpPr>
        <p:spPr>
          <a:xfrm rot="-5400000">
            <a:off x="6575425" y="3155950"/>
            <a:ext cx="4729161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Copyright © 2017 Pearson India Education Services Pvt. Ltd</a:t>
            </a:r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1">
            <a:alphaModFix/>
          </a:blip>
          <a:srcRect b="0" l="0" r="68925" t="0"/>
          <a:stretch/>
        </p:blipFill>
        <p:spPr>
          <a:xfrm>
            <a:off x="7454900" y="6435725"/>
            <a:ext cx="36195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5"/>
          <p:cNvPicPr preferRelativeResize="0"/>
          <p:nvPr/>
        </p:nvPicPr>
        <p:blipFill rotWithShape="1">
          <a:blip r:embed="rId2">
            <a:alphaModFix/>
          </a:blip>
          <a:srcRect b="0" l="31074" r="0" t="0"/>
          <a:stretch/>
        </p:blipFill>
        <p:spPr>
          <a:xfrm>
            <a:off x="7829550" y="6370637"/>
            <a:ext cx="1090612" cy="4762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910828" y="1151929"/>
            <a:ext cx="73581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b" bIns="35725" lIns="35725" rIns="35725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5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Python Programming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892968" y="3536156"/>
            <a:ext cx="73581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25" lIns="35725" rIns="35725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Modern Approach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/>
        </p:nvSpPr>
        <p:spPr>
          <a:xfrm>
            <a:off x="494900" y="707050"/>
            <a:ext cx="8001000" cy="53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3600">
                <a:latin typeface="Roboto"/>
                <a:ea typeface="Roboto"/>
                <a:cs typeface="Roboto"/>
                <a:sym typeface="Roboto"/>
              </a:rPr>
              <a:t>Introducing Turtle.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3600">
              <a:latin typeface="Roboto"/>
              <a:ea typeface="Roboto"/>
              <a:cs typeface="Roboto"/>
              <a:sym typeface="Roboto"/>
            </a:endParaRP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			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Graphics is the discipline that underlies the representation and display of geometric shapes in two and three-dimensional shapes.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	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A Turtle graphics library provides an enjoyable and easy way to draw shapes in a window and gives you an opportunity to run several functions with an object.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		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The name is intended to suggest a way to think about the drawing process. Imagine a turtle crawling on a piece of paper with a pen tied to its tail.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-US" sz="2400">
                <a:latin typeface="Roboto"/>
                <a:ea typeface="Roboto"/>
                <a:cs typeface="Roboto"/>
                <a:sym typeface="Roboto"/>
              </a:rPr>
              <a:t>				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-US" sz="2400">
                <a:latin typeface="Roboto"/>
                <a:ea typeface="Roboto"/>
                <a:cs typeface="Roboto"/>
                <a:sym typeface="Roboto"/>
              </a:rPr>
              <a:t>			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-US" sz="2400">
                <a:latin typeface="Roboto"/>
                <a:ea typeface="Roboto"/>
                <a:cs typeface="Roboto"/>
                <a:sym typeface="Roboto"/>
              </a:rPr>
              <a:t>		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-US" sz="2400"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b="1" lang="en-US" sz="3600">
                <a:latin typeface="Roboto"/>
                <a:ea typeface="Roboto"/>
                <a:cs typeface="Roboto"/>
                <a:sym typeface="Roboto"/>
              </a:rPr>
              <a:t>				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b="1" lang="en-US" sz="3600">
                <a:latin typeface="Roboto"/>
                <a:ea typeface="Roboto"/>
                <a:cs typeface="Roboto"/>
                <a:sym typeface="Roboto"/>
              </a:rPr>
              <a:t>			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b="1" lang="en-US" sz="3600">
                <a:latin typeface="Roboto"/>
                <a:ea typeface="Roboto"/>
                <a:cs typeface="Roboto"/>
                <a:sym typeface="Roboto"/>
              </a:rPr>
              <a:t>		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b="1" sz="3600">
              <a:latin typeface="Roboto"/>
              <a:ea typeface="Roboto"/>
              <a:cs typeface="Roboto"/>
              <a:sym typeface="Roboto"/>
            </a:endParaRP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/>
        </p:nvSpPr>
        <p:spPr>
          <a:xfrm>
            <a:off x="725550" y="840750"/>
            <a:ext cx="7692900" cy="51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t = Turtle()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-US" sz="1800"/>
              <a:t>Creates a new Turtle object and open </a:t>
            </a:r>
            <a:r>
              <a:rPr lang="en-US" sz="1800"/>
              <a:t>sites</a:t>
            </a:r>
            <a:r>
              <a:rPr lang="en-US" sz="1800"/>
              <a:t> window. The window's drawing area is 200 pixels wide and 200 pixels high.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t = Turtle(400, 200)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Creates a new Turtle object and open sites window. The window's drawing area is 200 pixels wide and 200 pixels high.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1178400" y="589175"/>
            <a:ext cx="67872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US" sz="360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-US" sz="3600">
                <a:latin typeface="Roboto"/>
                <a:ea typeface="Roboto"/>
                <a:cs typeface="Roboto"/>
                <a:sym typeface="Roboto"/>
              </a:rPr>
              <a:t>Turtle Class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/>
        </p:nvSpPr>
        <p:spPr>
          <a:xfrm>
            <a:off x="813075" y="2109250"/>
            <a:ext cx="67872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813075" y="612725"/>
            <a:ext cx="67872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3600">
                <a:latin typeface="Roboto"/>
                <a:ea typeface="Roboto"/>
                <a:cs typeface="Roboto"/>
                <a:sym typeface="Roboto"/>
              </a:rPr>
              <a:t>Turtle Methods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718800" y="2109250"/>
            <a:ext cx="7706400" cy="3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After creating the turtle object as in previous slide use the necessary method to operate your turtle.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Syntactically,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t.turle_method(args)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Example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b="1" lang="en-US" sz="1800">
                <a:latin typeface="Roboto Mono"/>
                <a:ea typeface="Roboto Mono"/>
                <a:cs typeface="Roboto Mono"/>
                <a:sym typeface="Roboto Mono"/>
              </a:rPr>
              <a:t>t.forward(50)</a:t>
            </a:r>
          </a:p>
          <a:p>
            <a:pPr lvl="0">
              <a:spcBef>
                <a:spcPts val="0"/>
              </a:spcBef>
              <a:buNone/>
            </a:pPr>
            <a:r>
              <a:rPr b="1" lang="en-US" sz="1800">
                <a:latin typeface="Roboto Mono"/>
                <a:ea typeface="Roboto Mono"/>
                <a:cs typeface="Roboto Mono"/>
                <a:sym typeface="Roboto Mono"/>
              </a:rPr>
              <a:t>t.bk(90)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Roboto Mono"/>
                <a:ea typeface="Roboto Mono"/>
                <a:cs typeface="Roboto Mono"/>
                <a:sym typeface="Roboto Mono"/>
              </a:rPr>
              <a:t>t.down()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/>
        </p:nvSpPr>
        <p:spPr>
          <a:xfrm>
            <a:off x="462600" y="455900"/>
            <a:ext cx="8409300" cy="56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home</a:t>
            </a:r>
            <a:r>
              <a:rPr lang="en-US" sz="1800"/>
              <a:t> Move turtle to the origin – coordinates (0,0) – and set its heading to its start-orientation.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fd</a:t>
            </a:r>
            <a:r>
              <a:rPr lang="en-US" sz="1800"/>
              <a:t>  |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forward</a:t>
            </a:r>
            <a:r>
              <a:rPr lang="en-US" sz="1800"/>
              <a:t> Move the turtle forward by the specified distance, in the direction the turtle is headed.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bk</a:t>
            </a:r>
            <a:r>
              <a:rPr lang="en-US" sz="1800"/>
              <a:t>  |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backward</a:t>
            </a:r>
            <a:r>
              <a:rPr lang="en-US" sz="1800"/>
              <a:t>  Move the turtle backward by distance, opposite to the direction the turtle is headed. Do not change the turtle’s heading.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r>
              <a:rPr lang="en-US" sz="1800"/>
              <a:t> |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rt</a:t>
            </a:r>
            <a:r>
              <a:rPr lang="en-US" sz="1800"/>
              <a:t>  Turn turtle right by angle units. (Units are by default degrees, but can be set via the degrees() and radians() functions.)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lang="en-US" sz="1800"/>
              <a:t> |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lt</a:t>
            </a:r>
            <a:r>
              <a:rPr lang="en-US" sz="1800"/>
              <a:t>  Turn turtle left by angle units. (Units are by default degrees, but can be set via the degrees() and radians() functions.)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/>
        </p:nvSpPr>
        <p:spPr>
          <a:xfrm>
            <a:off x="556875" y="318175"/>
            <a:ext cx="68079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2400">
                <a:latin typeface="Roboto"/>
                <a:ea typeface="Roboto"/>
                <a:cs typeface="Roboto"/>
                <a:sym typeface="Roboto"/>
              </a:rPr>
              <a:t>Turtle Methods</a:t>
            </a: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53500" y="640650"/>
            <a:ext cx="8090100" cy="55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setx</a:t>
            </a:r>
            <a:r>
              <a:rPr lang="en-US" sz="1800">
                <a:solidFill>
                  <a:schemeClr val="dk1"/>
                </a:solidFill>
              </a:rPr>
              <a:t> Set the turtle’s first coordinate to x, leave second coordinate unchanged.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sety</a:t>
            </a:r>
            <a:r>
              <a:rPr lang="en-US" sz="1800">
                <a:solidFill>
                  <a:schemeClr val="dk1"/>
                </a:solidFill>
              </a:rPr>
              <a:t> Set the turtle’s second coordinate to y, leave first coordinate unchanged.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</a:rPr>
              <a:t>goto</a:t>
            </a:r>
            <a:r>
              <a:rPr lang="en-US" sz="1800">
                <a:solidFill>
                  <a:schemeClr val="dk1"/>
                </a:solidFill>
              </a:rPr>
              <a:t>  Move turtle to an absolute position. If the pen is down, draw line. Do not change the turtle's orientation.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degrees</a:t>
            </a:r>
            <a:r>
              <a:rPr lang="en-US" sz="1800">
                <a:solidFill>
                  <a:schemeClr val="dk1"/>
                </a:solidFill>
              </a:rPr>
              <a:t> Set the angle measurement units to radians. Equivalent to degrees (2*math.pi)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radians</a:t>
            </a:r>
            <a:r>
              <a:rPr lang="en-US" sz="1800">
                <a:solidFill>
                  <a:schemeClr val="dk1"/>
                </a:solidFill>
              </a:rPr>
              <a:t>  Set angle measurement units, i.e. set number of "degrees" for a full circle. Default value is 360 degrees.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seth</a:t>
            </a:r>
            <a:r>
              <a:rPr lang="en-US" sz="1800">
                <a:solidFill>
                  <a:schemeClr val="dk1"/>
                </a:solidFill>
              </a:rPr>
              <a:t> Set the orientation of the turtle to to_angle. Here are some common directions in degrees.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556875" y="318175"/>
            <a:ext cx="68079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>
                <a:latin typeface="Roboto"/>
                <a:ea typeface="Roboto"/>
                <a:cs typeface="Roboto"/>
                <a:sym typeface="Roboto"/>
              </a:rPr>
              <a:t>Turtle Methods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/>
        </p:nvSpPr>
        <p:spPr>
          <a:xfrm>
            <a:off x="589175" y="954475"/>
            <a:ext cx="7729800" cy="49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from turtle import *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a = Turtle()    # Creates a turtle in a window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a.forward(50)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a.left(45)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a.backward(50)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a.right(45)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a.forward(50)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a.circle(10)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a.up()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a.forward(50)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a.down()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a.color('red')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a.right(90)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a.forward(50)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raw_input('Press Enter')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589175" y="365275"/>
            <a:ext cx="76593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2400">
                <a:latin typeface="Roboto"/>
                <a:ea typeface="Roboto"/>
                <a:cs typeface="Roboto"/>
                <a:sym typeface="Roboto"/>
              </a:rPr>
              <a:t>Simple Python Program to Draw a Square using Turtle </a:t>
            </a: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693900" y="259225"/>
            <a:ext cx="7756200" cy="56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-US" sz="3600">
                <a:latin typeface="Roboto"/>
                <a:ea typeface="Roboto"/>
                <a:cs typeface="Roboto"/>
                <a:sym typeface="Roboto"/>
              </a:rPr>
              <a:t>Take a Random Walk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from turtle import Turtle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import random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def random_walk(turtle, turns, distance=20):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"""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Turns a random number of degrees and moves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a given distance for a fixed number of turns.</a:t>
            </a:r>
          </a:p>
          <a:p>
            <a:pPr lv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"""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turtle.width(1)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for x in range(turns):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turtle.rt(random.randint(0, 360))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turtle.forward(distance)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random_walk(Turtle(), 30)</a:t>
            </a: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