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63" r:id="rId6"/>
    <p:sldId id="260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014-07A5-43A8-9E62-23BAA05853FE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AAD-7DF4-499C-929F-9E42B3681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07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014-07A5-43A8-9E62-23BAA05853FE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AAD-7DF4-499C-929F-9E42B3681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1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014-07A5-43A8-9E62-23BAA05853FE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AAD-7DF4-499C-929F-9E42B3681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3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014-07A5-43A8-9E62-23BAA05853FE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AAD-7DF4-499C-929F-9E42B3681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0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014-07A5-43A8-9E62-23BAA05853FE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AAD-7DF4-499C-929F-9E42B3681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39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014-07A5-43A8-9E62-23BAA05853FE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AAD-7DF4-499C-929F-9E42B3681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014-07A5-43A8-9E62-23BAA05853FE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AAD-7DF4-499C-929F-9E42B36815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014-07A5-43A8-9E62-23BAA05853FE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AAD-7DF4-499C-929F-9E42B3681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0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014-07A5-43A8-9E62-23BAA05853FE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AAD-7DF4-499C-929F-9E42B3681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6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014-07A5-43A8-9E62-23BAA05853FE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AAD-7DF4-499C-929F-9E42B3681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C8FF014-07A5-43A8-9E62-23BAA05853FE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DAAD-7DF4-499C-929F-9E42B3681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C8FF014-07A5-43A8-9E62-23BAA05853FE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36FDAAD-7DF4-499C-929F-9E42B36815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6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591C-6C2E-4BE4-9CDB-AAB683B76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3F250-6E18-449A-BDD1-5800EE2D7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Antonio Bethune</a:t>
            </a:r>
          </a:p>
        </p:txBody>
      </p:sp>
    </p:spTree>
    <p:extLst>
      <p:ext uri="{BB962C8B-B14F-4D97-AF65-F5344CB8AC3E}">
        <p14:creationId xmlns:p14="http://schemas.microsoft.com/office/powerpoint/2010/main" val="374386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EF9B-3454-4798-AD96-12CF531C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F234-93A8-4FDB-A80D-FDD28707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413839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Product Owner</a:t>
            </a:r>
          </a:p>
          <a:p>
            <a:pPr lvl="1"/>
            <a:r>
              <a:rPr lang="en-US" dirty="0"/>
              <a:t>Develops product backlogs </a:t>
            </a:r>
          </a:p>
          <a:p>
            <a:pPr lvl="1"/>
            <a:r>
              <a:rPr lang="en-US" dirty="0"/>
              <a:t>Liaison between Scrum-Agile team and customer/company</a:t>
            </a:r>
          </a:p>
          <a:p>
            <a:pPr lvl="1"/>
            <a:r>
              <a:rPr lang="en-US" dirty="0"/>
              <a:t>Makes sure that the team is on task for deadline and shares information pertinent to the release of final product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5A0DEA-FCF2-4F36-BEDE-26C9E781DF74}"/>
              </a:ext>
            </a:extLst>
          </p:cNvPr>
          <p:cNvSpPr txBox="1">
            <a:spLocks/>
          </p:cNvSpPr>
          <p:nvPr/>
        </p:nvSpPr>
        <p:spPr>
          <a:xfrm>
            <a:off x="2231136" y="4533425"/>
            <a:ext cx="7729728" cy="18841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Scrum Master</a:t>
            </a:r>
          </a:p>
          <a:p>
            <a:pPr lvl="1"/>
            <a:r>
              <a:rPr lang="en-US" dirty="0"/>
              <a:t>Sets up team meetings (Stand-ups, small groups, etc.)</a:t>
            </a:r>
          </a:p>
          <a:p>
            <a:pPr lvl="1"/>
            <a:r>
              <a:rPr lang="en-US" dirty="0"/>
              <a:t>Develops communication methods for team to utilize (Kanban Boards, Azure Boards)</a:t>
            </a:r>
          </a:p>
          <a:p>
            <a:pPr lvl="1"/>
            <a:r>
              <a:rPr lang="en-US" b="0" i="1" dirty="0">
                <a:solidFill>
                  <a:srgbClr val="333333"/>
                </a:solidFill>
                <a:effectLst/>
              </a:rPr>
              <a:t>“The Scrum Master is accountable for the Scrum Team’s effectiveness. They do this by enabling the Scrum Team to improve its practices, within the Scrum framework” </a:t>
            </a:r>
            <a:r>
              <a:rPr lang="en-US" dirty="0"/>
              <a:t>(Schwaber &amp; Sutherland, 2020)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5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EF9B-3454-4798-AD96-12CF531C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Roles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F234-93A8-4FDB-A80D-FDD287077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895381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Developer</a:t>
            </a:r>
          </a:p>
          <a:p>
            <a:pPr lvl="1"/>
            <a:r>
              <a:rPr lang="en-US" dirty="0"/>
              <a:t>Works on making the actual product</a:t>
            </a:r>
          </a:p>
          <a:p>
            <a:pPr lvl="1"/>
            <a:r>
              <a:rPr lang="en-US" dirty="0"/>
              <a:t>Programs/develops product within a sprint life cycle, not always an engineer</a:t>
            </a:r>
          </a:p>
          <a:p>
            <a:pPr lvl="2"/>
            <a:r>
              <a:rPr lang="en-US" i="1" dirty="0">
                <a:solidFill>
                  <a:srgbClr val="091E42"/>
                </a:solidFill>
                <a:latin typeface="Charlie Text"/>
              </a:rPr>
              <a:t>“…d</a:t>
            </a:r>
            <a:r>
              <a:rPr lang="en-US" b="0" i="1" dirty="0">
                <a:solidFill>
                  <a:srgbClr val="091E42"/>
                </a:solidFill>
                <a:effectLst/>
                <a:latin typeface="Charlie Text"/>
              </a:rPr>
              <a:t>evelopment team can be comprised of all kinds of people including designers, writers, programmers, etc.” </a:t>
            </a:r>
            <a:r>
              <a:rPr lang="en-US" dirty="0"/>
              <a:t>(Schwaber &amp; Sutherland, 2020)</a:t>
            </a:r>
            <a:endParaRPr lang="en-US" b="0" i="1" dirty="0">
              <a:solidFill>
                <a:srgbClr val="091E42"/>
              </a:solidFill>
              <a:effectLst/>
              <a:latin typeface="Charlie Text"/>
            </a:endParaRPr>
          </a:p>
          <a:p>
            <a:pPr lvl="2"/>
            <a:r>
              <a:rPr lang="en-US" dirty="0"/>
              <a:t>Usually made up of multiple people split into sub roles to do continuous integration by making components for the product separately and then putting them together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5A0DEA-FCF2-4F36-BEDE-26C9E781DF74}"/>
              </a:ext>
            </a:extLst>
          </p:cNvPr>
          <p:cNvSpPr txBox="1">
            <a:spLocks/>
          </p:cNvSpPr>
          <p:nvPr/>
        </p:nvSpPr>
        <p:spPr>
          <a:xfrm>
            <a:off x="2231136" y="4533425"/>
            <a:ext cx="7729728" cy="1716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Tester</a:t>
            </a:r>
          </a:p>
          <a:p>
            <a:pPr lvl="1"/>
            <a:r>
              <a:rPr lang="en-US" dirty="0"/>
              <a:t>Test the application during development for UI/UX</a:t>
            </a:r>
          </a:p>
          <a:p>
            <a:pPr lvl="1"/>
            <a:r>
              <a:rPr lang="en-US" dirty="0"/>
              <a:t>Works with developers to report bugs and other things that needs fixing for the product</a:t>
            </a:r>
          </a:p>
          <a:p>
            <a:pPr lvl="1"/>
            <a:r>
              <a:rPr lang="en-US" dirty="0"/>
              <a:t>Makes test to ensure future components don’t disrupt previous ones during continuous integration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6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4F7B-E5DD-41FF-8CB3-426F59AE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725F-84EA-4566-809B-75743B6E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5978"/>
          </a:xfrm>
        </p:spPr>
        <p:txBody>
          <a:bodyPr>
            <a:normAutofit/>
          </a:bodyPr>
          <a:lstStyle/>
          <a:p>
            <a:r>
              <a:rPr lang="en-US" dirty="0"/>
              <a:t>Planning </a:t>
            </a:r>
          </a:p>
          <a:p>
            <a:pPr lvl="1"/>
            <a:r>
              <a:rPr lang="en-US" dirty="0"/>
              <a:t>Outline the application and what it will do</a:t>
            </a:r>
          </a:p>
          <a:p>
            <a:pPr lvl="1"/>
            <a:r>
              <a:rPr lang="en-US" dirty="0"/>
              <a:t>This step is done with the product owner and customer to create an initial product backlog for the application</a:t>
            </a:r>
          </a:p>
          <a:p>
            <a:r>
              <a:rPr lang="en-US" dirty="0"/>
              <a:t>Requirement Analysis</a:t>
            </a:r>
          </a:p>
          <a:p>
            <a:pPr lvl="1"/>
            <a:r>
              <a:rPr lang="en-US" dirty="0"/>
              <a:t>After the planning stage the requirements for the application are researched and a requirement specification document is created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b="0" i="1" dirty="0">
                <a:effectLst/>
              </a:rPr>
              <a:t>”System Design helps in specifying hardware and system requirements and also helps in defining overall system architecture” (</a:t>
            </a:r>
            <a:r>
              <a:rPr lang="en-US" dirty="0"/>
              <a:t>(Elysium Academy Support, 2017)</a:t>
            </a:r>
            <a:r>
              <a:rPr lang="en-US" b="0" i="1" dirty="0">
                <a:effectLst/>
              </a:rPr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7394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4F7B-E5DD-41FF-8CB3-426F59AE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725F-84EA-4566-809B-75743B6E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597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During the implementation stages, the software is developed/coded</a:t>
            </a:r>
          </a:p>
          <a:p>
            <a:pPr lvl="1"/>
            <a:r>
              <a:rPr lang="en-US" dirty="0"/>
              <a:t>One or more developers and other creative engineers work in modules or units to develop components of the actual application to be released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This setup is done concurrently with implementation. Each module/unit is tested to make sure that the product is meeting requirements and not breaking</a:t>
            </a:r>
          </a:p>
          <a:p>
            <a:pPr lvl="1"/>
            <a:r>
              <a:rPr lang="en-US" dirty="0"/>
              <a:t>Many kinds of test are done “…</a:t>
            </a:r>
            <a:r>
              <a:rPr lang="en-US" b="0" i="1" dirty="0">
                <a:effectLst/>
              </a:rPr>
              <a:t>all types of functional testing like unit testing, integration testing, system testing, acceptance testing are done as well as non-functional testing are also done</a:t>
            </a:r>
            <a:r>
              <a:rPr lang="en-US" b="0" i="0" dirty="0">
                <a:effectLst/>
              </a:rPr>
              <a:t>” (</a:t>
            </a:r>
            <a:r>
              <a:rPr lang="en-US" dirty="0"/>
              <a:t>Elysium Academy Support, 2017)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This stage is the release of the application on to the market to be used</a:t>
            </a:r>
          </a:p>
          <a:p>
            <a:r>
              <a:rPr lang="en-US" dirty="0"/>
              <a:t>Maintenance  </a:t>
            </a:r>
          </a:p>
          <a:p>
            <a:pPr lvl="1"/>
            <a:r>
              <a:rPr lang="en-US" dirty="0"/>
              <a:t>After release this step is done over the products complete life that it is available and done as needed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5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6237-9315-4137-80D6-3B8EDA30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development vs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CECB-18EE-4874-BEC3-ADB7912D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4429"/>
            <a:ext cx="3864864" cy="4232540"/>
          </a:xfrm>
        </p:spPr>
        <p:txBody>
          <a:bodyPr>
            <a:normAutofit/>
          </a:bodyPr>
          <a:lstStyle/>
          <a:p>
            <a:r>
              <a:rPr lang="en-US" dirty="0"/>
              <a:t>Pros of Waterfall</a:t>
            </a:r>
          </a:p>
          <a:p>
            <a:pPr lvl="1"/>
            <a:r>
              <a:rPr lang="en-US" dirty="0"/>
              <a:t>Planning is extensive</a:t>
            </a:r>
          </a:p>
          <a:p>
            <a:pPr lvl="1"/>
            <a:r>
              <a:rPr lang="en-US" dirty="0"/>
              <a:t>Product is created linearly</a:t>
            </a:r>
          </a:p>
          <a:p>
            <a:pPr lvl="1"/>
            <a:r>
              <a:rPr lang="en-US" dirty="0"/>
              <a:t>Everyone knows exactly what should be happening at each step and there is no need to back track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4EADB-6367-4E79-B13F-A731B493901F}"/>
              </a:ext>
            </a:extLst>
          </p:cNvPr>
          <p:cNvSpPr txBox="1">
            <a:spLocks/>
          </p:cNvSpPr>
          <p:nvPr/>
        </p:nvSpPr>
        <p:spPr>
          <a:xfrm>
            <a:off x="2535936" y="2942844"/>
            <a:ext cx="33765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68507B-1436-47FD-A08F-F69761A252AB}"/>
              </a:ext>
            </a:extLst>
          </p:cNvPr>
          <p:cNvSpPr txBox="1">
            <a:spLocks/>
          </p:cNvSpPr>
          <p:nvPr/>
        </p:nvSpPr>
        <p:spPr>
          <a:xfrm>
            <a:off x="1288081" y="2866644"/>
            <a:ext cx="33765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F69051-9B67-40E0-8EDA-9EE07FFCE419}"/>
              </a:ext>
            </a:extLst>
          </p:cNvPr>
          <p:cNvSpPr txBox="1">
            <a:spLocks/>
          </p:cNvSpPr>
          <p:nvPr/>
        </p:nvSpPr>
        <p:spPr>
          <a:xfrm>
            <a:off x="5912498" y="2344429"/>
            <a:ext cx="4048366" cy="38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 of Waterfall</a:t>
            </a:r>
          </a:p>
          <a:p>
            <a:pPr lvl="1"/>
            <a:r>
              <a:rPr lang="en-US" dirty="0"/>
              <a:t>Not flexible</a:t>
            </a:r>
          </a:p>
          <a:p>
            <a:pPr lvl="1"/>
            <a:r>
              <a:rPr lang="en-US" dirty="0"/>
              <a:t>Too rigid, if something doesn’t go right then the entire project could be at jeopardy</a:t>
            </a:r>
          </a:p>
          <a:p>
            <a:pPr lvl="1"/>
            <a:r>
              <a:rPr lang="en-US" dirty="0"/>
              <a:t>During development, if something better comes along for application requirements, it usually can’t be added due to the hoops that the developers must go through to get the item approved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6237-9315-4137-80D6-3B8EDA30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development vs agile cont.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C4EADB-6367-4E79-B13F-A731B493901F}"/>
              </a:ext>
            </a:extLst>
          </p:cNvPr>
          <p:cNvSpPr txBox="1">
            <a:spLocks/>
          </p:cNvSpPr>
          <p:nvPr/>
        </p:nvSpPr>
        <p:spPr>
          <a:xfrm>
            <a:off x="2535936" y="2942844"/>
            <a:ext cx="33765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68507B-1436-47FD-A08F-F69761A252AB}"/>
              </a:ext>
            </a:extLst>
          </p:cNvPr>
          <p:cNvSpPr txBox="1">
            <a:spLocks/>
          </p:cNvSpPr>
          <p:nvPr/>
        </p:nvSpPr>
        <p:spPr>
          <a:xfrm>
            <a:off x="1288081" y="2866644"/>
            <a:ext cx="33765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DA8AEE-2DC8-441D-894E-B5B54F217C81}"/>
              </a:ext>
            </a:extLst>
          </p:cNvPr>
          <p:cNvSpPr txBox="1">
            <a:spLocks/>
          </p:cNvSpPr>
          <p:nvPr/>
        </p:nvSpPr>
        <p:spPr>
          <a:xfrm>
            <a:off x="2231136" y="2562540"/>
            <a:ext cx="3681362" cy="3930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Pros of Agile</a:t>
            </a:r>
          </a:p>
          <a:p>
            <a:pPr lvl="1"/>
            <a:r>
              <a:rPr lang="en-US" dirty="0"/>
              <a:t>Super flexible and allows for on the fly changes if needed</a:t>
            </a:r>
          </a:p>
          <a:p>
            <a:r>
              <a:rPr lang="en-US" dirty="0"/>
              <a:t>Has a lot of scalability when it comes to different aspects that can be added in the future or even during development</a:t>
            </a:r>
          </a:p>
          <a:p>
            <a:pPr lvl="1"/>
            <a:r>
              <a:rPr lang="en-US" dirty="0"/>
              <a:t>There is a lot more communication between team members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68FB597-498A-4CDE-BEA8-64C81970A269}"/>
              </a:ext>
            </a:extLst>
          </p:cNvPr>
          <p:cNvSpPr txBox="1">
            <a:spLocks/>
          </p:cNvSpPr>
          <p:nvPr/>
        </p:nvSpPr>
        <p:spPr>
          <a:xfrm>
            <a:off x="5912498" y="2533716"/>
            <a:ext cx="4048366" cy="3959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Cons of Agile</a:t>
            </a:r>
          </a:p>
          <a:p>
            <a:pPr lvl="1"/>
            <a:r>
              <a:rPr lang="en-US" dirty="0"/>
              <a:t>Not every aspect is defined from the start</a:t>
            </a:r>
          </a:p>
          <a:p>
            <a:pPr lvl="1"/>
            <a:r>
              <a:rPr lang="en-US" dirty="0"/>
              <a:t>Too many changes can push back release dates</a:t>
            </a:r>
          </a:p>
          <a:p>
            <a:pPr lvl="1"/>
            <a:r>
              <a:rPr lang="en-US" dirty="0"/>
              <a:t>A lot of time can be wasted during an agile process when it comes to changing system/application requirements and without good testing and continuous integration the entire product can fail or break </a:t>
            </a:r>
          </a:p>
        </p:txBody>
      </p:sp>
    </p:spTree>
    <p:extLst>
      <p:ext uri="{BB962C8B-B14F-4D97-AF65-F5344CB8AC3E}">
        <p14:creationId xmlns:p14="http://schemas.microsoft.com/office/powerpoint/2010/main" val="335841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4230-E17E-4173-941A-0D57E3C8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vs agile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FAB8-22FB-4F3E-A9B8-6D3E1A33C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comes down to it Agile is usually a preferred method to choose for a project because of its flexibility </a:t>
            </a:r>
          </a:p>
          <a:p>
            <a:r>
              <a:rPr lang="en-US" dirty="0"/>
              <a:t>I think that the only time I would use the waterfall method is when I have a short project to work on that I know all the requirements for it, and I know it wont really need to be updated in the future</a:t>
            </a:r>
          </a:p>
          <a:p>
            <a:r>
              <a:rPr lang="en-US" dirty="0"/>
              <a:t>The Agile method allows for better scalability and a longer life span of the product overall and that is why I would rather use it for bigger projects that can take new turns and develop with technology </a:t>
            </a:r>
          </a:p>
        </p:txBody>
      </p:sp>
    </p:spTree>
    <p:extLst>
      <p:ext uri="{BB962C8B-B14F-4D97-AF65-F5344CB8AC3E}">
        <p14:creationId xmlns:p14="http://schemas.microsoft.com/office/powerpoint/2010/main" val="255755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368F-981E-45F5-AE60-BB41B246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AFBE-15AC-4C57-A125-A6818F80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</a:rPr>
              <a:t>Atlassian. (2019).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Agile Scrum Roles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https://www.atlassian.com/agile/scrum/roles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Elysium Academy Support. (2017).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What are the Software Development Life Cycle (SDLC) phases?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Https://Guides.Libraries.Psu.Edu/Apaquickguide/Intext. https://www.linkedin.com/pulse/what-software-development-life-cycle-sdlc-phases-private-limited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</a:rPr>
              <a:t>Schwaber, K. S., &amp; Sutherland, J. S. (2020).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Scrum Guide | Scrum Guides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Scrum Guides. https://scrumguides.org/scrum-guide.html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414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435</TotalTime>
  <Words>842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Charlie Text</vt:lpstr>
      <vt:lpstr>Gill Sans MT</vt:lpstr>
      <vt:lpstr>Times New Roman</vt:lpstr>
      <vt:lpstr>Parcel</vt:lpstr>
      <vt:lpstr>Agile Presentation</vt:lpstr>
      <vt:lpstr>Scrum-Agile Roles</vt:lpstr>
      <vt:lpstr>Scrum-Agile Roles cont.</vt:lpstr>
      <vt:lpstr>Software Development Life Cycle</vt:lpstr>
      <vt:lpstr>Software Development Life Cycle cont.</vt:lpstr>
      <vt:lpstr>Waterfall development vs agile</vt:lpstr>
      <vt:lpstr>Waterfall development vs agile cont.</vt:lpstr>
      <vt:lpstr>Waterfall vs agile choice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Bethune</dc:creator>
  <cp:lastModifiedBy>Antonio Bethune</cp:lastModifiedBy>
  <cp:revision>14</cp:revision>
  <dcterms:created xsi:type="dcterms:W3CDTF">2021-04-18T17:41:20Z</dcterms:created>
  <dcterms:modified xsi:type="dcterms:W3CDTF">2021-04-19T00:56:31Z</dcterms:modified>
</cp:coreProperties>
</file>