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26AB7BA-C633-4F9C-8CEF-7984B7F4647D}" type="datetimeFigureOut">
              <a:rPr lang="fr-FR" smtClean="0"/>
              <a:t>03/10/2022</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C9B95F0E-7F5F-43F1-95B7-F2B1C29292E2}"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545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6AB7BA-C633-4F9C-8CEF-7984B7F4647D}" type="datetimeFigureOut">
              <a:rPr lang="fr-FR" smtClean="0"/>
              <a:t>03/10/2022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B95F0E-7F5F-43F1-95B7-F2B1C29292E2}" type="slidenum">
              <a:rPr lang="fr-FR" smtClean="0"/>
              <a:t>‹N°›</a:t>
            </a:fld>
            <a:endParaRPr lang="fr-FR"/>
          </a:p>
        </p:txBody>
      </p:sp>
    </p:spTree>
    <p:extLst>
      <p:ext uri="{BB962C8B-B14F-4D97-AF65-F5344CB8AC3E}">
        <p14:creationId xmlns:p14="http://schemas.microsoft.com/office/powerpoint/2010/main" val="3413323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26AB7BA-C633-4F9C-8CEF-7984B7F4647D}" type="datetimeFigureOut">
              <a:rPr lang="fr-FR" smtClean="0"/>
              <a:t>03/10/2022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B95F0E-7F5F-43F1-95B7-F2B1C29292E2}"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4140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26AB7BA-C633-4F9C-8CEF-7984B7F4647D}" type="datetimeFigureOut">
              <a:rPr lang="fr-FR" smtClean="0"/>
              <a:t>03/10/2022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B95F0E-7F5F-43F1-95B7-F2B1C29292E2}"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8794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26AB7BA-C633-4F9C-8CEF-7984B7F4647D}" type="datetimeFigureOut">
              <a:rPr lang="fr-FR" smtClean="0"/>
              <a:t>03/10/2022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B95F0E-7F5F-43F1-95B7-F2B1C29292E2}" type="slidenum">
              <a:rPr lang="fr-FR" smtClean="0"/>
              <a:t>‹N°›</a:t>
            </a:fld>
            <a:endParaRPr lang="fr-FR"/>
          </a:p>
        </p:txBody>
      </p:sp>
    </p:spTree>
    <p:extLst>
      <p:ext uri="{BB962C8B-B14F-4D97-AF65-F5344CB8AC3E}">
        <p14:creationId xmlns:p14="http://schemas.microsoft.com/office/powerpoint/2010/main" val="4010144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26AB7BA-C633-4F9C-8CEF-7984B7F4647D}" type="datetimeFigureOut">
              <a:rPr lang="fr-FR" smtClean="0"/>
              <a:t>03/10/2022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B95F0E-7F5F-43F1-95B7-F2B1C29292E2}"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2468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26AB7BA-C633-4F9C-8CEF-7984B7F4647D}" type="datetimeFigureOut">
              <a:rPr lang="fr-FR" smtClean="0"/>
              <a:t>03/10/2022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B95F0E-7F5F-43F1-95B7-F2B1C29292E2}"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9387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26AB7BA-C633-4F9C-8CEF-7984B7F4647D}" type="datetimeFigureOut">
              <a:rPr lang="fr-FR" smtClean="0"/>
              <a:t>03/10/2022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B95F0E-7F5F-43F1-95B7-F2B1C29292E2}"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990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26AB7BA-C633-4F9C-8CEF-7984B7F4647D}" type="datetimeFigureOut">
              <a:rPr lang="fr-FR" smtClean="0"/>
              <a:t>03/10/2022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B95F0E-7F5F-43F1-95B7-F2B1C29292E2}"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51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26AB7BA-C633-4F9C-8CEF-7984B7F4647D}" type="datetimeFigureOut">
              <a:rPr lang="fr-FR" smtClean="0"/>
              <a:t>03/10/2022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B95F0E-7F5F-43F1-95B7-F2B1C29292E2}" type="slidenum">
              <a:rPr lang="fr-FR" smtClean="0"/>
              <a:t>‹N°›</a:t>
            </a:fld>
            <a:endParaRPr lang="fr-FR"/>
          </a:p>
        </p:txBody>
      </p:sp>
    </p:spTree>
    <p:extLst>
      <p:ext uri="{BB962C8B-B14F-4D97-AF65-F5344CB8AC3E}">
        <p14:creationId xmlns:p14="http://schemas.microsoft.com/office/powerpoint/2010/main" val="1724600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26AB7BA-C633-4F9C-8CEF-7984B7F4647D}" type="datetimeFigureOut">
              <a:rPr lang="fr-FR" smtClean="0"/>
              <a:t>03/10/2022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B95F0E-7F5F-43F1-95B7-F2B1C29292E2}"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95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26AB7BA-C633-4F9C-8CEF-7984B7F4647D}" type="datetimeFigureOut">
              <a:rPr lang="fr-FR" smtClean="0"/>
              <a:t>03/10/2022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B95F0E-7F5F-43F1-95B7-F2B1C29292E2}" type="slidenum">
              <a:rPr lang="fr-FR" smtClean="0"/>
              <a:t>‹N°›</a:t>
            </a:fld>
            <a:endParaRPr lang="fr-FR"/>
          </a:p>
        </p:txBody>
      </p:sp>
    </p:spTree>
    <p:extLst>
      <p:ext uri="{BB962C8B-B14F-4D97-AF65-F5344CB8AC3E}">
        <p14:creationId xmlns:p14="http://schemas.microsoft.com/office/powerpoint/2010/main" val="406261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26AB7BA-C633-4F9C-8CEF-7984B7F4647D}" type="datetimeFigureOut">
              <a:rPr lang="fr-FR" smtClean="0"/>
              <a:t>03/10/2022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9B95F0E-7F5F-43F1-95B7-F2B1C29292E2}"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186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26AB7BA-C633-4F9C-8CEF-7984B7F4647D}" type="datetimeFigureOut">
              <a:rPr lang="fr-FR" smtClean="0"/>
              <a:t>03/10/2022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9B95F0E-7F5F-43F1-95B7-F2B1C29292E2}"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217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AB7BA-C633-4F9C-8CEF-7984B7F4647D}" type="datetimeFigureOut">
              <a:rPr lang="fr-FR" smtClean="0"/>
              <a:t>03/10/2022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9B95F0E-7F5F-43F1-95B7-F2B1C29292E2}" type="slidenum">
              <a:rPr lang="fr-FR" smtClean="0"/>
              <a:t>‹N°›</a:t>
            </a:fld>
            <a:endParaRPr lang="fr-FR"/>
          </a:p>
        </p:txBody>
      </p:sp>
    </p:spTree>
    <p:extLst>
      <p:ext uri="{BB962C8B-B14F-4D97-AF65-F5344CB8AC3E}">
        <p14:creationId xmlns:p14="http://schemas.microsoft.com/office/powerpoint/2010/main" val="250501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6AB7BA-C633-4F9C-8CEF-7984B7F4647D}" type="datetimeFigureOut">
              <a:rPr lang="fr-FR" smtClean="0"/>
              <a:t>03/10/2022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B95F0E-7F5F-43F1-95B7-F2B1C29292E2}"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19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6AB7BA-C633-4F9C-8CEF-7984B7F4647D}" type="datetimeFigureOut">
              <a:rPr lang="fr-FR" smtClean="0"/>
              <a:t>03/10/2022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B95F0E-7F5F-43F1-95B7-F2B1C29292E2}" type="slidenum">
              <a:rPr lang="fr-FR" smtClean="0"/>
              <a:t>‹N°›</a:t>
            </a:fld>
            <a:endParaRPr lang="fr-FR"/>
          </a:p>
        </p:txBody>
      </p:sp>
    </p:spTree>
    <p:extLst>
      <p:ext uri="{BB962C8B-B14F-4D97-AF65-F5344CB8AC3E}">
        <p14:creationId xmlns:p14="http://schemas.microsoft.com/office/powerpoint/2010/main" val="1628106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6AB7BA-C633-4F9C-8CEF-7984B7F4647D}" type="datetimeFigureOut">
              <a:rPr lang="fr-FR" smtClean="0"/>
              <a:t>03/10/2022</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B95F0E-7F5F-43F1-95B7-F2B1C29292E2}" type="slidenum">
              <a:rPr lang="fr-FR" smtClean="0"/>
              <a:t>‹N°›</a:t>
            </a:fld>
            <a:endParaRPr lang="fr-FR"/>
          </a:p>
        </p:txBody>
      </p:sp>
    </p:spTree>
    <p:extLst>
      <p:ext uri="{BB962C8B-B14F-4D97-AF65-F5344CB8AC3E}">
        <p14:creationId xmlns:p14="http://schemas.microsoft.com/office/powerpoint/2010/main" val="2022277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pot.io/blog/run-mongodb-ec2-spot-instances/" TargetMode="External"/><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hyperlink" Target="https://drivers-pack.ru/mysql-server/"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5012C7-6450-3968-5054-72AE99345067}"/>
              </a:ext>
            </a:extLst>
          </p:cNvPr>
          <p:cNvSpPr>
            <a:spLocks noGrp="1"/>
          </p:cNvSpPr>
          <p:nvPr>
            <p:ph type="ctrTitle"/>
          </p:nvPr>
        </p:nvSpPr>
        <p:spPr/>
        <p:txBody>
          <a:bodyPr/>
          <a:lstStyle/>
          <a:p>
            <a:pPr rtl="0">
              <a:spcBef>
                <a:spcPts val="0"/>
              </a:spcBef>
              <a:spcAft>
                <a:spcPts val="0"/>
              </a:spcAft>
            </a:pPr>
            <a:r>
              <a:rPr lang="fr-FR" sz="1800" b="0" i="0" u="none" strike="noStrike" dirty="0">
                <a:solidFill>
                  <a:srgbClr val="FF3399"/>
                </a:solidFill>
                <a:effectLst/>
                <a:latin typeface="Arial" panose="020B0604020202020204" pitchFamily="34" charset="0"/>
              </a:rPr>
              <a:t>Checkpoint introduction to </a:t>
            </a:r>
            <a:r>
              <a:rPr lang="fr-FR" sz="1800" b="0" i="0" u="none" strike="noStrike" dirty="0" err="1">
                <a:solidFill>
                  <a:srgbClr val="FF3399"/>
                </a:solidFill>
                <a:effectLst/>
                <a:latin typeface="Arial" panose="020B0604020202020204" pitchFamily="34" charset="0"/>
              </a:rPr>
              <a:t>Database</a:t>
            </a:r>
            <a:endParaRPr lang="fr-FR" dirty="0"/>
          </a:p>
        </p:txBody>
      </p:sp>
      <p:sp>
        <p:nvSpPr>
          <p:cNvPr id="3" name="Sous-titre 2">
            <a:extLst>
              <a:ext uri="{FF2B5EF4-FFF2-40B4-BE49-F238E27FC236}">
                <a16:creationId xmlns:a16="http://schemas.microsoft.com/office/drawing/2014/main" id="{52FB44FC-AEC7-3D5C-0F3F-5BF64F826239}"/>
              </a:ext>
            </a:extLst>
          </p:cNvPr>
          <p:cNvSpPr>
            <a:spLocks noGrp="1"/>
          </p:cNvSpPr>
          <p:nvPr>
            <p:ph type="subTitle" idx="1"/>
          </p:nvPr>
        </p:nvSpPr>
        <p:spPr/>
        <p:txBody>
          <a:bodyPr/>
          <a:lstStyle/>
          <a:p>
            <a:r>
              <a:rPr lang="fr-FR" dirty="0"/>
              <a:t>AMOR BETTAYEB</a:t>
            </a:r>
          </a:p>
        </p:txBody>
      </p:sp>
    </p:spTree>
    <p:extLst>
      <p:ext uri="{BB962C8B-B14F-4D97-AF65-F5344CB8AC3E}">
        <p14:creationId xmlns:p14="http://schemas.microsoft.com/office/powerpoint/2010/main" val="408056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A275AC-93BD-CF6C-4597-A6476C9CA8C0}"/>
              </a:ext>
            </a:extLst>
          </p:cNvPr>
          <p:cNvSpPr>
            <a:spLocks noGrp="1"/>
          </p:cNvSpPr>
          <p:nvPr>
            <p:ph type="title"/>
          </p:nvPr>
        </p:nvSpPr>
        <p:spPr>
          <a:xfrm>
            <a:off x="838200" y="182245"/>
            <a:ext cx="10515600" cy="1325563"/>
          </a:xfrm>
        </p:spPr>
        <p:txBody>
          <a:bodyPr/>
          <a:lstStyle/>
          <a:p>
            <a:pPr algn="ctr"/>
            <a:r>
              <a:rPr lang="fr-FR" dirty="0"/>
              <a:t>SQL?  NoSQL?</a:t>
            </a:r>
          </a:p>
        </p:txBody>
      </p:sp>
      <p:graphicFrame>
        <p:nvGraphicFramePr>
          <p:cNvPr id="4" name="Tableau 4">
            <a:extLst>
              <a:ext uri="{FF2B5EF4-FFF2-40B4-BE49-F238E27FC236}">
                <a16:creationId xmlns:a16="http://schemas.microsoft.com/office/drawing/2014/main" id="{33107E85-6B61-F2CB-8503-A87C66392710}"/>
              </a:ext>
            </a:extLst>
          </p:cNvPr>
          <p:cNvGraphicFramePr>
            <a:graphicFrameLocks noGrp="1"/>
          </p:cNvGraphicFramePr>
          <p:nvPr>
            <p:extLst>
              <p:ext uri="{D42A27DB-BD31-4B8C-83A1-F6EECF244321}">
                <p14:modId xmlns:p14="http://schemas.microsoft.com/office/powerpoint/2010/main" val="1795161511"/>
              </p:ext>
            </p:extLst>
          </p:nvPr>
        </p:nvGraphicFramePr>
        <p:xfrm>
          <a:off x="937846" y="1112520"/>
          <a:ext cx="10415954" cy="4632960"/>
        </p:xfrm>
        <a:graphic>
          <a:graphicData uri="http://schemas.openxmlformats.org/drawingml/2006/table">
            <a:tbl>
              <a:tblPr firstRow="1" bandRow="1">
                <a:tableStyleId>{08FB837D-C827-4EFA-A057-4D05807E0F7C}</a:tableStyleId>
              </a:tblPr>
              <a:tblGrid>
                <a:gridCol w="5207977">
                  <a:extLst>
                    <a:ext uri="{9D8B030D-6E8A-4147-A177-3AD203B41FA5}">
                      <a16:colId xmlns:a16="http://schemas.microsoft.com/office/drawing/2014/main" val="555452853"/>
                    </a:ext>
                  </a:extLst>
                </a:gridCol>
                <a:gridCol w="5207977">
                  <a:extLst>
                    <a:ext uri="{9D8B030D-6E8A-4147-A177-3AD203B41FA5}">
                      <a16:colId xmlns:a16="http://schemas.microsoft.com/office/drawing/2014/main" val="2688818464"/>
                    </a:ext>
                  </a:extLst>
                </a:gridCol>
              </a:tblGrid>
              <a:tr h="370840">
                <a:tc>
                  <a:txBody>
                    <a:bodyPr/>
                    <a:lstStyle/>
                    <a:p>
                      <a:pPr rtl="0" fontAlgn="base">
                        <a:spcBef>
                          <a:spcPts val="0"/>
                        </a:spcBef>
                        <a:spcAft>
                          <a:spcPts val="0"/>
                        </a:spcAft>
                        <a:buFont typeface="Arial" panose="020B0604020202020204" pitchFamily="34" charset="0"/>
                        <a:buChar char="•"/>
                      </a:pPr>
                      <a:r>
                        <a:rPr lang="en-US" sz="2000" b="1" u="none" strike="noStrike" dirty="0">
                          <a:solidFill>
                            <a:srgbClr val="7030A0"/>
                          </a:solidFill>
                          <a:effectLst/>
                        </a:rPr>
                        <a:t>SQL</a:t>
                      </a:r>
                      <a:r>
                        <a:rPr lang="en-US" sz="2000" b="0" u="none" strike="noStrike" dirty="0">
                          <a:solidFill>
                            <a:srgbClr val="7030A0"/>
                          </a:solidFill>
                          <a:effectLst/>
                        </a:rPr>
                        <a:t> </a:t>
                      </a:r>
                      <a:r>
                        <a:rPr lang="en-US" sz="2000" b="0" u="none" strike="noStrike" dirty="0">
                          <a:solidFill>
                            <a:srgbClr val="3F3F3F"/>
                          </a:solidFill>
                          <a:effectLst/>
                        </a:rPr>
                        <a:t>is a programming language; however, it is not a general-purpose programming language like </a:t>
                      </a:r>
                      <a:r>
                        <a:rPr lang="en-US" sz="2000" b="0" u="sng" strike="noStrike" dirty="0">
                          <a:solidFill>
                            <a:srgbClr val="000000"/>
                          </a:solidFill>
                          <a:effectLst/>
                        </a:rPr>
                        <a:t>Java</a:t>
                      </a:r>
                      <a:r>
                        <a:rPr lang="en-US" sz="2000" b="0" u="none" strike="noStrike" dirty="0">
                          <a:solidFill>
                            <a:srgbClr val="000000"/>
                          </a:solidFill>
                          <a:effectLst/>
                        </a:rPr>
                        <a:t>, </a:t>
                      </a:r>
                      <a:r>
                        <a:rPr lang="en-US" sz="2000" b="0" u="sng" strike="noStrike" dirty="0">
                          <a:solidFill>
                            <a:srgbClr val="000000"/>
                          </a:solidFill>
                          <a:effectLst/>
                        </a:rPr>
                        <a:t>JavaScript</a:t>
                      </a:r>
                      <a:r>
                        <a:rPr lang="en-US" sz="2000" b="0" u="none" strike="noStrike" dirty="0">
                          <a:solidFill>
                            <a:srgbClr val="000000"/>
                          </a:solidFill>
                          <a:effectLst/>
                        </a:rPr>
                        <a:t>, or </a:t>
                      </a:r>
                      <a:r>
                        <a:rPr lang="en-US" sz="2000" b="0" u="sng" strike="noStrike" dirty="0">
                          <a:solidFill>
                            <a:srgbClr val="000000"/>
                          </a:solidFill>
                          <a:effectLst/>
                        </a:rPr>
                        <a:t>Python</a:t>
                      </a:r>
                      <a:r>
                        <a:rPr lang="en-US" sz="2000" b="0" u="none" strike="noStrike" dirty="0">
                          <a:solidFill>
                            <a:srgbClr val="3F3F3F"/>
                          </a:solidFill>
                          <a:effectLst/>
                        </a:rPr>
                        <a:t>. Instead, SQL follows a specific purpose: to access and manipulate data.</a:t>
                      </a:r>
                      <a:endParaRPr lang="en-US" sz="2000" b="1" u="none" strike="noStrike" dirty="0">
                        <a:solidFill>
                          <a:srgbClr val="A53010"/>
                        </a:solidFill>
                        <a:effectLst/>
                      </a:endParaRPr>
                    </a:p>
                    <a:p>
                      <a:pPr rtl="0" fontAlgn="base">
                        <a:spcBef>
                          <a:spcPts val="1000"/>
                        </a:spcBef>
                        <a:spcAft>
                          <a:spcPts val="0"/>
                        </a:spcAft>
                        <a:buFont typeface="Arial" panose="020B0604020202020204" pitchFamily="34" charset="0"/>
                        <a:buChar char="•"/>
                      </a:pPr>
                      <a:r>
                        <a:rPr lang="en-US" sz="2000" b="0" u="none" strike="noStrike" dirty="0">
                          <a:solidFill>
                            <a:srgbClr val="3F3F3F"/>
                          </a:solidFill>
                          <a:effectLst/>
                        </a:rPr>
                        <a:t>To be more precise, SQL stands for </a:t>
                      </a:r>
                      <a:r>
                        <a:rPr lang="en-US" sz="2000" b="1" u="none" strike="noStrike" dirty="0">
                          <a:solidFill>
                            <a:srgbClr val="3F3F3F"/>
                          </a:solidFill>
                          <a:effectLst/>
                        </a:rPr>
                        <a:t>Structured Query Language</a:t>
                      </a:r>
                      <a:r>
                        <a:rPr lang="en-US" sz="2000" b="0" u="none" strike="noStrike" dirty="0">
                          <a:solidFill>
                            <a:srgbClr val="3F3F3F"/>
                          </a:solidFill>
                          <a:effectLst/>
                        </a:rPr>
                        <a:t>. It is a query language that allows retrieving specific data from databases, and, in that sense, it is designed to access, store and manipulate relational databases</a:t>
                      </a:r>
                      <a:endParaRPr lang="en-US" sz="2000" b="0" u="none" strike="noStrike" dirty="0">
                        <a:solidFill>
                          <a:srgbClr val="A53010"/>
                        </a:solidFill>
                        <a:effectLst/>
                      </a:endParaRPr>
                    </a:p>
                    <a:p>
                      <a:endParaRPr lang="fr-FR" dirty="0"/>
                    </a:p>
                  </a:txBody>
                  <a:tcPr/>
                </a:tc>
                <a:tc>
                  <a:txBody>
                    <a:bodyPr/>
                    <a:lstStyle/>
                    <a:p>
                      <a:pPr rtl="0" fontAlgn="base">
                        <a:spcBef>
                          <a:spcPts val="1000"/>
                        </a:spcBef>
                        <a:spcAft>
                          <a:spcPts val="0"/>
                        </a:spcAft>
                        <a:buFont typeface="Arial" panose="020B0604020202020204" pitchFamily="34" charset="0"/>
                        <a:buChar char="•"/>
                      </a:pPr>
                      <a:r>
                        <a:rPr lang="en-US" sz="2000" b="1" u="none" strike="noStrike" dirty="0">
                          <a:solidFill>
                            <a:srgbClr val="7030A0"/>
                          </a:solidFill>
                          <a:effectLst/>
                        </a:rPr>
                        <a:t>NoSQL</a:t>
                      </a:r>
                      <a:r>
                        <a:rPr lang="en-US" sz="2000" b="0" u="none" strike="noStrike" dirty="0">
                          <a:solidFill>
                            <a:srgbClr val="3F3F3F"/>
                          </a:solidFill>
                          <a:effectLst/>
                        </a:rPr>
                        <a:t> refers to non-relational databases and to distributed databases. NoSQL can also stand for </a:t>
                      </a:r>
                      <a:r>
                        <a:rPr lang="en-US" sz="2000" b="1" u="none" strike="noStrike" dirty="0">
                          <a:solidFill>
                            <a:srgbClr val="3F3F3F"/>
                          </a:solidFill>
                          <a:effectLst/>
                        </a:rPr>
                        <a:t>"Not Only SQL"</a:t>
                      </a:r>
                      <a:r>
                        <a:rPr lang="en-US" sz="2000" b="0" u="none" strike="noStrike" dirty="0">
                          <a:solidFill>
                            <a:srgbClr val="3F3F3F"/>
                          </a:solidFill>
                          <a:effectLst/>
                        </a:rPr>
                        <a:t> to highlight that some NoSQL systems may also support SQL query language. In fact, before moving on, it is important to keep in mind that NoSQL does not necessarily mean that a database does not support SQL. Instead, </a:t>
                      </a:r>
                      <a:r>
                        <a:rPr lang="en-US" sz="2000" b="1" u="none" strike="noStrike" dirty="0">
                          <a:solidFill>
                            <a:srgbClr val="3F3F3F"/>
                          </a:solidFill>
                          <a:effectLst/>
                        </a:rPr>
                        <a:t>it means that the database is not an RDBMS</a:t>
                      </a:r>
                      <a:r>
                        <a:rPr lang="en-US" sz="2000" b="0" u="none" strike="noStrike" dirty="0">
                          <a:solidFill>
                            <a:srgbClr val="3F3F3F"/>
                          </a:solidFill>
                          <a:effectLst/>
                        </a:rPr>
                        <a:t>.</a:t>
                      </a:r>
                      <a:endParaRPr lang="en-US" sz="2000" b="1" u="none" strike="noStrike" dirty="0">
                        <a:solidFill>
                          <a:srgbClr val="A53010"/>
                        </a:solidFill>
                        <a:effectLst/>
                      </a:endParaRPr>
                    </a:p>
                    <a:p>
                      <a:r>
                        <a:rPr lang="en-US" sz="2000" b="0" u="none" strike="noStrike" dirty="0">
                          <a:solidFill>
                            <a:srgbClr val="3F3F3F"/>
                          </a:solidFill>
                          <a:effectLst/>
                        </a:rPr>
                        <a:t>While traditional RDBMS rely on SQL syntax to store and query data, on the other hand, </a:t>
                      </a:r>
                      <a:r>
                        <a:rPr lang="en-US" sz="2000" b="1" u="none" strike="noStrike" dirty="0">
                          <a:solidFill>
                            <a:srgbClr val="3F3F3F"/>
                          </a:solidFill>
                          <a:effectLst/>
                        </a:rPr>
                        <a:t>NoSQL database systems</a:t>
                      </a:r>
                      <a:r>
                        <a:rPr lang="en-US" sz="2000" b="0" u="none" strike="noStrike" dirty="0">
                          <a:solidFill>
                            <a:srgbClr val="3F3F3F"/>
                          </a:solidFill>
                          <a:effectLst/>
                        </a:rPr>
                        <a:t> use other technologies and programming languages to store structured, unstructured or semi-structured data.</a:t>
                      </a:r>
                      <a:endParaRPr lang="fr-FR" sz="2000" dirty="0"/>
                    </a:p>
                    <a:p>
                      <a:endParaRPr lang="fr-FR" dirty="0"/>
                    </a:p>
                  </a:txBody>
                  <a:tcPr/>
                </a:tc>
                <a:extLst>
                  <a:ext uri="{0D108BD9-81ED-4DB2-BD59-A6C34878D82A}">
                    <a16:rowId xmlns:a16="http://schemas.microsoft.com/office/drawing/2014/main" val="785566026"/>
                  </a:ext>
                </a:extLst>
              </a:tr>
            </a:tbl>
          </a:graphicData>
        </a:graphic>
      </p:graphicFrame>
    </p:spTree>
    <p:extLst>
      <p:ext uri="{BB962C8B-B14F-4D97-AF65-F5344CB8AC3E}">
        <p14:creationId xmlns:p14="http://schemas.microsoft.com/office/powerpoint/2010/main" val="301034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4">
            <a:extLst>
              <a:ext uri="{FF2B5EF4-FFF2-40B4-BE49-F238E27FC236}">
                <a16:creationId xmlns:a16="http://schemas.microsoft.com/office/drawing/2014/main" id="{62645C80-5095-58ED-6F9E-F9E066BBB924}"/>
              </a:ext>
            </a:extLst>
          </p:cNvPr>
          <p:cNvGraphicFramePr>
            <a:graphicFrameLocks noGrp="1"/>
          </p:cNvGraphicFramePr>
          <p:nvPr>
            <p:ph idx="1"/>
            <p:extLst>
              <p:ext uri="{D42A27DB-BD31-4B8C-83A1-F6EECF244321}">
                <p14:modId xmlns:p14="http://schemas.microsoft.com/office/powerpoint/2010/main" val="1689921952"/>
              </p:ext>
            </p:extLst>
          </p:nvPr>
        </p:nvGraphicFramePr>
        <p:xfrm>
          <a:off x="768447" y="1303019"/>
          <a:ext cx="10655106" cy="4251961"/>
        </p:xfrm>
        <a:graphic>
          <a:graphicData uri="http://schemas.openxmlformats.org/drawingml/2006/table">
            <a:tbl>
              <a:tblPr firstRow="1" bandRow="1">
                <a:tableStyleId>{22838BEF-8BB2-4498-84A7-C5851F593DF1}</a:tableStyleId>
              </a:tblPr>
              <a:tblGrid>
                <a:gridCol w="5327553">
                  <a:extLst>
                    <a:ext uri="{9D8B030D-6E8A-4147-A177-3AD203B41FA5}">
                      <a16:colId xmlns:a16="http://schemas.microsoft.com/office/drawing/2014/main" val="2820367828"/>
                    </a:ext>
                  </a:extLst>
                </a:gridCol>
                <a:gridCol w="5327553">
                  <a:extLst>
                    <a:ext uri="{9D8B030D-6E8A-4147-A177-3AD203B41FA5}">
                      <a16:colId xmlns:a16="http://schemas.microsoft.com/office/drawing/2014/main" val="374983604"/>
                    </a:ext>
                  </a:extLst>
                </a:gridCol>
              </a:tblGrid>
              <a:tr h="594361">
                <a:tc>
                  <a:txBody>
                    <a:bodyPr/>
                    <a:lstStyle/>
                    <a:p>
                      <a:pPr algn="ctr"/>
                      <a:r>
                        <a:rPr lang="fr-FR" sz="3200" dirty="0"/>
                        <a:t>SQL</a:t>
                      </a:r>
                      <a:endParaRPr lang="fr-FR" dirty="0"/>
                    </a:p>
                  </a:txBody>
                  <a:tcPr/>
                </a:tc>
                <a:tc>
                  <a:txBody>
                    <a:bodyPr/>
                    <a:lstStyle/>
                    <a:p>
                      <a:pPr algn="ctr"/>
                      <a:r>
                        <a:rPr lang="fr-FR" sz="3200" dirty="0"/>
                        <a:t>NoSQL</a:t>
                      </a:r>
                      <a:endParaRPr lang="fr-FR" dirty="0"/>
                    </a:p>
                  </a:txBody>
                  <a:tcPr/>
                </a:tc>
                <a:extLst>
                  <a:ext uri="{0D108BD9-81ED-4DB2-BD59-A6C34878D82A}">
                    <a16:rowId xmlns:a16="http://schemas.microsoft.com/office/drawing/2014/main" val="1942802865"/>
                  </a:ext>
                </a:extLst>
              </a:tr>
              <a:tr h="2954215">
                <a:tc>
                  <a:txBody>
                    <a:bodyPr/>
                    <a:lstStyle/>
                    <a:p>
                      <a:pPr marL="285750" indent="-285750" rtl="0" fontAlgn="base">
                        <a:spcBef>
                          <a:spcPts val="0"/>
                        </a:spcBef>
                        <a:spcAft>
                          <a:spcPts val="0"/>
                        </a:spcAft>
                        <a:buFont typeface="Wingdings" panose="05000000000000000000" pitchFamily="2" charset="2"/>
                        <a:buChar char="Ø"/>
                      </a:pPr>
                      <a:r>
                        <a:rPr lang="en-US" sz="2400" b="0" i="0" u="none" strike="noStrike" dirty="0">
                          <a:solidFill>
                            <a:srgbClr val="3F3F3F"/>
                          </a:solidFill>
                          <a:effectLst/>
                          <a:latin typeface="Century Gothic" panose="020B0502020202020204" pitchFamily="34" charset="0"/>
                        </a:rPr>
                        <a:t>Relational Database Management System (RDBMS)</a:t>
                      </a:r>
                      <a:endParaRPr lang="en-US" sz="2400" b="0" i="0" u="none" strike="noStrike" dirty="0">
                        <a:solidFill>
                          <a:srgbClr val="A53010"/>
                        </a:solidFill>
                        <a:effectLst/>
                        <a:latin typeface="Noto Sans Symbols"/>
                      </a:endParaRPr>
                    </a:p>
                    <a:p>
                      <a:pPr marL="285750" indent="-285750" rtl="0" fontAlgn="base">
                        <a:spcBef>
                          <a:spcPts val="1000"/>
                        </a:spcBef>
                        <a:spcAft>
                          <a:spcPts val="0"/>
                        </a:spcAft>
                        <a:buFont typeface="Wingdings" panose="05000000000000000000" pitchFamily="2" charset="2"/>
                        <a:buChar char="Ø"/>
                      </a:pPr>
                      <a:r>
                        <a:rPr lang="en-US" sz="2400" b="0" i="0" u="none" strike="noStrike" dirty="0">
                          <a:solidFill>
                            <a:srgbClr val="3F3F3F"/>
                          </a:solidFill>
                          <a:effectLst/>
                          <a:latin typeface="Century Gothic" panose="020B0502020202020204" pitchFamily="34" charset="0"/>
                        </a:rPr>
                        <a:t>Compatible with many tools</a:t>
                      </a:r>
                      <a:endParaRPr lang="en-US" sz="2400" b="0" i="0" u="none" strike="noStrike" dirty="0">
                        <a:solidFill>
                          <a:srgbClr val="A53010"/>
                        </a:solidFill>
                        <a:effectLst/>
                        <a:latin typeface="Noto Sans Symbols"/>
                      </a:endParaRPr>
                    </a:p>
                    <a:p>
                      <a:pPr marL="285750" indent="-285750" rtl="0" fontAlgn="base">
                        <a:spcBef>
                          <a:spcPts val="1000"/>
                        </a:spcBef>
                        <a:spcAft>
                          <a:spcPts val="0"/>
                        </a:spcAft>
                        <a:buFont typeface="Wingdings" panose="05000000000000000000" pitchFamily="2" charset="2"/>
                        <a:buChar char="Ø"/>
                      </a:pPr>
                      <a:r>
                        <a:rPr lang="en-US" sz="2400" b="0" i="0" u="none" strike="noStrike" dirty="0">
                          <a:solidFill>
                            <a:srgbClr val="3F3F3F"/>
                          </a:solidFill>
                          <a:effectLst/>
                          <a:latin typeface="Century Gothic" panose="020B0502020202020204" pitchFamily="34" charset="0"/>
                        </a:rPr>
                        <a:t>Best suited for complex queries</a:t>
                      </a:r>
                      <a:endParaRPr lang="en-US" sz="2400" b="0" i="0" u="none" strike="noStrike" dirty="0">
                        <a:solidFill>
                          <a:srgbClr val="A53010"/>
                        </a:solidFill>
                        <a:effectLst/>
                        <a:latin typeface="Noto Sans Symbols"/>
                      </a:endParaRPr>
                    </a:p>
                    <a:p>
                      <a:pPr marL="285750" indent="-285750" rtl="0" fontAlgn="base">
                        <a:spcBef>
                          <a:spcPts val="1000"/>
                        </a:spcBef>
                        <a:spcAft>
                          <a:spcPts val="0"/>
                        </a:spcAft>
                        <a:buFont typeface="Wingdings" panose="05000000000000000000" pitchFamily="2" charset="2"/>
                        <a:buChar char="Ø"/>
                      </a:pPr>
                      <a:r>
                        <a:rPr lang="en-US" sz="2400" b="0" i="0" u="none" strike="noStrike" dirty="0">
                          <a:solidFill>
                            <a:srgbClr val="3F3F3F"/>
                          </a:solidFill>
                          <a:effectLst/>
                          <a:latin typeface="Century Gothic" panose="020B0502020202020204" pitchFamily="34" charset="0"/>
                        </a:rPr>
                        <a:t>Table-based database</a:t>
                      </a:r>
                      <a:endParaRPr lang="en-US" sz="2400" b="0" i="0" u="none" strike="noStrike" dirty="0">
                        <a:solidFill>
                          <a:srgbClr val="A53010"/>
                        </a:solidFill>
                        <a:effectLst/>
                        <a:latin typeface="Noto Sans Symbols"/>
                      </a:endParaRPr>
                    </a:p>
                    <a:p>
                      <a:pPr marL="285750" indent="-285750" rtl="0" fontAlgn="base">
                        <a:spcBef>
                          <a:spcPts val="1000"/>
                        </a:spcBef>
                        <a:spcAft>
                          <a:spcPts val="0"/>
                        </a:spcAft>
                        <a:buFont typeface="Wingdings" panose="05000000000000000000" pitchFamily="2" charset="2"/>
                        <a:buChar char="Ø"/>
                      </a:pPr>
                      <a:r>
                        <a:rPr lang="en-US" sz="2400" b="0" i="0" u="none" strike="noStrike" dirty="0">
                          <a:solidFill>
                            <a:srgbClr val="3F3F3F"/>
                          </a:solidFill>
                          <a:effectLst/>
                          <a:latin typeface="Century Gothic" panose="020B0502020202020204" pitchFamily="34" charset="0"/>
                        </a:rPr>
                        <a:t>Predefined schema</a:t>
                      </a:r>
                      <a:endParaRPr lang="en-US" sz="2400" b="0" i="0" u="none" strike="noStrike" dirty="0">
                        <a:solidFill>
                          <a:srgbClr val="A53010"/>
                        </a:solidFill>
                        <a:effectLst/>
                        <a:latin typeface="Noto Sans Symbols"/>
                      </a:endParaRPr>
                    </a:p>
                    <a:p>
                      <a:pPr marL="285750" indent="-285750" rtl="0" fontAlgn="base">
                        <a:spcBef>
                          <a:spcPts val="1000"/>
                        </a:spcBef>
                        <a:spcAft>
                          <a:spcPts val="0"/>
                        </a:spcAft>
                        <a:buFont typeface="Wingdings" panose="05000000000000000000" pitchFamily="2" charset="2"/>
                        <a:buChar char="Ø"/>
                      </a:pPr>
                      <a:r>
                        <a:rPr lang="en-US" sz="2400" b="0" i="0" u="none" strike="noStrike" dirty="0">
                          <a:solidFill>
                            <a:srgbClr val="3F3F3F"/>
                          </a:solidFill>
                          <a:effectLst/>
                          <a:latin typeface="Century Gothic" panose="020B0502020202020204" pitchFamily="34" charset="0"/>
                        </a:rPr>
                        <a:t>Vertically Scalable</a:t>
                      </a:r>
                      <a:endParaRPr lang="en-US" sz="2400" b="0" i="0" u="none" strike="noStrike" dirty="0">
                        <a:solidFill>
                          <a:srgbClr val="A53010"/>
                        </a:solidFill>
                        <a:effectLst/>
                        <a:latin typeface="Noto Sans Symbols"/>
                      </a:endParaRPr>
                    </a:p>
                    <a:p>
                      <a:endParaRPr lang="fr-FR" dirty="0"/>
                    </a:p>
                  </a:txBody>
                  <a:tcPr/>
                </a:tc>
                <a:tc>
                  <a:txBody>
                    <a:bodyPr/>
                    <a:lstStyle/>
                    <a:p>
                      <a:pPr marL="285750" indent="-285750" rtl="0" fontAlgn="base">
                        <a:lnSpc>
                          <a:spcPct val="150000"/>
                        </a:lnSpc>
                        <a:buFont typeface="Wingdings" panose="05000000000000000000" pitchFamily="2" charset="2"/>
                        <a:buChar char="Ø"/>
                      </a:pPr>
                      <a:r>
                        <a:rPr lang="en-US" sz="2400" b="0" i="0" u="none" strike="noStrike" kern="1200" dirty="0">
                          <a:solidFill>
                            <a:srgbClr val="3F3F3F"/>
                          </a:solidFill>
                          <a:effectLst/>
                          <a:latin typeface="Century Gothic" panose="020B0502020202020204" pitchFamily="34" charset="0"/>
                          <a:ea typeface="+mn-ea"/>
                          <a:cs typeface="+mn-cs"/>
                        </a:rPr>
                        <a:t>Non-relational database system</a:t>
                      </a:r>
                    </a:p>
                    <a:p>
                      <a:pPr marL="285750" indent="-285750" rtl="0" fontAlgn="base">
                        <a:lnSpc>
                          <a:spcPct val="150000"/>
                        </a:lnSpc>
                        <a:buFont typeface="Wingdings" panose="05000000000000000000" pitchFamily="2" charset="2"/>
                        <a:buChar char="Ø"/>
                      </a:pPr>
                      <a:r>
                        <a:rPr lang="en-US" sz="2400" b="0" i="0" u="none" strike="noStrike" kern="1200" dirty="0">
                          <a:solidFill>
                            <a:srgbClr val="3F3F3F"/>
                          </a:solidFill>
                          <a:effectLst/>
                          <a:latin typeface="Century Gothic" panose="020B0502020202020204" pitchFamily="34" charset="0"/>
                          <a:ea typeface="+mn-ea"/>
                          <a:cs typeface="+mn-cs"/>
                        </a:rPr>
                        <a:t>Faster than SQL</a:t>
                      </a:r>
                    </a:p>
                    <a:p>
                      <a:pPr marL="285750" indent="-285750" rtl="0" fontAlgn="base">
                        <a:lnSpc>
                          <a:spcPct val="150000"/>
                        </a:lnSpc>
                        <a:buFont typeface="Wingdings" panose="05000000000000000000" pitchFamily="2" charset="2"/>
                        <a:buChar char="Ø"/>
                      </a:pPr>
                      <a:r>
                        <a:rPr lang="en-US" sz="2400" b="0" i="0" u="none" strike="noStrike" kern="1200" dirty="0">
                          <a:solidFill>
                            <a:srgbClr val="3F3F3F"/>
                          </a:solidFill>
                          <a:effectLst/>
                          <a:latin typeface="Century Gothic" panose="020B0502020202020204" pitchFamily="34" charset="0"/>
                          <a:ea typeface="+mn-ea"/>
                          <a:cs typeface="+mn-cs"/>
                        </a:rPr>
                        <a:t>Best suited for simple queries</a:t>
                      </a:r>
                    </a:p>
                    <a:p>
                      <a:pPr marL="285750" indent="-285750" rtl="0" fontAlgn="base">
                        <a:lnSpc>
                          <a:spcPct val="150000"/>
                        </a:lnSpc>
                        <a:buFont typeface="Wingdings" panose="05000000000000000000" pitchFamily="2" charset="2"/>
                        <a:buChar char="Ø"/>
                      </a:pPr>
                      <a:r>
                        <a:rPr lang="en-US" sz="2400" b="0" i="0" u="none" strike="noStrike" kern="1200" dirty="0">
                          <a:solidFill>
                            <a:srgbClr val="3F3F3F"/>
                          </a:solidFill>
                          <a:effectLst/>
                          <a:latin typeface="Century Gothic" panose="020B0502020202020204" pitchFamily="34" charset="0"/>
                          <a:ea typeface="+mn-ea"/>
                          <a:cs typeface="+mn-cs"/>
                        </a:rPr>
                        <a:t>Collection-based database</a:t>
                      </a:r>
                    </a:p>
                    <a:p>
                      <a:pPr marL="285750" indent="-285750" rtl="0" fontAlgn="base">
                        <a:lnSpc>
                          <a:spcPct val="150000"/>
                        </a:lnSpc>
                        <a:buFont typeface="Wingdings" panose="05000000000000000000" pitchFamily="2" charset="2"/>
                        <a:buChar char="Ø"/>
                      </a:pPr>
                      <a:r>
                        <a:rPr lang="en-US" sz="2400" b="0" i="0" u="none" strike="noStrike" kern="1200" dirty="0">
                          <a:solidFill>
                            <a:srgbClr val="3F3F3F"/>
                          </a:solidFill>
                          <a:effectLst/>
                          <a:latin typeface="Century Gothic" panose="020B0502020202020204" pitchFamily="34" charset="0"/>
                          <a:ea typeface="+mn-ea"/>
                          <a:cs typeface="+mn-cs"/>
                        </a:rPr>
                        <a:t>Unstructured/dynamic </a:t>
                      </a:r>
                      <a:r>
                        <a:rPr lang="en-US" sz="2400" b="0" i="0" u="none" strike="noStrike" kern="1200" dirty="0" err="1">
                          <a:solidFill>
                            <a:srgbClr val="3F3F3F"/>
                          </a:solidFill>
                          <a:effectLst/>
                          <a:latin typeface="Century Gothic" panose="020B0502020202020204" pitchFamily="34" charset="0"/>
                          <a:ea typeface="+mn-ea"/>
                          <a:cs typeface="+mn-cs"/>
                        </a:rPr>
                        <a:t>shema</a:t>
                      </a:r>
                      <a:endParaRPr lang="en-US" sz="2400" b="0" i="0" u="none" strike="noStrike" kern="1200" dirty="0">
                        <a:solidFill>
                          <a:srgbClr val="3F3F3F"/>
                        </a:solidFill>
                        <a:effectLst/>
                        <a:latin typeface="Century Gothic" panose="020B0502020202020204" pitchFamily="34" charset="0"/>
                        <a:ea typeface="+mn-ea"/>
                        <a:cs typeface="+mn-cs"/>
                      </a:endParaRPr>
                    </a:p>
                    <a:p>
                      <a:pPr marL="285750" indent="-285750" rtl="0" fontAlgn="base">
                        <a:lnSpc>
                          <a:spcPct val="150000"/>
                        </a:lnSpc>
                        <a:buFont typeface="Wingdings" panose="05000000000000000000" pitchFamily="2" charset="2"/>
                        <a:buChar char="Ø"/>
                      </a:pPr>
                      <a:r>
                        <a:rPr lang="en-US" sz="2400" b="0" i="0" u="none" strike="noStrike" kern="1200" dirty="0">
                          <a:solidFill>
                            <a:srgbClr val="3F3F3F"/>
                          </a:solidFill>
                          <a:effectLst/>
                          <a:latin typeface="Century Gothic" panose="020B0502020202020204" pitchFamily="34" charset="0"/>
                          <a:ea typeface="+mn-ea"/>
                          <a:cs typeface="+mn-cs"/>
                        </a:rPr>
                        <a:t>Horizontally scalable</a:t>
                      </a:r>
                    </a:p>
                    <a:p>
                      <a:endParaRPr lang="fr-FR" dirty="0"/>
                    </a:p>
                  </a:txBody>
                  <a:tcPr/>
                </a:tc>
                <a:extLst>
                  <a:ext uri="{0D108BD9-81ED-4DB2-BD59-A6C34878D82A}">
                    <a16:rowId xmlns:a16="http://schemas.microsoft.com/office/drawing/2014/main" val="2125436398"/>
                  </a:ext>
                </a:extLst>
              </a:tr>
            </a:tbl>
          </a:graphicData>
        </a:graphic>
      </p:graphicFrame>
      <p:sp>
        <p:nvSpPr>
          <p:cNvPr id="8" name="Flèche : double flèche horizontale 7">
            <a:extLst>
              <a:ext uri="{FF2B5EF4-FFF2-40B4-BE49-F238E27FC236}">
                <a16:creationId xmlns:a16="http://schemas.microsoft.com/office/drawing/2014/main" id="{EF449472-6B7C-5309-BC00-894EB87465DB}"/>
              </a:ext>
            </a:extLst>
          </p:cNvPr>
          <p:cNvSpPr/>
          <p:nvPr/>
        </p:nvSpPr>
        <p:spPr>
          <a:xfrm>
            <a:off x="5310554" y="1160585"/>
            <a:ext cx="1494692" cy="8616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VS</a:t>
            </a:r>
            <a:endParaRPr lang="fr-FR" b="1" dirty="0"/>
          </a:p>
        </p:txBody>
      </p:sp>
    </p:spTree>
    <p:extLst>
      <p:ext uri="{BB962C8B-B14F-4D97-AF65-F5344CB8AC3E}">
        <p14:creationId xmlns:p14="http://schemas.microsoft.com/office/powerpoint/2010/main" val="68418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544288-835A-5548-51A5-EFD39E77C881}"/>
              </a:ext>
            </a:extLst>
          </p:cNvPr>
          <p:cNvSpPr>
            <a:spLocks noGrp="1"/>
          </p:cNvSpPr>
          <p:nvPr>
            <p:ph type="title"/>
          </p:nvPr>
        </p:nvSpPr>
        <p:spPr/>
        <p:txBody>
          <a:bodyPr/>
          <a:lstStyle/>
          <a:p>
            <a:pPr algn="ctr"/>
            <a:r>
              <a:rPr lang="en-US" sz="4400" b="0" i="0" strike="noStrike" dirty="0">
                <a:effectLst/>
                <a:latin typeface="Century Gothic" panose="020B0502020202020204" pitchFamily="34" charset="0"/>
              </a:rPr>
              <a:t>MongoDB</a:t>
            </a:r>
            <a:endParaRPr lang="fr-FR" dirty="0"/>
          </a:p>
        </p:txBody>
      </p:sp>
      <p:sp>
        <p:nvSpPr>
          <p:cNvPr id="3" name="Espace réservé du contenu 2">
            <a:extLst>
              <a:ext uri="{FF2B5EF4-FFF2-40B4-BE49-F238E27FC236}">
                <a16:creationId xmlns:a16="http://schemas.microsoft.com/office/drawing/2014/main" id="{7E83538B-62E0-8D41-39E0-5942E8594FB5}"/>
              </a:ext>
            </a:extLst>
          </p:cNvPr>
          <p:cNvSpPr>
            <a:spLocks noGrp="1"/>
          </p:cNvSpPr>
          <p:nvPr>
            <p:ph idx="1"/>
          </p:nvPr>
        </p:nvSpPr>
        <p:spPr/>
        <p:txBody>
          <a:bodyPr>
            <a:normAutofit fontScale="77500" lnSpcReduction="20000"/>
          </a:bodyPr>
          <a:lstStyle/>
          <a:p>
            <a:pPr rtl="0" fontAlgn="base">
              <a:lnSpc>
                <a:spcPct val="150000"/>
              </a:lnSpc>
              <a:spcBef>
                <a:spcPts val="0"/>
              </a:spcBef>
              <a:spcAft>
                <a:spcPts val="0"/>
              </a:spcAft>
              <a:buFont typeface="Wingdings" panose="05000000000000000000" pitchFamily="2" charset="2"/>
              <a:buChar char="Ø"/>
            </a:pPr>
            <a:r>
              <a:rPr lang="en-US" sz="1800" b="0" i="0" strike="noStrike" dirty="0">
                <a:effectLst/>
                <a:latin typeface="Century Gothic" panose="020B0502020202020204" pitchFamily="34" charset="0"/>
              </a:rPr>
              <a:t>MongoDB  (link resides outside IBM)</a:t>
            </a:r>
            <a:r>
              <a:rPr lang="en-US" sz="1800" b="0" i="0" u="none" strike="noStrike" dirty="0">
                <a:effectLst/>
                <a:latin typeface="Century Gothic" panose="020B0502020202020204" pitchFamily="34" charset="0"/>
              </a:rPr>
              <a:t> is an open source, non relational </a:t>
            </a:r>
            <a:endParaRPr lang="en-US" sz="1800" b="0" i="0" u="none" strike="noStrike" dirty="0">
              <a:effectLst/>
              <a:latin typeface="Noto Sans Symbols"/>
            </a:endParaRPr>
          </a:p>
          <a:p>
            <a:pPr rtl="0" fontAlgn="base">
              <a:lnSpc>
                <a:spcPct val="150000"/>
              </a:lnSpc>
              <a:spcBef>
                <a:spcPts val="1000"/>
              </a:spcBef>
              <a:spcAft>
                <a:spcPts val="0"/>
              </a:spcAft>
              <a:buFont typeface="Wingdings" panose="05000000000000000000" pitchFamily="2" charset="2"/>
              <a:buChar char="Ø"/>
            </a:pPr>
            <a:r>
              <a:rPr lang="en-US" sz="1800" b="0" i="0" u="none" strike="noStrike" dirty="0">
                <a:solidFill>
                  <a:srgbClr val="3F3F3F"/>
                </a:solidFill>
                <a:effectLst/>
                <a:latin typeface="Century Gothic" panose="020B0502020202020204" pitchFamily="34" charset="0"/>
              </a:rPr>
              <a:t>database management system (DBMS) that uses flexible documents </a:t>
            </a:r>
            <a:endParaRPr lang="en-US" sz="1800" b="0" i="0" u="none" strike="noStrike" dirty="0">
              <a:solidFill>
                <a:srgbClr val="A53010"/>
              </a:solidFill>
              <a:effectLst/>
              <a:latin typeface="Noto Sans Symbols"/>
            </a:endParaRPr>
          </a:p>
          <a:p>
            <a:pPr rtl="0" fontAlgn="base">
              <a:lnSpc>
                <a:spcPct val="150000"/>
              </a:lnSpc>
              <a:spcBef>
                <a:spcPts val="1000"/>
              </a:spcBef>
              <a:spcAft>
                <a:spcPts val="0"/>
              </a:spcAft>
              <a:buFont typeface="Wingdings" panose="05000000000000000000" pitchFamily="2" charset="2"/>
              <a:buChar char="Ø"/>
            </a:pPr>
            <a:r>
              <a:rPr lang="en-US" sz="1800" b="0" i="0" u="none" strike="noStrike" dirty="0">
                <a:solidFill>
                  <a:srgbClr val="3F3F3F"/>
                </a:solidFill>
                <a:effectLst/>
                <a:latin typeface="Century Gothic" panose="020B0502020202020204" pitchFamily="34" charset="0"/>
              </a:rPr>
              <a:t>instead of tables and rows to process and store various forms of data. As a </a:t>
            </a:r>
            <a:endParaRPr lang="en-US" sz="1800" b="0" i="0" u="none" strike="noStrike" dirty="0">
              <a:solidFill>
                <a:srgbClr val="A53010"/>
              </a:solidFill>
              <a:effectLst/>
              <a:latin typeface="Noto Sans Symbols"/>
            </a:endParaRPr>
          </a:p>
          <a:p>
            <a:pPr rtl="0" fontAlgn="base">
              <a:lnSpc>
                <a:spcPct val="150000"/>
              </a:lnSpc>
              <a:spcBef>
                <a:spcPts val="1000"/>
              </a:spcBef>
              <a:spcAft>
                <a:spcPts val="0"/>
              </a:spcAft>
              <a:buFont typeface="Wingdings" panose="05000000000000000000" pitchFamily="2" charset="2"/>
              <a:buChar char="Ø"/>
            </a:pPr>
            <a:r>
              <a:rPr lang="en-US" sz="1800" b="0" i="0" u="none" strike="noStrike" dirty="0">
                <a:solidFill>
                  <a:srgbClr val="3F3F3F"/>
                </a:solidFill>
                <a:effectLst/>
                <a:latin typeface="Century Gothic" panose="020B0502020202020204" pitchFamily="34" charset="0"/>
              </a:rPr>
              <a:t>NoSQL solution, MongoDB does not require a relational database </a:t>
            </a:r>
            <a:endParaRPr lang="en-US" sz="1800" b="0" i="0" u="none" strike="noStrike" dirty="0">
              <a:solidFill>
                <a:srgbClr val="A53010"/>
              </a:solidFill>
              <a:effectLst/>
              <a:latin typeface="Noto Sans Symbols"/>
            </a:endParaRPr>
          </a:p>
          <a:p>
            <a:pPr rtl="0" fontAlgn="base">
              <a:lnSpc>
                <a:spcPct val="150000"/>
              </a:lnSpc>
              <a:spcBef>
                <a:spcPts val="1000"/>
              </a:spcBef>
              <a:spcAft>
                <a:spcPts val="0"/>
              </a:spcAft>
              <a:buFont typeface="Wingdings" panose="05000000000000000000" pitchFamily="2" charset="2"/>
              <a:buChar char="Ø"/>
            </a:pPr>
            <a:r>
              <a:rPr lang="en-US" sz="1800" b="0" i="0" u="none" strike="noStrike" dirty="0">
                <a:solidFill>
                  <a:srgbClr val="3F3F3F"/>
                </a:solidFill>
                <a:effectLst/>
                <a:latin typeface="Century Gothic" panose="020B0502020202020204" pitchFamily="34" charset="0"/>
              </a:rPr>
              <a:t>management system (RDBMS), so it provides an elastic data storage model </a:t>
            </a:r>
            <a:endParaRPr lang="en-US" sz="1800" b="0" i="0" u="none" strike="noStrike" dirty="0">
              <a:solidFill>
                <a:srgbClr val="A53010"/>
              </a:solidFill>
              <a:effectLst/>
              <a:latin typeface="Noto Sans Symbols"/>
            </a:endParaRPr>
          </a:p>
          <a:p>
            <a:pPr rtl="0" fontAlgn="base">
              <a:lnSpc>
                <a:spcPct val="150000"/>
              </a:lnSpc>
              <a:spcBef>
                <a:spcPts val="1000"/>
              </a:spcBef>
              <a:spcAft>
                <a:spcPts val="0"/>
              </a:spcAft>
              <a:buFont typeface="Wingdings" panose="05000000000000000000" pitchFamily="2" charset="2"/>
              <a:buChar char="Ø"/>
            </a:pPr>
            <a:r>
              <a:rPr lang="en-US" sz="1800" b="0" i="0" u="none" strike="noStrike" dirty="0">
                <a:solidFill>
                  <a:srgbClr val="3F3F3F"/>
                </a:solidFill>
                <a:effectLst/>
                <a:latin typeface="Century Gothic" panose="020B0502020202020204" pitchFamily="34" charset="0"/>
              </a:rPr>
              <a:t>that enables users to store and query multivariate data types with ease. This </a:t>
            </a:r>
            <a:endParaRPr lang="en-US" sz="1800" b="0" i="0" u="none" strike="noStrike" dirty="0">
              <a:solidFill>
                <a:srgbClr val="A53010"/>
              </a:solidFill>
              <a:effectLst/>
              <a:latin typeface="Noto Sans Symbols"/>
            </a:endParaRPr>
          </a:p>
          <a:p>
            <a:pPr rtl="0" fontAlgn="base">
              <a:lnSpc>
                <a:spcPct val="150000"/>
              </a:lnSpc>
              <a:spcBef>
                <a:spcPts val="1000"/>
              </a:spcBef>
              <a:spcAft>
                <a:spcPts val="0"/>
              </a:spcAft>
              <a:buFont typeface="Wingdings" panose="05000000000000000000" pitchFamily="2" charset="2"/>
              <a:buChar char="Ø"/>
            </a:pPr>
            <a:r>
              <a:rPr lang="en-US" sz="1800" b="0" i="0" u="none" strike="noStrike" dirty="0">
                <a:solidFill>
                  <a:srgbClr val="3F3F3F"/>
                </a:solidFill>
                <a:effectLst/>
                <a:latin typeface="Century Gothic" panose="020B0502020202020204" pitchFamily="34" charset="0"/>
              </a:rPr>
              <a:t>not only simplifies database management for developers but also creates </a:t>
            </a:r>
            <a:endParaRPr lang="en-US" sz="1800" b="0" i="0" u="none" strike="noStrike" dirty="0">
              <a:solidFill>
                <a:srgbClr val="A53010"/>
              </a:solidFill>
              <a:effectLst/>
              <a:latin typeface="Noto Sans Symbols"/>
            </a:endParaRPr>
          </a:p>
          <a:p>
            <a:pPr rtl="0" fontAlgn="base">
              <a:lnSpc>
                <a:spcPct val="150000"/>
              </a:lnSpc>
              <a:spcBef>
                <a:spcPts val="1000"/>
              </a:spcBef>
              <a:spcAft>
                <a:spcPts val="0"/>
              </a:spcAft>
              <a:buFont typeface="Wingdings" panose="05000000000000000000" pitchFamily="2" charset="2"/>
              <a:buChar char="Ø"/>
            </a:pPr>
            <a:r>
              <a:rPr lang="en-US" sz="1800" b="0" i="0" u="none" strike="noStrike" dirty="0">
                <a:solidFill>
                  <a:srgbClr val="3F3F3F"/>
                </a:solidFill>
                <a:effectLst/>
                <a:latin typeface="Century Gothic" panose="020B0502020202020204" pitchFamily="34" charset="0"/>
              </a:rPr>
              <a:t>a highly scalable environment for cross-platform applications and services.</a:t>
            </a:r>
            <a:endParaRPr lang="en-US" sz="1800" b="0" i="0" u="none" strike="noStrike" dirty="0">
              <a:solidFill>
                <a:srgbClr val="A53010"/>
              </a:solidFill>
              <a:effectLst/>
              <a:latin typeface="Noto Sans Symbols"/>
            </a:endParaRPr>
          </a:p>
          <a:p>
            <a:pPr>
              <a:lnSpc>
                <a:spcPct val="150000"/>
              </a:lnSpc>
              <a:buFont typeface="Wingdings" panose="05000000000000000000" pitchFamily="2" charset="2"/>
              <a:buChar char="Ø"/>
            </a:pPr>
            <a:endParaRPr lang="fr-FR" dirty="0"/>
          </a:p>
        </p:txBody>
      </p:sp>
      <p:pic>
        <p:nvPicPr>
          <p:cNvPr id="3074" name="Picture 2" descr="MongoDB (MDB) Stock Price, News &amp; Info | The Motley Fool">
            <a:extLst>
              <a:ext uri="{FF2B5EF4-FFF2-40B4-BE49-F238E27FC236}">
                <a16:creationId xmlns:a16="http://schemas.microsoft.com/office/drawing/2014/main" id="{41729CEE-B22A-865B-DDDB-9EAD968968A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43193" y="669498"/>
            <a:ext cx="2988102" cy="2988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37997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544288-835A-5548-51A5-EFD39E77C881}"/>
              </a:ext>
            </a:extLst>
          </p:cNvPr>
          <p:cNvSpPr>
            <a:spLocks noGrp="1"/>
          </p:cNvSpPr>
          <p:nvPr>
            <p:ph type="title"/>
          </p:nvPr>
        </p:nvSpPr>
        <p:spPr/>
        <p:txBody>
          <a:bodyPr/>
          <a:lstStyle/>
          <a:p>
            <a:pPr algn="ctr"/>
            <a:r>
              <a:rPr lang="fr-FR" b="1" i="0" dirty="0">
                <a:solidFill>
                  <a:srgbClr val="0C022F"/>
                </a:solidFill>
                <a:effectLst/>
                <a:latin typeface="Brandon Text"/>
              </a:rPr>
              <a:t>MySQL </a:t>
            </a:r>
            <a:endParaRPr lang="fr-FR" dirty="0"/>
          </a:p>
        </p:txBody>
      </p:sp>
      <p:sp>
        <p:nvSpPr>
          <p:cNvPr id="3" name="Espace réservé du contenu 2">
            <a:extLst>
              <a:ext uri="{FF2B5EF4-FFF2-40B4-BE49-F238E27FC236}">
                <a16:creationId xmlns:a16="http://schemas.microsoft.com/office/drawing/2014/main" id="{7E83538B-62E0-8D41-39E0-5942E8594FB5}"/>
              </a:ext>
            </a:extLst>
          </p:cNvPr>
          <p:cNvSpPr>
            <a:spLocks noGrp="1"/>
          </p:cNvSpPr>
          <p:nvPr>
            <p:ph idx="1"/>
          </p:nvPr>
        </p:nvSpPr>
        <p:spPr/>
        <p:txBody>
          <a:bodyPr>
            <a:normAutofit fontScale="85000" lnSpcReduction="10000"/>
          </a:bodyPr>
          <a:lstStyle/>
          <a:p>
            <a:pPr>
              <a:lnSpc>
                <a:spcPct val="150000"/>
              </a:lnSpc>
              <a:buFont typeface="Wingdings" panose="05000000000000000000" pitchFamily="2" charset="2"/>
              <a:buChar char="Ø"/>
            </a:pPr>
            <a:r>
              <a:rPr lang="en-US" sz="1800" dirty="0">
                <a:solidFill>
                  <a:srgbClr val="3F3F3F"/>
                </a:solidFill>
                <a:latin typeface="Century Gothic" panose="020B0502020202020204" pitchFamily="34" charset="0"/>
              </a:rPr>
              <a:t>MySQL is a relational database management system (RDBMS). It is distributed under a dual GPL and proprietary license. It is one of the most used database management software in the world3, both by the general public (mainly web applications) and by professionals, in competition with Oracle, PostgreSQL and Microsoft SQL Server.</a:t>
            </a:r>
          </a:p>
          <a:p>
            <a:pPr>
              <a:lnSpc>
                <a:spcPct val="150000"/>
              </a:lnSpc>
              <a:buFont typeface="Wingdings" panose="05000000000000000000" pitchFamily="2" charset="2"/>
              <a:buChar char="Ø"/>
            </a:pPr>
            <a:r>
              <a:rPr lang="en-US" sz="1800" dirty="0">
                <a:solidFill>
                  <a:srgbClr val="3F3F3F"/>
                </a:solidFill>
                <a:latin typeface="Century Gothic" panose="020B0502020202020204" pitchFamily="34" charset="0"/>
              </a:rPr>
              <a:t>MySQL is an SQL relational database server developed with high read performance in mind, which means it's geared more towards serving the data that's already in place than frequent, highly secure updates. It is multi-threaded and multi-user.</a:t>
            </a:r>
          </a:p>
          <a:p>
            <a:pPr>
              <a:lnSpc>
                <a:spcPct val="150000"/>
              </a:lnSpc>
              <a:buFont typeface="Wingdings" panose="05000000000000000000" pitchFamily="2" charset="2"/>
              <a:buChar char="Ø"/>
            </a:pPr>
            <a:r>
              <a:rPr lang="en-US" sz="1800" dirty="0">
                <a:solidFill>
                  <a:srgbClr val="3F3F3F"/>
                </a:solidFill>
                <a:latin typeface="Century Gothic" panose="020B0502020202020204" pitchFamily="34" charset="0"/>
              </a:rPr>
              <a:t>It is free, open source software, developed under a dual license depending on whether it is distributed with a free product or with a proprietary product.</a:t>
            </a:r>
            <a:endParaRPr lang="fr-FR" dirty="0"/>
          </a:p>
        </p:txBody>
      </p:sp>
      <p:pic>
        <p:nvPicPr>
          <p:cNvPr id="2052" name="Picture 4" descr="MySQL — Wikipédia">
            <a:extLst>
              <a:ext uri="{FF2B5EF4-FFF2-40B4-BE49-F238E27FC236}">
                <a16:creationId xmlns:a16="http://schemas.microsoft.com/office/drawing/2014/main" id="{9FCF51EB-8A54-F97B-BEDB-D45DF33AA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2127" y="711199"/>
            <a:ext cx="2870118" cy="148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28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4">
            <a:extLst>
              <a:ext uri="{FF2B5EF4-FFF2-40B4-BE49-F238E27FC236}">
                <a16:creationId xmlns:a16="http://schemas.microsoft.com/office/drawing/2014/main" id="{62645C80-5095-58ED-6F9E-F9E066BBB924}"/>
              </a:ext>
            </a:extLst>
          </p:cNvPr>
          <p:cNvGraphicFramePr>
            <a:graphicFrameLocks noGrp="1"/>
          </p:cNvGraphicFramePr>
          <p:nvPr>
            <p:ph idx="1"/>
            <p:extLst>
              <p:ext uri="{D42A27DB-BD31-4B8C-83A1-F6EECF244321}">
                <p14:modId xmlns:p14="http://schemas.microsoft.com/office/powerpoint/2010/main" val="1931098142"/>
              </p:ext>
            </p:extLst>
          </p:nvPr>
        </p:nvGraphicFramePr>
        <p:xfrm>
          <a:off x="730347" y="525779"/>
          <a:ext cx="10655106" cy="5425441"/>
        </p:xfrm>
        <a:graphic>
          <a:graphicData uri="http://schemas.openxmlformats.org/drawingml/2006/table">
            <a:tbl>
              <a:tblPr firstRow="1" bandRow="1">
                <a:tableStyleId>{22838BEF-8BB2-4498-84A7-C5851F593DF1}</a:tableStyleId>
              </a:tblPr>
              <a:tblGrid>
                <a:gridCol w="5327553">
                  <a:extLst>
                    <a:ext uri="{9D8B030D-6E8A-4147-A177-3AD203B41FA5}">
                      <a16:colId xmlns:a16="http://schemas.microsoft.com/office/drawing/2014/main" val="2820367828"/>
                    </a:ext>
                  </a:extLst>
                </a:gridCol>
                <a:gridCol w="5327553">
                  <a:extLst>
                    <a:ext uri="{9D8B030D-6E8A-4147-A177-3AD203B41FA5}">
                      <a16:colId xmlns:a16="http://schemas.microsoft.com/office/drawing/2014/main" val="374983604"/>
                    </a:ext>
                  </a:extLst>
                </a:gridCol>
              </a:tblGrid>
              <a:tr h="594361">
                <a:tc>
                  <a:txBody>
                    <a:bodyPr/>
                    <a:lstStyle/>
                    <a:p>
                      <a:pPr algn="ctr"/>
                      <a:r>
                        <a:rPr lang="en-US" sz="3200" b="1" i="0" strike="noStrike" dirty="0">
                          <a:effectLst/>
                          <a:latin typeface="Century Gothic" panose="020B0502020202020204" pitchFamily="34" charset="0"/>
                        </a:rPr>
                        <a:t>MongoDB</a:t>
                      </a:r>
                      <a:endParaRPr lang="fr-FR" b="1" dirty="0"/>
                    </a:p>
                  </a:txBody>
                  <a:tcPr/>
                </a:tc>
                <a:tc>
                  <a:txBody>
                    <a:bodyPr/>
                    <a:lstStyle/>
                    <a:p>
                      <a:pPr algn="ctr"/>
                      <a:r>
                        <a:rPr lang="fr-FR" sz="3200" dirty="0"/>
                        <a:t>MySQL</a:t>
                      </a:r>
                      <a:endParaRPr lang="fr-FR" dirty="0"/>
                    </a:p>
                  </a:txBody>
                  <a:tcPr/>
                </a:tc>
                <a:extLst>
                  <a:ext uri="{0D108BD9-81ED-4DB2-BD59-A6C34878D82A}">
                    <a16:rowId xmlns:a16="http://schemas.microsoft.com/office/drawing/2014/main" val="1942802865"/>
                  </a:ext>
                </a:extLst>
              </a:tr>
              <a:tr h="2954215">
                <a:tc>
                  <a:txBody>
                    <a:bodyPr/>
                    <a:lstStyle/>
                    <a:p>
                      <a:pPr marL="285750" indent="-285750" rtl="0" fontAlgn="base">
                        <a:lnSpc>
                          <a:spcPct val="150000"/>
                        </a:lnSpc>
                        <a:spcBef>
                          <a:spcPts val="0"/>
                        </a:spcBef>
                        <a:spcAft>
                          <a:spcPts val="0"/>
                        </a:spcAft>
                        <a:buFont typeface="Wingdings" panose="05000000000000000000" pitchFamily="2" charset="2"/>
                        <a:buChar char="Ø"/>
                      </a:pPr>
                      <a:r>
                        <a:rPr lang="en-US" sz="1800" b="1" i="0" u="none" strike="noStrike" dirty="0">
                          <a:solidFill>
                            <a:schemeClr val="accent5">
                              <a:lumMod val="40000"/>
                              <a:lumOff val="60000"/>
                            </a:schemeClr>
                          </a:solidFill>
                          <a:effectLst/>
                          <a:latin typeface="Century Gothic" panose="020B0502020202020204" pitchFamily="34" charset="0"/>
                        </a:rPr>
                        <a:t>Relational Database MongoDB is an open-source database developed by MongoDB, Inc. MongoDB stores data in JSON-like documents that can vary in structure. It is a popular NoSQL database.</a:t>
                      </a:r>
                    </a:p>
                    <a:p>
                      <a:pPr marL="285750" indent="-285750" rtl="0" fontAlgn="base">
                        <a:lnSpc>
                          <a:spcPct val="150000"/>
                        </a:lnSpc>
                        <a:spcBef>
                          <a:spcPts val="0"/>
                        </a:spcBef>
                        <a:spcAft>
                          <a:spcPts val="0"/>
                        </a:spcAft>
                        <a:buFont typeface="Wingdings" panose="05000000000000000000" pitchFamily="2" charset="2"/>
                        <a:buChar char="Ø"/>
                      </a:pPr>
                      <a:r>
                        <a:rPr lang="en-US" sz="1800" b="1" i="0" u="none" strike="noStrike" dirty="0">
                          <a:solidFill>
                            <a:schemeClr val="accent5">
                              <a:lumMod val="40000"/>
                              <a:lumOff val="60000"/>
                            </a:schemeClr>
                          </a:solidFill>
                          <a:effectLst/>
                          <a:latin typeface="Century Gothic" panose="020B0502020202020204" pitchFamily="34" charset="0"/>
                        </a:rPr>
                        <a:t>In MongoDB, each individual records are stored as ‘documents’.</a:t>
                      </a:r>
                    </a:p>
                    <a:p>
                      <a:pPr marL="285750" indent="-285750" rtl="0" fontAlgn="base">
                        <a:lnSpc>
                          <a:spcPct val="150000"/>
                        </a:lnSpc>
                        <a:spcBef>
                          <a:spcPts val="0"/>
                        </a:spcBef>
                        <a:spcAft>
                          <a:spcPts val="0"/>
                        </a:spcAft>
                        <a:buFont typeface="Wingdings" panose="05000000000000000000" pitchFamily="2" charset="2"/>
                        <a:buChar char="Ø"/>
                      </a:pPr>
                      <a:r>
                        <a:rPr lang="en-US" sz="1800" b="1" i="0" u="none" strike="noStrike" dirty="0">
                          <a:solidFill>
                            <a:schemeClr val="accent5">
                              <a:lumMod val="40000"/>
                              <a:lumOff val="60000"/>
                            </a:schemeClr>
                          </a:solidFill>
                          <a:effectLst/>
                          <a:latin typeface="Century Gothic" panose="020B0502020202020204" pitchFamily="34" charset="0"/>
                        </a:rPr>
                        <a:t>Documents belonging to a particular class or group as</a:t>
                      </a:r>
                    </a:p>
                    <a:p>
                      <a:pPr marL="285750" indent="-285750" rtl="0" fontAlgn="base">
                        <a:lnSpc>
                          <a:spcPct val="150000"/>
                        </a:lnSpc>
                        <a:spcBef>
                          <a:spcPts val="0"/>
                        </a:spcBef>
                        <a:spcAft>
                          <a:spcPts val="0"/>
                        </a:spcAft>
                        <a:buFont typeface="Wingdings" panose="05000000000000000000" pitchFamily="2" charset="2"/>
                        <a:buChar char="Ø"/>
                      </a:pPr>
                      <a:r>
                        <a:rPr lang="en-US" sz="1800" b="1" i="0" u="none" strike="noStrike" dirty="0">
                          <a:solidFill>
                            <a:schemeClr val="accent5">
                              <a:lumMod val="40000"/>
                              <a:lumOff val="60000"/>
                            </a:schemeClr>
                          </a:solidFill>
                          <a:effectLst/>
                          <a:latin typeface="Century Gothic" panose="020B0502020202020204" pitchFamily="34" charset="0"/>
                        </a:rPr>
                        <a:t>stored in a ‘collection’.</a:t>
                      </a:r>
                    </a:p>
                    <a:p>
                      <a:pPr marL="285750" indent="-285750" rtl="0" fontAlgn="base">
                        <a:lnSpc>
                          <a:spcPct val="150000"/>
                        </a:lnSpc>
                        <a:spcBef>
                          <a:spcPts val="0"/>
                        </a:spcBef>
                        <a:spcAft>
                          <a:spcPts val="0"/>
                        </a:spcAft>
                        <a:buFont typeface="Wingdings" panose="05000000000000000000" pitchFamily="2" charset="2"/>
                        <a:buChar char="Ø"/>
                      </a:pPr>
                      <a:r>
                        <a:rPr lang="en-US" sz="1800" b="1" i="0" u="none" strike="noStrike" dirty="0">
                          <a:solidFill>
                            <a:schemeClr val="accent5">
                              <a:lumMod val="40000"/>
                              <a:lumOff val="60000"/>
                            </a:schemeClr>
                          </a:solidFill>
                          <a:effectLst/>
                          <a:latin typeface="Century Gothic" panose="020B0502020202020204" pitchFamily="34" charset="0"/>
                        </a:rPr>
                        <a:t>Example: collection of users.</a:t>
                      </a:r>
                    </a:p>
                    <a:p>
                      <a:pPr marL="0" indent="0" rtl="0" fontAlgn="base">
                        <a:spcBef>
                          <a:spcPts val="0"/>
                        </a:spcBef>
                        <a:spcAft>
                          <a:spcPts val="0"/>
                        </a:spcAft>
                        <a:buFont typeface="Wingdings" panose="05000000000000000000" pitchFamily="2" charset="2"/>
                        <a:buNone/>
                      </a:pPr>
                      <a:endParaRPr lang="fr-FR" sz="1400" dirty="0"/>
                    </a:p>
                  </a:txBody>
                  <a:tcPr>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tcPr>
                </a:tc>
                <a:tc>
                  <a:txBody>
                    <a:bodyPr/>
                    <a:lstStyle/>
                    <a:p>
                      <a:pPr marL="285750" indent="-285750" rtl="0" fontAlgn="base">
                        <a:lnSpc>
                          <a:spcPct val="150000"/>
                        </a:lnSpc>
                        <a:buFont typeface="Wingdings" panose="05000000000000000000" pitchFamily="2" charset="2"/>
                        <a:buChar char="Ø"/>
                      </a:pPr>
                      <a:r>
                        <a:rPr lang="en-US" sz="1800" b="1" i="0" u="none" strike="noStrike" kern="1200" dirty="0">
                          <a:solidFill>
                            <a:schemeClr val="accent6">
                              <a:lumMod val="40000"/>
                              <a:lumOff val="60000"/>
                            </a:schemeClr>
                          </a:solidFill>
                          <a:effectLst/>
                          <a:latin typeface="Century Gothic" panose="020B0502020202020204" pitchFamily="34" charset="0"/>
                          <a:ea typeface="+mn-ea"/>
                          <a:cs typeface="+mn-cs"/>
                        </a:rPr>
                        <a:t>MySQL is a popular open-source relational database management system (RDBMS) that is developed, distributed and supported by Oracle Corporation.</a:t>
                      </a:r>
                    </a:p>
                    <a:p>
                      <a:pPr marL="285750" indent="-285750" rtl="0" fontAlgn="base">
                        <a:lnSpc>
                          <a:spcPct val="150000"/>
                        </a:lnSpc>
                        <a:buFont typeface="Wingdings" panose="05000000000000000000" pitchFamily="2" charset="2"/>
                        <a:buChar char="Ø"/>
                      </a:pPr>
                      <a:r>
                        <a:rPr lang="en-US" sz="1800" b="1" i="0" u="none" strike="noStrike" kern="1200" dirty="0">
                          <a:solidFill>
                            <a:schemeClr val="accent6">
                              <a:lumMod val="40000"/>
                              <a:lumOff val="60000"/>
                            </a:schemeClr>
                          </a:solidFill>
                          <a:effectLst/>
                          <a:latin typeface="Century Gothic" panose="020B0502020202020204" pitchFamily="34" charset="0"/>
                          <a:ea typeface="+mn-ea"/>
                          <a:cs typeface="+mn-cs"/>
                        </a:rPr>
                        <a:t>In MySQL, each individual records are stored as ‘rows’ in a table.</a:t>
                      </a:r>
                    </a:p>
                    <a:p>
                      <a:pPr marL="285750" indent="-285750" rtl="0" fontAlgn="base">
                        <a:lnSpc>
                          <a:spcPct val="150000"/>
                        </a:lnSpc>
                        <a:buFont typeface="Wingdings" panose="05000000000000000000" pitchFamily="2" charset="2"/>
                        <a:buChar char="Ø"/>
                      </a:pPr>
                      <a:endParaRPr lang="en-US" sz="1800" b="1" i="0" u="none" strike="noStrike" kern="1200" dirty="0">
                        <a:solidFill>
                          <a:schemeClr val="accent6">
                            <a:lumMod val="40000"/>
                            <a:lumOff val="60000"/>
                          </a:schemeClr>
                        </a:solidFill>
                        <a:effectLst/>
                        <a:latin typeface="Century Gothic" panose="020B0502020202020204" pitchFamily="34" charset="0"/>
                        <a:ea typeface="+mn-ea"/>
                        <a:cs typeface="+mn-cs"/>
                      </a:endParaRPr>
                    </a:p>
                    <a:p>
                      <a:pPr marL="285750" indent="-285750" rtl="0" fontAlgn="base">
                        <a:lnSpc>
                          <a:spcPct val="150000"/>
                        </a:lnSpc>
                        <a:buFont typeface="Wingdings" panose="05000000000000000000" pitchFamily="2" charset="2"/>
                        <a:buChar char="Ø"/>
                      </a:pPr>
                      <a:r>
                        <a:rPr lang="en-US" sz="1800" b="1" i="0" u="none" strike="noStrike" kern="1200" dirty="0">
                          <a:solidFill>
                            <a:schemeClr val="accent6">
                              <a:lumMod val="40000"/>
                              <a:lumOff val="60000"/>
                            </a:schemeClr>
                          </a:solidFill>
                          <a:effectLst/>
                          <a:latin typeface="Century Gothic" panose="020B0502020202020204" pitchFamily="34" charset="0"/>
                          <a:ea typeface="+mn-ea"/>
                          <a:cs typeface="+mn-cs"/>
                        </a:rPr>
                        <a:t>A ‘table’ is used to store rows (records) of similar type.</a:t>
                      </a:r>
                    </a:p>
                    <a:p>
                      <a:endParaRPr lang="fr-FR" dirty="0"/>
                    </a:p>
                  </a:txBody>
                  <a:tcPr>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tcPr>
                </a:tc>
                <a:extLst>
                  <a:ext uri="{0D108BD9-81ED-4DB2-BD59-A6C34878D82A}">
                    <a16:rowId xmlns:a16="http://schemas.microsoft.com/office/drawing/2014/main" val="2125436398"/>
                  </a:ext>
                </a:extLst>
              </a:tr>
            </a:tbl>
          </a:graphicData>
        </a:graphic>
      </p:graphicFrame>
      <p:sp>
        <p:nvSpPr>
          <p:cNvPr id="8" name="Flèche : double flèche horizontale 7">
            <a:extLst>
              <a:ext uri="{FF2B5EF4-FFF2-40B4-BE49-F238E27FC236}">
                <a16:creationId xmlns:a16="http://schemas.microsoft.com/office/drawing/2014/main" id="{EF449472-6B7C-5309-BC00-894EB87465DB}"/>
              </a:ext>
            </a:extLst>
          </p:cNvPr>
          <p:cNvSpPr/>
          <p:nvPr/>
        </p:nvSpPr>
        <p:spPr>
          <a:xfrm>
            <a:off x="5310554" y="94956"/>
            <a:ext cx="1494692" cy="8616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VS</a:t>
            </a:r>
            <a:endParaRPr lang="fr-FR" b="1" dirty="0"/>
          </a:p>
        </p:txBody>
      </p:sp>
    </p:spTree>
    <p:extLst>
      <p:ext uri="{BB962C8B-B14F-4D97-AF65-F5344CB8AC3E}">
        <p14:creationId xmlns:p14="http://schemas.microsoft.com/office/powerpoint/2010/main" val="24275790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TM02900743[[fn=Organique]]</Template>
  <TotalTime>50</TotalTime>
  <Words>594</Words>
  <Application>Microsoft Office PowerPoint</Application>
  <PresentationFormat>Grand écran</PresentationFormat>
  <Paragraphs>47</Paragraphs>
  <Slides>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Arial</vt:lpstr>
      <vt:lpstr>Brandon Text</vt:lpstr>
      <vt:lpstr>Century Gothic</vt:lpstr>
      <vt:lpstr>Garamond</vt:lpstr>
      <vt:lpstr>Noto Sans Symbols</vt:lpstr>
      <vt:lpstr>Wingdings</vt:lpstr>
      <vt:lpstr>Organique</vt:lpstr>
      <vt:lpstr>Checkpoint introduction to Database</vt:lpstr>
      <vt:lpstr>SQL?  NoSQL?</vt:lpstr>
      <vt:lpstr>Présentation PowerPoint</vt:lpstr>
      <vt:lpstr>MongoDB</vt:lpstr>
      <vt:lpstr>MySQL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introduction to Database</dc:title>
  <dc:creator>PC</dc:creator>
  <cp:lastModifiedBy>PC</cp:lastModifiedBy>
  <cp:revision>1</cp:revision>
  <dcterms:created xsi:type="dcterms:W3CDTF">2022-10-03T10:10:46Z</dcterms:created>
  <dcterms:modified xsi:type="dcterms:W3CDTF">2022-10-03T11:00:56Z</dcterms:modified>
</cp:coreProperties>
</file>