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font" Target="fonts/Montserrat-regular.fntdata"/><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5f258fc93_2_6: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139" name="Google Shape;139;g85f258fc93_2_6:notes"/>
          <p:cNvSpPr/>
          <p:nvPr>
            <p:ph idx="2" type="sldImg"/>
          </p:nvPr>
        </p:nvSpPr>
        <p:spPr>
          <a:xfrm>
            <a:off x="-4186238" y="1265238"/>
            <a:ext cx="14935202"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85f258fc93_2_6: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5f258fc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5f258fc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5f258fc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f258fc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5f258fc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f258fc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5f258fc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5f258fc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5f258fc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5f258fc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0" name="Shape 130"/>
        <p:cNvGrpSpPr/>
        <p:nvPr/>
      </p:nvGrpSpPr>
      <p:grpSpPr>
        <a:xfrm>
          <a:off x="0" y="0"/>
          <a:ext cx="0" cy="0"/>
          <a:chOff x="0" y="0"/>
          <a:chExt cx="0" cy="0"/>
        </a:xfrm>
      </p:grpSpPr>
      <p:sp>
        <p:nvSpPr>
          <p:cNvPr id="131" name="Google Shape;131;p13"/>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Big Mountain Resort</a:t>
            </a:r>
            <a:endParaRPr>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p:nvPr/>
        </p:nvSpPr>
        <p:spPr>
          <a:xfrm>
            <a:off x="137949" y="1182010"/>
            <a:ext cx="4344156" cy="3510797"/>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43" name="Google Shape;143;p15"/>
          <p:cNvSpPr/>
          <p:nvPr/>
        </p:nvSpPr>
        <p:spPr>
          <a:xfrm>
            <a:off x="4587388" y="1182010"/>
            <a:ext cx="4344156" cy="3510797"/>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44" name="Google Shape;144;p15"/>
          <p:cNvSpPr/>
          <p:nvPr/>
        </p:nvSpPr>
        <p:spPr>
          <a:xfrm>
            <a:off x="218936" y="1213595"/>
            <a:ext cx="288315" cy="216236"/>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145" name="Google Shape;145;p15"/>
          <p:cNvSpPr/>
          <p:nvPr/>
        </p:nvSpPr>
        <p:spPr>
          <a:xfrm>
            <a:off x="4668375" y="1213595"/>
            <a:ext cx="288315" cy="216236"/>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601195" y="123763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5050634" y="1237636"/>
            <a:ext cx="3597454"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a:off x="4668375" y="2405322"/>
            <a:ext cx="288315" cy="216236"/>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a:off x="218936" y="2405322"/>
            <a:ext cx="288315" cy="216236"/>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601195" y="2429364"/>
            <a:ext cx="3597454"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a:off x="5050634" y="2429364"/>
            <a:ext cx="3597454"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218936" y="3788101"/>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4668375" y="3598264"/>
            <a:ext cx="288315" cy="216236"/>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601195" y="3813879"/>
            <a:ext cx="35976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5050634" y="3622306"/>
            <a:ext cx="3597454"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156" name="Google Shape;156;p15"/>
          <p:cNvSpPr txBox="1"/>
          <p:nvPr/>
        </p:nvSpPr>
        <p:spPr>
          <a:xfrm>
            <a:off x="143108" y="1473732"/>
            <a:ext cx="4324418" cy="9343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Big Mountain Resort recently installed a new chair lift to even out the distribution of its visitors. The new lift will increase operating costs by $1.54 million. Management is seeking recommendations for this year to recoup the new costs to maintain its current profit margin of 9.2%.	</a:t>
            </a:r>
            <a:endParaRPr b="0" i="0" sz="1400" u="none" cap="none" strike="noStrike">
              <a:solidFill>
                <a:srgbClr val="000000"/>
              </a:solidFill>
              <a:latin typeface="Arial"/>
              <a:ea typeface="Arial"/>
              <a:cs typeface="Arial"/>
              <a:sym typeface="Arial"/>
            </a:endParaRPr>
          </a:p>
        </p:txBody>
      </p:sp>
      <p:sp>
        <p:nvSpPr>
          <p:cNvPr id="157" name="Google Shape;157;p15"/>
          <p:cNvSpPr txBox="1"/>
          <p:nvPr/>
        </p:nvSpPr>
        <p:spPr>
          <a:xfrm>
            <a:off x="147783" y="2663768"/>
            <a:ext cx="4324500" cy="105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Specific recommendations to recoup costs will be submitted.</a:t>
            </a:r>
            <a:endParaRPr b="1" sz="1071"/>
          </a:p>
          <a:p>
            <a:pPr indent="0" lvl="0" marL="0" marR="0" rtl="0" algn="l">
              <a:lnSpc>
                <a:spcPct val="100000"/>
              </a:lnSpc>
              <a:spcBef>
                <a:spcPts val="0"/>
              </a:spcBef>
              <a:spcAft>
                <a:spcPts val="0"/>
              </a:spcAft>
              <a:buClr>
                <a:srgbClr val="000000"/>
              </a:buClr>
              <a:buSzPts val="1071"/>
              <a:buFont typeface="Arial"/>
              <a:buNone/>
            </a:pPr>
            <a:r>
              <a:rPr b="1" lang="en" sz="1071"/>
              <a:t>Projections for this year’s annual revenue based on these recommendations will recoup the new lift costs to maintain a projected revenue profit margin of at least 9.2%. The  implementation timetable for recommendations will be dependent on the nature of each.</a:t>
            </a:r>
            <a:endParaRPr b="1" sz="1071"/>
          </a:p>
        </p:txBody>
      </p:sp>
      <p:sp>
        <p:nvSpPr>
          <p:cNvPr id="158" name="Google Shape;158;p15"/>
          <p:cNvSpPr txBox="1"/>
          <p:nvPr/>
        </p:nvSpPr>
        <p:spPr>
          <a:xfrm>
            <a:off x="143055" y="4004404"/>
            <a:ext cx="4324500" cy="5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Solutions will be limited to </a:t>
            </a:r>
            <a:r>
              <a:rPr b="1" lang="en" sz="1071"/>
              <a:t>r</a:t>
            </a:r>
            <a:r>
              <a:rPr b="1" lang="en" sz="1071"/>
              <a:t>ecommendations on how to recoup costs</a:t>
            </a:r>
            <a:endParaRPr b="1" sz="1071"/>
          </a:p>
        </p:txBody>
      </p:sp>
      <p:sp>
        <p:nvSpPr>
          <p:cNvPr id="159" name="Google Shape;159;p15"/>
          <p:cNvSpPr txBox="1"/>
          <p:nvPr/>
        </p:nvSpPr>
        <p:spPr>
          <a:xfrm>
            <a:off x="4558232" y="1472939"/>
            <a:ext cx="4324418" cy="810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In light of the recent increase in operating expenses, management may hesitate regarding any recommendations that increase costs (even if profitable overall)</a:t>
            </a:r>
            <a:endParaRPr b="1" i="0" sz="1070" u="none" cap="none" strike="noStrike">
              <a:solidFill>
                <a:srgbClr val="000000"/>
              </a:solidFill>
              <a:latin typeface="Arial"/>
              <a:ea typeface="Arial"/>
              <a:cs typeface="Arial"/>
              <a:sym typeface="Arial"/>
            </a:endParaRPr>
          </a:p>
        </p:txBody>
      </p:sp>
      <p:sp>
        <p:nvSpPr>
          <p:cNvPr id="160" name="Google Shape;160;p15"/>
          <p:cNvSpPr txBox="1"/>
          <p:nvPr/>
        </p:nvSpPr>
        <p:spPr>
          <a:xfrm>
            <a:off x="4590928" y="3813880"/>
            <a:ext cx="4324418" cy="810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CSV File -- contains industry-wide data; the columns re: Projected Days Open and Adult Weekend Ticket Price may be especially helpful.</a:t>
            </a:r>
            <a:endParaRPr b="1" sz="1070"/>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161" name="Google Shape;161;p15"/>
          <p:cNvSpPr/>
          <p:nvPr/>
        </p:nvSpPr>
        <p:spPr>
          <a:xfrm>
            <a:off x="6633337" y="4893313"/>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7028512" y="488528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7452320"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7846662" y="4881061"/>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8245692"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8099130" y="530346"/>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21750" y="87473"/>
            <a:ext cx="7724912" cy="85280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15"/>
          <p:cNvSpPr txBox="1"/>
          <p:nvPr>
            <p:ph type="title"/>
          </p:nvPr>
        </p:nvSpPr>
        <p:spPr>
          <a:xfrm>
            <a:off x="184140" y="142193"/>
            <a:ext cx="8793596" cy="23083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Problem Statement</a:t>
            </a:r>
            <a:endParaRPr/>
          </a:p>
        </p:txBody>
      </p:sp>
      <p:sp>
        <p:nvSpPr>
          <p:cNvPr id="169" name="Google Shape;169;p15"/>
          <p:cNvSpPr txBox="1"/>
          <p:nvPr/>
        </p:nvSpPr>
        <p:spPr>
          <a:xfrm>
            <a:off x="4607126" y="2660700"/>
            <a:ext cx="4324418" cy="810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Big Mountain Resort Executive Team</a:t>
            </a:r>
            <a:endParaRPr b="1" sz="1071"/>
          </a:p>
          <a:p>
            <a:pPr indent="0" lvl="0" marL="0" marR="0" rtl="0" algn="l">
              <a:lnSpc>
                <a:spcPct val="100000"/>
              </a:lnSpc>
              <a:spcBef>
                <a:spcPts val="0"/>
              </a:spcBef>
              <a:spcAft>
                <a:spcPts val="0"/>
              </a:spcAft>
              <a:buClr>
                <a:srgbClr val="000000"/>
              </a:buClr>
              <a:buSzPts val="1071"/>
              <a:buFont typeface="Arial"/>
              <a:buNone/>
            </a:pPr>
            <a:r>
              <a:rPr b="1" lang="en" sz="1071"/>
              <a:t>Jimmy Blackburn, Director of Operations</a:t>
            </a:r>
            <a:endParaRPr b="1" sz="1071"/>
          </a:p>
          <a:p>
            <a:pPr indent="0" lvl="0" marL="0" marR="0" rtl="0" algn="l">
              <a:lnSpc>
                <a:spcPct val="100000"/>
              </a:lnSpc>
              <a:spcBef>
                <a:spcPts val="0"/>
              </a:spcBef>
              <a:spcAft>
                <a:spcPts val="0"/>
              </a:spcAft>
              <a:buClr>
                <a:srgbClr val="000000"/>
              </a:buClr>
              <a:buSzPts val="1071"/>
              <a:buFont typeface="Arial"/>
              <a:buNone/>
            </a:pPr>
            <a:r>
              <a:rPr b="1" lang="en" sz="1071"/>
              <a:t>Alesha Eisen, Database Manager</a:t>
            </a:r>
            <a:endParaRPr b="1" sz="1071"/>
          </a:p>
        </p:txBody>
      </p:sp>
      <p:sp>
        <p:nvSpPr>
          <p:cNvPr id="170" name="Google Shape;170;p15"/>
          <p:cNvSpPr txBox="1"/>
          <p:nvPr/>
        </p:nvSpPr>
        <p:spPr>
          <a:xfrm>
            <a:off x="184149" y="405675"/>
            <a:ext cx="7845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a:t>What opportunities exist at Big Mountain Resort to recoup increased operating costs of $1,540,000 to maintain a profit margin of at least 9.2% for this fiscal year?</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and Key Findings</a:t>
            </a:r>
            <a:endParaRPr/>
          </a:p>
        </p:txBody>
      </p:sp>
      <p:sp>
        <p:nvSpPr>
          <p:cNvPr id="176" name="Google Shape;176;p16"/>
          <p:cNvSpPr txBox="1"/>
          <p:nvPr>
            <p:ph idx="1" type="body"/>
          </p:nvPr>
        </p:nvSpPr>
        <p:spPr>
          <a:xfrm>
            <a:off x="311700" y="1413700"/>
            <a:ext cx="8520600" cy="1244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2400"/>
              </a:spcAft>
              <a:buClr>
                <a:schemeClr val="dk1"/>
              </a:buClr>
              <a:buSzPts val="1100"/>
              <a:buFont typeface="Arial"/>
              <a:buNone/>
            </a:pPr>
            <a:r>
              <a:rPr lang="en" sz="1200">
                <a:solidFill>
                  <a:srgbClr val="525C65"/>
                </a:solidFill>
                <a:highlight>
                  <a:srgbClr val="FFFFFF"/>
                </a:highlight>
              </a:rPr>
              <a:t>The net results of our modeling were that, based on the characteristics of Big Mountain Resort in comparison with many other ski resorts in the industry, Big Mountain could slightly increase their Adult Weekend ticket price from $81 to $82.75. Modeling for the adult weekday price also suggests a small price increase. So, if Big Mountain would like to keep the price uniform between weekday and weekend as before, my model recommends a price increase to $83.</a:t>
            </a:r>
            <a:endParaRPr sz="2400">
              <a:solidFill>
                <a:srgbClr val="525C65"/>
              </a:solidFill>
              <a:highlight>
                <a:srgbClr val="FFFFFF"/>
              </a:highlight>
            </a:endParaRPr>
          </a:p>
        </p:txBody>
      </p:sp>
      <p:sp>
        <p:nvSpPr>
          <p:cNvPr id="177" name="Google Shape;177;p16"/>
          <p:cNvSpPr txBox="1"/>
          <p:nvPr/>
        </p:nvSpPr>
        <p:spPr>
          <a:xfrm>
            <a:off x="0" y="2906950"/>
            <a:ext cx="3119700" cy="1841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500">
                <a:solidFill>
                  <a:srgbClr val="525C65"/>
                </a:solidFill>
                <a:highlight>
                  <a:srgbClr val="FFFFFF"/>
                </a:highlight>
              </a:rPr>
              <a:t>Current Ticket Price:</a:t>
            </a:r>
            <a:endParaRPr sz="2500">
              <a:solidFill>
                <a:srgbClr val="525C65"/>
              </a:solidFill>
              <a:highlight>
                <a:srgbClr val="FFFFFF"/>
              </a:highlight>
            </a:endParaRPr>
          </a:p>
          <a:p>
            <a:pPr indent="0" lvl="0" marL="0" rtl="0" algn="ctr">
              <a:lnSpc>
                <a:spcPct val="150000"/>
              </a:lnSpc>
              <a:spcBef>
                <a:spcPts val="2400"/>
              </a:spcBef>
              <a:spcAft>
                <a:spcPts val="2400"/>
              </a:spcAft>
              <a:buClr>
                <a:schemeClr val="dk1"/>
              </a:buClr>
              <a:buSzPts val="1100"/>
              <a:buFont typeface="Arial"/>
              <a:buNone/>
            </a:pPr>
            <a:r>
              <a:rPr lang="en" sz="2500">
                <a:solidFill>
                  <a:srgbClr val="525C65"/>
                </a:solidFill>
                <a:highlight>
                  <a:srgbClr val="FFFFFF"/>
                </a:highlight>
              </a:rPr>
              <a:t>$81</a:t>
            </a:r>
            <a:endParaRPr sz="2500"/>
          </a:p>
        </p:txBody>
      </p:sp>
      <p:sp>
        <p:nvSpPr>
          <p:cNvPr id="178" name="Google Shape;178;p16"/>
          <p:cNvSpPr txBox="1"/>
          <p:nvPr/>
        </p:nvSpPr>
        <p:spPr>
          <a:xfrm>
            <a:off x="4283700" y="2869000"/>
            <a:ext cx="4860300" cy="1917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500">
                <a:solidFill>
                  <a:srgbClr val="525C65"/>
                </a:solidFill>
                <a:highlight>
                  <a:srgbClr val="FFFFFF"/>
                </a:highlight>
              </a:rPr>
              <a:t>Model Recommended Price:</a:t>
            </a:r>
            <a:endParaRPr sz="2500">
              <a:solidFill>
                <a:srgbClr val="525C65"/>
              </a:solidFill>
              <a:highlight>
                <a:srgbClr val="FFFFFF"/>
              </a:highlight>
            </a:endParaRPr>
          </a:p>
          <a:p>
            <a:pPr indent="0" lvl="0" marL="0" rtl="0" algn="ctr">
              <a:lnSpc>
                <a:spcPct val="150000"/>
              </a:lnSpc>
              <a:spcBef>
                <a:spcPts val="2400"/>
              </a:spcBef>
              <a:spcAft>
                <a:spcPts val="2400"/>
              </a:spcAft>
              <a:buClr>
                <a:schemeClr val="dk1"/>
              </a:buClr>
              <a:buSzPts val="1100"/>
              <a:buFont typeface="Arial"/>
              <a:buNone/>
            </a:pPr>
            <a:r>
              <a:rPr lang="en" sz="2500">
                <a:solidFill>
                  <a:srgbClr val="525C65"/>
                </a:solidFill>
                <a:highlight>
                  <a:srgbClr val="FFFFFF"/>
                </a:highlight>
              </a:rPr>
              <a:t>$83</a:t>
            </a:r>
            <a:endParaRPr sz="2500">
              <a:solidFill>
                <a:srgbClr val="525C65"/>
              </a:solidFill>
              <a:highlight>
                <a:srgbClr val="FFFFFF"/>
              </a:highlight>
            </a:endParaRPr>
          </a:p>
        </p:txBody>
      </p:sp>
      <p:sp>
        <p:nvSpPr>
          <p:cNvPr id="179" name="Google Shape;179;p16"/>
          <p:cNvSpPr/>
          <p:nvPr/>
        </p:nvSpPr>
        <p:spPr>
          <a:xfrm>
            <a:off x="2084600" y="3768725"/>
            <a:ext cx="4118700" cy="5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and Analysis (1/3)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5" name="Google Shape;185;p17"/>
          <p:cNvSpPr txBox="1"/>
          <p:nvPr>
            <p:ph idx="1" type="body"/>
          </p:nvPr>
        </p:nvSpPr>
        <p:spPr>
          <a:xfrm>
            <a:off x="287950" y="1455375"/>
            <a:ext cx="41538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few things distinguish Big Mountain from the other ski resorts, and therefore warrant the recommended price increase. Within our condensed data set, Big Mountain has far and away the most acres of skiable terrain.</a:t>
            </a:r>
            <a:endParaRPr sz="1800"/>
          </a:p>
          <a:p>
            <a:pPr indent="0" lvl="0" marL="0" rtl="0" algn="l">
              <a:spcBef>
                <a:spcPts val="1600"/>
              </a:spcBef>
              <a:spcAft>
                <a:spcPts val="1600"/>
              </a:spcAft>
              <a:buNone/>
            </a:pPr>
            <a:r>
              <a:rPr lang="en" sz="1800"/>
              <a:t>				</a:t>
            </a:r>
            <a:endParaRPr sz="1800"/>
          </a:p>
        </p:txBody>
      </p:sp>
      <p:pic>
        <p:nvPicPr>
          <p:cNvPr id="186" name="Google Shape;186;p17"/>
          <p:cNvPicPr preferRelativeResize="0"/>
          <p:nvPr/>
        </p:nvPicPr>
        <p:blipFill>
          <a:blip r:embed="rId3">
            <a:alphaModFix/>
          </a:blip>
          <a:stretch>
            <a:fillRect/>
          </a:stretch>
        </p:blipFill>
        <p:spPr>
          <a:xfrm>
            <a:off x="4815375" y="1981937"/>
            <a:ext cx="4016925" cy="29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and Analysis (2/3)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92" name="Google Shape;192;p18"/>
          <p:cNvSpPr txBox="1"/>
          <p:nvPr>
            <p:ph idx="1" type="body"/>
          </p:nvPr>
        </p:nvSpPr>
        <p:spPr>
          <a:xfrm>
            <a:off x="4788650" y="1307850"/>
            <a:ext cx="3856200" cy="168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Big Mountain also has more average snowfall than the majority other resorts. This feature has a positive correlation with Adult Weekend price within our data set.</a:t>
            </a:r>
            <a:endParaRPr sz="1800"/>
          </a:p>
        </p:txBody>
      </p:sp>
      <p:pic>
        <p:nvPicPr>
          <p:cNvPr id="193" name="Google Shape;193;p18"/>
          <p:cNvPicPr preferRelativeResize="0"/>
          <p:nvPr/>
        </p:nvPicPr>
        <p:blipFill>
          <a:blip r:embed="rId3">
            <a:alphaModFix/>
          </a:blip>
          <a:stretch>
            <a:fillRect/>
          </a:stretch>
        </p:blipFill>
        <p:spPr>
          <a:xfrm>
            <a:off x="311700" y="1932325"/>
            <a:ext cx="3994950" cy="290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 (3</a:t>
            </a:r>
            <a:r>
              <a:rPr lang="en"/>
              <a:t>/3)</a:t>
            </a:r>
            <a:endParaRPr/>
          </a:p>
          <a:p>
            <a:pPr indent="0" lvl="0" marL="0" rtl="0" algn="l">
              <a:spcBef>
                <a:spcPts val="0"/>
              </a:spcBef>
              <a:spcAft>
                <a:spcPts val="0"/>
              </a:spcAft>
              <a:buNone/>
            </a:pPr>
            <a:r>
              <a:t/>
            </a:r>
            <a:endParaRPr/>
          </a:p>
        </p:txBody>
      </p:sp>
      <p:sp>
        <p:nvSpPr>
          <p:cNvPr id="199" name="Google Shape;199;p19"/>
          <p:cNvSpPr txBox="1"/>
          <p:nvPr>
            <p:ph idx="1" type="body"/>
          </p:nvPr>
        </p:nvSpPr>
        <p:spPr>
          <a:xfrm>
            <a:off x="319850" y="1668775"/>
            <a:ext cx="4017900" cy="238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size of Big </a:t>
            </a:r>
            <a:r>
              <a:rPr lang="en" sz="1800"/>
              <a:t>Mountain Resort’s</a:t>
            </a:r>
            <a:r>
              <a:rPr lang="en" sz="1800"/>
              <a:t> largest vertical drop separates it from the vast majority of other ski resorts in our condensed data set. Like average  snowfall, this is a feature that correlates with price for ski resorts within our data set.</a:t>
            </a:r>
            <a:endParaRPr sz="1800"/>
          </a:p>
        </p:txBody>
      </p:sp>
      <p:pic>
        <p:nvPicPr>
          <p:cNvPr id="200" name="Google Shape;200;p19"/>
          <p:cNvPicPr preferRelativeResize="0"/>
          <p:nvPr/>
        </p:nvPicPr>
        <p:blipFill>
          <a:blip r:embed="rId3">
            <a:alphaModFix/>
          </a:blip>
          <a:stretch>
            <a:fillRect/>
          </a:stretch>
        </p:blipFill>
        <p:spPr>
          <a:xfrm>
            <a:off x="4572000" y="1393412"/>
            <a:ext cx="4017900" cy="29345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206" name="Google Shape;206;p20"/>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2400"/>
              </a:spcAft>
              <a:buClr>
                <a:schemeClr val="dk1"/>
              </a:buClr>
              <a:buSzPts val="1100"/>
              <a:buFont typeface="Arial"/>
              <a:buNone/>
            </a:pPr>
            <a:r>
              <a:rPr lang="en" sz="1700">
                <a:solidFill>
                  <a:srgbClr val="525C65"/>
                </a:solidFill>
                <a:highlight>
                  <a:srgbClr val="FFFFFF"/>
                </a:highlight>
              </a:rPr>
              <a:t>The original prompt for this project was to maintain the profit margin of 9.2%. Based on the data provided, I can make a recommendation (namely, slightly increasing ticket prices) that should increase revenue for the upcoming fiscal year. However, we would need additional internal financial data to draw firm conclusions as to whether these changes in ticket price would sufficiently recoup the added costs of the new chairlift to maintain the stated profit margin.</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