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9A84AE-90CF-41C1-AC6D-E8E22D899D3E}">
  <a:tblStyle styleId="{E49A84AE-90CF-41C1-AC6D-E8E22D899D3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173e2e10e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173e2e10e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73e2e10e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73e2e10e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173e2e10e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173e2e10e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173e2e10e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173e2e10e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173e2e10e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173e2e10e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173e2e10e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173e2e10e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173e2e10e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173e2e10e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173e2e10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173e2e10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173e2e10e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173e2e10e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173e2e10e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173e2e10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173e2e10e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a173e2e10e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173e2e10e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173e2e10e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173e2e10e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173e2e10e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173e2e10e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173e2e10e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173e2e10e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173e2e10e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a173e2e10e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a173e2e10e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a173e2e10e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a173e2e10e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173e2e10e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a173e2e10e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73e2e10e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73e2e10e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173e2e10e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173e2e10e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a173e2e10e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a173e2e10e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173e2e10e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173e2e10e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9551e4eb9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9551e4eb9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9551e4eb9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9551e4eb9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173e2e10e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a173e2e10e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173e2e10e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a173e2e10e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173e2e10e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173e2e10e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173e2e10e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173e2e10e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a173e2e10e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a173e2e10e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a173e2e10e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a173e2e10e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a173e2e10e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a173e2e10e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173e2e10e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173e2e10e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173e2e10e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173e2e10e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98a177877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98a177877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98a177877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98a177877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9551e4eb9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9551e4eb9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173e2e10e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173e2e10e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a173e2e10e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a173e2e10e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a173e2e10e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a173e2e10e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a173e2e10e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a173e2e10e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a173e2e10e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a173e2e10e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73e2e10e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73e2e10e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173e2e10e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173e2e10e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173e2e10e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173e2e10e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a173e2e10e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a173e2e10e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a173e2e10e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a173e2e10e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173e2e10e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a173e2e10e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9551e4eb9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9551e4eb9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98a1778770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98a1778770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73e2e10e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73e2e10e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98a1778770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98a1778770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a173e2e10e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a173e2e10e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173e2e10e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173e2e10e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98b1f2047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98b1f2047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173e2e10e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173e2e10e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98a1778770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98a1778770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a173e2e10e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a173e2e10e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a173e2e10e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a173e2e10e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98af6e757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98af6e757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98a1778770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98a1778770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173e2e10e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173e2e10e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173e2e10e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173e2e10e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173e2e10e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173e2e10e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1" Type="http://schemas.openxmlformats.org/officeDocument/2006/relationships/image" Target="../media/image2.png"/><Relationship Id="rId10" Type="http://schemas.openxmlformats.org/officeDocument/2006/relationships/image" Target="../media/image4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1" Type="http://schemas.openxmlformats.org/officeDocument/2006/relationships/image" Target="../media/image4.png"/><Relationship Id="rId10" Type="http://schemas.openxmlformats.org/officeDocument/2006/relationships/image" Target="../media/image10.png"/><Relationship Id="rId12" Type="http://schemas.openxmlformats.org/officeDocument/2006/relationships/image" Target="../media/image2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0.png"/><Relationship Id="rId13" Type="http://schemas.openxmlformats.org/officeDocument/2006/relationships/image" Target="../media/image2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0.png"/><Relationship Id="rId13" Type="http://schemas.openxmlformats.org/officeDocument/2006/relationships/image" Target="../media/image4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0.png"/><Relationship Id="rId13" Type="http://schemas.openxmlformats.org/officeDocument/2006/relationships/image" Target="../media/image4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5" Type="http://schemas.openxmlformats.org/officeDocument/2006/relationships/image" Target="../media/image2.png"/><Relationship Id="rId1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7.png"/><Relationship Id="rId13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5" Type="http://schemas.openxmlformats.org/officeDocument/2006/relationships/image" Target="../media/image13.png"/><Relationship Id="rId14" Type="http://schemas.openxmlformats.org/officeDocument/2006/relationships/image" Target="../media/image4.png"/><Relationship Id="rId16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7.png"/><Relationship Id="rId13" Type="http://schemas.openxmlformats.org/officeDocument/2006/relationships/image" Target="../media/image12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5" Type="http://schemas.openxmlformats.org/officeDocument/2006/relationships/image" Target="../media/image4.png"/><Relationship Id="rId14" Type="http://schemas.openxmlformats.org/officeDocument/2006/relationships/image" Target="../media/image11.png"/><Relationship Id="rId17" Type="http://schemas.openxmlformats.org/officeDocument/2006/relationships/image" Target="../media/image2.png"/><Relationship Id="rId16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8.png"/><Relationship Id="rId13" Type="http://schemas.openxmlformats.org/officeDocument/2006/relationships/image" Target="../media/image16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.png"/><Relationship Id="rId15" Type="http://schemas.openxmlformats.org/officeDocument/2006/relationships/image" Target="../media/image11.png"/><Relationship Id="rId14" Type="http://schemas.openxmlformats.org/officeDocument/2006/relationships/image" Target="../media/image12.png"/><Relationship Id="rId17" Type="http://schemas.openxmlformats.org/officeDocument/2006/relationships/image" Target="../media/image13.png"/><Relationship Id="rId16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5.png"/><Relationship Id="rId18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8.png"/><Relationship Id="rId13" Type="http://schemas.openxmlformats.org/officeDocument/2006/relationships/image" Target="../media/image17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.png"/><Relationship Id="rId15" Type="http://schemas.openxmlformats.org/officeDocument/2006/relationships/image" Target="../media/image12.png"/><Relationship Id="rId14" Type="http://schemas.openxmlformats.org/officeDocument/2006/relationships/image" Target="../media/image16.png"/><Relationship Id="rId17" Type="http://schemas.openxmlformats.org/officeDocument/2006/relationships/image" Target="../media/image4.png"/><Relationship Id="rId16" Type="http://schemas.openxmlformats.org/officeDocument/2006/relationships/image" Target="../media/image11.png"/><Relationship Id="rId5" Type="http://schemas.openxmlformats.org/officeDocument/2006/relationships/image" Target="../media/image15.png"/><Relationship Id="rId19" Type="http://schemas.openxmlformats.org/officeDocument/2006/relationships/image" Target="../media/image2.png"/><Relationship Id="rId6" Type="http://schemas.openxmlformats.org/officeDocument/2006/relationships/image" Target="../media/image5.png"/><Relationship Id="rId18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image" Target="../media/image2.png"/><Relationship Id="rId11" Type="http://schemas.openxmlformats.org/officeDocument/2006/relationships/image" Target="../media/image7.png"/><Relationship Id="rId10" Type="http://schemas.openxmlformats.org/officeDocument/2006/relationships/image" Target="../media/image8.png"/><Relationship Id="rId13" Type="http://schemas.openxmlformats.org/officeDocument/2006/relationships/image" Target="../media/image17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.png"/><Relationship Id="rId15" Type="http://schemas.openxmlformats.org/officeDocument/2006/relationships/image" Target="../media/image12.png"/><Relationship Id="rId14" Type="http://schemas.openxmlformats.org/officeDocument/2006/relationships/image" Target="../media/image16.png"/><Relationship Id="rId17" Type="http://schemas.openxmlformats.org/officeDocument/2006/relationships/image" Target="../media/image11.png"/><Relationship Id="rId16" Type="http://schemas.openxmlformats.org/officeDocument/2006/relationships/image" Target="../media/image18.png"/><Relationship Id="rId5" Type="http://schemas.openxmlformats.org/officeDocument/2006/relationships/image" Target="../media/image15.png"/><Relationship Id="rId19" Type="http://schemas.openxmlformats.org/officeDocument/2006/relationships/image" Target="../media/image13.png"/><Relationship Id="rId6" Type="http://schemas.openxmlformats.org/officeDocument/2006/relationships/image" Target="../media/image5.png"/><Relationship Id="rId18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.png"/><Relationship Id="rId11" Type="http://schemas.openxmlformats.org/officeDocument/2006/relationships/image" Target="../media/image8.png"/><Relationship Id="rId10" Type="http://schemas.openxmlformats.org/officeDocument/2006/relationships/image" Target="../media/image1.png"/><Relationship Id="rId21" Type="http://schemas.openxmlformats.org/officeDocument/2006/relationships/image" Target="../media/image2.png"/><Relationship Id="rId13" Type="http://schemas.openxmlformats.org/officeDocument/2006/relationships/image" Target="../media/image10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3.png"/><Relationship Id="rId15" Type="http://schemas.openxmlformats.org/officeDocument/2006/relationships/image" Target="../media/image16.png"/><Relationship Id="rId14" Type="http://schemas.openxmlformats.org/officeDocument/2006/relationships/image" Target="../media/image17.png"/><Relationship Id="rId17" Type="http://schemas.openxmlformats.org/officeDocument/2006/relationships/image" Target="../media/image18.png"/><Relationship Id="rId16" Type="http://schemas.openxmlformats.org/officeDocument/2006/relationships/image" Target="../media/image12.png"/><Relationship Id="rId5" Type="http://schemas.openxmlformats.org/officeDocument/2006/relationships/image" Target="../media/image6.png"/><Relationship Id="rId19" Type="http://schemas.openxmlformats.org/officeDocument/2006/relationships/image" Target="../media/image4.png"/><Relationship Id="rId6" Type="http://schemas.openxmlformats.org/officeDocument/2006/relationships/image" Target="../media/image15.png"/><Relationship Id="rId18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.png"/><Relationship Id="rId11" Type="http://schemas.openxmlformats.org/officeDocument/2006/relationships/image" Target="../media/image8.png"/><Relationship Id="rId22" Type="http://schemas.openxmlformats.org/officeDocument/2006/relationships/image" Target="../media/image19.png"/><Relationship Id="rId10" Type="http://schemas.openxmlformats.org/officeDocument/2006/relationships/image" Target="../media/image1.png"/><Relationship Id="rId21" Type="http://schemas.openxmlformats.org/officeDocument/2006/relationships/image" Target="../media/image2.png"/><Relationship Id="rId13" Type="http://schemas.openxmlformats.org/officeDocument/2006/relationships/image" Target="../media/image10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3.png"/><Relationship Id="rId15" Type="http://schemas.openxmlformats.org/officeDocument/2006/relationships/image" Target="../media/image16.png"/><Relationship Id="rId14" Type="http://schemas.openxmlformats.org/officeDocument/2006/relationships/image" Target="../media/image17.png"/><Relationship Id="rId17" Type="http://schemas.openxmlformats.org/officeDocument/2006/relationships/image" Target="../media/image18.png"/><Relationship Id="rId16" Type="http://schemas.openxmlformats.org/officeDocument/2006/relationships/image" Target="../media/image12.png"/><Relationship Id="rId5" Type="http://schemas.openxmlformats.org/officeDocument/2006/relationships/image" Target="../media/image6.png"/><Relationship Id="rId19" Type="http://schemas.openxmlformats.org/officeDocument/2006/relationships/image" Target="../media/image4.png"/><Relationship Id="rId6" Type="http://schemas.openxmlformats.org/officeDocument/2006/relationships/image" Target="../media/image15.png"/><Relationship Id="rId18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.png"/><Relationship Id="rId11" Type="http://schemas.openxmlformats.org/officeDocument/2006/relationships/image" Target="../media/image8.png"/><Relationship Id="rId22" Type="http://schemas.openxmlformats.org/officeDocument/2006/relationships/image" Target="../media/image19.png"/><Relationship Id="rId10" Type="http://schemas.openxmlformats.org/officeDocument/2006/relationships/image" Target="../media/image1.png"/><Relationship Id="rId21" Type="http://schemas.openxmlformats.org/officeDocument/2006/relationships/image" Target="../media/image2.png"/><Relationship Id="rId13" Type="http://schemas.openxmlformats.org/officeDocument/2006/relationships/image" Target="../media/image10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3.png"/><Relationship Id="rId15" Type="http://schemas.openxmlformats.org/officeDocument/2006/relationships/image" Target="../media/image16.png"/><Relationship Id="rId14" Type="http://schemas.openxmlformats.org/officeDocument/2006/relationships/image" Target="../media/image17.png"/><Relationship Id="rId17" Type="http://schemas.openxmlformats.org/officeDocument/2006/relationships/image" Target="../media/image18.png"/><Relationship Id="rId16" Type="http://schemas.openxmlformats.org/officeDocument/2006/relationships/image" Target="../media/image12.png"/><Relationship Id="rId5" Type="http://schemas.openxmlformats.org/officeDocument/2006/relationships/image" Target="../media/image6.png"/><Relationship Id="rId19" Type="http://schemas.openxmlformats.org/officeDocument/2006/relationships/image" Target="../media/image4.png"/><Relationship Id="rId6" Type="http://schemas.openxmlformats.org/officeDocument/2006/relationships/image" Target="../media/image15.png"/><Relationship Id="rId18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.png"/><Relationship Id="rId11" Type="http://schemas.openxmlformats.org/officeDocument/2006/relationships/image" Target="../media/image8.png"/><Relationship Id="rId22" Type="http://schemas.openxmlformats.org/officeDocument/2006/relationships/image" Target="../media/image19.png"/><Relationship Id="rId10" Type="http://schemas.openxmlformats.org/officeDocument/2006/relationships/image" Target="../media/image1.png"/><Relationship Id="rId21" Type="http://schemas.openxmlformats.org/officeDocument/2006/relationships/image" Target="../media/image2.png"/><Relationship Id="rId13" Type="http://schemas.openxmlformats.org/officeDocument/2006/relationships/image" Target="../media/image10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3.png"/><Relationship Id="rId15" Type="http://schemas.openxmlformats.org/officeDocument/2006/relationships/image" Target="../media/image16.png"/><Relationship Id="rId14" Type="http://schemas.openxmlformats.org/officeDocument/2006/relationships/image" Target="../media/image17.png"/><Relationship Id="rId17" Type="http://schemas.openxmlformats.org/officeDocument/2006/relationships/image" Target="../media/image18.png"/><Relationship Id="rId16" Type="http://schemas.openxmlformats.org/officeDocument/2006/relationships/image" Target="../media/image12.png"/><Relationship Id="rId5" Type="http://schemas.openxmlformats.org/officeDocument/2006/relationships/image" Target="../media/image6.png"/><Relationship Id="rId19" Type="http://schemas.openxmlformats.org/officeDocument/2006/relationships/image" Target="../media/image4.png"/><Relationship Id="rId6" Type="http://schemas.openxmlformats.org/officeDocument/2006/relationships/image" Target="../media/image15.png"/><Relationship Id="rId18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2.jpg"/><Relationship Id="rId6" Type="http://schemas.openxmlformats.org/officeDocument/2006/relationships/image" Target="../media/image2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kaggle.com/nathanlauga/nba-game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kaggle.com/nathanlauga/nba-game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kaggle.com/nathanlauga/nba-game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kaggle.com/nathanlauga/nba-game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kaggle.com/nathanlauga/nba-game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github.com/abewoycke/NBA-Projec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0" Type="http://schemas.openxmlformats.org/officeDocument/2006/relationships/image" Target="../media/image2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3550"/>
            <a:ext cx="14287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14550"/>
            <a:ext cx="14287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4700" y="742950"/>
            <a:ext cx="14287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3550" y="1733550"/>
            <a:ext cx="14192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581275"/>
            <a:ext cx="14287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14700" y="1314450"/>
            <a:ext cx="14287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33550" y="2247900"/>
            <a:ext cx="14287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14700" y="2476500"/>
            <a:ext cx="14287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95850" y="2076450"/>
            <a:ext cx="14287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3550"/>
            <a:ext cx="14287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14550"/>
            <a:ext cx="14287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4700" y="742950"/>
            <a:ext cx="14287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3550" y="1733550"/>
            <a:ext cx="14192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581275"/>
            <a:ext cx="14287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14700" y="1314450"/>
            <a:ext cx="14287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33550" y="2247900"/>
            <a:ext cx="14287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95850" y="152400"/>
            <a:ext cx="1428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14700" y="2476500"/>
            <a:ext cx="14287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95850" y="2076450"/>
            <a:ext cx="14287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3550"/>
            <a:ext cx="14287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14550"/>
            <a:ext cx="14287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4700" y="742950"/>
            <a:ext cx="14287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3550" y="1733550"/>
            <a:ext cx="14192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581275"/>
            <a:ext cx="14287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14700" y="1314450"/>
            <a:ext cx="14287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33550" y="2247900"/>
            <a:ext cx="14287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95850" y="152400"/>
            <a:ext cx="1428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95850" y="781050"/>
            <a:ext cx="14287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14700" y="2476500"/>
            <a:ext cx="14287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95850" y="2076450"/>
            <a:ext cx="14287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3550"/>
            <a:ext cx="14287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14550"/>
            <a:ext cx="14287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4700" y="742950"/>
            <a:ext cx="14287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3550" y="1733550"/>
            <a:ext cx="14192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581275"/>
            <a:ext cx="14287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14700" y="1314450"/>
            <a:ext cx="14287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33550" y="2247900"/>
            <a:ext cx="14287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95850" y="152400"/>
            <a:ext cx="1428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95850" y="781050"/>
            <a:ext cx="14287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95850" y="1276350"/>
            <a:ext cx="14287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14700" y="2476500"/>
            <a:ext cx="14287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95850" y="2076450"/>
            <a:ext cx="14287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3550"/>
            <a:ext cx="14287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14550"/>
            <a:ext cx="14287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4700" y="742950"/>
            <a:ext cx="14287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3550" y="1733550"/>
            <a:ext cx="14192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581275"/>
            <a:ext cx="14287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14700" y="1314450"/>
            <a:ext cx="14287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33550" y="2247900"/>
            <a:ext cx="14287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95850" y="152400"/>
            <a:ext cx="1428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95850" y="781050"/>
            <a:ext cx="14287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95850" y="1276350"/>
            <a:ext cx="14287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14700" y="2476500"/>
            <a:ext cx="14287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77000" y="152400"/>
            <a:ext cx="14287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895850" y="2076450"/>
            <a:ext cx="14287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15240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33550"/>
            <a:ext cx="14287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14550"/>
            <a:ext cx="14287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4700" y="742950"/>
            <a:ext cx="14287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3550" y="1733550"/>
            <a:ext cx="14192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2581275"/>
            <a:ext cx="14287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14700" y="1314450"/>
            <a:ext cx="14287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33550" y="2247900"/>
            <a:ext cx="14287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95850" y="152400"/>
            <a:ext cx="1428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95850" y="781050"/>
            <a:ext cx="14287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95850" y="1276350"/>
            <a:ext cx="14287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14700" y="2476500"/>
            <a:ext cx="14287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477000" y="152400"/>
            <a:ext cx="14287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95850" y="2076450"/>
            <a:ext cx="14287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15240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33550"/>
            <a:ext cx="14287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14550"/>
            <a:ext cx="14287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4700" y="742950"/>
            <a:ext cx="14287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3550" y="1733550"/>
            <a:ext cx="14192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2581275"/>
            <a:ext cx="14287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14700" y="1314450"/>
            <a:ext cx="14287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33550" y="2247900"/>
            <a:ext cx="14287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95850" y="152400"/>
            <a:ext cx="1428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14700" y="1952625"/>
            <a:ext cx="14287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95850" y="781050"/>
            <a:ext cx="14287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95850" y="1276350"/>
            <a:ext cx="14287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314700" y="2476500"/>
            <a:ext cx="14287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477000" y="152400"/>
            <a:ext cx="14287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895850" y="2076450"/>
            <a:ext cx="14287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15240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33550"/>
            <a:ext cx="14287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4700" y="152400"/>
            <a:ext cx="14287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114550"/>
            <a:ext cx="14287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4700" y="742950"/>
            <a:ext cx="14287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3550" y="1733550"/>
            <a:ext cx="14192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400" y="2581275"/>
            <a:ext cx="14287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14700" y="1314450"/>
            <a:ext cx="14287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33550" y="2247900"/>
            <a:ext cx="14287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95850" y="152400"/>
            <a:ext cx="1428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14700" y="1952625"/>
            <a:ext cx="14287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95850" y="781050"/>
            <a:ext cx="14287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895850" y="1276350"/>
            <a:ext cx="14287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314700" y="2476500"/>
            <a:ext cx="14287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477000" y="152400"/>
            <a:ext cx="14287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895850" y="2076450"/>
            <a:ext cx="14287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15240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33550"/>
            <a:ext cx="14287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4700" y="152400"/>
            <a:ext cx="14287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114550"/>
            <a:ext cx="14287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4700" y="742950"/>
            <a:ext cx="14287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3550" y="1733550"/>
            <a:ext cx="14192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400" y="2581275"/>
            <a:ext cx="14287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14700" y="1314450"/>
            <a:ext cx="14287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33550" y="2247900"/>
            <a:ext cx="14287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95850" y="152400"/>
            <a:ext cx="1428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2400" y="2981325"/>
            <a:ext cx="14287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14700" y="1952625"/>
            <a:ext cx="14287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895850" y="781050"/>
            <a:ext cx="14287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95850" y="1276350"/>
            <a:ext cx="14287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314700" y="2476500"/>
            <a:ext cx="14287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477000" y="152400"/>
            <a:ext cx="14287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895850" y="2076450"/>
            <a:ext cx="14287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15240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33550"/>
            <a:ext cx="14287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4700" y="152400"/>
            <a:ext cx="14287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114550"/>
            <a:ext cx="14287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4700" y="742950"/>
            <a:ext cx="14287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3550" y="1733550"/>
            <a:ext cx="14192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400" y="2581275"/>
            <a:ext cx="14287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14700" y="1314450"/>
            <a:ext cx="14287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33550" y="2247900"/>
            <a:ext cx="14287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95850" y="152400"/>
            <a:ext cx="1428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2400" y="2981325"/>
            <a:ext cx="14287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14700" y="1952625"/>
            <a:ext cx="14287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895850" y="781050"/>
            <a:ext cx="14287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733550" y="2924175"/>
            <a:ext cx="14287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895850" y="1276350"/>
            <a:ext cx="14287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314700" y="2476500"/>
            <a:ext cx="14287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477000" y="152400"/>
            <a:ext cx="14287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895850" y="2076450"/>
            <a:ext cx="14287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00" y="2476500"/>
            <a:ext cx="142875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550" y="15240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733550"/>
            <a:ext cx="14287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4700" y="152400"/>
            <a:ext cx="14287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114550"/>
            <a:ext cx="14287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14700" y="742950"/>
            <a:ext cx="14287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33550" y="1733550"/>
            <a:ext cx="14192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2400" y="2581275"/>
            <a:ext cx="14287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14700" y="1314450"/>
            <a:ext cx="14287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33550" y="2247900"/>
            <a:ext cx="14287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95850" y="152400"/>
            <a:ext cx="1428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2400" y="2981325"/>
            <a:ext cx="14287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314700" y="1952625"/>
            <a:ext cx="14287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95850" y="781050"/>
            <a:ext cx="14287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733550" y="2924175"/>
            <a:ext cx="14287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895850" y="1276350"/>
            <a:ext cx="14287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314700" y="2476500"/>
            <a:ext cx="14287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2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477000" y="152400"/>
            <a:ext cx="14287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2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895850" y="2076450"/>
            <a:ext cx="14287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550" y="15240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733550"/>
            <a:ext cx="14287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4700" y="152400"/>
            <a:ext cx="14287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114550"/>
            <a:ext cx="14287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14700" y="742950"/>
            <a:ext cx="14287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33550" y="1733550"/>
            <a:ext cx="14192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2400" y="2581275"/>
            <a:ext cx="14287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14700" y="1314450"/>
            <a:ext cx="14287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33550" y="2247900"/>
            <a:ext cx="14287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95850" y="152400"/>
            <a:ext cx="1428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2400" y="2981325"/>
            <a:ext cx="14287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314700" y="1952625"/>
            <a:ext cx="14287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95850" y="781050"/>
            <a:ext cx="14287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733550" y="2924175"/>
            <a:ext cx="14287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895850" y="1276350"/>
            <a:ext cx="14287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314700" y="2476500"/>
            <a:ext cx="14287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477000" y="152400"/>
            <a:ext cx="14287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895850" y="2076450"/>
            <a:ext cx="14287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473700" y="3083799"/>
            <a:ext cx="3670301" cy="20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550" y="15240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733550"/>
            <a:ext cx="14287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4700" y="152400"/>
            <a:ext cx="14287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114550"/>
            <a:ext cx="14287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14700" y="742950"/>
            <a:ext cx="14287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33550" y="1733550"/>
            <a:ext cx="14192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2400" y="2581275"/>
            <a:ext cx="14287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14700" y="1314450"/>
            <a:ext cx="14287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33550" y="2247900"/>
            <a:ext cx="14287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95850" y="152400"/>
            <a:ext cx="1428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2400" y="2981325"/>
            <a:ext cx="14287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314700" y="1952625"/>
            <a:ext cx="14287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95850" y="781050"/>
            <a:ext cx="14287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733550" y="2924175"/>
            <a:ext cx="14287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895850" y="1276350"/>
            <a:ext cx="14287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314700" y="2476500"/>
            <a:ext cx="14287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477000" y="152400"/>
            <a:ext cx="14287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895850" y="2076450"/>
            <a:ext cx="14287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473700" y="3083799"/>
            <a:ext cx="3670301" cy="20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4"/>
          <p:cNvSpPr txBox="1"/>
          <p:nvPr/>
        </p:nvSpPr>
        <p:spPr>
          <a:xfrm>
            <a:off x="330200" y="4248150"/>
            <a:ext cx="45420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NBA Team Sponsors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550" y="15240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733550"/>
            <a:ext cx="14287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4700" y="152400"/>
            <a:ext cx="14287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114550"/>
            <a:ext cx="14287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14700" y="742950"/>
            <a:ext cx="14287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33550" y="1733550"/>
            <a:ext cx="14192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2400" y="2581275"/>
            <a:ext cx="14287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14700" y="1314450"/>
            <a:ext cx="14287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33550" y="2247900"/>
            <a:ext cx="14287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95850" y="152400"/>
            <a:ext cx="1428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2400" y="2981325"/>
            <a:ext cx="14287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314700" y="1952625"/>
            <a:ext cx="14287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95850" y="781050"/>
            <a:ext cx="14287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733550" y="2924175"/>
            <a:ext cx="14287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895850" y="1276350"/>
            <a:ext cx="14287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314700" y="2476500"/>
            <a:ext cx="14287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477000" y="152400"/>
            <a:ext cx="14287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895850" y="2076450"/>
            <a:ext cx="14287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473700" y="3083799"/>
            <a:ext cx="3670301" cy="20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5"/>
          <p:cNvSpPr txBox="1"/>
          <p:nvPr/>
        </p:nvSpPr>
        <p:spPr>
          <a:xfrm>
            <a:off x="330200" y="4248150"/>
            <a:ext cx="45420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NBA Team Sponsors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94" name="Google Shape;394;p35"/>
          <p:cNvSpPr txBox="1"/>
          <p:nvPr/>
        </p:nvSpPr>
        <p:spPr>
          <a:xfrm>
            <a:off x="6621800" y="1353763"/>
            <a:ext cx="23541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$57 billion industry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575" y="1304925"/>
            <a:ext cx="451485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6"/>
          <p:cNvSpPr txBox="1"/>
          <p:nvPr/>
        </p:nvSpPr>
        <p:spPr>
          <a:xfrm>
            <a:off x="1741050" y="431650"/>
            <a:ext cx="56619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2020 NBA Champions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575" y="1304925"/>
            <a:ext cx="451485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5863" y="3990975"/>
            <a:ext cx="3072275" cy="10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7"/>
          <p:cNvSpPr txBox="1"/>
          <p:nvPr/>
        </p:nvSpPr>
        <p:spPr>
          <a:xfrm>
            <a:off x="1741050" y="431650"/>
            <a:ext cx="56619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2020 NBA Champions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575" y="1304925"/>
            <a:ext cx="451485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5863" y="3990975"/>
            <a:ext cx="3072275" cy="10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4575" y="1304925"/>
            <a:ext cx="451485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8"/>
          <p:cNvSpPr txBox="1"/>
          <p:nvPr/>
        </p:nvSpPr>
        <p:spPr>
          <a:xfrm>
            <a:off x="1741050" y="431650"/>
            <a:ext cx="56619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2020 NBA Champions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575" y="1304925"/>
            <a:ext cx="451485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5863" y="3990975"/>
            <a:ext cx="3072275" cy="10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4575" y="1304925"/>
            <a:ext cx="451485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4575" y="1304925"/>
            <a:ext cx="451485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9"/>
          <p:cNvSpPr txBox="1"/>
          <p:nvPr/>
        </p:nvSpPr>
        <p:spPr>
          <a:xfrm>
            <a:off x="1741050" y="431650"/>
            <a:ext cx="56619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2020 NBA Champions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/>
          <p:nvPr/>
        </p:nvSpPr>
        <p:spPr>
          <a:xfrm>
            <a:off x="2014475" y="1697100"/>
            <a:ext cx="46890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Sponsor a winner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1"/>
          <p:cNvSpPr txBox="1"/>
          <p:nvPr/>
        </p:nvSpPr>
        <p:spPr>
          <a:xfrm>
            <a:off x="1998050" y="1702575"/>
            <a:ext cx="46890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Sponsor a winner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Get more air time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00" y="2476500"/>
            <a:ext cx="14287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850" y="2076450"/>
            <a:ext cx="14287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/>
        </p:nvSpPr>
        <p:spPr>
          <a:xfrm>
            <a:off x="250650" y="2071350"/>
            <a:ext cx="86427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Forecasting Game Outcomes</a:t>
            </a:r>
            <a:endParaRPr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3"/>
          <p:cNvSpPr txBox="1"/>
          <p:nvPr/>
        </p:nvSpPr>
        <p:spPr>
          <a:xfrm>
            <a:off x="339300" y="318925"/>
            <a:ext cx="44040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Data Wrangling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45" name="Google Shape;445;p43"/>
          <p:cNvSpPr txBox="1"/>
          <p:nvPr/>
        </p:nvSpPr>
        <p:spPr>
          <a:xfrm>
            <a:off x="339300" y="1406075"/>
            <a:ext cx="6300600" cy="23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4"/>
          <p:cNvSpPr txBox="1"/>
          <p:nvPr/>
        </p:nvSpPr>
        <p:spPr>
          <a:xfrm>
            <a:off x="339300" y="318925"/>
            <a:ext cx="44040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Data Wrangling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51" name="Google Shape;451;p44"/>
          <p:cNvSpPr txBox="1"/>
          <p:nvPr/>
        </p:nvSpPr>
        <p:spPr>
          <a:xfrm>
            <a:off x="339300" y="1406075"/>
            <a:ext cx="6300600" cy="23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Kaggle Dataset with NBA Games from 2004 - 2020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https://www.kaggle.com/nathanlauga/nba-games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5"/>
          <p:cNvSpPr txBox="1"/>
          <p:nvPr/>
        </p:nvSpPr>
        <p:spPr>
          <a:xfrm>
            <a:off x="339300" y="318925"/>
            <a:ext cx="44040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Data Wrangling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57" name="Google Shape;457;p45"/>
          <p:cNvSpPr txBox="1"/>
          <p:nvPr/>
        </p:nvSpPr>
        <p:spPr>
          <a:xfrm>
            <a:off x="339300" y="1406075"/>
            <a:ext cx="6300600" cy="23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Kaggle Dataset with NBA Games from 2004 - 2020</a:t>
            </a:r>
            <a:endParaRPr sz="18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43434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https://www.kaggle.com/nathanlauga/nba-games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Null and missing values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6"/>
          <p:cNvSpPr txBox="1"/>
          <p:nvPr/>
        </p:nvSpPr>
        <p:spPr>
          <a:xfrm>
            <a:off x="339300" y="318925"/>
            <a:ext cx="44040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Data Wrangling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63" name="Google Shape;463;p46"/>
          <p:cNvSpPr txBox="1"/>
          <p:nvPr/>
        </p:nvSpPr>
        <p:spPr>
          <a:xfrm>
            <a:off x="339300" y="1406075"/>
            <a:ext cx="6300600" cy="23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Kaggle Dataset with NBA Games from 2004 - 2020</a:t>
            </a:r>
            <a:endParaRPr sz="18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43434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https://www.kaggle.com/nathanlauga/nba-games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Null and missing values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Transform individual games into “On this day”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7"/>
          <p:cNvSpPr txBox="1"/>
          <p:nvPr/>
        </p:nvSpPr>
        <p:spPr>
          <a:xfrm>
            <a:off x="339300" y="318925"/>
            <a:ext cx="44040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Data Wrangling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69" name="Google Shape;469;p47"/>
          <p:cNvSpPr txBox="1"/>
          <p:nvPr/>
        </p:nvSpPr>
        <p:spPr>
          <a:xfrm>
            <a:off x="339300" y="1406075"/>
            <a:ext cx="6300600" cy="23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Kaggle Dataset with NBA Games from 2004 - 2020</a:t>
            </a:r>
            <a:endParaRPr sz="18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43434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https://www.kaggle.com/nathanlauga/nba-games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Null and missing values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Transform individual games into “On this day”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23,096 x 31 dataset size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"/>
          <p:cNvSpPr txBox="1"/>
          <p:nvPr/>
        </p:nvSpPr>
        <p:spPr>
          <a:xfrm>
            <a:off x="339300" y="318925"/>
            <a:ext cx="44040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Data Wrangling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75" name="Google Shape;475;p48"/>
          <p:cNvSpPr txBox="1"/>
          <p:nvPr/>
        </p:nvSpPr>
        <p:spPr>
          <a:xfrm>
            <a:off x="339300" y="1406075"/>
            <a:ext cx="6300600" cy="23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Kaggle Dataset with NBA Games from 2004 - 2020</a:t>
            </a:r>
            <a:endParaRPr sz="18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43434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https://www.kaggle.com/nathanlauga/nba-games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Null and missing values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Transform individual games into “On this day”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23,096 x 31 dataset size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Bayesian priors for early season winning percentage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9"/>
          <p:cNvSpPr txBox="1"/>
          <p:nvPr/>
        </p:nvSpPr>
        <p:spPr>
          <a:xfrm>
            <a:off x="299575" y="293175"/>
            <a:ext cx="85788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EDA: Define data relationships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0"/>
          <p:cNvSpPr txBox="1"/>
          <p:nvPr/>
        </p:nvSpPr>
        <p:spPr>
          <a:xfrm>
            <a:off x="299575" y="293175"/>
            <a:ext cx="85788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EDA: Define data relationships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86" name="Google Shape;486;p50"/>
          <p:cNvSpPr txBox="1"/>
          <p:nvPr/>
        </p:nvSpPr>
        <p:spPr>
          <a:xfrm>
            <a:off x="1630075" y="2354200"/>
            <a:ext cx="2936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*w</a:t>
            </a:r>
            <a:r>
              <a:rPr lang="en">
                <a:solidFill>
                  <a:srgbClr val="FFFFFF"/>
                </a:solidFill>
              </a:rPr>
              <a:t>arning: it’s about to be bright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1275"/>
            <a:ext cx="14287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700" y="2476500"/>
            <a:ext cx="14287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5850" y="2076450"/>
            <a:ext cx="14287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2"/>
          <p:cNvSpPr txBox="1"/>
          <p:nvPr/>
        </p:nvSpPr>
        <p:spPr>
          <a:xfrm>
            <a:off x="299575" y="293175"/>
            <a:ext cx="85788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EDA: </a:t>
            </a:r>
            <a:r>
              <a:rPr lang="en" sz="4800">
                <a:solidFill>
                  <a:srgbClr val="FFFFFF"/>
                </a:solidFill>
              </a:rPr>
              <a:t>Define data relationships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497" name="Google Shape;49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2575"/>
            <a:ext cx="4360675" cy="3320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3"/>
          <p:cNvSpPr txBox="1"/>
          <p:nvPr/>
        </p:nvSpPr>
        <p:spPr>
          <a:xfrm>
            <a:off x="299575" y="293175"/>
            <a:ext cx="85788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EDA: Define data relationships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03" name="Google Shape;503;p53"/>
          <p:cNvSpPr txBox="1"/>
          <p:nvPr/>
        </p:nvSpPr>
        <p:spPr>
          <a:xfrm>
            <a:off x="4665475" y="2198900"/>
            <a:ext cx="38052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Lots of potential predictive features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504" name="Google Shape;5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2575"/>
            <a:ext cx="4360675" cy="3320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4"/>
          <p:cNvSpPr txBox="1"/>
          <p:nvPr/>
        </p:nvSpPr>
        <p:spPr>
          <a:xfrm>
            <a:off x="282600" y="261650"/>
            <a:ext cx="85788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Processing, Model Selection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510" name="Google Shape;510;p54"/>
          <p:cNvSpPr txBox="1"/>
          <p:nvPr/>
        </p:nvSpPr>
        <p:spPr>
          <a:xfrm>
            <a:off x="669225" y="1191450"/>
            <a:ext cx="7610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TrainTestSplit (20% Hold Out Test Set)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5"/>
          <p:cNvSpPr txBox="1"/>
          <p:nvPr/>
        </p:nvSpPr>
        <p:spPr>
          <a:xfrm>
            <a:off x="282600" y="261650"/>
            <a:ext cx="85788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Processing, Model Selection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516" name="Google Shape;516;p55"/>
          <p:cNvSpPr txBox="1"/>
          <p:nvPr/>
        </p:nvSpPr>
        <p:spPr>
          <a:xfrm>
            <a:off x="669225" y="1733625"/>
            <a:ext cx="7610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After initial exploration of 13 classifiers, narrowed to 3 classifiers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517" name="Google Shape;517;p55"/>
          <p:cNvSpPr txBox="1"/>
          <p:nvPr/>
        </p:nvSpPr>
        <p:spPr>
          <a:xfrm>
            <a:off x="669225" y="1191450"/>
            <a:ext cx="7610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 sz="2800">
                <a:solidFill>
                  <a:srgbClr val="434343"/>
                </a:solidFill>
              </a:rPr>
              <a:t>TrainTestSplit (20% Hold Out Test Set)</a:t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6"/>
          <p:cNvSpPr txBox="1"/>
          <p:nvPr/>
        </p:nvSpPr>
        <p:spPr>
          <a:xfrm>
            <a:off x="282600" y="261650"/>
            <a:ext cx="85788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Processing, Model Selection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669225" y="1733625"/>
            <a:ext cx="7610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 sz="2800">
                <a:solidFill>
                  <a:srgbClr val="434343"/>
                </a:solidFill>
              </a:rPr>
              <a:t>After initial exploration of 13 classifiers, narrowed to 3 classifiers</a:t>
            </a:r>
            <a:endParaRPr sz="2800">
              <a:solidFill>
                <a:srgbClr val="434343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○"/>
            </a:pPr>
            <a:r>
              <a:rPr lang="en" sz="2800">
                <a:solidFill>
                  <a:srgbClr val="FFFFFF"/>
                </a:solidFill>
              </a:rPr>
              <a:t>Logistic Regression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524" name="Google Shape;524;p56"/>
          <p:cNvSpPr txBox="1"/>
          <p:nvPr/>
        </p:nvSpPr>
        <p:spPr>
          <a:xfrm>
            <a:off x="669225" y="1191450"/>
            <a:ext cx="7610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 sz="2800">
                <a:solidFill>
                  <a:srgbClr val="434343"/>
                </a:solidFill>
              </a:rPr>
              <a:t>TrainTestSplit (20% Hold Out Test Set)</a:t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7"/>
          <p:cNvSpPr txBox="1"/>
          <p:nvPr/>
        </p:nvSpPr>
        <p:spPr>
          <a:xfrm>
            <a:off x="282600" y="261650"/>
            <a:ext cx="85788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Processing, Model Selection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530" name="Google Shape;530;p57"/>
          <p:cNvSpPr txBox="1"/>
          <p:nvPr/>
        </p:nvSpPr>
        <p:spPr>
          <a:xfrm>
            <a:off x="669225" y="1733625"/>
            <a:ext cx="7610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 sz="2800">
                <a:solidFill>
                  <a:srgbClr val="434343"/>
                </a:solidFill>
              </a:rPr>
              <a:t>After initial exploration of 13 classifiers, narrowed to 3 classifiers</a:t>
            </a:r>
            <a:endParaRPr sz="2800">
              <a:solidFill>
                <a:srgbClr val="434343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" sz="2800">
                <a:solidFill>
                  <a:srgbClr val="434343"/>
                </a:solidFill>
              </a:rPr>
              <a:t>Logistic Regression</a:t>
            </a:r>
            <a:endParaRPr sz="2800">
              <a:solidFill>
                <a:srgbClr val="434343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○"/>
            </a:pPr>
            <a:r>
              <a:rPr lang="en" sz="2800">
                <a:solidFill>
                  <a:srgbClr val="FFFFFF"/>
                </a:solidFill>
              </a:rPr>
              <a:t>Deep Neural Network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531" name="Google Shape;531;p57"/>
          <p:cNvSpPr txBox="1"/>
          <p:nvPr/>
        </p:nvSpPr>
        <p:spPr>
          <a:xfrm>
            <a:off x="669225" y="1191450"/>
            <a:ext cx="7610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 sz="2800">
                <a:solidFill>
                  <a:srgbClr val="434343"/>
                </a:solidFill>
              </a:rPr>
              <a:t>TrainTestSplit (20% Hold Out Test Set)</a:t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8"/>
          <p:cNvSpPr txBox="1"/>
          <p:nvPr/>
        </p:nvSpPr>
        <p:spPr>
          <a:xfrm>
            <a:off x="282600" y="261650"/>
            <a:ext cx="85788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Processing, Model Selection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537" name="Google Shape;537;p58"/>
          <p:cNvSpPr txBox="1"/>
          <p:nvPr/>
        </p:nvSpPr>
        <p:spPr>
          <a:xfrm>
            <a:off x="669225" y="1733625"/>
            <a:ext cx="7610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 sz="2800">
                <a:solidFill>
                  <a:srgbClr val="434343"/>
                </a:solidFill>
              </a:rPr>
              <a:t>After initial exploration of 13 classifiers, narrowed to 3 classifiers</a:t>
            </a:r>
            <a:endParaRPr sz="2800">
              <a:solidFill>
                <a:srgbClr val="434343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" sz="2800">
                <a:solidFill>
                  <a:srgbClr val="434343"/>
                </a:solidFill>
              </a:rPr>
              <a:t>Logistic Regression</a:t>
            </a:r>
            <a:endParaRPr sz="2800">
              <a:solidFill>
                <a:srgbClr val="434343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" sz="2800">
                <a:solidFill>
                  <a:srgbClr val="434343"/>
                </a:solidFill>
              </a:rPr>
              <a:t>Deep Neural Network</a:t>
            </a:r>
            <a:endParaRPr sz="2800">
              <a:solidFill>
                <a:srgbClr val="434343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○"/>
            </a:pPr>
            <a:r>
              <a:rPr lang="en" sz="2800">
                <a:solidFill>
                  <a:srgbClr val="FFFFFF"/>
                </a:solidFill>
              </a:rPr>
              <a:t>Gradient Boosting Classifier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538" name="Google Shape;538;p58"/>
          <p:cNvSpPr txBox="1"/>
          <p:nvPr/>
        </p:nvSpPr>
        <p:spPr>
          <a:xfrm>
            <a:off x="669225" y="1191450"/>
            <a:ext cx="7610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 sz="2800">
                <a:solidFill>
                  <a:srgbClr val="434343"/>
                </a:solidFill>
              </a:rPr>
              <a:t>TrainTestSplit (20% Hold Out Test Set)</a:t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9"/>
          <p:cNvSpPr txBox="1"/>
          <p:nvPr/>
        </p:nvSpPr>
        <p:spPr>
          <a:xfrm>
            <a:off x="282600" y="261650"/>
            <a:ext cx="85788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Processing, Model Selection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544" name="Google Shape;544;p59"/>
          <p:cNvSpPr txBox="1"/>
          <p:nvPr/>
        </p:nvSpPr>
        <p:spPr>
          <a:xfrm>
            <a:off x="669225" y="1733625"/>
            <a:ext cx="7610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 sz="2800">
                <a:solidFill>
                  <a:srgbClr val="434343"/>
                </a:solidFill>
              </a:rPr>
              <a:t>After initial exploration of 13 classifiers, narrowed to 3 classifiers</a:t>
            </a:r>
            <a:endParaRPr sz="2800">
              <a:solidFill>
                <a:srgbClr val="434343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" sz="2800">
                <a:solidFill>
                  <a:srgbClr val="434343"/>
                </a:solidFill>
              </a:rPr>
              <a:t>Logistic Regression</a:t>
            </a:r>
            <a:endParaRPr sz="2800">
              <a:solidFill>
                <a:srgbClr val="434343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" sz="2800">
                <a:solidFill>
                  <a:srgbClr val="434343"/>
                </a:solidFill>
              </a:rPr>
              <a:t>Deep Neural Network</a:t>
            </a:r>
            <a:endParaRPr sz="2800">
              <a:solidFill>
                <a:srgbClr val="434343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" sz="2800">
                <a:solidFill>
                  <a:srgbClr val="434343"/>
                </a:solidFill>
              </a:rPr>
              <a:t>Gradient Boosting Classifier</a:t>
            </a:r>
            <a:endParaRPr sz="2800">
              <a:solidFill>
                <a:srgbClr val="434343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○"/>
            </a:pPr>
            <a:r>
              <a:rPr lang="en" sz="2800">
                <a:solidFill>
                  <a:srgbClr val="FFFFFF"/>
                </a:solidFill>
              </a:rPr>
              <a:t>(+ Voting Classifiers)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545" name="Google Shape;545;p59"/>
          <p:cNvSpPr txBox="1"/>
          <p:nvPr/>
        </p:nvSpPr>
        <p:spPr>
          <a:xfrm>
            <a:off x="669225" y="1191450"/>
            <a:ext cx="7610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 sz="2800">
                <a:solidFill>
                  <a:srgbClr val="434343"/>
                </a:solidFill>
              </a:rPr>
              <a:t>TrainTestSplit (20% Hold Out Test Set)</a:t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0"/>
          <p:cNvSpPr txBox="1"/>
          <p:nvPr/>
        </p:nvSpPr>
        <p:spPr>
          <a:xfrm>
            <a:off x="282600" y="261650"/>
            <a:ext cx="85788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Processing, Model Selection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551" name="Google Shape;551;p60"/>
          <p:cNvSpPr txBox="1"/>
          <p:nvPr/>
        </p:nvSpPr>
        <p:spPr>
          <a:xfrm>
            <a:off x="669225" y="1191450"/>
            <a:ext cx="7610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Checked AUROC (5-fold CV) for tuning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1"/>
          <p:cNvSpPr txBox="1"/>
          <p:nvPr/>
        </p:nvSpPr>
        <p:spPr>
          <a:xfrm>
            <a:off x="282600" y="261650"/>
            <a:ext cx="85788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Processing, Model Selection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557" name="Google Shape;557;p61"/>
          <p:cNvSpPr txBox="1"/>
          <p:nvPr/>
        </p:nvSpPr>
        <p:spPr>
          <a:xfrm>
            <a:off x="669225" y="1191450"/>
            <a:ext cx="7610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 sz="2800">
                <a:solidFill>
                  <a:srgbClr val="434343"/>
                </a:solidFill>
              </a:rPr>
              <a:t>Checked AUROC (5-fold CV) for tuning</a:t>
            </a:r>
            <a:endParaRPr sz="2800">
              <a:solidFill>
                <a:srgbClr val="434343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GradientBoostingClassifier best performing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1733550"/>
            <a:ext cx="14192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81275"/>
            <a:ext cx="14287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4700" y="2476500"/>
            <a:ext cx="14287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5850" y="2076450"/>
            <a:ext cx="14287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2"/>
          <p:cNvSpPr txBox="1"/>
          <p:nvPr/>
        </p:nvSpPr>
        <p:spPr>
          <a:xfrm>
            <a:off x="282600" y="261650"/>
            <a:ext cx="85788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Processing, Model Selection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563" name="Google Shape;563;p62"/>
          <p:cNvSpPr txBox="1"/>
          <p:nvPr/>
        </p:nvSpPr>
        <p:spPr>
          <a:xfrm>
            <a:off x="669225" y="1191450"/>
            <a:ext cx="7610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 sz="2800">
                <a:solidFill>
                  <a:srgbClr val="434343"/>
                </a:solidFill>
              </a:rPr>
              <a:t>Checked AUROC (5-fold CV) for tuning</a:t>
            </a:r>
            <a:endParaRPr sz="2800">
              <a:solidFill>
                <a:srgbClr val="434343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 sz="2800">
                <a:solidFill>
                  <a:srgbClr val="434343"/>
                </a:solidFill>
              </a:rPr>
              <a:t>GradientBoostingClassifier best performing</a:t>
            </a:r>
            <a:endParaRPr sz="2800">
              <a:solidFill>
                <a:srgbClr val="434343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Differences *very* slight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3"/>
          <p:cNvSpPr txBox="1"/>
          <p:nvPr/>
        </p:nvSpPr>
        <p:spPr>
          <a:xfrm>
            <a:off x="282600" y="261650"/>
            <a:ext cx="85788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Processing, Model Selection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569" name="Google Shape;569;p63"/>
          <p:cNvSpPr txBox="1"/>
          <p:nvPr/>
        </p:nvSpPr>
        <p:spPr>
          <a:xfrm>
            <a:off x="669225" y="1191450"/>
            <a:ext cx="7610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 sz="2800">
                <a:solidFill>
                  <a:srgbClr val="434343"/>
                </a:solidFill>
              </a:rPr>
              <a:t>Checked AUROC (5-fold CV) for tuning</a:t>
            </a:r>
            <a:endParaRPr sz="2800">
              <a:solidFill>
                <a:srgbClr val="434343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 sz="2800">
                <a:solidFill>
                  <a:srgbClr val="434343"/>
                </a:solidFill>
              </a:rPr>
              <a:t>GradientBoostingClassifier best performing</a:t>
            </a:r>
            <a:endParaRPr sz="2800">
              <a:solidFill>
                <a:srgbClr val="434343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 sz="2800">
                <a:solidFill>
                  <a:srgbClr val="434343"/>
                </a:solidFill>
              </a:rPr>
              <a:t>Differences *very* slight</a:t>
            </a:r>
            <a:endParaRPr sz="2800">
              <a:solidFill>
                <a:srgbClr val="434343"/>
              </a:solidFill>
            </a:endParaRPr>
          </a:p>
        </p:txBody>
      </p:sp>
      <p:graphicFrame>
        <p:nvGraphicFramePr>
          <p:cNvPr id="570" name="Google Shape;570;p63"/>
          <p:cNvGraphicFramePr/>
          <p:nvPr/>
        </p:nvGraphicFramePr>
        <p:xfrm>
          <a:off x="1912050" y="283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{E49A84AE-90CF-41C1-AC6D-E8E22D899D3E}</a:tableStyleId>
              </a:tblPr>
              <a:tblGrid>
                <a:gridCol w="2695575"/>
                <a:gridCol w="1133475"/>
                <a:gridCol w="1295400"/>
              </a:tblGrid>
              <a:tr h="27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Model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AUROC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Accuracy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Logistic Regression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0.612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0.648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Neural Network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0.607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0.648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Gradient Boosting Classifier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0.621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0.65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Soft Voting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0.619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0.651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Hard Voting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0.63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0.647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4"/>
          <p:cNvSpPr txBox="1"/>
          <p:nvPr/>
        </p:nvSpPr>
        <p:spPr>
          <a:xfrm>
            <a:off x="282600" y="261650"/>
            <a:ext cx="85788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Processing, Model Selection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576" name="Google Shape;576;p64"/>
          <p:cNvSpPr txBox="1"/>
          <p:nvPr/>
        </p:nvSpPr>
        <p:spPr>
          <a:xfrm>
            <a:off x="669225" y="1191450"/>
            <a:ext cx="7610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 sz="2800">
                <a:solidFill>
                  <a:srgbClr val="434343"/>
                </a:solidFill>
              </a:rPr>
              <a:t>Checked AUROC (5-fold CV) for tuning</a:t>
            </a:r>
            <a:endParaRPr sz="2800">
              <a:solidFill>
                <a:srgbClr val="434343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 sz="2800">
                <a:solidFill>
                  <a:srgbClr val="434343"/>
                </a:solidFill>
              </a:rPr>
              <a:t>GradientBoostingClassifier best performing</a:t>
            </a:r>
            <a:endParaRPr sz="2800">
              <a:solidFill>
                <a:srgbClr val="434343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 sz="2800">
                <a:solidFill>
                  <a:srgbClr val="434343"/>
                </a:solidFill>
              </a:rPr>
              <a:t>Differences *very* slight</a:t>
            </a:r>
            <a:endParaRPr sz="2800">
              <a:solidFill>
                <a:srgbClr val="434343"/>
              </a:solidFill>
            </a:endParaRPr>
          </a:p>
        </p:txBody>
      </p:sp>
      <p:graphicFrame>
        <p:nvGraphicFramePr>
          <p:cNvPr id="577" name="Google Shape;577;p64"/>
          <p:cNvGraphicFramePr/>
          <p:nvPr/>
        </p:nvGraphicFramePr>
        <p:xfrm>
          <a:off x="1912050" y="281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{E49A84AE-90CF-41C1-AC6D-E8E22D899D3E}</a:tableStyleId>
              </a:tblPr>
              <a:tblGrid>
                <a:gridCol w="2695575"/>
                <a:gridCol w="1133475"/>
                <a:gridCol w="1295400"/>
              </a:tblGrid>
              <a:tr h="27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Model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AUROC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Accuracy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Logistic Regression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0.612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0.648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Neural Network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0.607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0.648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Gradient Boosting Classifier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0.621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0.65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Soft Voting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0.619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0.651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Hard Voting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0.63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0.647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5"/>
          <p:cNvSpPr txBox="1"/>
          <p:nvPr/>
        </p:nvSpPr>
        <p:spPr>
          <a:xfrm>
            <a:off x="967800" y="165725"/>
            <a:ext cx="72084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Hyperparameter Tuning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583" name="Google Shape;583;p65"/>
          <p:cNvSpPr txBox="1"/>
          <p:nvPr/>
        </p:nvSpPr>
        <p:spPr>
          <a:xfrm>
            <a:off x="669225" y="1191450"/>
            <a:ext cx="7610100" cy="3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RandomSearch</a:t>
            </a:r>
            <a:endParaRPr sz="2800"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HyperOpt</a:t>
            </a:r>
            <a:endParaRPr sz="2800"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GridSearch (narrowed)</a:t>
            </a:r>
            <a:endParaRPr sz="2800"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Final Model: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GradientBoostingClassifier(loss='exponential', n_estimators=250,             min_samples_split=5, min_samples_leaf=4, max_features=8)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6"/>
          <p:cNvSpPr txBox="1"/>
          <p:nvPr/>
        </p:nvSpPr>
        <p:spPr>
          <a:xfrm>
            <a:off x="1681050" y="367625"/>
            <a:ext cx="60207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Model Performance</a:t>
            </a:r>
            <a:endParaRPr sz="5200">
              <a:solidFill>
                <a:srgbClr val="FFFFFF"/>
              </a:solidFill>
            </a:endParaRPr>
          </a:p>
        </p:txBody>
      </p:sp>
      <p:pic>
        <p:nvPicPr>
          <p:cNvPr id="589" name="Google Shape;58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025" y="1613625"/>
            <a:ext cx="4758750" cy="3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7"/>
          <p:cNvSpPr txBox="1"/>
          <p:nvPr/>
        </p:nvSpPr>
        <p:spPr>
          <a:xfrm>
            <a:off x="1681050" y="367625"/>
            <a:ext cx="60207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Model Performance</a:t>
            </a:r>
            <a:endParaRPr sz="5200">
              <a:solidFill>
                <a:srgbClr val="FFFFFF"/>
              </a:solidFill>
            </a:endParaRPr>
          </a:p>
        </p:txBody>
      </p:sp>
      <p:graphicFrame>
        <p:nvGraphicFramePr>
          <p:cNvPr id="595" name="Google Shape;595;p67"/>
          <p:cNvGraphicFramePr/>
          <p:nvPr/>
        </p:nvGraphicFramePr>
        <p:xfrm>
          <a:off x="1889400" y="181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{E49A84AE-90CF-41C1-AC6D-E8E22D899D3E}</a:tableStyleId>
              </a:tblPr>
              <a:tblGrid>
                <a:gridCol w="1230550"/>
                <a:gridCol w="1415125"/>
                <a:gridCol w="1415125"/>
                <a:gridCol w="1304375"/>
              </a:tblGrid>
              <a:tr h="51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Actual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</a:tr>
              <a:tr h="84225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Predicted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Home Loss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TN = 13%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FP = 27%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14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Home Win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FN = 18%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TP = 42%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84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Home Loss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Home Win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8"/>
          <p:cNvSpPr txBox="1"/>
          <p:nvPr/>
        </p:nvSpPr>
        <p:spPr>
          <a:xfrm>
            <a:off x="1681050" y="367625"/>
            <a:ext cx="57819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Business Insights</a:t>
            </a:r>
            <a:endParaRPr sz="5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9"/>
          <p:cNvSpPr txBox="1"/>
          <p:nvPr/>
        </p:nvSpPr>
        <p:spPr>
          <a:xfrm>
            <a:off x="1681050" y="367625"/>
            <a:ext cx="57819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Business Insights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606" name="Google Shape;606;p69"/>
          <p:cNvSpPr txBox="1"/>
          <p:nvPr/>
        </p:nvSpPr>
        <p:spPr>
          <a:xfrm>
            <a:off x="1370150" y="1716300"/>
            <a:ext cx="6137400" cy="30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Use these recs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0"/>
          <p:cNvSpPr txBox="1"/>
          <p:nvPr/>
        </p:nvSpPr>
        <p:spPr>
          <a:xfrm>
            <a:off x="1681050" y="367625"/>
            <a:ext cx="57819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Business Insights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612" name="Google Shape;612;p70"/>
          <p:cNvSpPr txBox="1"/>
          <p:nvPr/>
        </p:nvSpPr>
        <p:spPr>
          <a:xfrm>
            <a:off x="1370150" y="1716300"/>
            <a:ext cx="60405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Char char="●"/>
            </a:pPr>
            <a:r>
              <a:rPr lang="en" sz="3600">
                <a:solidFill>
                  <a:srgbClr val="434343"/>
                </a:solidFill>
              </a:rPr>
              <a:t>Use these recs</a:t>
            </a:r>
            <a:endParaRPr sz="3600">
              <a:solidFill>
                <a:srgbClr val="434343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Deeper understanding of team abilities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1"/>
          <p:cNvSpPr txBox="1"/>
          <p:nvPr/>
        </p:nvSpPr>
        <p:spPr>
          <a:xfrm>
            <a:off x="1681050" y="367625"/>
            <a:ext cx="57819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Business Insights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618" name="Google Shape;618;p71"/>
          <p:cNvSpPr txBox="1"/>
          <p:nvPr/>
        </p:nvSpPr>
        <p:spPr>
          <a:xfrm>
            <a:off x="1370150" y="1716300"/>
            <a:ext cx="6092700" cy="2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Char char="●"/>
            </a:pPr>
            <a:r>
              <a:rPr lang="en" sz="3600">
                <a:solidFill>
                  <a:srgbClr val="434343"/>
                </a:solidFill>
              </a:rPr>
              <a:t>Use these recs</a:t>
            </a:r>
            <a:endParaRPr sz="3600">
              <a:solidFill>
                <a:srgbClr val="434343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Char char="●"/>
            </a:pPr>
            <a:r>
              <a:rPr lang="en" sz="3600">
                <a:solidFill>
                  <a:srgbClr val="434343"/>
                </a:solidFill>
              </a:rPr>
              <a:t>Deeper understanding of team abilities</a:t>
            </a:r>
            <a:endParaRPr sz="3600">
              <a:solidFill>
                <a:srgbClr val="434343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Feature relationships to reveal basketball insights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14550"/>
            <a:ext cx="14287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550" y="1733550"/>
            <a:ext cx="14192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81275"/>
            <a:ext cx="14287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4700" y="2476500"/>
            <a:ext cx="14287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5850" y="2076450"/>
            <a:ext cx="14287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2"/>
          <p:cNvSpPr txBox="1"/>
          <p:nvPr/>
        </p:nvSpPr>
        <p:spPr>
          <a:xfrm>
            <a:off x="2651550" y="345425"/>
            <a:ext cx="38409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Future Work</a:t>
            </a:r>
            <a:endParaRPr sz="5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3"/>
          <p:cNvSpPr txBox="1"/>
          <p:nvPr/>
        </p:nvSpPr>
        <p:spPr>
          <a:xfrm>
            <a:off x="2651550" y="345425"/>
            <a:ext cx="38409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Future Work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629" name="Google Shape;629;p73"/>
          <p:cNvSpPr txBox="1"/>
          <p:nvPr/>
        </p:nvSpPr>
        <p:spPr>
          <a:xfrm>
            <a:off x="1298875" y="1683325"/>
            <a:ext cx="6321000" cy="2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More detailed data (pre-2004?)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4"/>
          <p:cNvSpPr txBox="1"/>
          <p:nvPr/>
        </p:nvSpPr>
        <p:spPr>
          <a:xfrm>
            <a:off x="2651550" y="345425"/>
            <a:ext cx="38409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Future Work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635" name="Google Shape;635;p74"/>
          <p:cNvSpPr txBox="1"/>
          <p:nvPr/>
        </p:nvSpPr>
        <p:spPr>
          <a:xfrm>
            <a:off x="1298875" y="1683325"/>
            <a:ext cx="6321000" cy="2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 sz="2800">
                <a:solidFill>
                  <a:srgbClr val="434343"/>
                </a:solidFill>
              </a:rPr>
              <a:t>More detailed data (pre-2004?)</a:t>
            </a:r>
            <a:endParaRPr sz="2800">
              <a:solidFill>
                <a:srgbClr val="434343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Build pipeline for full season simulations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5"/>
          <p:cNvSpPr txBox="1"/>
          <p:nvPr/>
        </p:nvSpPr>
        <p:spPr>
          <a:xfrm>
            <a:off x="2651550" y="345425"/>
            <a:ext cx="38409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Future Work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641" name="Google Shape;641;p75"/>
          <p:cNvSpPr txBox="1"/>
          <p:nvPr/>
        </p:nvSpPr>
        <p:spPr>
          <a:xfrm>
            <a:off x="1298875" y="1683325"/>
            <a:ext cx="6321000" cy="2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 sz="2800">
                <a:solidFill>
                  <a:srgbClr val="434343"/>
                </a:solidFill>
              </a:rPr>
              <a:t>More detailed data (pre-2004?)</a:t>
            </a:r>
            <a:endParaRPr sz="2800">
              <a:solidFill>
                <a:srgbClr val="434343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 sz="2800">
                <a:solidFill>
                  <a:srgbClr val="434343"/>
                </a:solidFill>
              </a:rPr>
              <a:t>Build pipeline for full season simulations</a:t>
            </a:r>
            <a:endParaRPr sz="2800">
              <a:solidFill>
                <a:srgbClr val="434343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Check performance against unseen data (backtesting, 2020-2021 season)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6"/>
          <p:cNvSpPr txBox="1"/>
          <p:nvPr/>
        </p:nvSpPr>
        <p:spPr>
          <a:xfrm>
            <a:off x="118325" y="189875"/>
            <a:ext cx="30372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Appendix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647" name="Google Shape;647;p76"/>
          <p:cNvSpPr txBox="1"/>
          <p:nvPr/>
        </p:nvSpPr>
        <p:spPr>
          <a:xfrm>
            <a:off x="223075" y="1217350"/>
            <a:ext cx="8266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This capstone project was completed for the Springboard Data Science Career Track.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intended hypothetical audience for this presentation is the executive board of a company looking to sponsor an NBA team’s uniforms.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main goal was to project the outcomes of individual NBA games.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Github repository for this project can be found here: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https://github.com/abewoycke/NBA-Projections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3550"/>
            <a:ext cx="14287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14550"/>
            <a:ext cx="14287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3550" y="1733550"/>
            <a:ext cx="14192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581275"/>
            <a:ext cx="14287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4700" y="2476500"/>
            <a:ext cx="14287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95850" y="2076450"/>
            <a:ext cx="14287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3550"/>
            <a:ext cx="14287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14550"/>
            <a:ext cx="14287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3550" y="1733550"/>
            <a:ext cx="14192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581275"/>
            <a:ext cx="14287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3550" y="2247900"/>
            <a:ext cx="14287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14700" y="2476500"/>
            <a:ext cx="14287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95850" y="2076450"/>
            <a:ext cx="14287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3550"/>
            <a:ext cx="14287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14550"/>
            <a:ext cx="14287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3550" y="1733550"/>
            <a:ext cx="14192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581275"/>
            <a:ext cx="14287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4700" y="1314450"/>
            <a:ext cx="14287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3550" y="2247900"/>
            <a:ext cx="14287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14700" y="2476500"/>
            <a:ext cx="14287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95850" y="2076450"/>
            <a:ext cx="14287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