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57" r:id="rId6"/>
    <p:sldId id="265" r:id="rId7"/>
    <p:sldId id="268" r:id="rId8"/>
    <p:sldId id="269"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6F4303F-8287-4714-A84B-ADAD03CD8B9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8681-B536-49DF-B2A4-5F802934C5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41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4303F-8287-4714-A84B-ADAD03CD8B9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8681-B536-49DF-B2A4-5F802934C506}" type="slidenum">
              <a:rPr lang="en-US" smtClean="0"/>
              <a:t>‹#›</a:t>
            </a:fld>
            <a:endParaRPr lang="en-US"/>
          </a:p>
        </p:txBody>
      </p:sp>
    </p:spTree>
    <p:extLst>
      <p:ext uri="{BB962C8B-B14F-4D97-AF65-F5344CB8AC3E}">
        <p14:creationId xmlns:p14="http://schemas.microsoft.com/office/powerpoint/2010/main" val="100915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4303F-8287-4714-A84B-ADAD03CD8B9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8681-B536-49DF-B2A4-5F802934C50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58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4303F-8287-4714-A84B-ADAD03CD8B9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8681-B536-49DF-B2A4-5F802934C506}" type="slidenum">
              <a:rPr lang="en-US" smtClean="0"/>
              <a:t>‹#›</a:t>
            </a:fld>
            <a:endParaRPr lang="en-US"/>
          </a:p>
        </p:txBody>
      </p:sp>
    </p:spTree>
    <p:extLst>
      <p:ext uri="{BB962C8B-B14F-4D97-AF65-F5344CB8AC3E}">
        <p14:creationId xmlns:p14="http://schemas.microsoft.com/office/powerpoint/2010/main" val="95176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4303F-8287-4714-A84B-ADAD03CD8B9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8681-B536-49DF-B2A4-5F802934C5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68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4303F-8287-4714-A84B-ADAD03CD8B9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F8681-B536-49DF-B2A4-5F802934C506}" type="slidenum">
              <a:rPr lang="en-US" smtClean="0"/>
              <a:t>‹#›</a:t>
            </a:fld>
            <a:endParaRPr lang="en-US"/>
          </a:p>
        </p:txBody>
      </p:sp>
    </p:spTree>
    <p:extLst>
      <p:ext uri="{BB962C8B-B14F-4D97-AF65-F5344CB8AC3E}">
        <p14:creationId xmlns:p14="http://schemas.microsoft.com/office/powerpoint/2010/main" val="117579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4303F-8287-4714-A84B-ADAD03CD8B9D}"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F8681-B536-49DF-B2A4-5F802934C506}" type="slidenum">
              <a:rPr lang="en-US" smtClean="0"/>
              <a:t>‹#›</a:t>
            </a:fld>
            <a:endParaRPr lang="en-US"/>
          </a:p>
        </p:txBody>
      </p:sp>
    </p:spTree>
    <p:extLst>
      <p:ext uri="{BB962C8B-B14F-4D97-AF65-F5344CB8AC3E}">
        <p14:creationId xmlns:p14="http://schemas.microsoft.com/office/powerpoint/2010/main" val="170717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4303F-8287-4714-A84B-ADAD03CD8B9D}"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F8681-B536-49DF-B2A4-5F802934C506}" type="slidenum">
              <a:rPr lang="en-US" smtClean="0"/>
              <a:t>‹#›</a:t>
            </a:fld>
            <a:endParaRPr lang="en-US"/>
          </a:p>
        </p:txBody>
      </p:sp>
    </p:spTree>
    <p:extLst>
      <p:ext uri="{BB962C8B-B14F-4D97-AF65-F5344CB8AC3E}">
        <p14:creationId xmlns:p14="http://schemas.microsoft.com/office/powerpoint/2010/main" val="332010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4303F-8287-4714-A84B-ADAD03CD8B9D}"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F8681-B536-49DF-B2A4-5F802934C506}" type="slidenum">
              <a:rPr lang="en-US" smtClean="0"/>
              <a:t>‹#›</a:t>
            </a:fld>
            <a:endParaRPr lang="en-US"/>
          </a:p>
        </p:txBody>
      </p:sp>
    </p:spTree>
    <p:extLst>
      <p:ext uri="{BB962C8B-B14F-4D97-AF65-F5344CB8AC3E}">
        <p14:creationId xmlns:p14="http://schemas.microsoft.com/office/powerpoint/2010/main" val="26613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303F-8287-4714-A84B-ADAD03CD8B9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F8681-B536-49DF-B2A4-5F802934C506}" type="slidenum">
              <a:rPr lang="en-US" smtClean="0"/>
              <a:t>‹#›</a:t>
            </a:fld>
            <a:endParaRPr lang="en-US"/>
          </a:p>
        </p:txBody>
      </p:sp>
    </p:spTree>
    <p:extLst>
      <p:ext uri="{BB962C8B-B14F-4D97-AF65-F5344CB8AC3E}">
        <p14:creationId xmlns:p14="http://schemas.microsoft.com/office/powerpoint/2010/main" val="47910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4303F-8287-4714-A84B-ADAD03CD8B9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F8681-B536-49DF-B2A4-5F802934C5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39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F4303F-8287-4714-A84B-ADAD03CD8B9D}" type="datetimeFigureOut">
              <a:rPr lang="en-US" smtClean="0"/>
              <a:t>9/17/2024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0F8681-B536-49DF-B2A4-5F802934C50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42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E9D0-D42E-2E1C-C971-B01057D548C8}"/>
              </a:ext>
            </a:extLst>
          </p:cNvPr>
          <p:cNvSpPr>
            <a:spLocks noGrp="1"/>
          </p:cNvSpPr>
          <p:nvPr>
            <p:ph type="ctrTitle"/>
          </p:nvPr>
        </p:nvSpPr>
        <p:spPr>
          <a:xfrm>
            <a:off x="19878" y="4960137"/>
            <a:ext cx="6500192" cy="1463040"/>
          </a:xfrm>
        </p:spPr>
        <p:txBody>
          <a:bodyPr>
            <a:normAutofit fontScale="90000"/>
          </a:bodyPr>
          <a:lstStyle/>
          <a:p>
            <a:r>
              <a:rPr lang="en-US" dirty="0"/>
              <a:t>Design and Implementation of Livestock </a:t>
            </a:r>
            <a:r>
              <a:rPr lang="en-US" dirty="0" err="1"/>
              <a:t>ManAgement</a:t>
            </a:r>
            <a:r>
              <a:rPr lang="en-US" dirty="0"/>
              <a:t> System</a:t>
            </a:r>
          </a:p>
        </p:txBody>
      </p:sp>
      <p:sp>
        <p:nvSpPr>
          <p:cNvPr id="3" name="Subtitle 2">
            <a:extLst>
              <a:ext uri="{FF2B5EF4-FFF2-40B4-BE49-F238E27FC236}">
                <a16:creationId xmlns:a16="http://schemas.microsoft.com/office/drawing/2014/main" id="{1BFB9F6E-968C-753D-2B1B-DE1E757A6B18}"/>
              </a:ext>
            </a:extLst>
          </p:cNvPr>
          <p:cNvSpPr>
            <a:spLocks noGrp="1"/>
          </p:cNvSpPr>
          <p:nvPr>
            <p:ph type="subTitle" idx="1"/>
          </p:nvPr>
        </p:nvSpPr>
        <p:spPr>
          <a:xfrm>
            <a:off x="6983895" y="4960136"/>
            <a:ext cx="5188227" cy="1463041"/>
          </a:xfrm>
        </p:spPr>
        <p:txBody>
          <a:bodyPr>
            <a:normAutofit/>
          </a:bodyPr>
          <a:lstStyle/>
          <a:p>
            <a:pPr algn="r"/>
            <a:r>
              <a:rPr lang="en-US" sz="2400" b="1" dirty="0"/>
              <a:t>By: </a:t>
            </a:r>
            <a:r>
              <a:rPr lang="en-US" sz="2400" b="1" dirty="0" err="1"/>
              <a:t>Fapohunda</a:t>
            </a:r>
            <a:r>
              <a:rPr lang="en-US" sz="2400" b="1" dirty="0"/>
              <a:t> Blessing Omolola      (2015070501205)</a:t>
            </a:r>
          </a:p>
          <a:p>
            <a:pPr algn="r"/>
            <a:r>
              <a:rPr lang="en-US" sz="2400" b="1" dirty="0"/>
              <a:t>Supervisor: Mr. G.G.O </a:t>
            </a:r>
            <a:r>
              <a:rPr lang="en-US" sz="2400" b="1" dirty="0" err="1"/>
              <a:t>Egbedokun</a:t>
            </a:r>
            <a:endParaRPr lang="en-US" sz="2400" b="1" dirty="0"/>
          </a:p>
        </p:txBody>
      </p:sp>
      <p:pic>
        <p:nvPicPr>
          <p:cNvPr id="5" name="Picture 4">
            <a:extLst>
              <a:ext uri="{FF2B5EF4-FFF2-40B4-BE49-F238E27FC236}">
                <a16:creationId xmlns:a16="http://schemas.microsoft.com/office/drawing/2014/main" id="{9DCC93B6-2A3E-13E4-D6CE-D82C159F4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9513" cy="4581939"/>
          </a:xfrm>
          <a:prstGeom prst="rect">
            <a:avLst/>
          </a:prstGeom>
        </p:spPr>
      </p:pic>
    </p:spTree>
    <p:extLst>
      <p:ext uri="{BB962C8B-B14F-4D97-AF65-F5344CB8AC3E}">
        <p14:creationId xmlns:p14="http://schemas.microsoft.com/office/powerpoint/2010/main" val="262786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38199" y="626336"/>
            <a:ext cx="3763618" cy="449883"/>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9502EACD-E0D0-7801-19B3-D53CE79ADD3B}"/>
              </a:ext>
            </a:extLst>
          </p:cNvPr>
          <p:cNvSpPr txBox="1">
            <a:spLocks/>
          </p:cNvSpPr>
          <p:nvPr/>
        </p:nvSpPr>
        <p:spPr>
          <a:xfrm>
            <a:off x="838199" y="1242390"/>
            <a:ext cx="10502349" cy="531743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R="0" algn="just">
              <a:lnSpc>
                <a:spcPct val="100000"/>
              </a:lnSpc>
              <a:spcBef>
                <a:spcPts val="0"/>
              </a:spcBef>
              <a:spcAft>
                <a:spcPts val="1200"/>
              </a:spcAft>
            </a:pPr>
            <a:r>
              <a:rPr lang="en-US" sz="1400" cap="none" dirty="0">
                <a:effectLst/>
                <a:latin typeface="Times New Roman" panose="02020603050405020304" pitchFamily="18" charset="0"/>
                <a:ea typeface="Times New Roman" panose="02020603050405020304" pitchFamily="18" charset="0"/>
              </a:rPr>
              <a:t>Aubry, C., Galan, M. B. &amp; Maze, A. (2005) “HACCP methodology and quality / environmental</a:t>
            </a:r>
          </a:p>
          <a:p>
            <a:pPr marR="0" algn="just">
              <a:lnSpc>
                <a:spcPct val="100000"/>
              </a:lnSpc>
              <a:spcBef>
                <a:spcPts val="0"/>
              </a:spcBef>
              <a:spcAft>
                <a:spcPts val="1200"/>
              </a:spcAft>
            </a:pPr>
            <a:r>
              <a:rPr lang="en-US" sz="1400" cap="none" dirty="0">
                <a:effectLst/>
                <a:latin typeface="Times New Roman" panose="02020603050405020304" pitchFamily="18" charset="0"/>
                <a:ea typeface="Times New Roman" panose="02020603050405020304" pitchFamily="18" charset="0"/>
              </a:rPr>
              <a:t>Specifications for crop farms: implications for the design of good agricultural practices guidelines”, cashiers agricultures, vol. 14, pp. 313-322</a:t>
            </a:r>
          </a:p>
          <a:p>
            <a:pPr marR="0" algn="just">
              <a:lnSpc>
                <a:spcPct val="100000"/>
              </a:lnSpc>
              <a:spcBef>
                <a:spcPts val="0"/>
              </a:spcBef>
              <a:spcAft>
                <a:spcPts val="1200"/>
              </a:spcAft>
            </a:pPr>
            <a:r>
              <a:rPr lang="en-US" sz="1400" cap="none" dirty="0" err="1">
                <a:effectLst/>
                <a:latin typeface="Times New Roman" panose="02020603050405020304" pitchFamily="18" charset="0"/>
                <a:ea typeface="Times New Roman" panose="02020603050405020304" pitchFamily="18" charset="0"/>
              </a:rPr>
              <a:t>Banhazi</a:t>
            </a:r>
            <a:r>
              <a:rPr lang="en-US" sz="1400" cap="none" dirty="0">
                <a:effectLst/>
                <a:latin typeface="Times New Roman" panose="02020603050405020304" pitchFamily="18" charset="0"/>
                <a:ea typeface="Times New Roman" panose="02020603050405020304" pitchFamily="18" charset="0"/>
              </a:rPr>
              <a:t>, T., Black, J. L. &amp; Durack, M. (2003). “Australian precision livestock farming workshops”, in joint conference of ECPA – ECPLF, </a:t>
            </a:r>
            <a:r>
              <a:rPr lang="en-US" sz="1400" cap="none" dirty="0" err="1">
                <a:effectLst/>
                <a:latin typeface="Times New Roman" panose="02020603050405020304" pitchFamily="18" charset="0"/>
                <a:ea typeface="Times New Roman" panose="02020603050405020304" pitchFamily="18" charset="0"/>
              </a:rPr>
              <a:t>werner</a:t>
            </a:r>
            <a:r>
              <a:rPr lang="en-US" sz="1400" cap="none" dirty="0">
                <a:effectLst/>
                <a:latin typeface="Times New Roman" panose="02020603050405020304" pitchFamily="18" charset="0"/>
                <a:ea typeface="Times New Roman" panose="02020603050405020304" pitchFamily="18" charset="0"/>
              </a:rPr>
              <a:t>, A. &amp; </a:t>
            </a:r>
            <a:r>
              <a:rPr lang="en-US" sz="1400" cap="none" dirty="0" err="1">
                <a:effectLst/>
                <a:latin typeface="Times New Roman" panose="02020603050405020304" pitchFamily="18" charset="0"/>
                <a:ea typeface="Times New Roman" panose="02020603050405020304" pitchFamily="18" charset="0"/>
              </a:rPr>
              <a:t>Jarfe</a:t>
            </a:r>
            <a:r>
              <a:rPr lang="en-US" sz="1400" cap="none" dirty="0">
                <a:effectLst/>
                <a:latin typeface="Times New Roman" panose="02020603050405020304" pitchFamily="18" charset="0"/>
                <a:ea typeface="Times New Roman" panose="02020603050405020304" pitchFamily="18" charset="0"/>
              </a:rPr>
              <a:t>, A.(Editor), berlin, </a:t>
            </a:r>
            <a:r>
              <a:rPr lang="en-US" sz="1400" cap="none" dirty="0" err="1">
                <a:effectLst/>
                <a:latin typeface="Times New Roman" panose="02020603050405020304" pitchFamily="18" charset="0"/>
                <a:ea typeface="Times New Roman" panose="02020603050405020304" pitchFamily="18" charset="0"/>
              </a:rPr>
              <a:t>germany</a:t>
            </a:r>
            <a:r>
              <a:rPr lang="en-US" sz="1400" cap="none" dirty="0">
                <a:effectLst/>
                <a:latin typeface="Times New Roman" panose="02020603050405020304" pitchFamily="18" charset="0"/>
                <a:ea typeface="Times New Roman" panose="02020603050405020304" pitchFamily="18" charset="0"/>
              </a:rPr>
              <a:t>, </a:t>
            </a:r>
            <a:r>
              <a:rPr lang="en-US" sz="1400" cap="none" dirty="0" err="1">
                <a:effectLst/>
                <a:latin typeface="Times New Roman" panose="02020603050405020304" pitchFamily="18" charset="0"/>
                <a:ea typeface="Times New Roman" panose="02020603050405020304" pitchFamily="18" charset="0"/>
              </a:rPr>
              <a:t>wageningen</a:t>
            </a:r>
            <a:r>
              <a:rPr lang="en-US" sz="1400" cap="none" dirty="0">
                <a:effectLst/>
                <a:latin typeface="Times New Roman" panose="02020603050405020304" pitchFamily="18" charset="0"/>
                <a:ea typeface="Times New Roman" panose="02020603050405020304" pitchFamily="18" charset="0"/>
              </a:rPr>
              <a:t> academic publisher, vol. 1, pp. 675-684.</a:t>
            </a:r>
          </a:p>
          <a:p>
            <a:pPr marR="0" algn="just">
              <a:lnSpc>
                <a:spcPct val="100000"/>
              </a:lnSpc>
              <a:spcBef>
                <a:spcPts val="0"/>
              </a:spcBef>
              <a:spcAft>
                <a:spcPts val="1200"/>
              </a:spcAft>
            </a:pPr>
            <a:r>
              <a:rPr lang="en-US" sz="1400" cap="none" dirty="0" err="1">
                <a:effectLst/>
                <a:latin typeface="Times New Roman" panose="02020603050405020304" pitchFamily="18" charset="0"/>
                <a:ea typeface="Times New Roman" panose="02020603050405020304" pitchFamily="18" charset="0"/>
              </a:rPr>
              <a:t>Banhazi</a:t>
            </a:r>
            <a:r>
              <a:rPr lang="en-US" sz="1400" cap="none" dirty="0">
                <a:effectLst/>
                <a:latin typeface="Times New Roman" panose="02020603050405020304" pitchFamily="18" charset="0"/>
                <a:ea typeface="Times New Roman" panose="02020603050405020304" pitchFamily="18" charset="0"/>
              </a:rPr>
              <a:t>, t., Black, J. L., Durack, M., Cargill, C., King, A. &amp; Hughes, P. (2002a). “Precision livestock farming”, in proceedings of the </a:t>
            </a:r>
            <a:r>
              <a:rPr lang="en-US" sz="1400" cap="none" dirty="0" err="1">
                <a:effectLst/>
                <a:latin typeface="Times New Roman" panose="02020603050405020304" pitchFamily="18" charset="0"/>
                <a:ea typeface="Times New Roman" panose="02020603050405020304" pitchFamily="18" charset="0"/>
              </a:rPr>
              <a:t>australian</a:t>
            </a:r>
            <a:r>
              <a:rPr lang="en-US" sz="1400" cap="none" dirty="0">
                <a:effectLst/>
                <a:latin typeface="Times New Roman" panose="02020603050405020304" pitchFamily="18" charset="0"/>
                <a:ea typeface="Times New Roman" panose="02020603050405020304" pitchFamily="18" charset="0"/>
              </a:rPr>
              <a:t> association of pig veterinarians conference, </a:t>
            </a:r>
            <a:r>
              <a:rPr lang="en-US" sz="1400" cap="none" dirty="0" err="1">
                <a:effectLst/>
                <a:latin typeface="Times New Roman" panose="02020603050405020304" pitchFamily="18" charset="0"/>
                <a:ea typeface="Times New Roman" panose="02020603050405020304" pitchFamily="18" charset="0"/>
              </a:rPr>
              <a:t>adelaide</a:t>
            </a:r>
            <a:r>
              <a:rPr lang="en-US" sz="1400" cap="none" dirty="0">
                <a:effectLst/>
                <a:latin typeface="Times New Roman" panose="02020603050405020304" pitchFamily="18" charset="0"/>
                <a:ea typeface="Times New Roman" panose="02020603050405020304" pitchFamily="18" charset="0"/>
              </a:rPr>
              <a:t>, </a:t>
            </a:r>
            <a:r>
              <a:rPr lang="en-US" sz="1400" cap="none" dirty="0" err="1">
                <a:effectLst/>
                <a:latin typeface="Times New Roman" panose="02020603050405020304" pitchFamily="18" charset="0"/>
                <a:ea typeface="Times New Roman" panose="02020603050405020304" pitchFamily="18" charset="0"/>
              </a:rPr>
              <a:t>australia</a:t>
            </a:r>
            <a:r>
              <a:rPr lang="en-US" sz="1400" cap="none" dirty="0">
                <a:effectLst/>
                <a:latin typeface="Times New Roman" panose="02020603050405020304" pitchFamily="18" charset="0"/>
                <a:ea typeface="Times New Roman" panose="02020603050405020304" pitchFamily="18" charset="0"/>
              </a:rPr>
              <a:t>, </a:t>
            </a:r>
            <a:r>
              <a:rPr lang="en-US" sz="1400" cap="none" dirty="0" err="1">
                <a:effectLst/>
                <a:latin typeface="Times New Roman" panose="02020603050405020304" pitchFamily="18" charset="0"/>
                <a:ea typeface="Times New Roman" panose="02020603050405020304" pitchFamily="18" charset="0"/>
              </a:rPr>
              <a:t>australian</a:t>
            </a:r>
            <a:r>
              <a:rPr lang="en-US" sz="1400" cap="none" dirty="0">
                <a:effectLst/>
                <a:latin typeface="Times New Roman" panose="02020603050405020304" pitchFamily="18" charset="0"/>
                <a:ea typeface="Times New Roman" panose="02020603050405020304" pitchFamily="18" charset="0"/>
              </a:rPr>
              <a:t> association of pig veterinarians, vol. 1, pp. 103-110.</a:t>
            </a:r>
          </a:p>
          <a:p>
            <a:pPr marR="0" algn="just">
              <a:lnSpc>
                <a:spcPct val="100000"/>
              </a:lnSpc>
              <a:spcBef>
                <a:spcPts val="0"/>
              </a:spcBef>
              <a:spcAft>
                <a:spcPts val="1200"/>
              </a:spcAft>
            </a:pPr>
            <a:r>
              <a:rPr lang="en-US" sz="1400" cap="none" dirty="0" err="1">
                <a:effectLst/>
                <a:latin typeface="Times New Roman" panose="02020603050405020304" pitchFamily="18" charset="0"/>
                <a:ea typeface="Times New Roman" panose="02020603050405020304" pitchFamily="18" charset="0"/>
              </a:rPr>
              <a:t>Banhazi</a:t>
            </a:r>
            <a:r>
              <a:rPr lang="en-US" sz="1400" cap="none" dirty="0">
                <a:effectLst/>
                <a:latin typeface="Times New Roman" panose="02020603050405020304" pitchFamily="18" charset="0"/>
                <a:ea typeface="Times New Roman" panose="02020603050405020304" pitchFamily="18" charset="0"/>
              </a:rPr>
              <a:t>, t., Dunn, M., Cook, P., Black, J., Durack, M. &amp; </a:t>
            </a:r>
            <a:r>
              <a:rPr lang="en-US" sz="1400" cap="none" dirty="0" err="1">
                <a:effectLst/>
                <a:latin typeface="Times New Roman" panose="02020603050405020304" pitchFamily="18" charset="0"/>
                <a:ea typeface="Times New Roman" panose="02020603050405020304" pitchFamily="18" charset="0"/>
              </a:rPr>
              <a:t>Johnnson</a:t>
            </a:r>
            <a:r>
              <a:rPr lang="en-US" sz="1400" cap="none" dirty="0">
                <a:effectLst/>
                <a:latin typeface="Times New Roman" panose="02020603050405020304" pitchFamily="18" charset="0"/>
                <a:ea typeface="Times New Roman" panose="02020603050405020304" pitchFamily="18" charset="0"/>
              </a:rPr>
              <a:t>, I. (2007b). “Development of precision livestock farming (PLF) technologies for the </a:t>
            </a:r>
            <a:r>
              <a:rPr lang="en-US" sz="1400" cap="none" dirty="0" err="1">
                <a:effectLst/>
                <a:latin typeface="Times New Roman" panose="02020603050405020304" pitchFamily="18" charset="0"/>
                <a:ea typeface="Times New Roman" panose="02020603050405020304" pitchFamily="18" charset="0"/>
              </a:rPr>
              <a:t>australian</a:t>
            </a:r>
            <a:r>
              <a:rPr lang="en-US" sz="1400" cap="none" dirty="0">
                <a:effectLst/>
                <a:latin typeface="Times New Roman" panose="02020603050405020304" pitchFamily="18" charset="0"/>
                <a:ea typeface="Times New Roman" panose="02020603050405020304" pitchFamily="18" charset="0"/>
              </a:rPr>
              <a:t> pig industry”, in 3rd </a:t>
            </a:r>
            <a:r>
              <a:rPr lang="en-US" sz="1400" cap="none" dirty="0" err="1">
                <a:effectLst/>
                <a:latin typeface="Times New Roman" panose="02020603050405020304" pitchFamily="18" charset="0"/>
                <a:ea typeface="Times New Roman" panose="02020603050405020304" pitchFamily="18" charset="0"/>
              </a:rPr>
              <a:t>european</a:t>
            </a:r>
            <a:r>
              <a:rPr lang="en-US" sz="1400" cap="none" dirty="0">
                <a:effectLst/>
                <a:latin typeface="Times New Roman" panose="02020603050405020304" pitchFamily="18" charset="0"/>
                <a:ea typeface="Times New Roman" panose="02020603050405020304" pitchFamily="18" charset="0"/>
              </a:rPr>
              <a:t> precision livestock farming conference, cox, S. (Editor), university of </a:t>
            </a:r>
            <a:r>
              <a:rPr lang="en-US" sz="1400" cap="none" dirty="0" err="1">
                <a:effectLst/>
                <a:latin typeface="Times New Roman" panose="02020603050405020304" pitchFamily="18" charset="0"/>
                <a:ea typeface="Times New Roman" panose="02020603050405020304" pitchFamily="18" charset="0"/>
              </a:rPr>
              <a:t>thessaly</a:t>
            </a:r>
            <a:r>
              <a:rPr lang="en-US" sz="1400" cap="none" dirty="0">
                <a:effectLst/>
                <a:latin typeface="Times New Roman" panose="02020603050405020304" pitchFamily="18" charset="0"/>
                <a:ea typeface="Times New Roman" panose="02020603050405020304" pitchFamily="18" charset="0"/>
              </a:rPr>
              <a:t>, </a:t>
            </a:r>
            <a:r>
              <a:rPr lang="en-US" sz="1400" cap="none" dirty="0" err="1">
                <a:effectLst/>
                <a:latin typeface="Times New Roman" panose="02020603050405020304" pitchFamily="18" charset="0"/>
                <a:ea typeface="Times New Roman" panose="02020603050405020304" pitchFamily="18" charset="0"/>
              </a:rPr>
              <a:t>skiathos</a:t>
            </a:r>
            <a:r>
              <a:rPr lang="en-US" sz="1400" cap="none" dirty="0">
                <a:effectLst/>
                <a:latin typeface="Times New Roman" panose="02020603050405020304" pitchFamily="18" charset="0"/>
                <a:ea typeface="Times New Roman" panose="02020603050405020304" pitchFamily="18" charset="0"/>
              </a:rPr>
              <a:t>, </a:t>
            </a:r>
            <a:r>
              <a:rPr lang="en-US" sz="1400" cap="none" dirty="0" err="1">
                <a:effectLst/>
                <a:latin typeface="Times New Roman" panose="02020603050405020304" pitchFamily="18" charset="0"/>
                <a:ea typeface="Times New Roman" panose="02020603050405020304" pitchFamily="18" charset="0"/>
              </a:rPr>
              <a:t>greece</a:t>
            </a:r>
            <a:r>
              <a:rPr lang="en-US" sz="1400" cap="none" dirty="0">
                <a:effectLst/>
                <a:latin typeface="Times New Roman" panose="02020603050405020304" pitchFamily="18" charset="0"/>
                <a:ea typeface="Times New Roman" panose="02020603050405020304" pitchFamily="18" charset="0"/>
              </a:rPr>
              <a:t>, vol. 1, pp.219-228.</a:t>
            </a:r>
          </a:p>
          <a:p>
            <a:pPr marR="0" algn="just">
              <a:lnSpc>
                <a:spcPct val="100000"/>
              </a:lnSpc>
              <a:spcBef>
                <a:spcPts val="0"/>
              </a:spcBef>
              <a:spcAft>
                <a:spcPts val="1200"/>
              </a:spcAft>
            </a:pPr>
            <a:r>
              <a:rPr lang="en-US" sz="1400" cap="none" dirty="0">
                <a:effectLst/>
                <a:latin typeface="Times New Roman" panose="02020603050405020304" pitchFamily="18" charset="0"/>
                <a:ea typeface="Times New Roman" panose="02020603050405020304" pitchFamily="18" charset="0"/>
              </a:rPr>
              <a:t>Beattie, v. (2001). “Environmental design for pig welfare”, in integrated management systems for livestock, </a:t>
            </a:r>
            <a:r>
              <a:rPr lang="en-US" sz="1400" cap="none" dirty="0" err="1">
                <a:effectLst/>
                <a:latin typeface="Times New Roman" panose="02020603050405020304" pitchFamily="18" charset="0"/>
                <a:ea typeface="Times New Roman" panose="02020603050405020304" pitchFamily="18" charset="0"/>
              </a:rPr>
              <a:t>wathes</a:t>
            </a:r>
            <a:r>
              <a:rPr lang="en-US" sz="1400" cap="none" dirty="0">
                <a:effectLst/>
                <a:latin typeface="Times New Roman" panose="02020603050405020304" pitchFamily="18" charset="0"/>
                <a:ea typeface="Times New Roman" panose="02020603050405020304" pitchFamily="18" charset="0"/>
              </a:rPr>
              <a:t>, C. M. (Editor), </a:t>
            </a:r>
            <a:r>
              <a:rPr lang="en-US" sz="1400" cap="none" dirty="0" err="1">
                <a:effectLst/>
                <a:latin typeface="Times New Roman" panose="02020603050405020304" pitchFamily="18" charset="0"/>
                <a:ea typeface="Times New Roman" panose="02020603050405020304" pitchFamily="18" charset="0"/>
              </a:rPr>
              <a:t>selwyn</a:t>
            </a:r>
            <a:r>
              <a:rPr lang="en-US" sz="1400" cap="none" dirty="0">
                <a:effectLst/>
                <a:latin typeface="Times New Roman" panose="02020603050405020304" pitchFamily="18" charset="0"/>
                <a:ea typeface="Times New Roman" panose="02020603050405020304" pitchFamily="18" charset="0"/>
              </a:rPr>
              <a:t> college, </a:t>
            </a:r>
            <a:r>
              <a:rPr lang="en-US" sz="1400" cap="none" dirty="0" err="1">
                <a:effectLst/>
                <a:latin typeface="Times New Roman" panose="02020603050405020304" pitchFamily="18" charset="0"/>
                <a:ea typeface="Times New Roman" panose="02020603050405020304" pitchFamily="18" charset="0"/>
              </a:rPr>
              <a:t>cambridge</a:t>
            </a:r>
            <a:r>
              <a:rPr lang="en-US" sz="1400" cap="none" dirty="0">
                <a:effectLst/>
                <a:latin typeface="Times New Roman" panose="02020603050405020304" pitchFamily="18" charset="0"/>
                <a:ea typeface="Times New Roman" panose="02020603050405020304" pitchFamily="18" charset="0"/>
              </a:rPr>
              <a:t>, UK, BSAS, </a:t>
            </a:r>
            <a:r>
              <a:rPr lang="en-US" sz="1400" cap="none" dirty="0" err="1">
                <a:effectLst/>
                <a:latin typeface="Times New Roman" panose="02020603050405020304" pitchFamily="18" charset="0"/>
                <a:ea typeface="Times New Roman" panose="02020603050405020304" pitchFamily="18" charset="0"/>
              </a:rPr>
              <a:t>edinburgh</a:t>
            </a:r>
            <a:r>
              <a:rPr lang="en-US" sz="1400" cap="none" dirty="0">
                <a:effectLst/>
                <a:latin typeface="Times New Roman" panose="02020603050405020304" pitchFamily="18" charset="0"/>
                <a:ea typeface="Times New Roman" panose="02020603050405020304" pitchFamily="18" charset="0"/>
              </a:rPr>
              <a:t>, pp. 97-103.</a:t>
            </a:r>
          </a:p>
          <a:p>
            <a:pPr marR="0" algn="just">
              <a:lnSpc>
                <a:spcPct val="100000"/>
              </a:lnSpc>
              <a:spcBef>
                <a:spcPts val="0"/>
              </a:spcBef>
              <a:spcAft>
                <a:spcPts val="1200"/>
              </a:spcAft>
            </a:pPr>
            <a:r>
              <a:rPr lang="en-US" sz="1400" cap="none" dirty="0">
                <a:effectLst/>
                <a:latin typeface="Times New Roman" panose="02020603050405020304" pitchFamily="18" charset="0"/>
                <a:ea typeface="Times New Roman" panose="02020603050405020304" pitchFamily="18" charset="0"/>
              </a:rPr>
              <a:t>Black, j. L. 2001, “swine production – past, present and future”, in palestras XXXVII</a:t>
            </a:r>
          </a:p>
          <a:p>
            <a:pPr marR="0" algn="just">
              <a:lnSpc>
                <a:spcPct val="100000"/>
              </a:lnSpc>
              <a:spcBef>
                <a:spcPts val="0"/>
              </a:spcBef>
              <a:spcAft>
                <a:spcPts val="1200"/>
              </a:spcAft>
            </a:pPr>
            <a:r>
              <a:rPr lang="en-US" sz="1400" cap="none" dirty="0" err="1">
                <a:effectLst/>
                <a:latin typeface="Times New Roman" panose="02020603050405020304" pitchFamily="18" charset="0"/>
                <a:ea typeface="Times New Roman" panose="02020603050405020304" pitchFamily="18" charset="0"/>
              </a:rPr>
              <a:t>Reuniao</a:t>
            </a:r>
            <a:r>
              <a:rPr lang="en-US" sz="1400" cap="none" dirty="0">
                <a:effectLst/>
                <a:latin typeface="Times New Roman" panose="02020603050405020304" pitchFamily="18" charset="0"/>
                <a:ea typeface="Times New Roman" panose="02020603050405020304" pitchFamily="18" charset="0"/>
              </a:rPr>
              <a:t> annual </a:t>
            </a:r>
            <a:r>
              <a:rPr lang="en-US" sz="1400" cap="none" dirty="0" err="1">
                <a:effectLst/>
                <a:latin typeface="Times New Roman" panose="02020603050405020304" pitchFamily="18" charset="0"/>
                <a:ea typeface="Times New Roman" panose="02020603050405020304" pitchFamily="18" charset="0"/>
              </a:rPr>
              <a:t>sociedadebrasileira</a:t>
            </a:r>
            <a:r>
              <a:rPr lang="en-US" sz="1400" cap="none" dirty="0">
                <a:effectLst/>
                <a:latin typeface="Times New Roman" panose="02020603050405020304" pitchFamily="18" charset="0"/>
                <a:ea typeface="Times New Roman" panose="02020603050405020304" pitchFamily="18" charset="0"/>
              </a:rPr>
              <a:t> de </a:t>
            </a:r>
            <a:r>
              <a:rPr lang="en-US" sz="1400" cap="none" dirty="0" err="1">
                <a:effectLst/>
                <a:latin typeface="Times New Roman" panose="02020603050405020304" pitchFamily="18" charset="0"/>
                <a:ea typeface="Times New Roman" panose="02020603050405020304" pitchFamily="18" charset="0"/>
              </a:rPr>
              <a:t>zootecniabrazil</a:t>
            </a:r>
            <a:r>
              <a:rPr lang="en-US" sz="1400" cap="none" dirty="0">
                <a:effectLst/>
                <a:latin typeface="Times New Roman" panose="02020603050405020304" pitchFamily="18" charset="0"/>
                <a:ea typeface="Times New Roman" panose="02020603050405020304" pitchFamily="18" charset="0"/>
              </a:rPr>
              <a:t> ,</a:t>
            </a:r>
            <a:r>
              <a:rPr lang="en-US" sz="1400" cap="none" dirty="0" err="1">
                <a:effectLst/>
                <a:latin typeface="Times New Roman" panose="02020603050405020304" pitchFamily="18" charset="0"/>
                <a:ea typeface="Times New Roman" panose="02020603050405020304" pitchFamily="18" charset="0"/>
              </a:rPr>
              <a:t>sociedadebrasileira</a:t>
            </a:r>
            <a:r>
              <a:rPr lang="en-US" sz="1400" cap="none" dirty="0">
                <a:effectLst/>
                <a:latin typeface="Times New Roman" panose="02020603050405020304" pitchFamily="18" charset="0"/>
                <a:ea typeface="Times New Roman" panose="02020603050405020304" pitchFamily="18" charset="0"/>
              </a:rPr>
              <a:t> do </a:t>
            </a:r>
            <a:r>
              <a:rPr lang="en-US" sz="1400" cap="none" dirty="0" err="1">
                <a:effectLst/>
                <a:latin typeface="Times New Roman" panose="02020603050405020304" pitchFamily="18" charset="0"/>
                <a:ea typeface="Times New Roman" panose="02020603050405020304" pitchFamily="18" charset="0"/>
              </a:rPr>
              <a:t>zootecnia</a:t>
            </a:r>
            <a:r>
              <a:rPr lang="en-US" sz="1400" cap="none" dirty="0">
                <a:effectLst/>
                <a:latin typeface="Times New Roman" panose="02020603050405020304" pitchFamily="18" charset="0"/>
                <a:ea typeface="Times New Roman" panose="02020603050405020304" pitchFamily="18" charset="0"/>
              </a:rPr>
              <a:t>.</a:t>
            </a:r>
          </a:p>
          <a:p>
            <a:pPr marR="0" algn="just">
              <a:lnSpc>
                <a:spcPct val="100000"/>
              </a:lnSpc>
              <a:spcBef>
                <a:spcPts val="0"/>
              </a:spcBef>
              <a:spcAft>
                <a:spcPts val="1200"/>
              </a:spcAft>
            </a:pPr>
            <a:r>
              <a:rPr lang="en-US" sz="1400" cap="none" dirty="0">
                <a:effectLst/>
                <a:latin typeface="Times New Roman" panose="02020603050405020304" pitchFamily="18" charset="0"/>
                <a:ea typeface="Times New Roman" panose="02020603050405020304" pitchFamily="18" charset="0"/>
              </a:rPr>
              <a:t>Black, j. L. (2002). “Experience in the successful adoption of AUSPIG by industry”, in animal</a:t>
            </a:r>
          </a:p>
          <a:p>
            <a:pPr marR="0" algn="just">
              <a:lnSpc>
                <a:spcPct val="100000"/>
              </a:lnSpc>
              <a:spcBef>
                <a:spcPts val="0"/>
              </a:spcBef>
              <a:spcAft>
                <a:spcPts val="1200"/>
              </a:spcAft>
            </a:pPr>
            <a:r>
              <a:rPr lang="en-US" sz="1400" cap="none" dirty="0">
                <a:effectLst/>
                <a:latin typeface="Times New Roman" panose="02020603050405020304" pitchFamily="18" charset="0"/>
                <a:ea typeface="Times New Roman" panose="02020603050405020304" pitchFamily="18" charset="0"/>
              </a:rPr>
              <a:t>Production </a:t>
            </a:r>
            <a:r>
              <a:rPr lang="en-US" sz="1400" cap="none" dirty="0" err="1">
                <a:effectLst/>
                <a:latin typeface="Times New Roman" panose="02020603050405020304" pitchFamily="18" charset="0"/>
                <a:ea typeface="Times New Roman" panose="02020603050405020304" pitchFamily="18" charset="0"/>
              </a:rPr>
              <a:t>inaustralia</a:t>
            </a:r>
            <a:r>
              <a:rPr lang="en-US" sz="1400" cap="none" dirty="0">
                <a:effectLst/>
                <a:latin typeface="Times New Roman" panose="02020603050405020304" pitchFamily="18" charset="0"/>
                <a:ea typeface="Times New Roman" panose="02020603050405020304" pitchFamily="18" charset="0"/>
              </a:rPr>
              <a:t>, </a:t>
            </a:r>
            <a:r>
              <a:rPr lang="en-US" sz="1400" cap="none" dirty="0" err="1">
                <a:effectLst/>
                <a:latin typeface="Times New Roman" panose="02020603050405020304" pitchFamily="18" charset="0"/>
                <a:ea typeface="Times New Roman" panose="02020603050405020304" pitchFamily="18" charset="0"/>
              </a:rPr>
              <a:t>taplin</a:t>
            </a:r>
            <a:r>
              <a:rPr lang="en-US" sz="1400" cap="none" dirty="0">
                <a:effectLst/>
                <a:latin typeface="Times New Roman" panose="02020603050405020304" pitchFamily="18" charset="0"/>
                <a:ea typeface="Times New Roman" panose="02020603050405020304" pitchFamily="18" charset="0"/>
              </a:rPr>
              <a:t>, D. &amp; Revell, D. K. (Editor), </a:t>
            </a:r>
            <a:r>
              <a:rPr lang="en-US" sz="1400" cap="none" dirty="0" err="1">
                <a:effectLst/>
                <a:latin typeface="Times New Roman" panose="02020603050405020304" pitchFamily="18" charset="0"/>
                <a:ea typeface="Times New Roman" panose="02020603050405020304" pitchFamily="18" charset="0"/>
              </a:rPr>
              <a:t>adelaide</a:t>
            </a:r>
            <a:r>
              <a:rPr lang="en-US" sz="1400" cap="none" dirty="0">
                <a:effectLst/>
                <a:latin typeface="Times New Roman" panose="02020603050405020304" pitchFamily="18" charset="0"/>
                <a:ea typeface="Times New Roman" panose="02020603050405020304" pitchFamily="18" charset="0"/>
              </a:rPr>
              <a:t>, south </a:t>
            </a:r>
            <a:r>
              <a:rPr lang="en-US" sz="1400" cap="none" dirty="0" err="1">
                <a:effectLst/>
                <a:latin typeface="Times New Roman" panose="02020603050405020304" pitchFamily="18" charset="0"/>
                <a:ea typeface="Times New Roman" panose="02020603050405020304" pitchFamily="18" charset="0"/>
              </a:rPr>
              <a:t>australia</a:t>
            </a:r>
            <a:r>
              <a:rPr lang="en-US" sz="1400" cap="none" dirty="0">
                <a:effectLst/>
                <a:latin typeface="Times New Roman" panose="02020603050405020304" pitchFamily="18" charset="0"/>
                <a:ea typeface="Times New Roman" panose="02020603050405020304" pitchFamily="18" charset="0"/>
              </a:rPr>
              <a:t>, vol. 24, pp. 442-448.</a:t>
            </a:r>
          </a:p>
        </p:txBody>
      </p:sp>
    </p:spTree>
    <p:extLst>
      <p:ext uri="{BB962C8B-B14F-4D97-AF65-F5344CB8AC3E}">
        <p14:creationId xmlns:p14="http://schemas.microsoft.com/office/powerpoint/2010/main" val="45623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28260" y="1103244"/>
            <a:ext cx="4250636" cy="489639"/>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9502EACD-E0D0-7801-19B3-D53CE79ADD3B}"/>
              </a:ext>
            </a:extLst>
          </p:cNvPr>
          <p:cNvSpPr txBox="1">
            <a:spLocks/>
          </p:cNvSpPr>
          <p:nvPr/>
        </p:nvSpPr>
        <p:spPr>
          <a:xfrm>
            <a:off x="828260" y="1729410"/>
            <a:ext cx="6695662" cy="391601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150000"/>
              </a:lnSpc>
            </a:pPr>
            <a:r>
              <a:rPr lang="en-US" sz="1800" cap="none" dirty="0">
                <a:latin typeface="Times New Roman" panose="02020603050405020304" pitchFamily="18" charset="0"/>
                <a:ea typeface="Times New Roman" panose="02020603050405020304" pitchFamily="18" charset="0"/>
              </a:rPr>
              <a:t>Livestock have long been crucial for more than just food, especially in developing countries where they support livelihoods and provide essential resources like manure and draught power. As agricultural practices shift towards more intensive production, challenges such as social, economic, and environmental constraints have emerged. This study focuses on developing a C</a:t>
            </a:r>
            <a:r>
              <a:rPr lang="en-US" sz="1800" b="1" cap="none" dirty="0">
                <a:latin typeface="Times New Roman" panose="02020603050405020304" pitchFamily="18" charset="0"/>
                <a:ea typeface="Times New Roman" panose="02020603050405020304" pitchFamily="18" charset="0"/>
              </a:rPr>
              <a:t>omputerized Livestock Management </a:t>
            </a:r>
            <a:r>
              <a:rPr lang="en-US" sz="1800" b="1" cap="none">
                <a:latin typeface="Times New Roman" panose="02020603050405020304" pitchFamily="18" charset="0"/>
                <a:ea typeface="Times New Roman" panose="02020603050405020304" pitchFamily="18" charset="0"/>
              </a:rPr>
              <a:t>Information System</a:t>
            </a:r>
            <a:r>
              <a:rPr lang="en-US" sz="1800" cap="none">
                <a:latin typeface="Times New Roman" panose="02020603050405020304" pitchFamily="18" charset="0"/>
                <a:ea typeface="Times New Roman" panose="02020603050405020304" pitchFamily="18" charset="0"/>
              </a:rPr>
              <a:t> </a:t>
            </a:r>
            <a:r>
              <a:rPr lang="en-US" sz="1800" cap="none" dirty="0">
                <a:latin typeface="Times New Roman" panose="02020603050405020304" pitchFamily="18" charset="0"/>
                <a:ea typeface="Times New Roman" panose="02020603050405020304" pitchFamily="18" charset="0"/>
              </a:rPr>
              <a:t>to address these challenges and improve livestock management in modern agriculture.</a:t>
            </a:r>
            <a:endParaRPr lang="en-US" sz="1800" cap="none"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A6CEE7D-D7B7-938D-D532-DDFD208C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607" y="5645426"/>
            <a:ext cx="4157393" cy="1212573"/>
          </a:xfrm>
          <a:prstGeom prst="rect">
            <a:avLst/>
          </a:prstGeom>
        </p:spPr>
      </p:pic>
      <p:pic>
        <p:nvPicPr>
          <p:cNvPr id="17" name="Picture 16">
            <a:extLst>
              <a:ext uri="{FF2B5EF4-FFF2-40B4-BE49-F238E27FC236}">
                <a16:creationId xmlns:a16="http://schemas.microsoft.com/office/drawing/2014/main" id="{2A3216E7-AFB8-55A1-DC41-A1C3007A3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535" y="0"/>
            <a:ext cx="4273693" cy="2266122"/>
          </a:xfrm>
          <a:prstGeom prst="rect">
            <a:avLst/>
          </a:prstGeom>
        </p:spPr>
      </p:pic>
      <p:pic>
        <p:nvPicPr>
          <p:cNvPr id="19" name="Picture 18">
            <a:extLst>
              <a:ext uri="{FF2B5EF4-FFF2-40B4-BE49-F238E27FC236}">
                <a16:creationId xmlns:a16="http://schemas.microsoft.com/office/drawing/2014/main" id="{F6F085F4-889C-C516-F625-6CDD7B0295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534" y="2266122"/>
            <a:ext cx="4273693" cy="2266122"/>
          </a:xfrm>
          <a:prstGeom prst="rect">
            <a:avLst/>
          </a:prstGeom>
        </p:spPr>
      </p:pic>
    </p:spTree>
    <p:extLst>
      <p:ext uri="{BB962C8B-B14F-4D97-AF65-F5344CB8AC3E}">
        <p14:creationId xmlns:p14="http://schemas.microsoft.com/office/powerpoint/2010/main" val="54731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28259" y="891624"/>
            <a:ext cx="6874565" cy="989909"/>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STATEMENT OF THE PROBLEM: </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FE745EC-3CEA-825F-595C-817E2004B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660" y="-1"/>
            <a:ext cx="3922643" cy="2941983"/>
          </a:xfrm>
          <a:prstGeom prst="rect">
            <a:avLst/>
          </a:prstGeom>
        </p:spPr>
      </p:pic>
      <p:sp>
        <p:nvSpPr>
          <p:cNvPr id="13" name="Title 1">
            <a:extLst>
              <a:ext uri="{FF2B5EF4-FFF2-40B4-BE49-F238E27FC236}">
                <a16:creationId xmlns:a16="http://schemas.microsoft.com/office/drawing/2014/main" id="{9502EACD-E0D0-7801-19B3-D53CE79ADD3B}"/>
              </a:ext>
            </a:extLst>
          </p:cNvPr>
          <p:cNvSpPr txBox="1">
            <a:spLocks/>
          </p:cNvSpPr>
          <p:nvPr/>
        </p:nvSpPr>
        <p:spPr>
          <a:xfrm>
            <a:off x="828259" y="1752600"/>
            <a:ext cx="6874565" cy="371882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150000"/>
              </a:lnSpc>
            </a:pPr>
            <a:r>
              <a:rPr lang="en-US" sz="1800" cap="none" dirty="0">
                <a:latin typeface="Times New Roman" panose="02020603050405020304" pitchFamily="18" charset="0"/>
                <a:ea typeface="Times New Roman" panose="02020603050405020304" pitchFamily="18" charset="0"/>
              </a:rPr>
              <a:t>Livestock play an important role in feeding the people and more so the nation’s economy.  Over the past years, considerable changes have taken place in populations of livestock and the composition of livestock holdings, as well as in the management strategies, as a result of population growth and land use intensification. The problems includes the different social, economic, environmental and political constraints to livestock production systems.</a:t>
            </a:r>
            <a:endParaRPr lang="en-US" sz="18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42461E-993B-BC99-18EB-43CE16DD6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354" y="3916016"/>
            <a:ext cx="3922645" cy="2941983"/>
          </a:xfrm>
          <a:prstGeom prst="rect">
            <a:avLst/>
          </a:prstGeom>
        </p:spPr>
      </p:pic>
    </p:spTree>
    <p:extLst>
      <p:ext uri="{BB962C8B-B14F-4D97-AF65-F5344CB8AC3E}">
        <p14:creationId xmlns:p14="http://schemas.microsoft.com/office/powerpoint/2010/main" val="32759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28260" y="1035742"/>
            <a:ext cx="5622236" cy="449883"/>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LITERATUR REVIEW</a:t>
            </a:r>
            <a:endParaRPr lang="en-US" sz="20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9502EACD-E0D0-7801-19B3-D53CE79ADD3B}"/>
              </a:ext>
            </a:extLst>
          </p:cNvPr>
          <p:cNvSpPr txBox="1">
            <a:spLocks/>
          </p:cNvSpPr>
          <p:nvPr/>
        </p:nvSpPr>
        <p:spPr>
          <a:xfrm>
            <a:off x="828260" y="1334464"/>
            <a:ext cx="10691192" cy="459712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150000"/>
              </a:lnSpc>
            </a:pPr>
            <a:r>
              <a:rPr lang="en-US" sz="1400" cap="none" dirty="0">
                <a:latin typeface="Times New Roman" panose="02020603050405020304" pitchFamily="18" charset="0"/>
                <a:ea typeface="Times New Roman" panose="02020603050405020304" pitchFamily="18" charset="0"/>
              </a:rPr>
              <a:t>Livestock is increasingly important in the global economy, with projected growth in meat and milk demand exerting pressure on natural resources. In developing countries, livestock is vital for providing food, income, employment, and other essential services like draught power and organic fertilizer. Livestock also plays a crucial role in maintaining soil fertility, particularly in regions where chemical fertilizers are not available or affordable.</a:t>
            </a:r>
          </a:p>
          <a:p>
            <a:pPr>
              <a:lnSpc>
                <a:spcPct val="150000"/>
              </a:lnSpc>
            </a:pPr>
            <a:endParaRPr lang="en-US" sz="1400" cap="none" dirty="0">
              <a:latin typeface="Times New Roman" panose="02020603050405020304" pitchFamily="18" charset="0"/>
              <a:ea typeface="Times New Roman" panose="02020603050405020304" pitchFamily="18" charset="0"/>
            </a:endParaRPr>
          </a:p>
          <a:p>
            <a:pPr>
              <a:lnSpc>
                <a:spcPct val="150000"/>
              </a:lnSpc>
            </a:pPr>
            <a:r>
              <a:rPr lang="en-US" sz="1400" cap="none" dirty="0">
                <a:latin typeface="Times New Roman" panose="02020603050405020304" pitchFamily="18" charset="0"/>
                <a:ea typeface="Times New Roman" panose="02020603050405020304" pitchFamily="18" charset="0"/>
              </a:rPr>
              <a:t>Globally, livestock occupies a significant portion of agricultural land, supporting millions of pastoral and smallholder farmer families. In countries like </a:t>
            </a:r>
            <a:r>
              <a:rPr lang="en-US" sz="1400" cap="none" dirty="0" err="1">
                <a:latin typeface="Times New Roman" panose="02020603050405020304" pitchFamily="18" charset="0"/>
                <a:ea typeface="Times New Roman" panose="02020603050405020304" pitchFamily="18" charset="0"/>
              </a:rPr>
              <a:t>nepal</a:t>
            </a:r>
            <a:r>
              <a:rPr lang="en-US" sz="1400" cap="none" dirty="0">
                <a:latin typeface="Times New Roman" panose="02020603050405020304" pitchFamily="18" charset="0"/>
                <a:ea typeface="Times New Roman" panose="02020603050405020304" pitchFamily="18" charset="0"/>
              </a:rPr>
              <a:t>, </a:t>
            </a:r>
            <a:r>
              <a:rPr lang="en-US" sz="1400" cap="none" dirty="0" err="1">
                <a:latin typeface="Times New Roman" panose="02020603050405020304" pitchFamily="18" charset="0"/>
                <a:ea typeface="Times New Roman" panose="02020603050405020304" pitchFamily="18" charset="0"/>
              </a:rPr>
              <a:t>tibet</a:t>
            </a:r>
            <a:r>
              <a:rPr lang="en-US" sz="1400" cap="none" dirty="0">
                <a:latin typeface="Times New Roman" panose="02020603050405020304" pitchFamily="18" charset="0"/>
                <a:ea typeface="Times New Roman" panose="02020603050405020304" pitchFamily="18" charset="0"/>
              </a:rPr>
              <a:t>, and </a:t>
            </a:r>
            <a:r>
              <a:rPr lang="en-US" sz="1400" cap="none" dirty="0" err="1">
                <a:latin typeface="Times New Roman" panose="02020603050405020304" pitchFamily="18" charset="0"/>
                <a:ea typeface="Times New Roman" panose="02020603050405020304" pitchFamily="18" charset="0"/>
              </a:rPr>
              <a:t>ethiopia</a:t>
            </a:r>
            <a:r>
              <a:rPr lang="en-US" sz="1400" cap="none" dirty="0">
                <a:latin typeface="Times New Roman" panose="02020603050405020304" pitchFamily="18" charset="0"/>
                <a:ea typeface="Times New Roman" panose="02020603050405020304" pitchFamily="18" charset="0"/>
              </a:rPr>
              <a:t>, livestock contributes a substantial portion of agricultural income and GDP. Additionally, livestock serves as an important financial asset for rural populations, offering investment and insurance in areas with limited access to formal banking.</a:t>
            </a:r>
          </a:p>
          <a:p>
            <a:pPr>
              <a:lnSpc>
                <a:spcPct val="150000"/>
              </a:lnSpc>
            </a:pPr>
            <a:endParaRPr lang="en-US" sz="1400" cap="none" dirty="0">
              <a:latin typeface="Times New Roman" panose="02020603050405020304" pitchFamily="18" charset="0"/>
              <a:ea typeface="Times New Roman" panose="02020603050405020304" pitchFamily="18" charset="0"/>
            </a:endParaRPr>
          </a:p>
          <a:p>
            <a:pPr>
              <a:lnSpc>
                <a:spcPct val="150000"/>
              </a:lnSpc>
            </a:pPr>
            <a:r>
              <a:rPr lang="en-US" sz="1400" cap="none" dirty="0">
                <a:latin typeface="Times New Roman" panose="02020603050405020304" pitchFamily="18" charset="0"/>
                <a:ea typeface="Times New Roman" panose="02020603050405020304" pitchFamily="18" charset="0"/>
              </a:rPr>
              <a:t>Overall, livestock is integral to both economic development and environmental sustainability, making effective management essential as global demand continues to rise.</a:t>
            </a:r>
            <a:endParaRPr lang="en-US"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08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38200" y="958299"/>
            <a:ext cx="10343322" cy="751232"/>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AIM and objectives of the study</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C508D7-371E-BE38-1FD8-32DECFBC9D49}"/>
              </a:ext>
            </a:extLst>
          </p:cNvPr>
          <p:cNvSpPr>
            <a:spLocks noGrp="1"/>
          </p:cNvSpPr>
          <p:nvPr>
            <p:ph idx="1"/>
          </p:nvPr>
        </p:nvSpPr>
        <p:spPr>
          <a:xfrm>
            <a:off x="838200" y="1868556"/>
            <a:ext cx="9737035" cy="4373218"/>
          </a:xfrm>
        </p:spPr>
        <p:txBody>
          <a:bodyPr>
            <a:noAutofit/>
          </a:bodyPr>
          <a:lstStyle/>
          <a:p>
            <a:pPr marL="0" indent="0">
              <a:lnSpc>
                <a:spcPct val="150000"/>
              </a:lnSpc>
              <a:buNone/>
            </a:pPr>
            <a:r>
              <a:rPr lang="en-US" sz="2000" cap="none" dirty="0">
                <a:effectLst/>
                <a:latin typeface="Times New Roman" panose="02020603050405020304" pitchFamily="18" charset="0"/>
                <a:ea typeface="Times New Roman" panose="02020603050405020304" pitchFamily="18" charset="0"/>
                <a:cs typeface="Times New Roman" panose="02020603050405020304" pitchFamily="18" charset="0"/>
              </a:rPr>
              <a:t>The aim of the study is to design and implement a computerized livestock management information system in modern pig farming for </a:t>
            </a:r>
            <a:r>
              <a:rPr lang="en-US" sz="2000" cap="none" dirty="0" err="1">
                <a:latin typeface="Times New Roman" panose="02020603050405020304" pitchFamily="18" charset="0"/>
                <a:ea typeface="Times New Roman" panose="02020603050405020304" pitchFamily="18" charset="0"/>
                <a:cs typeface="Times New Roman" panose="02020603050405020304" pitchFamily="18" charset="0"/>
              </a:rPr>
              <a:t>Z</a:t>
            </a:r>
            <a:r>
              <a:rPr lang="en-US" sz="2000" cap="none" dirty="0" err="1">
                <a:effectLst/>
                <a:latin typeface="Times New Roman" panose="02020603050405020304" pitchFamily="18" charset="0"/>
                <a:ea typeface="Times New Roman" panose="02020603050405020304" pitchFamily="18" charset="0"/>
                <a:cs typeface="Times New Roman" panose="02020603050405020304" pitchFamily="18" charset="0"/>
              </a:rPr>
              <a:t>artech</a:t>
            </a:r>
            <a:r>
              <a:rPr lang="en-US" sz="2000" cap="none" dirty="0">
                <a:effectLst/>
                <a:latin typeface="Times New Roman" panose="02020603050405020304" pitchFamily="18" charset="0"/>
                <a:ea typeface="Times New Roman" panose="02020603050405020304" pitchFamily="18" charset="0"/>
                <a:cs typeface="Times New Roman" panose="02020603050405020304" pitchFamily="18" charset="0"/>
              </a:rPr>
              <a:t> Limited Ibadan.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design a computerized livestock management information system</a:t>
            </a:r>
          </a:p>
          <a:p>
            <a:pPr marR="0" lvl="0" algn="just">
              <a:lnSpc>
                <a:spcPct val="150000"/>
              </a:lnSpc>
              <a:spcBef>
                <a:spcPts val="0"/>
              </a:spcBef>
              <a:spcAft>
                <a:spcPts val="1200"/>
              </a:spcAft>
              <a:buFont typeface="Wingdings" panose="05000000000000000000" pitchFamily="2" charset="2"/>
              <a:buChar char="ü"/>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To keep managers, staff and the entire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organisation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abreast of happenings throughout the production units. </a:t>
            </a:r>
          </a:p>
          <a:p>
            <a:pPr marR="0" lvl="0" algn="just">
              <a:lnSpc>
                <a:spcPct val="150000"/>
              </a:lnSpc>
              <a:spcBef>
                <a:spcPts val="0"/>
              </a:spcBef>
              <a:spcAft>
                <a:spcPts val="1200"/>
              </a:spcAft>
              <a:buFont typeface="Wingdings" panose="05000000000000000000" pitchFamily="2" charset="2"/>
              <a:buChar char="ü"/>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To combat fatigue in the process, which is caused by stressing out individuals in the farm</a:t>
            </a:r>
          </a:p>
          <a:p>
            <a:pPr marR="0" lvl="0" algn="just">
              <a:lnSpc>
                <a:spcPct val="150000"/>
              </a:lnSpc>
              <a:spcBef>
                <a:spcPts val="0"/>
              </a:spcBef>
              <a:spcAft>
                <a:spcPts val="1200"/>
              </a:spcAft>
              <a:buFont typeface="Wingdings" panose="05000000000000000000" pitchFamily="2" charset="2"/>
              <a:buChar char="ü"/>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To facilitate a proper management of time and forecasting the production process from day one to sales point.</a:t>
            </a:r>
          </a:p>
        </p:txBody>
      </p:sp>
    </p:spTree>
    <p:extLst>
      <p:ext uri="{BB962C8B-B14F-4D97-AF65-F5344CB8AC3E}">
        <p14:creationId xmlns:p14="http://schemas.microsoft.com/office/powerpoint/2010/main" val="12380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907772" y="825116"/>
            <a:ext cx="3763618" cy="449883"/>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9502EACD-E0D0-7801-19B3-D53CE79ADD3B}"/>
              </a:ext>
            </a:extLst>
          </p:cNvPr>
          <p:cNvSpPr txBox="1">
            <a:spLocks/>
          </p:cNvSpPr>
          <p:nvPr/>
        </p:nvSpPr>
        <p:spPr>
          <a:xfrm>
            <a:off x="4616725" y="1494566"/>
            <a:ext cx="6972300" cy="504538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342900" indent="-342900">
              <a:lnSpc>
                <a:spcPct val="150000"/>
              </a:lnSpc>
              <a:buAutoNum type="arabicPeriod"/>
            </a:pPr>
            <a:r>
              <a:rPr lang="en-US" sz="1400" b="1" cap="none" dirty="0">
                <a:latin typeface="Times New Roman" panose="02020603050405020304" pitchFamily="18" charset="0"/>
                <a:ea typeface="Times New Roman" panose="02020603050405020304" pitchFamily="18" charset="0"/>
              </a:rPr>
              <a:t>Research design: </a:t>
            </a:r>
            <a:r>
              <a:rPr lang="en-US" sz="1400" cap="none" dirty="0">
                <a:latin typeface="Times New Roman" panose="02020603050405020304" pitchFamily="18" charset="0"/>
                <a:ea typeface="Times New Roman" panose="02020603050405020304" pitchFamily="18" charset="0"/>
              </a:rPr>
              <a:t>mixed-methods approach to explore and validate a computerized livestock management system.</a:t>
            </a:r>
          </a:p>
          <a:p>
            <a:pPr marL="342900" indent="-342900">
              <a:lnSpc>
                <a:spcPct val="150000"/>
              </a:lnSpc>
              <a:buAutoNum type="arabicPeriod"/>
            </a:pPr>
            <a:r>
              <a:rPr lang="en-US" sz="1400" b="1" cap="none" dirty="0">
                <a:latin typeface="Times New Roman" panose="02020603050405020304" pitchFamily="18" charset="0"/>
                <a:ea typeface="Times New Roman" panose="02020603050405020304" pitchFamily="18" charset="0"/>
              </a:rPr>
              <a:t>Existing system operation:</a:t>
            </a:r>
            <a:r>
              <a:rPr lang="en-US" sz="1400" cap="none" dirty="0">
                <a:latin typeface="Times New Roman" panose="02020603050405020304" pitchFamily="18" charset="0"/>
                <a:ea typeface="Times New Roman" panose="02020603050405020304" pitchFamily="18" charset="0"/>
              </a:rPr>
              <a:t> manual record-keeping with physical ledgers and basic digital tools, prone to errors and inefficiencies.</a:t>
            </a:r>
          </a:p>
          <a:p>
            <a:pPr marL="342900" indent="-342900">
              <a:lnSpc>
                <a:spcPct val="150000"/>
              </a:lnSpc>
              <a:buFontTx/>
              <a:buAutoNum type="arabicPeriod"/>
            </a:pPr>
            <a:r>
              <a:rPr lang="en-US" sz="1400" b="1" cap="none" dirty="0">
                <a:latin typeface="Times New Roman" panose="02020603050405020304" pitchFamily="18" charset="0"/>
                <a:ea typeface="Times New Roman" panose="02020603050405020304" pitchFamily="18" charset="0"/>
              </a:rPr>
              <a:t>Data collection methods:</a:t>
            </a:r>
            <a:r>
              <a:rPr lang="en-US" sz="1400" cap="none" dirty="0">
                <a:latin typeface="Times New Roman" panose="02020603050405020304" pitchFamily="18" charset="0"/>
                <a:ea typeface="Times New Roman" panose="02020603050405020304" pitchFamily="18" charset="0"/>
              </a:rPr>
              <a:t> surveys, interviews, and observations of current practices.</a:t>
            </a:r>
          </a:p>
          <a:p>
            <a:pPr marL="342900" indent="-342900">
              <a:lnSpc>
                <a:spcPct val="150000"/>
              </a:lnSpc>
              <a:buFontTx/>
              <a:buAutoNum type="arabicPeriod"/>
            </a:pPr>
            <a:r>
              <a:rPr lang="en-US" sz="1400" b="1" cap="none" dirty="0">
                <a:latin typeface="Times New Roman" panose="02020603050405020304" pitchFamily="18" charset="0"/>
                <a:ea typeface="Times New Roman" panose="02020603050405020304" pitchFamily="18" charset="0"/>
              </a:rPr>
              <a:t>Data analysis:</a:t>
            </a:r>
            <a:r>
              <a:rPr lang="en-US" sz="1400" cap="none" dirty="0">
                <a:latin typeface="Times New Roman" panose="02020603050405020304" pitchFamily="18" charset="0"/>
                <a:ea typeface="Times New Roman" panose="02020603050405020304" pitchFamily="18" charset="0"/>
              </a:rPr>
              <a:t> statistical analysis of quantitative data and thematic analysis of qualitative data.</a:t>
            </a:r>
          </a:p>
          <a:p>
            <a:pPr marL="342900" indent="-342900">
              <a:lnSpc>
                <a:spcPct val="150000"/>
              </a:lnSpc>
              <a:buFontTx/>
              <a:buAutoNum type="arabicPeriod"/>
            </a:pPr>
            <a:r>
              <a:rPr lang="en-US" sz="1400" b="1" cap="none" dirty="0">
                <a:latin typeface="Times New Roman" panose="02020603050405020304" pitchFamily="18" charset="0"/>
                <a:ea typeface="Times New Roman" panose="02020603050405020304" pitchFamily="18" charset="0"/>
              </a:rPr>
              <a:t>System development:</a:t>
            </a:r>
            <a:r>
              <a:rPr lang="en-US" sz="1400" cap="none" dirty="0">
                <a:latin typeface="Times New Roman" panose="02020603050405020304" pitchFamily="18" charset="0"/>
                <a:ea typeface="Times New Roman" panose="02020603050405020304" pitchFamily="18" charset="0"/>
              </a:rPr>
              <a:t> create a computerized system for automated data entry, processing, reporting, and centralized storage.</a:t>
            </a:r>
          </a:p>
          <a:p>
            <a:pPr marL="342900" indent="-342900">
              <a:lnSpc>
                <a:spcPct val="150000"/>
              </a:lnSpc>
              <a:buAutoNum type="arabicPeriod"/>
            </a:pPr>
            <a:r>
              <a:rPr lang="en-US" sz="1400" b="1" cap="none" dirty="0">
                <a:latin typeface="Times New Roman" panose="02020603050405020304" pitchFamily="18" charset="0"/>
                <a:ea typeface="Times New Roman" panose="02020603050405020304" pitchFamily="18" charset="0"/>
              </a:rPr>
              <a:t>Testing and validation:</a:t>
            </a:r>
            <a:r>
              <a:rPr lang="en-US" sz="1400" cap="none" dirty="0">
                <a:latin typeface="Times New Roman" panose="02020603050405020304" pitchFamily="18" charset="0"/>
                <a:ea typeface="Times New Roman" panose="02020603050405020304" pitchFamily="18" charset="0"/>
              </a:rPr>
              <a:t> pilot testing with user feedback to refine the system.</a:t>
            </a:r>
          </a:p>
          <a:p>
            <a:pPr marL="342900" indent="-342900">
              <a:lnSpc>
                <a:spcPct val="150000"/>
              </a:lnSpc>
              <a:buFontTx/>
              <a:buAutoNum type="arabicPeriod"/>
            </a:pPr>
            <a:r>
              <a:rPr lang="en-US" sz="1400" b="1" cap="none" dirty="0">
                <a:latin typeface="Times New Roman" panose="02020603050405020304" pitchFamily="18" charset="0"/>
                <a:ea typeface="Times New Roman" panose="02020603050405020304" pitchFamily="18" charset="0"/>
              </a:rPr>
              <a:t>Evaluation:</a:t>
            </a:r>
            <a:r>
              <a:rPr lang="en-US" sz="1400" cap="none" dirty="0">
                <a:latin typeface="Times New Roman" panose="02020603050405020304" pitchFamily="18" charset="0"/>
                <a:ea typeface="Times New Roman" panose="02020603050405020304" pitchFamily="18" charset="0"/>
              </a:rPr>
              <a:t> compare new system performance with the manual system on</a:t>
            </a:r>
          </a:p>
          <a:p>
            <a:pPr marL="342900" indent="-342900">
              <a:lnSpc>
                <a:spcPct val="150000"/>
              </a:lnSpc>
              <a:buAutoNum type="arabicPeriod"/>
            </a:pPr>
            <a:endParaRPr lang="en-US" sz="1400" cap="none" dirty="0">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E6618AFA-FB57-5E3A-8C0D-D8AB56180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65" y="1494566"/>
            <a:ext cx="3584316" cy="2688237"/>
          </a:xfrm>
          <a:prstGeom prst="rect">
            <a:avLst/>
          </a:prstGeom>
        </p:spPr>
      </p:pic>
      <p:pic>
        <p:nvPicPr>
          <p:cNvPr id="12" name="Picture 11">
            <a:extLst>
              <a:ext uri="{FF2B5EF4-FFF2-40B4-BE49-F238E27FC236}">
                <a16:creationId xmlns:a16="http://schemas.microsoft.com/office/drawing/2014/main" id="{42C38859-F387-5D8C-8762-731B6D232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1" y="4182803"/>
            <a:ext cx="3571063" cy="2678297"/>
          </a:xfrm>
          <a:prstGeom prst="rect">
            <a:avLst/>
          </a:prstGeom>
        </p:spPr>
      </p:pic>
    </p:spTree>
    <p:extLst>
      <p:ext uri="{BB962C8B-B14F-4D97-AF65-F5344CB8AC3E}">
        <p14:creationId xmlns:p14="http://schemas.microsoft.com/office/powerpoint/2010/main" val="18784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51770" y="432148"/>
            <a:ext cx="10058400" cy="858033"/>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RESULT OBTAINED (Admin login)</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A00667-CEDB-51EF-24CB-38505E4F9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05" y="1468779"/>
            <a:ext cx="11455989" cy="5391427"/>
          </a:xfrm>
          <a:prstGeom prst="rect">
            <a:avLst/>
          </a:prstGeom>
        </p:spPr>
      </p:pic>
    </p:spTree>
    <p:extLst>
      <p:ext uri="{BB962C8B-B14F-4D97-AF65-F5344CB8AC3E}">
        <p14:creationId xmlns:p14="http://schemas.microsoft.com/office/powerpoint/2010/main" val="281879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51770" y="432148"/>
            <a:ext cx="10058400" cy="858033"/>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RESULT OBTAINED (Customer shopping cart)</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4FC27B-E873-E05B-D602-89B41B0A6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56" y="1471948"/>
            <a:ext cx="11443288" cy="5385077"/>
          </a:xfrm>
          <a:prstGeom prst="rect">
            <a:avLst/>
          </a:prstGeom>
        </p:spPr>
      </p:pic>
    </p:spTree>
    <p:extLst>
      <p:ext uri="{BB962C8B-B14F-4D97-AF65-F5344CB8AC3E}">
        <p14:creationId xmlns:p14="http://schemas.microsoft.com/office/powerpoint/2010/main" val="60714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D2F-83CC-DA25-2B6F-7DB82E247DB6}"/>
              </a:ext>
            </a:extLst>
          </p:cNvPr>
          <p:cNvSpPr>
            <a:spLocks noGrp="1"/>
          </p:cNvSpPr>
          <p:nvPr>
            <p:ph type="title"/>
          </p:nvPr>
        </p:nvSpPr>
        <p:spPr>
          <a:xfrm>
            <a:off x="851770" y="432148"/>
            <a:ext cx="10058400" cy="858033"/>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RESULT OBTAINED (customer invoice)</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A8B52E-3D7D-A72C-DB55-22EE1A4DE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56" y="1709530"/>
            <a:ext cx="11459888" cy="5148470"/>
          </a:xfrm>
          <a:prstGeom prst="rect">
            <a:avLst/>
          </a:prstGeom>
        </p:spPr>
      </p:pic>
    </p:spTree>
    <p:extLst>
      <p:ext uri="{BB962C8B-B14F-4D97-AF65-F5344CB8AC3E}">
        <p14:creationId xmlns:p14="http://schemas.microsoft.com/office/powerpoint/2010/main" val="3066322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878</TotalTime>
  <Words>946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Tw Cen MT</vt:lpstr>
      <vt:lpstr>Tw Cen MT Condensed</vt:lpstr>
      <vt:lpstr>Wingdings</vt:lpstr>
      <vt:lpstr>Wingdings 3</vt:lpstr>
      <vt:lpstr>Integral</vt:lpstr>
      <vt:lpstr>Design and Implementation of Livestock ManAgement System</vt:lpstr>
      <vt:lpstr>INTRODUCTION</vt:lpstr>
      <vt:lpstr>STATEMENT OF THE PROBLEM: </vt:lpstr>
      <vt:lpstr>LITERATUR REVIEW</vt:lpstr>
      <vt:lpstr>AIM and objectives of the study</vt:lpstr>
      <vt:lpstr>METHODOLOGY</vt:lpstr>
      <vt:lpstr>RESULT OBTAINED (Admin login)</vt:lpstr>
      <vt:lpstr>RESULT OBTAINED (Customer shopping cart)</vt:lpstr>
      <vt:lpstr>RESULT OBTAINED (customer invoice)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Livestock Mangement System</dc:title>
  <dc:creator>Abiodun Adedapo</dc:creator>
  <cp:lastModifiedBy>Abiodun Adedapo</cp:lastModifiedBy>
  <cp:revision>28</cp:revision>
  <dcterms:created xsi:type="dcterms:W3CDTF">2024-09-02T21:35:48Z</dcterms:created>
  <dcterms:modified xsi:type="dcterms:W3CDTF">2024-09-17T13:14:48Z</dcterms:modified>
</cp:coreProperties>
</file>