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8" r:id="rId3"/>
    <p:sldId id="261" r:id="rId4"/>
    <p:sldId id="262" r:id="rId5"/>
    <p:sldId id="275" r:id="rId6"/>
    <p:sldId id="264" r:id="rId7"/>
    <p:sldId id="257" r:id="rId8"/>
    <p:sldId id="265" r:id="rId9"/>
    <p:sldId id="276" r:id="rId10"/>
    <p:sldId id="277" r:id="rId11"/>
    <p:sldId id="278" r:id="rId12"/>
  </p:sldIdLst>
  <p:sldSz cx="9144000" cy="5143500" type="screen16x9"/>
  <p:notesSz cx="6858000" cy="9144000"/>
  <p:embeddedFontLst>
    <p:embeddedFont>
      <p:font typeface="Merriweather" pitchFamily="2" charset="77"/>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6"/>
    <p:restoredTop sz="88450"/>
  </p:normalViewPr>
  <p:slideViewPr>
    <p:cSldViewPr snapToGrid="0">
      <p:cViewPr varScale="1">
        <p:scale>
          <a:sx n="133" d="100"/>
          <a:sy n="133" d="100"/>
        </p:scale>
        <p:origin x="1056"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53756be0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53756be0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53756be0b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53756be0b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53756be0b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53756be0b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53756be0b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53756be0b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2453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53756be0b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53756be0b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53756be0b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53756be0b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53756be0b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53756be0b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Airbnb Data Presentation</a:t>
            </a:r>
            <a:endParaRPr dirty="0"/>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Alexa Bezzone</a:t>
            </a:r>
            <a:endParaRPr dirty="0"/>
          </a:p>
          <a:p>
            <a:pPr marL="0" lvl="0" indent="0" algn="l" rtl="0">
              <a:spcBef>
                <a:spcPts val="0"/>
              </a:spcBef>
              <a:spcAft>
                <a:spcPts val="0"/>
              </a:spcAft>
              <a:buNone/>
            </a:pPr>
            <a:r>
              <a:rPr lang="en" dirty="0"/>
              <a:t>November, 2020</a:t>
            </a:r>
            <a:endParaRPr dirty="0"/>
          </a:p>
        </p:txBody>
      </p:sp>
      <p:sp>
        <p:nvSpPr>
          <p:cNvPr id="2" name="TextBox 1">
            <a:extLst>
              <a:ext uri="{FF2B5EF4-FFF2-40B4-BE49-F238E27FC236}">
                <a16:creationId xmlns:a16="http://schemas.microsoft.com/office/drawing/2014/main" id="{4DBC58F4-37C3-A54B-B71C-251301102B41}"/>
              </a:ext>
            </a:extLst>
          </p:cNvPr>
          <p:cNvSpPr txBox="1"/>
          <p:nvPr/>
        </p:nvSpPr>
        <p:spPr>
          <a:xfrm>
            <a:off x="4065814" y="2196193"/>
            <a:ext cx="184731" cy="307777"/>
          </a:xfrm>
          <a:prstGeom prst="rect">
            <a:avLst/>
          </a:prstGeom>
          <a:noFill/>
        </p:spPr>
        <p:txBody>
          <a:bodyPr wrap="non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2C78-9F35-3148-92A3-749C09E7FFC3}"/>
              </a:ext>
            </a:extLst>
          </p:cNvPr>
          <p:cNvSpPr>
            <a:spLocks noGrp="1"/>
          </p:cNvSpPr>
          <p:nvPr>
            <p:ph type="title"/>
          </p:nvPr>
        </p:nvSpPr>
        <p:spPr/>
        <p:txBody>
          <a:bodyPr/>
          <a:lstStyle/>
          <a:p>
            <a:r>
              <a:rPr lang="en-US" dirty="0"/>
              <a:t>Visualizations:</a:t>
            </a:r>
            <a:br>
              <a:rPr lang="en-US" dirty="0"/>
            </a:br>
            <a:r>
              <a:rPr lang="en-US" dirty="0"/>
              <a:t>Unsupervised Linear Regression Model Prediction</a:t>
            </a:r>
          </a:p>
        </p:txBody>
      </p:sp>
      <p:sp>
        <p:nvSpPr>
          <p:cNvPr id="3" name="Text Placeholder 2">
            <a:extLst>
              <a:ext uri="{FF2B5EF4-FFF2-40B4-BE49-F238E27FC236}">
                <a16:creationId xmlns:a16="http://schemas.microsoft.com/office/drawing/2014/main" id="{4C334F70-02F0-9A47-9A21-22A86CAC377A}"/>
              </a:ext>
            </a:extLst>
          </p:cNvPr>
          <p:cNvSpPr>
            <a:spLocks noGrp="1"/>
          </p:cNvSpPr>
          <p:nvPr>
            <p:ph type="body" idx="1"/>
          </p:nvPr>
        </p:nvSpPr>
        <p:spPr/>
        <p:txBody>
          <a:bodyPr/>
          <a:lstStyle/>
          <a:p>
            <a:endParaRPr lang="en-US"/>
          </a:p>
        </p:txBody>
      </p:sp>
      <p:pic>
        <p:nvPicPr>
          <p:cNvPr id="5" name="Picture 4" descr="Chart, scatter chart&#10;&#10;Description automatically generated">
            <a:extLst>
              <a:ext uri="{FF2B5EF4-FFF2-40B4-BE49-F238E27FC236}">
                <a16:creationId xmlns:a16="http://schemas.microsoft.com/office/drawing/2014/main" id="{47C19F2E-95B6-C641-880D-38AEBB065281}"/>
              </a:ext>
            </a:extLst>
          </p:cNvPr>
          <p:cNvPicPr>
            <a:picLocks noChangeAspect="1"/>
          </p:cNvPicPr>
          <p:nvPr/>
        </p:nvPicPr>
        <p:blipFill>
          <a:blip r:embed="rId2"/>
          <a:stretch>
            <a:fillRect/>
          </a:stretch>
        </p:blipFill>
        <p:spPr>
          <a:xfrm>
            <a:off x="3686175" y="0"/>
            <a:ext cx="5896425" cy="5096925"/>
          </a:xfrm>
          <a:prstGeom prst="rect">
            <a:avLst/>
          </a:prstGeom>
        </p:spPr>
      </p:pic>
    </p:spTree>
    <p:extLst>
      <p:ext uri="{BB962C8B-B14F-4D97-AF65-F5344CB8AC3E}">
        <p14:creationId xmlns:p14="http://schemas.microsoft.com/office/powerpoint/2010/main" val="32173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FE6E2-DE89-C94E-B823-A50572212532}"/>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F297A775-A216-944A-8378-CC9FA22E74AA}"/>
              </a:ext>
            </a:extLst>
          </p:cNvPr>
          <p:cNvSpPr>
            <a:spLocks noGrp="1"/>
          </p:cNvSpPr>
          <p:nvPr>
            <p:ph type="body" idx="1"/>
          </p:nvPr>
        </p:nvSpPr>
        <p:spPr>
          <a:xfrm>
            <a:off x="4665875" y="693430"/>
            <a:ext cx="4166400" cy="4098600"/>
          </a:xfrm>
        </p:spPr>
        <p:txBody>
          <a:bodyPr/>
          <a:lstStyle/>
          <a:p>
            <a:r>
              <a:rPr lang="en-US" dirty="0"/>
              <a:t>The model predicts that an increase in Airbnb availability could lead to a potential increase in number of Airbnb reviews a listing receives. </a:t>
            </a:r>
          </a:p>
          <a:p>
            <a:r>
              <a:rPr lang="en-US" dirty="0"/>
              <a:t>Through this prediction, Airbnb can identify which Airbnb types in the New York region would most likely attract customers based on the high availability and increased number of reviews. </a:t>
            </a:r>
          </a:p>
          <a:p>
            <a:r>
              <a:rPr lang="en-US" dirty="0"/>
              <a:t>The Airbnb Sales and Marketing team can market the various Airbnb types that have higher availability in hopes the customer will rent out the properties due to the increased number of reviews. </a:t>
            </a:r>
          </a:p>
          <a:p>
            <a:endParaRPr lang="en-US" dirty="0"/>
          </a:p>
        </p:txBody>
      </p:sp>
    </p:spTree>
    <p:extLst>
      <p:ext uri="{BB962C8B-B14F-4D97-AF65-F5344CB8AC3E}">
        <p14:creationId xmlns:p14="http://schemas.microsoft.com/office/powerpoint/2010/main" val="558563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25" y="500925"/>
            <a:ext cx="3706500" cy="40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900" dirty="0"/>
          </a:p>
          <a:p>
            <a:pPr marL="0" lvl="0" indent="0" algn="l" rtl="0">
              <a:spcBef>
                <a:spcPts val="0"/>
              </a:spcBef>
              <a:spcAft>
                <a:spcPts val="0"/>
              </a:spcAft>
              <a:buNone/>
            </a:pPr>
            <a:endParaRPr sz="2900" dirty="0"/>
          </a:p>
          <a:p>
            <a:pPr marL="0" lvl="0" indent="457200" algn="ctr" rtl="0">
              <a:spcBef>
                <a:spcPts val="0"/>
              </a:spcBef>
              <a:spcAft>
                <a:spcPts val="0"/>
              </a:spcAft>
              <a:buNone/>
            </a:pPr>
            <a:br>
              <a:rPr lang="en" sz="2900" dirty="0"/>
            </a:br>
            <a:r>
              <a:rPr lang="en" sz="3000" dirty="0"/>
              <a:t>Business Question</a:t>
            </a:r>
            <a:endParaRPr sz="3000" dirty="0"/>
          </a:p>
        </p:txBody>
      </p:sp>
      <p:sp>
        <p:nvSpPr>
          <p:cNvPr id="76" name="Google Shape;76;p15"/>
          <p:cNvSpPr txBox="1">
            <a:spLocks noGrp="1"/>
          </p:cNvSpPr>
          <p:nvPr>
            <p:ph type="body" idx="1"/>
          </p:nvPr>
        </p:nvSpPr>
        <p:spPr>
          <a:xfrm>
            <a:off x="4572000" y="171740"/>
            <a:ext cx="4166400" cy="45557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dirty="0"/>
          </a:p>
          <a:p>
            <a:pPr marL="0" lvl="0" indent="0" algn="ctr" rtl="0">
              <a:spcBef>
                <a:spcPts val="1600"/>
              </a:spcBef>
              <a:spcAft>
                <a:spcPts val="1600"/>
              </a:spcAft>
              <a:buNone/>
            </a:pPr>
            <a:r>
              <a:rPr lang="en" sz="3000" b="1" dirty="0"/>
              <a:t>Could an increase in Airbnb host availability predict an increase in number of Airbnb reviews during the Covid-19 pandemic? </a:t>
            </a:r>
            <a:endParaRPr sz="3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Descriptive Information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000"/>
          </a:p>
          <a:p>
            <a:pPr marL="0" lvl="0" indent="0" algn="ctr" rtl="0">
              <a:spcBef>
                <a:spcPts val="0"/>
              </a:spcBef>
              <a:spcAft>
                <a:spcPts val="0"/>
              </a:spcAft>
              <a:buNone/>
            </a:pPr>
            <a:endParaRPr sz="3000"/>
          </a:p>
          <a:p>
            <a:pPr marL="0" lvl="0" indent="0" algn="ctr" rtl="0">
              <a:spcBef>
                <a:spcPts val="0"/>
              </a:spcBef>
              <a:spcAft>
                <a:spcPts val="0"/>
              </a:spcAft>
              <a:buNone/>
            </a:pPr>
            <a:endParaRPr sz="3000"/>
          </a:p>
          <a:p>
            <a:pPr marL="0" lvl="0" indent="0" algn="ctr" rtl="0">
              <a:spcBef>
                <a:spcPts val="0"/>
              </a:spcBef>
              <a:spcAft>
                <a:spcPts val="0"/>
              </a:spcAft>
              <a:buNone/>
            </a:pPr>
            <a:r>
              <a:rPr lang="en" sz="3000"/>
              <a:t>Sample Size</a:t>
            </a:r>
            <a:endParaRPr sz="3000"/>
          </a:p>
        </p:txBody>
      </p:sp>
      <p:sp>
        <p:nvSpPr>
          <p:cNvPr id="99" name="Google Shape;99;p19"/>
          <p:cNvSpPr txBox="1">
            <a:spLocks noGrp="1"/>
          </p:cNvSpPr>
          <p:nvPr>
            <p:ph type="body" idx="1"/>
          </p:nvPr>
        </p:nvSpPr>
        <p:spPr>
          <a:xfrm>
            <a:off x="5125777" y="941445"/>
            <a:ext cx="3753298" cy="3222781"/>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2000" b="1" dirty="0"/>
              <a:t>Sample size: </a:t>
            </a:r>
            <a:r>
              <a:rPr lang="en-US" sz="2000" dirty="0"/>
              <a:t>45,757 Airbnb listings</a:t>
            </a:r>
            <a:endParaRPr sz="2000" dirty="0"/>
          </a:p>
          <a:p>
            <a:pPr marL="457200" lvl="0" indent="-311150" algn="l" rtl="0">
              <a:spcBef>
                <a:spcPts val="0"/>
              </a:spcBef>
              <a:spcAft>
                <a:spcPts val="0"/>
              </a:spcAft>
              <a:buSzPts val="1300"/>
              <a:buChar char="●"/>
            </a:pPr>
            <a:r>
              <a:rPr lang="en" sz="2000" b="1" dirty="0"/>
              <a:t>Location: </a:t>
            </a:r>
            <a:r>
              <a:rPr lang="en" sz="2000" dirty="0"/>
              <a:t>New York City</a:t>
            </a:r>
            <a:endParaRPr sz="2000" dirty="0"/>
          </a:p>
          <a:p>
            <a:pPr marL="457200" lvl="0" indent="-311150" algn="l" rtl="0">
              <a:spcBef>
                <a:spcPts val="0"/>
              </a:spcBef>
              <a:spcAft>
                <a:spcPts val="0"/>
              </a:spcAft>
              <a:buSzPts val="1300"/>
              <a:buChar char="●"/>
            </a:pPr>
            <a:r>
              <a:rPr lang="en" sz="2000" b="1" dirty="0"/>
              <a:t>Neighborhoods: </a:t>
            </a:r>
            <a:r>
              <a:rPr lang="en" sz="2000" dirty="0"/>
              <a:t>5 </a:t>
            </a:r>
          </a:p>
          <a:p>
            <a:r>
              <a:rPr lang="en" sz="2000" b="1" dirty="0"/>
              <a:t>Room Types: </a:t>
            </a:r>
            <a:r>
              <a:rPr lang="en" sz="2000" dirty="0"/>
              <a:t>4</a:t>
            </a:r>
          </a:p>
          <a:p>
            <a:r>
              <a:rPr lang="en" sz="2000" b="1" dirty="0"/>
              <a:t>Y</a:t>
            </a:r>
            <a:r>
              <a:rPr lang="en-US" sz="2000" b="1" dirty="0"/>
              <a:t>e</a:t>
            </a:r>
            <a:r>
              <a:rPr lang="en" sz="2000" b="1" dirty="0" err="1"/>
              <a:t>ar</a:t>
            </a:r>
            <a:r>
              <a:rPr lang="en" sz="2000" b="1" dirty="0"/>
              <a:t>: </a:t>
            </a:r>
            <a:r>
              <a:rPr lang="en" sz="2000" dirty="0"/>
              <a:t>September, 2020</a:t>
            </a:r>
            <a:endParaRPr sz="2000" dirty="0"/>
          </a:p>
          <a:p>
            <a:pPr marL="0" lvl="0" indent="0" algn="l" rtl="0">
              <a:spcBef>
                <a:spcPts val="1600"/>
              </a:spcBef>
              <a:spcAft>
                <a:spcPts val="1600"/>
              </a:spcAft>
              <a:buNone/>
            </a:pPr>
            <a:endParaRPr dirty="0"/>
          </a:p>
        </p:txBody>
      </p:sp>
      <p:pic>
        <p:nvPicPr>
          <p:cNvPr id="5" name="Picture 4" descr="Chart, bubble chart&#10;&#10;Description automatically generated">
            <a:extLst>
              <a:ext uri="{FF2B5EF4-FFF2-40B4-BE49-F238E27FC236}">
                <a16:creationId xmlns:a16="http://schemas.microsoft.com/office/drawing/2014/main" id="{8C9BFDA7-0256-7441-9716-39F77EDBF54F}"/>
              </a:ext>
            </a:extLst>
          </p:cNvPr>
          <p:cNvPicPr>
            <a:picLocks noChangeAspect="1"/>
          </p:cNvPicPr>
          <p:nvPr/>
        </p:nvPicPr>
        <p:blipFill>
          <a:blip r:embed="rId3"/>
          <a:stretch>
            <a:fillRect/>
          </a:stretch>
        </p:blipFill>
        <p:spPr>
          <a:xfrm>
            <a:off x="572" y="0"/>
            <a:ext cx="560480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&amp; Label Variables</a:t>
            </a:r>
            <a:endParaRPr dirty="0"/>
          </a:p>
        </p:txBody>
      </p:sp>
    </p:spTree>
    <p:extLst>
      <p:ext uri="{BB962C8B-B14F-4D97-AF65-F5344CB8AC3E}">
        <p14:creationId xmlns:p14="http://schemas.microsoft.com/office/powerpoint/2010/main" val="1208257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288030" y="1767900"/>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Feature &amp; Label</a:t>
            </a:r>
            <a:endParaRPr sz="3000" dirty="0"/>
          </a:p>
        </p:txBody>
      </p:sp>
      <p:sp>
        <p:nvSpPr>
          <p:cNvPr id="111" name="Google Shape;111;p21"/>
          <p:cNvSpPr txBox="1">
            <a:spLocks noGrp="1"/>
          </p:cNvSpPr>
          <p:nvPr>
            <p:ph type="body" idx="1"/>
          </p:nvPr>
        </p:nvSpPr>
        <p:spPr>
          <a:xfrm>
            <a:off x="6779026" y="233234"/>
            <a:ext cx="4166400" cy="44280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sz="1400" b="1" dirty="0"/>
              <a:t>Features:</a:t>
            </a:r>
            <a:r>
              <a:rPr lang="en-US" sz="1400" dirty="0"/>
              <a:t> </a:t>
            </a:r>
          </a:p>
          <a:p>
            <a:pPr marL="342900" indent="-342900">
              <a:spcBef>
                <a:spcPts val="1600"/>
              </a:spcBef>
            </a:pPr>
            <a:r>
              <a:rPr lang="en-US" sz="1400" dirty="0"/>
              <a:t>Airbnb Host Availability  </a:t>
            </a:r>
          </a:p>
          <a:p>
            <a:pPr marL="342900" indent="-342900">
              <a:spcBef>
                <a:spcPts val="1600"/>
              </a:spcBef>
            </a:pPr>
            <a:r>
              <a:rPr lang="en-US" sz="1400" dirty="0"/>
              <a:t>Neighborhood Type</a:t>
            </a:r>
          </a:p>
          <a:p>
            <a:pPr marL="0" lvl="0" indent="0" algn="l" rtl="0">
              <a:spcBef>
                <a:spcPts val="1600"/>
              </a:spcBef>
              <a:spcAft>
                <a:spcPts val="0"/>
              </a:spcAft>
              <a:buNone/>
            </a:pPr>
            <a:r>
              <a:rPr lang="en-US" sz="1400" b="1" dirty="0"/>
              <a:t>Label: </a:t>
            </a:r>
          </a:p>
          <a:p>
            <a:pPr marL="342900" indent="-342900">
              <a:spcBef>
                <a:spcPts val="1600"/>
              </a:spcBef>
            </a:pPr>
            <a:r>
              <a:rPr lang="en-US" sz="1400" dirty="0"/>
              <a:t>Number of Reviews</a:t>
            </a:r>
            <a:endParaRPr sz="1400" dirty="0"/>
          </a:p>
          <a:p>
            <a:pPr marL="0" lvl="0" indent="0" algn="l" rtl="0">
              <a:spcBef>
                <a:spcPts val="1600"/>
              </a:spcBef>
              <a:spcAft>
                <a:spcPts val="0"/>
              </a:spcAft>
              <a:buNone/>
            </a:pPr>
            <a:endParaRPr dirty="0"/>
          </a:p>
        </p:txBody>
      </p:sp>
      <p:pic>
        <p:nvPicPr>
          <p:cNvPr id="3" name="Picture 2" descr="Chart, scatter chart&#10;&#10;Description automatically generated">
            <a:extLst>
              <a:ext uri="{FF2B5EF4-FFF2-40B4-BE49-F238E27FC236}">
                <a16:creationId xmlns:a16="http://schemas.microsoft.com/office/drawing/2014/main" id="{434AA665-E684-C34A-90E0-D76966E97D10}"/>
              </a:ext>
            </a:extLst>
          </p:cNvPr>
          <p:cNvPicPr>
            <a:picLocks noChangeAspect="1"/>
          </p:cNvPicPr>
          <p:nvPr/>
        </p:nvPicPr>
        <p:blipFill>
          <a:blip r:embed="rId3"/>
          <a:stretch>
            <a:fillRect/>
          </a:stretch>
        </p:blipFill>
        <p:spPr>
          <a:xfrm>
            <a:off x="0" y="0"/>
            <a:ext cx="6779026"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Linear Regression Supervised Prediction Model </a:t>
            </a:r>
            <a:endParaRPr sz="3000" dirty="0"/>
          </a:p>
        </p:txBody>
      </p:sp>
      <p:sp>
        <p:nvSpPr>
          <p:cNvPr id="119" name="Google Shape;119;p22"/>
          <p:cNvSpPr txBox="1">
            <a:spLocks noGrp="1"/>
          </p:cNvSpPr>
          <p:nvPr>
            <p:ph type="body" idx="1"/>
          </p:nvPr>
        </p:nvSpPr>
        <p:spPr>
          <a:xfrm>
            <a:off x="4349578" y="0"/>
            <a:ext cx="4794522" cy="5143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2" name="TextBox 1">
            <a:extLst>
              <a:ext uri="{FF2B5EF4-FFF2-40B4-BE49-F238E27FC236}">
                <a16:creationId xmlns:a16="http://schemas.microsoft.com/office/drawing/2014/main" id="{084A235A-D5D7-2E42-867C-8E9CC2E49E1F}"/>
              </a:ext>
            </a:extLst>
          </p:cNvPr>
          <p:cNvSpPr txBox="1"/>
          <p:nvPr/>
        </p:nvSpPr>
        <p:spPr>
          <a:xfrm>
            <a:off x="4349578" y="817374"/>
            <a:ext cx="4794522" cy="2062103"/>
          </a:xfrm>
          <a:prstGeom prst="rect">
            <a:avLst/>
          </a:prstGeom>
          <a:noFill/>
        </p:spPr>
        <p:txBody>
          <a:bodyPr wrap="square" rtlCol="0">
            <a:spAutoFit/>
          </a:bodyPr>
          <a:lstStyle/>
          <a:p>
            <a:r>
              <a:rPr lang="en-US" sz="2000" dirty="0"/>
              <a:t>Question: </a:t>
            </a:r>
          </a:p>
          <a:p>
            <a:r>
              <a:rPr lang="en-US" sz="2000" dirty="0"/>
              <a:t>How can predicting an increase number of reviews through host availability aid the Airbnb Sales and Marketing Team during the Covid-19 pandemic? </a:t>
            </a:r>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CA30-07C7-5D4F-90ED-9958EA2B9925}"/>
              </a:ext>
            </a:extLst>
          </p:cNvPr>
          <p:cNvSpPr>
            <a:spLocks noGrp="1"/>
          </p:cNvSpPr>
          <p:nvPr>
            <p:ph type="title"/>
          </p:nvPr>
        </p:nvSpPr>
        <p:spPr>
          <a:xfrm>
            <a:off x="311725" y="500924"/>
            <a:ext cx="3706500" cy="2756625"/>
          </a:xfrm>
        </p:spPr>
        <p:txBody>
          <a:bodyPr/>
          <a:lstStyle/>
          <a:p>
            <a:br>
              <a:rPr lang="en-US" dirty="0"/>
            </a:br>
            <a:br>
              <a:rPr lang="en-US" dirty="0"/>
            </a:br>
            <a:r>
              <a:rPr lang="en-US" dirty="0"/>
              <a:t>Visualizations: Unsupervised Linear Regression Model</a:t>
            </a:r>
          </a:p>
        </p:txBody>
      </p:sp>
      <p:sp>
        <p:nvSpPr>
          <p:cNvPr id="3" name="Text Placeholder 2">
            <a:extLst>
              <a:ext uri="{FF2B5EF4-FFF2-40B4-BE49-F238E27FC236}">
                <a16:creationId xmlns:a16="http://schemas.microsoft.com/office/drawing/2014/main" id="{9ECFB55A-33E4-9740-AC90-A164F0B28CBA}"/>
              </a:ext>
            </a:extLst>
          </p:cNvPr>
          <p:cNvSpPr>
            <a:spLocks noGrp="1"/>
          </p:cNvSpPr>
          <p:nvPr>
            <p:ph type="body" idx="1"/>
          </p:nvPr>
        </p:nvSpPr>
        <p:spPr/>
        <p:txBody>
          <a:bodyPr/>
          <a:lstStyle/>
          <a:p>
            <a:endParaRPr lang="en-US" dirty="0"/>
          </a:p>
        </p:txBody>
      </p:sp>
      <p:pic>
        <p:nvPicPr>
          <p:cNvPr id="5" name="Picture 4" descr="Chart, scatter chart&#10;&#10;Description automatically generated">
            <a:extLst>
              <a:ext uri="{FF2B5EF4-FFF2-40B4-BE49-F238E27FC236}">
                <a16:creationId xmlns:a16="http://schemas.microsoft.com/office/drawing/2014/main" id="{2673AAB2-199E-E445-9E87-20F73C98D8C4}"/>
              </a:ext>
            </a:extLst>
          </p:cNvPr>
          <p:cNvPicPr>
            <a:picLocks noChangeAspect="1"/>
          </p:cNvPicPr>
          <p:nvPr/>
        </p:nvPicPr>
        <p:blipFill>
          <a:blip r:embed="rId2"/>
          <a:stretch>
            <a:fillRect/>
          </a:stretch>
        </p:blipFill>
        <p:spPr>
          <a:xfrm>
            <a:off x="4321175" y="120650"/>
            <a:ext cx="5270500" cy="4902200"/>
          </a:xfrm>
          <a:prstGeom prst="rect">
            <a:avLst/>
          </a:prstGeom>
        </p:spPr>
      </p:pic>
    </p:spTree>
    <p:extLst>
      <p:ext uri="{BB962C8B-B14F-4D97-AF65-F5344CB8AC3E}">
        <p14:creationId xmlns:p14="http://schemas.microsoft.com/office/powerpoint/2010/main" val="3175678389"/>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51024</TotalTime>
  <Words>217</Words>
  <Application>Microsoft Macintosh PowerPoint</Application>
  <PresentationFormat>On-screen Show (16:9)</PresentationFormat>
  <Paragraphs>38</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Merriweather</vt:lpstr>
      <vt:lpstr>Roboto</vt:lpstr>
      <vt:lpstr>Arial</vt:lpstr>
      <vt:lpstr>Paradigm</vt:lpstr>
      <vt:lpstr>Airbnb Data Presentation</vt:lpstr>
      <vt:lpstr>   Business Question</vt:lpstr>
      <vt:lpstr>Descriptive Information</vt:lpstr>
      <vt:lpstr>   Sample Size</vt:lpstr>
      <vt:lpstr>Feature &amp; Label Variables</vt:lpstr>
      <vt:lpstr>Feature &amp; Label</vt:lpstr>
      <vt:lpstr>Model</vt:lpstr>
      <vt:lpstr>Linear Regression Supervised Prediction Model </vt:lpstr>
      <vt:lpstr>  Visualizations: Unsupervised Linear Regression Model</vt:lpstr>
      <vt:lpstr>Visualizations: Unsupervised Linear Regression Model Prediction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Data Presentation</dc:title>
  <cp:lastModifiedBy>Alexa M Bezzone</cp:lastModifiedBy>
  <cp:revision>19</cp:revision>
  <dcterms:modified xsi:type="dcterms:W3CDTF">2020-11-30T22:22:50Z</dcterms:modified>
</cp:coreProperties>
</file>