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4" r:id="rId27"/>
    <p:sldId id="280" r:id="rId28"/>
    <p:sldId id="281" r:id="rId29"/>
    <p:sldId id="295" r:id="rId30"/>
    <p:sldId id="282" r:id="rId31"/>
    <p:sldId id="283" r:id="rId32"/>
    <p:sldId id="284" r:id="rId33"/>
    <p:sldId id="296" r:id="rId34"/>
    <p:sldId id="285" r:id="rId35"/>
    <p:sldId id="286" r:id="rId36"/>
    <p:sldId id="297" r:id="rId37"/>
    <p:sldId id="287" r:id="rId38"/>
    <p:sldId id="288" r:id="rId39"/>
    <p:sldId id="289" r:id="rId40"/>
    <p:sldId id="290" r:id="rId41"/>
    <p:sldId id="291" r:id="rId42"/>
    <p:sldId id="292" r:id="rId4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CD5C-3250-442F-9274-F9896359CC2F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E41A5-DFB7-46E1-95F1-4D0E21B8B0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308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41A5-DFB7-46E1-95F1-4D0E21B8B04D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814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41A5-DFB7-46E1-95F1-4D0E21B8B04D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815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2315" y="1310843"/>
            <a:ext cx="11920168" cy="111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4A5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4A5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4A5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6400" y="99316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409700"/>
            <a:ext cx="121158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34A5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2694901"/>
            <a:ext cx="12115800" cy="6243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PHP_Security_Cheat_Sheet" TargetMode="External"/><Relationship Id="rId2" Type="http://schemas.openxmlformats.org/officeDocument/2006/relationships/hyperlink" Target="http://www.owasp.org/index.php/Top_10_2017-Top_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.net/password_hash" TargetMode="External"/><Relationship Id="rId4" Type="http://schemas.openxmlformats.org/officeDocument/2006/relationships/hyperlink" Target="http://php.net/manual/en/security.ph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6ACD51-F424-45E5-B974-0A3457184178}"/>
              </a:ext>
            </a:extLst>
          </p:cNvPr>
          <p:cNvSpPr txBox="1"/>
          <p:nvPr/>
        </p:nvSpPr>
        <p:spPr>
          <a:xfrm>
            <a:off x="1092200" y="409197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6057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LANGUAGE 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57881"/>
            <a:ext cx="11783695" cy="650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75" spc="165" baseline="-512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b="1" spc="75" dirty="0">
                <a:solidFill>
                  <a:srgbClr val="222222"/>
                </a:solidFill>
                <a:latin typeface="Arial"/>
                <a:cs typeface="Arial"/>
              </a:rPr>
              <a:t>Unhelpful</a:t>
            </a:r>
            <a:r>
              <a:rPr sz="3100" b="1" spc="229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b="1" spc="35" dirty="0">
                <a:solidFill>
                  <a:srgbClr val="222222"/>
                </a:solidFill>
                <a:latin typeface="Arial"/>
                <a:cs typeface="Arial"/>
              </a:rPr>
              <a:t>builtins</a:t>
            </a:r>
            <a:endParaRPr sz="3100">
              <a:latin typeface="Arial"/>
              <a:cs typeface="Arial"/>
            </a:endParaRPr>
          </a:p>
          <a:p>
            <a:pPr marL="863600" marR="8890" indent="-406400">
              <a:lnSpc>
                <a:spcPct val="112700"/>
              </a:lnSpc>
              <a:spcBef>
                <a:spcPts val="2305"/>
              </a:spcBef>
            </a:pPr>
            <a:r>
              <a:rPr sz="4875" spc="165" baseline="-512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spc="-125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3100" spc="55" dirty="0">
                <a:solidFill>
                  <a:srgbClr val="222222"/>
                </a:solidFill>
                <a:latin typeface="Arial"/>
                <a:cs typeface="Arial"/>
              </a:rPr>
              <a:t>comes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with </a:t>
            </a:r>
            <a:r>
              <a:rPr sz="3100" spc="70" dirty="0">
                <a:solidFill>
                  <a:srgbClr val="222222"/>
                </a:solidFill>
                <a:latin typeface="Arial"/>
                <a:cs typeface="Arial"/>
              </a:rPr>
              <a:t>many </a:t>
            </a:r>
            <a:r>
              <a:rPr sz="3100" spc="120" dirty="0">
                <a:solidFill>
                  <a:srgbClr val="222222"/>
                </a:solidFill>
                <a:latin typeface="Arial"/>
                <a:cs typeface="Arial"/>
              </a:rPr>
              <a:t>built-in </a:t>
            </a:r>
            <a:r>
              <a:rPr sz="3100" spc="65" dirty="0">
                <a:solidFill>
                  <a:srgbClr val="222222"/>
                </a:solidFill>
                <a:latin typeface="Arial"/>
                <a:cs typeface="Arial"/>
              </a:rPr>
              <a:t>functions, </a:t>
            </a:r>
            <a:r>
              <a:rPr sz="3100" spc="5" dirty="0">
                <a:solidFill>
                  <a:srgbClr val="222222"/>
                </a:solidFill>
                <a:latin typeface="Arial"/>
                <a:cs typeface="Arial"/>
              </a:rPr>
              <a:t>such </a:t>
            </a:r>
            <a:r>
              <a:rPr sz="3100" spc="-95" dirty="0">
                <a:solidFill>
                  <a:srgbClr val="222222"/>
                </a:solidFill>
                <a:latin typeface="Arial"/>
                <a:cs typeface="Arial"/>
              </a:rPr>
              <a:t>as  </a:t>
            </a:r>
            <a:r>
              <a:rPr sz="3100" spc="10" dirty="0">
                <a:solidFill>
                  <a:srgbClr val="2489BF"/>
                </a:solidFill>
                <a:latin typeface="Courier New"/>
                <a:cs typeface="Courier New"/>
              </a:rPr>
              <a:t>addslashes</a:t>
            </a:r>
            <a:r>
              <a:rPr sz="3100" spc="1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sz="3100" spc="15" dirty="0">
                <a:solidFill>
                  <a:srgbClr val="2489BF"/>
                </a:solidFill>
                <a:latin typeface="Courier New"/>
                <a:cs typeface="Courier New"/>
              </a:rPr>
              <a:t>mysql_escape_string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and  </a:t>
            </a:r>
            <a:r>
              <a:rPr sz="3100" spc="10" dirty="0">
                <a:solidFill>
                  <a:srgbClr val="2489BF"/>
                </a:solidFill>
                <a:latin typeface="Courier New"/>
                <a:cs typeface="Courier New"/>
              </a:rPr>
              <a:t>mysql_real_escape_string</a:t>
            </a:r>
            <a:r>
              <a:rPr sz="3100" spc="1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appear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100" spc="135" dirty="0">
                <a:solidFill>
                  <a:srgbClr val="222222"/>
                </a:solidFill>
                <a:latin typeface="Arial"/>
                <a:cs typeface="Arial"/>
              </a:rPr>
              <a:t>provide 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security,</a:t>
            </a:r>
            <a:r>
              <a:rPr sz="3100" spc="-1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but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4" dirty="0">
                <a:solidFill>
                  <a:srgbClr val="222222"/>
                </a:solidFill>
                <a:latin typeface="Arial"/>
                <a:cs typeface="Arial"/>
              </a:rPr>
              <a:t>often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buggy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70" dirty="0">
                <a:solidFill>
                  <a:srgbClr val="222222"/>
                </a:solidFill>
                <a:latin typeface="Arial"/>
                <a:cs typeface="Arial"/>
              </a:rPr>
              <a:t>and,</a:t>
            </a:r>
            <a:r>
              <a:rPr sz="3100" spc="-1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0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35" dirty="0">
                <a:solidFill>
                  <a:srgbClr val="222222"/>
                </a:solidFill>
                <a:latin typeface="Arial"/>
                <a:cs typeface="Arial"/>
              </a:rPr>
              <a:t>fact,</a:t>
            </a:r>
            <a:r>
              <a:rPr sz="3100" spc="-1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4" dirty="0">
                <a:solidFill>
                  <a:srgbClr val="222222"/>
                </a:solidFill>
                <a:latin typeface="Arial"/>
                <a:cs typeface="Arial"/>
              </a:rPr>
              <a:t>unhelpful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222222"/>
                </a:solidFill>
                <a:latin typeface="Arial"/>
                <a:cs typeface="Arial"/>
              </a:rPr>
              <a:t>ways 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deal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with </a:t>
            </a:r>
            <a:r>
              <a:rPr sz="3100" spc="50" dirty="0">
                <a:solidFill>
                  <a:srgbClr val="222222"/>
                </a:solidFill>
                <a:latin typeface="Arial"/>
                <a:cs typeface="Arial"/>
              </a:rPr>
              <a:t>security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problems. </a:t>
            </a:r>
            <a:r>
              <a:rPr sz="3100" spc="35" dirty="0">
                <a:solidFill>
                  <a:srgbClr val="222222"/>
                </a:solidFill>
                <a:latin typeface="Arial"/>
                <a:cs typeface="Arial"/>
              </a:rPr>
              <a:t>Some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100" spc="45" dirty="0">
                <a:solidFill>
                  <a:srgbClr val="222222"/>
                </a:solidFill>
                <a:latin typeface="Arial"/>
                <a:cs typeface="Arial"/>
              </a:rPr>
              <a:t>these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builtins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are  </a:t>
            </a:r>
            <a:r>
              <a:rPr sz="3100" spc="160" dirty="0">
                <a:solidFill>
                  <a:srgbClr val="222222"/>
                </a:solidFill>
                <a:latin typeface="Arial"/>
                <a:cs typeface="Arial"/>
              </a:rPr>
              <a:t>being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deprecated and </a:t>
            </a:r>
            <a:r>
              <a:rPr sz="3100" spc="95" dirty="0">
                <a:solidFill>
                  <a:srgbClr val="222222"/>
                </a:solidFill>
                <a:latin typeface="Arial"/>
                <a:cs typeface="Arial"/>
              </a:rPr>
              <a:t>removed,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due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100" spc="65" dirty="0">
                <a:solidFill>
                  <a:srgbClr val="222222"/>
                </a:solidFill>
                <a:latin typeface="Arial"/>
                <a:cs typeface="Arial"/>
              </a:rPr>
              <a:t>backwards  </a:t>
            </a:r>
            <a:r>
              <a:rPr sz="3100" spc="125" dirty="0">
                <a:solidFill>
                  <a:srgbClr val="222222"/>
                </a:solidFill>
                <a:latin typeface="Arial"/>
                <a:cs typeface="Arial"/>
              </a:rPr>
              <a:t>compatibility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policies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55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5" dirty="0">
                <a:solidFill>
                  <a:srgbClr val="222222"/>
                </a:solidFill>
                <a:latin typeface="Arial"/>
                <a:cs typeface="Arial"/>
              </a:rPr>
              <a:t>takes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-3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60" dirty="0">
                <a:solidFill>
                  <a:srgbClr val="222222"/>
                </a:solidFill>
                <a:latin typeface="Arial"/>
                <a:cs typeface="Arial"/>
              </a:rPr>
              <a:t>long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time.</a:t>
            </a:r>
            <a:endParaRPr sz="3100">
              <a:latin typeface="Arial"/>
              <a:cs typeface="Arial"/>
            </a:endParaRPr>
          </a:p>
          <a:p>
            <a:pPr marL="863600" marR="5080" indent="-406400">
              <a:lnSpc>
                <a:spcPct val="112200"/>
              </a:lnSpc>
              <a:spcBef>
                <a:spcPts val="2450"/>
              </a:spcBef>
            </a:pPr>
            <a:r>
              <a:rPr sz="4875" spc="165" baseline="-512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spc="-125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also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provides </a:t>
            </a:r>
            <a:r>
              <a:rPr sz="3100" spc="30" dirty="0">
                <a:solidFill>
                  <a:srgbClr val="222222"/>
                </a:solidFill>
                <a:latin typeface="Arial"/>
                <a:cs typeface="Arial"/>
              </a:rPr>
              <a:t>an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'array' data </a:t>
            </a:r>
            <a:r>
              <a:rPr sz="3100" spc="50" dirty="0">
                <a:solidFill>
                  <a:srgbClr val="222222"/>
                </a:solidFill>
                <a:latin typeface="Arial"/>
                <a:cs typeface="Arial"/>
              </a:rPr>
              <a:t>structure,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which </a:t>
            </a:r>
            <a:r>
              <a:rPr sz="31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100" spc="65" dirty="0">
                <a:solidFill>
                  <a:srgbClr val="222222"/>
                </a:solidFill>
                <a:latin typeface="Arial"/>
                <a:cs typeface="Arial"/>
              </a:rPr>
              <a:t>used  </a:t>
            </a:r>
            <a:r>
              <a:rPr sz="3100" spc="55" dirty="0">
                <a:solidFill>
                  <a:srgbClr val="222222"/>
                </a:solidFill>
                <a:latin typeface="Arial"/>
                <a:cs typeface="Arial"/>
              </a:rPr>
              <a:t>extensively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0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70" dirty="0">
                <a:solidFill>
                  <a:srgbClr val="222222"/>
                </a:solidFill>
                <a:latin typeface="Arial"/>
                <a:cs typeface="Arial"/>
              </a:rPr>
              <a:t>all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-125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25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65" dirty="0">
                <a:solidFill>
                  <a:srgbClr val="222222"/>
                </a:solidFill>
                <a:latin typeface="Arial"/>
                <a:cs typeface="Arial"/>
              </a:rPr>
              <a:t>internally,</a:t>
            </a:r>
            <a:r>
              <a:rPr sz="3100" spc="-1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-3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confusing  </a:t>
            </a:r>
            <a:r>
              <a:rPr sz="3100" spc="120" dirty="0">
                <a:solidFill>
                  <a:srgbClr val="222222"/>
                </a:solidFill>
                <a:latin typeface="Arial"/>
                <a:cs typeface="Arial"/>
              </a:rPr>
              <a:t>mix</a:t>
            </a:r>
            <a:r>
              <a:rPr sz="31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30" dirty="0">
                <a:solidFill>
                  <a:srgbClr val="222222"/>
                </a:solidFill>
                <a:latin typeface="Arial"/>
                <a:cs typeface="Arial"/>
              </a:rPr>
              <a:t>between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30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20" dirty="0">
                <a:solidFill>
                  <a:srgbClr val="222222"/>
                </a:solidFill>
                <a:latin typeface="Arial"/>
                <a:cs typeface="Arial"/>
              </a:rPr>
              <a:t>array</a:t>
            </a:r>
            <a:r>
              <a:rPr sz="31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-3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dictionary.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65913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Arial"/>
                <a:cs typeface="Arial"/>
              </a:rPr>
              <a:t>FRAMEWORK ISSUES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514600"/>
            <a:ext cx="12113895" cy="6533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97" baseline="-317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00" b="1" spc="-75" dirty="0">
                <a:solidFill>
                  <a:srgbClr val="222222"/>
                </a:solidFill>
                <a:latin typeface="Arial"/>
                <a:cs typeface="Arial"/>
              </a:rPr>
              <a:t>URL</a:t>
            </a:r>
            <a:r>
              <a:rPr sz="2500" b="1" spc="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222222"/>
                </a:solidFill>
                <a:latin typeface="Arial"/>
                <a:cs typeface="Arial"/>
              </a:rPr>
              <a:t>routing</a:t>
            </a:r>
            <a:endParaRPr sz="2500" dirty="0">
              <a:latin typeface="Arial"/>
              <a:cs typeface="Arial"/>
            </a:endParaRPr>
          </a:p>
          <a:p>
            <a:pPr marL="685800" marR="12700" indent="-228600">
              <a:lnSpc>
                <a:spcPct val="111900"/>
              </a:lnSpc>
              <a:spcBef>
                <a:spcPts val="1350"/>
              </a:spcBef>
            </a:pPr>
            <a:r>
              <a:rPr sz="2500" spc="97" baseline="-317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2500" spc="465" baseline="-317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500" spc="-75" dirty="0">
                <a:solidFill>
                  <a:srgbClr val="222222"/>
                </a:solidFill>
                <a:latin typeface="Arial"/>
                <a:cs typeface="Arial"/>
              </a:rPr>
              <a:t>PHP’s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222222"/>
                </a:solidFill>
                <a:latin typeface="Arial"/>
                <a:cs typeface="Arial"/>
              </a:rPr>
              <a:t>built-in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95" dirty="0">
                <a:solidFill>
                  <a:srgbClr val="222222"/>
                </a:solidFill>
                <a:latin typeface="Arial"/>
                <a:cs typeface="Arial"/>
              </a:rPr>
              <a:t>URL</a:t>
            </a:r>
            <a:r>
              <a:rPr sz="25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routing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222222"/>
                </a:solidFill>
                <a:latin typeface="Arial"/>
                <a:cs typeface="Arial"/>
              </a:rPr>
              <a:t>mechanism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files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ending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“.php”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directory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structure.</a:t>
            </a:r>
            <a:r>
              <a:rPr sz="2500" spc="-1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opens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up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222222"/>
                </a:solidFill>
                <a:latin typeface="Arial"/>
                <a:cs typeface="Arial"/>
              </a:rPr>
              <a:t>several 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vulnerabilities:</a:t>
            </a:r>
            <a:endParaRPr sz="2500" dirty="0">
              <a:latin typeface="Arial"/>
              <a:cs typeface="Arial"/>
            </a:endParaRPr>
          </a:p>
          <a:p>
            <a:pPr marL="685800" marR="202565" indent="-228600">
              <a:lnSpc>
                <a:spcPct val="112300"/>
              </a:lnSpc>
              <a:spcBef>
                <a:spcPts val="1350"/>
              </a:spcBef>
            </a:pPr>
            <a:r>
              <a:rPr sz="2500" spc="97" baseline="-317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00" b="1" spc="25" dirty="0">
                <a:solidFill>
                  <a:srgbClr val="222222"/>
                </a:solidFill>
                <a:latin typeface="Arial"/>
                <a:cs typeface="Arial"/>
              </a:rPr>
              <a:t>Remote </a:t>
            </a:r>
            <a:r>
              <a:rPr sz="2500" b="1" spc="15" dirty="0">
                <a:solidFill>
                  <a:srgbClr val="222222"/>
                </a:solidFill>
                <a:latin typeface="Arial"/>
                <a:cs typeface="Arial"/>
              </a:rPr>
              <a:t>execution </a:t>
            </a:r>
            <a:r>
              <a:rPr sz="2500" spc="45" dirty="0">
                <a:solidFill>
                  <a:srgbClr val="222222"/>
                </a:solidFill>
                <a:latin typeface="Arial"/>
                <a:cs typeface="Arial"/>
              </a:rPr>
              <a:t>vulnerability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for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every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file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upload </a:t>
            </a:r>
            <a:r>
              <a:rPr sz="2500" spc="25" dirty="0">
                <a:solidFill>
                  <a:srgbClr val="222222"/>
                </a:solidFill>
                <a:latin typeface="Arial"/>
                <a:cs typeface="Arial"/>
              </a:rPr>
              <a:t>feature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does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2500" spc="5" dirty="0">
                <a:solidFill>
                  <a:srgbClr val="222222"/>
                </a:solidFill>
                <a:latin typeface="Arial"/>
                <a:cs typeface="Arial"/>
              </a:rPr>
              <a:t>sanitise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filename. </a:t>
            </a:r>
            <a:r>
              <a:rPr sz="2500" dirty="0">
                <a:solidFill>
                  <a:srgbClr val="222222"/>
                </a:solidFill>
                <a:latin typeface="Arial"/>
                <a:cs typeface="Arial"/>
              </a:rPr>
              <a:t>(In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2500" spc="30" dirty="0">
                <a:solidFill>
                  <a:srgbClr val="222222"/>
                </a:solidFill>
                <a:latin typeface="Arial"/>
                <a:cs typeface="Arial"/>
              </a:rPr>
              <a:t>words, 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web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server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executes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something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30" dirty="0">
                <a:solidFill>
                  <a:srgbClr val="222222"/>
                </a:solidFill>
                <a:latin typeface="Arial"/>
                <a:cs typeface="Arial"/>
              </a:rPr>
              <a:t>instead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5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30" dirty="0">
                <a:solidFill>
                  <a:srgbClr val="222222"/>
                </a:solidFill>
                <a:latin typeface="Arial"/>
                <a:cs typeface="Arial"/>
              </a:rPr>
              <a:t>serving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it).</a:t>
            </a:r>
            <a:r>
              <a:rPr sz="25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15" dirty="0">
                <a:solidFill>
                  <a:srgbClr val="222222"/>
                </a:solidFill>
                <a:latin typeface="Arial"/>
                <a:cs typeface="Arial"/>
              </a:rPr>
              <a:t>Ensure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when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saving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uploaded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files,</a:t>
            </a:r>
            <a:r>
              <a:rPr sz="25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content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and 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filename </a:t>
            </a:r>
            <a:r>
              <a:rPr sz="2500" spc="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2500" spc="55" dirty="0">
                <a:solidFill>
                  <a:srgbClr val="222222"/>
                </a:solidFill>
                <a:latin typeface="Arial"/>
                <a:cs typeface="Arial"/>
              </a:rPr>
              <a:t>appropriately</a:t>
            </a:r>
            <a:r>
              <a:rPr sz="2500" spc="-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sanitised.</a:t>
            </a:r>
            <a:endParaRPr sz="2500" dirty="0">
              <a:latin typeface="Arial"/>
              <a:cs typeface="Arial"/>
            </a:endParaRPr>
          </a:p>
          <a:p>
            <a:pPr marL="685800" marR="6350" indent="-228600">
              <a:lnSpc>
                <a:spcPct val="112500"/>
              </a:lnSpc>
              <a:spcBef>
                <a:spcPts val="1350"/>
              </a:spcBef>
            </a:pPr>
            <a:r>
              <a:rPr sz="2500" spc="97" baseline="-317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2500" spc="465" baseline="-317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500" b="1" spc="-25" dirty="0">
                <a:solidFill>
                  <a:srgbClr val="222222"/>
                </a:solidFill>
                <a:latin typeface="Arial"/>
                <a:cs typeface="Arial"/>
              </a:rPr>
              <a:t>Source</a:t>
            </a:r>
            <a:r>
              <a:rPr sz="2500" b="1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,</a:t>
            </a:r>
            <a:r>
              <a:rPr sz="25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including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config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files,</a:t>
            </a:r>
            <a:r>
              <a:rPr sz="25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stored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publicly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222222"/>
                </a:solidFill>
                <a:latin typeface="Arial"/>
                <a:cs typeface="Arial"/>
              </a:rPr>
              <a:t>accessible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directories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along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files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meant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be 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downloaded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22"/>
                </a:solidFill>
                <a:latin typeface="Arial"/>
                <a:cs typeface="Arial"/>
              </a:rPr>
              <a:t>(such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static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222222"/>
                </a:solidFill>
                <a:latin typeface="Arial"/>
                <a:cs typeface="Arial"/>
              </a:rPr>
              <a:t>assets).</a:t>
            </a:r>
            <a:r>
              <a:rPr sz="25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222222"/>
                </a:solidFill>
                <a:latin typeface="Arial"/>
                <a:cs typeface="Arial"/>
              </a:rPr>
              <a:t>Misconfiguration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(or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lack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222222"/>
                </a:solidFill>
                <a:latin typeface="Arial"/>
                <a:cs typeface="Arial"/>
              </a:rPr>
              <a:t>configuration)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30" dirty="0">
                <a:solidFill>
                  <a:srgbClr val="222222"/>
                </a:solidFill>
                <a:latin typeface="Arial"/>
                <a:cs typeface="Arial"/>
              </a:rPr>
              <a:t>mean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source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config 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files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that contain </a:t>
            </a:r>
            <a:r>
              <a:rPr sz="2500" spc="5" dirty="0">
                <a:solidFill>
                  <a:srgbClr val="222222"/>
                </a:solidFill>
                <a:latin typeface="Arial"/>
                <a:cs typeface="Arial"/>
              </a:rPr>
              <a:t>secret </a:t>
            </a:r>
            <a:r>
              <a:rPr sz="2500" spc="55" dirty="0">
                <a:solidFill>
                  <a:srgbClr val="222222"/>
                </a:solidFill>
                <a:latin typeface="Arial"/>
                <a:cs typeface="Arial"/>
              </a:rPr>
              <a:t>information </a:t>
            </a:r>
            <a:r>
              <a:rPr sz="2500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be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downloaded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by </a:t>
            </a:r>
            <a:r>
              <a:rPr sz="2500" dirty="0">
                <a:solidFill>
                  <a:srgbClr val="222222"/>
                </a:solidFill>
                <a:latin typeface="Arial"/>
                <a:cs typeface="Arial"/>
              </a:rPr>
              <a:t>attackers. (In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2500" spc="30" dirty="0">
                <a:solidFill>
                  <a:srgbClr val="222222"/>
                </a:solidFill>
                <a:latin typeface="Arial"/>
                <a:cs typeface="Arial"/>
              </a:rPr>
              <a:t>words,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web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server </a:t>
            </a:r>
            <a:r>
              <a:rPr sz="2500" spc="-15" dirty="0">
                <a:solidFill>
                  <a:srgbClr val="222222"/>
                </a:solidFill>
                <a:latin typeface="Arial"/>
                <a:cs typeface="Arial"/>
              </a:rPr>
              <a:t>serves </a:t>
            </a:r>
            <a:r>
              <a:rPr sz="2500" spc="-25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resource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have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222222"/>
                </a:solidFill>
                <a:latin typeface="Arial"/>
                <a:cs typeface="Arial"/>
              </a:rPr>
              <a:t>been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222222"/>
                </a:solidFill>
                <a:latin typeface="Arial"/>
                <a:cs typeface="Arial"/>
              </a:rPr>
              <a:t>private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executable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only).</a:t>
            </a:r>
            <a:r>
              <a:rPr sz="2500" spc="-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15" dirty="0">
                <a:solidFill>
                  <a:srgbClr val="222222"/>
                </a:solidFill>
                <a:latin typeface="Arial"/>
                <a:cs typeface="Arial"/>
              </a:rPr>
              <a:t>.htaccess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limit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222222"/>
                </a:solidFill>
                <a:latin typeface="Arial"/>
                <a:cs typeface="Arial"/>
              </a:rPr>
              <a:t>access.</a:t>
            </a:r>
            <a:r>
              <a:rPr sz="2500" spc="-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ideal, 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because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insecure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default,</a:t>
            </a:r>
            <a:r>
              <a:rPr sz="25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but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there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no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other</a:t>
            </a:r>
            <a:r>
              <a:rPr sz="25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30" dirty="0">
                <a:solidFill>
                  <a:srgbClr val="222222"/>
                </a:solidFill>
                <a:latin typeface="Arial"/>
                <a:cs typeface="Arial"/>
              </a:rPr>
              <a:t>alternative.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2024-C9A9-42E3-A7BD-4F76E18F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409700"/>
            <a:ext cx="12115800" cy="1477328"/>
          </a:xfrm>
        </p:spPr>
        <p:txBody>
          <a:bodyPr/>
          <a:lstStyle/>
          <a:p>
            <a:r>
              <a:rPr lang="en-PH" sz="4800" b="1" dirty="0">
                <a:solidFill>
                  <a:srgbClr val="34A5DA"/>
                </a:solidFill>
                <a:latin typeface="Arial"/>
                <a:cs typeface="Arial"/>
              </a:rPr>
              <a:t>FRAMEWORK ISSUES</a:t>
            </a:r>
            <a:br>
              <a:rPr lang="en-PH" sz="4800" dirty="0">
                <a:latin typeface="Arial"/>
                <a:cs typeface="Arial"/>
              </a:rPr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E06BC-8313-4D6F-9BD4-FF03FD61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2694901"/>
            <a:ext cx="12115800" cy="5765681"/>
          </a:xfrm>
        </p:spPr>
        <p:txBody>
          <a:bodyPr/>
          <a:lstStyle/>
          <a:p>
            <a:pPr marL="685800" marR="169545" indent="-228600">
              <a:lnSpc>
                <a:spcPct val="112599"/>
              </a:lnSpc>
              <a:spcBef>
                <a:spcPts val="1345"/>
              </a:spcBef>
            </a:pPr>
            <a:r>
              <a:rPr lang="en-US" sz="2500" spc="97" baseline="-317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lang="en-US" sz="2500" spc="-1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lang="en-US" sz="2500" spc="-95" dirty="0">
                <a:solidFill>
                  <a:srgbClr val="222222"/>
                </a:solidFill>
                <a:latin typeface="Arial"/>
                <a:cs typeface="Arial"/>
              </a:rPr>
              <a:t>URL </a:t>
            </a:r>
            <a:r>
              <a:rPr lang="en-US" sz="2500" spc="65" dirty="0">
                <a:solidFill>
                  <a:srgbClr val="222222"/>
                </a:solidFill>
                <a:latin typeface="Arial"/>
                <a:cs typeface="Arial"/>
              </a:rPr>
              <a:t>routing </a:t>
            </a:r>
            <a:r>
              <a:rPr lang="en-US" sz="2500" spc="25" dirty="0">
                <a:solidFill>
                  <a:srgbClr val="222222"/>
                </a:solidFill>
                <a:latin typeface="Arial"/>
                <a:cs typeface="Arial"/>
              </a:rPr>
              <a:t>mechanism </a:t>
            </a:r>
            <a:r>
              <a:rPr lang="en-US" sz="25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lang="en-US" sz="2500" spc="5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lang="en-US" sz="2500" dirty="0">
                <a:solidFill>
                  <a:srgbClr val="222222"/>
                </a:solidFill>
                <a:latin typeface="Arial"/>
                <a:cs typeface="Arial"/>
              </a:rPr>
              <a:t>same </a:t>
            </a:r>
            <a:r>
              <a:rPr lang="en-US" sz="2500" spc="-6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lang="en-US" sz="2500" spc="5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lang="en-US" sz="2500" spc="75" dirty="0">
                <a:solidFill>
                  <a:srgbClr val="222222"/>
                </a:solidFill>
                <a:latin typeface="Arial"/>
                <a:cs typeface="Arial"/>
              </a:rPr>
              <a:t>module </a:t>
            </a:r>
            <a:r>
              <a:rPr lang="en-US" sz="2500" spc="-5" dirty="0">
                <a:solidFill>
                  <a:srgbClr val="222222"/>
                </a:solidFill>
                <a:latin typeface="Arial"/>
                <a:cs typeface="Arial"/>
              </a:rPr>
              <a:t>system. </a:t>
            </a:r>
            <a:r>
              <a:rPr lang="en-US" sz="2500" spc="-25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lang="en-US" sz="2500" spc="5" dirty="0">
                <a:solidFill>
                  <a:srgbClr val="222222"/>
                </a:solidFill>
                <a:latin typeface="Arial"/>
                <a:cs typeface="Arial"/>
              </a:rPr>
              <a:t>means </a:t>
            </a:r>
            <a:r>
              <a:rPr lang="en-US" sz="2500" spc="70" dirty="0">
                <a:solidFill>
                  <a:srgbClr val="222222"/>
                </a:solidFill>
                <a:latin typeface="Arial"/>
                <a:cs typeface="Arial"/>
              </a:rPr>
              <a:t>it </a:t>
            </a:r>
            <a:r>
              <a:rPr lang="en-US" sz="25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lang="en-US" sz="2500" spc="55" dirty="0">
                <a:solidFill>
                  <a:srgbClr val="222222"/>
                </a:solidFill>
                <a:latin typeface="Arial"/>
                <a:cs typeface="Arial"/>
              </a:rPr>
              <a:t>often </a:t>
            </a:r>
            <a:r>
              <a:rPr lang="en-US" sz="2500" spc="40" dirty="0">
                <a:solidFill>
                  <a:srgbClr val="222222"/>
                </a:solidFill>
                <a:latin typeface="Arial"/>
                <a:cs typeface="Arial"/>
              </a:rPr>
              <a:t>possible </a:t>
            </a:r>
            <a:r>
              <a:rPr lang="en-US" sz="2500" spc="65" dirty="0">
                <a:solidFill>
                  <a:srgbClr val="222222"/>
                </a:solidFill>
                <a:latin typeface="Arial"/>
                <a:cs typeface="Arial"/>
              </a:rPr>
              <a:t>for </a:t>
            </a:r>
            <a:r>
              <a:rPr lang="en-US" sz="2500" spc="5" dirty="0">
                <a:solidFill>
                  <a:srgbClr val="222222"/>
                </a:solidFill>
                <a:latin typeface="Arial"/>
                <a:cs typeface="Arial"/>
              </a:rPr>
              <a:t>attackers </a:t>
            </a:r>
            <a:r>
              <a:rPr lang="en-US" sz="2500" spc="8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lang="en-US" sz="2500" spc="-10" dirty="0">
                <a:solidFill>
                  <a:srgbClr val="222222"/>
                </a:solidFill>
                <a:latin typeface="Arial"/>
                <a:cs typeface="Arial"/>
              </a:rPr>
              <a:t>use  </a:t>
            </a:r>
            <a:r>
              <a:rPr lang="en-US" sz="2500" spc="20" dirty="0">
                <a:solidFill>
                  <a:srgbClr val="222222"/>
                </a:solidFill>
                <a:latin typeface="Arial"/>
                <a:cs typeface="Arial"/>
              </a:rPr>
              <a:t>files </a:t>
            </a:r>
            <a:r>
              <a:rPr lang="en-US" sz="2500" spc="-6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lang="en-US" sz="2500" spc="40" dirty="0">
                <a:solidFill>
                  <a:srgbClr val="222222"/>
                </a:solidFill>
                <a:latin typeface="Arial"/>
                <a:cs typeface="Arial"/>
              </a:rPr>
              <a:t>entry </a:t>
            </a:r>
            <a:r>
              <a:rPr lang="en-US" sz="2500" spc="50" dirty="0">
                <a:solidFill>
                  <a:srgbClr val="222222"/>
                </a:solidFill>
                <a:latin typeface="Arial"/>
                <a:cs typeface="Arial"/>
              </a:rPr>
              <a:t>points </a:t>
            </a:r>
            <a:r>
              <a:rPr lang="en-US" sz="2500" spc="45" dirty="0">
                <a:solidFill>
                  <a:srgbClr val="222222"/>
                </a:solidFill>
                <a:latin typeface="Arial"/>
                <a:cs typeface="Arial"/>
              </a:rPr>
              <a:t>which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were </a:t>
            </a:r>
            <a:r>
              <a:rPr lang="en-US" sz="2500" spc="70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lang="en-US" sz="2500" spc="55" dirty="0">
                <a:solidFill>
                  <a:srgbClr val="222222"/>
                </a:solidFill>
                <a:latin typeface="Arial"/>
                <a:cs typeface="Arial"/>
              </a:rPr>
              <a:t>designed </a:t>
            </a:r>
            <a:r>
              <a:rPr lang="en-US" sz="2500" spc="-6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lang="en-US" sz="2500" spc="-10" dirty="0">
                <a:solidFill>
                  <a:srgbClr val="222222"/>
                </a:solidFill>
                <a:latin typeface="Arial"/>
                <a:cs typeface="Arial"/>
              </a:rPr>
              <a:t>such. </a:t>
            </a:r>
            <a:r>
              <a:rPr lang="en-US" sz="2500" spc="-25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lang="en-US" sz="2500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lang="en-US" sz="2500" spc="70" dirty="0">
                <a:solidFill>
                  <a:srgbClr val="222222"/>
                </a:solidFill>
                <a:latin typeface="Arial"/>
                <a:cs typeface="Arial"/>
              </a:rPr>
              <a:t>open </a:t>
            </a:r>
            <a:r>
              <a:rPr lang="en-US" sz="2500" spc="85" dirty="0">
                <a:solidFill>
                  <a:srgbClr val="222222"/>
                </a:solidFill>
                <a:latin typeface="Arial"/>
                <a:cs typeface="Arial"/>
              </a:rPr>
              <a:t>up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vulnerabilities </a:t>
            </a:r>
            <a:r>
              <a:rPr lang="en-US" sz="2500" spc="40" dirty="0">
                <a:solidFill>
                  <a:srgbClr val="222222"/>
                </a:solidFill>
                <a:latin typeface="Arial"/>
                <a:cs typeface="Arial"/>
              </a:rPr>
              <a:t>where authentication  </a:t>
            </a:r>
            <a:r>
              <a:rPr lang="en-US" sz="2500" spc="10" dirty="0">
                <a:solidFill>
                  <a:srgbClr val="222222"/>
                </a:solidFill>
                <a:latin typeface="Arial"/>
                <a:cs typeface="Arial"/>
              </a:rPr>
              <a:t>mechanisms </a:t>
            </a:r>
            <a:r>
              <a:rPr lang="en-US" sz="2500" spc="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lang="en-US" sz="2500" spc="25" dirty="0">
                <a:solidFill>
                  <a:srgbClr val="222222"/>
                </a:solidFill>
                <a:latin typeface="Arial"/>
                <a:cs typeface="Arial"/>
              </a:rPr>
              <a:t>bypassed </a:t>
            </a:r>
            <a:r>
              <a:rPr lang="en-US" sz="2500" spc="40" dirty="0">
                <a:solidFill>
                  <a:srgbClr val="222222"/>
                </a:solidFill>
                <a:latin typeface="Arial"/>
                <a:cs typeface="Arial"/>
              </a:rPr>
              <a:t>entirely </a:t>
            </a:r>
            <a:r>
              <a:rPr lang="en-US" sz="2500" spc="-25" dirty="0">
                <a:solidFill>
                  <a:srgbClr val="222222"/>
                </a:solidFill>
                <a:latin typeface="Arial"/>
                <a:cs typeface="Arial"/>
              </a:rPr>
              <a:t>- a </a:t>
            </a:r>
            <a:r>
              <a:rPr lang="en-US" sz="2500" spc="45" dirty="0">
                <a:solidFill>
                  <a:srgbClr val="222222"/>
                </a:solidFill>
                <a:latin typeface="Arial"/>
                <a:cs typeface="Arial"/>
              </a:rPr>
              <a:t>simple refactoring </a:t>
            </a:r>
            <a:r>
              <a:rPr lang="en-US" sz="2500" spc="40" dirty="0">
                <a:solidFill>
                  <a:srgbClr val="222222"/>
                </a:solidFill>
                <a:latin typeface="Arial"/>
                <a:cs typeface="Arial"/>
              </a:rPr>
              <a:t>that pulls </a:t>
            </a:r>
            <a:r>
              <a:rPr lang="en-US" sz="2500" spc="60" dirty="0">
                <a:solidFill>
                  <a:srgbClr val="222222"/>
                </a:solidFill>
                <a:latin typeface="Arial"/>
                <a:cs typeface="Arial"/>
              </a:rPr>
              <a:t>code </a:t>
            </a:r>
            <a:r>
              <a:rPr lang="en-US" sz="2500" spc="70" dirty="0">
                <a:solidFill>
                  <a:srgbClr val="222222"/>
                </a:solidFill>
                <a:latin typeface="Arial"/>
                <a:cs typeface="Arial"/>
              </a:rPr>
              <a:t>out into </a:t>
            </a:r>
            <a:r>
              <a:rPr lang="en-US" sz="2500" spc="-25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lang="en-US" sz="2500" spc="15" dirty="0">
                <a:solidFill>
                  <a:srgbClr val="222222"/>
                </a:solidFill>
                <a:latin typeface="Arial"/>
                <a:cs typeface="Arial"/>
              </a:rPr>
              <a:t>separate </a:t>
            </a:r>
            <a:r>
              <a:rPr lang="en-US" sz="2500" spc="50" dirty="0">
                <a:solidFill>
                  <a:srgbClr val="222222"/>
                </a:solidFill>
                <a:latin typeface="Arial"/>
                <a:cs typeface="Arial"/>
              </a:rPr>
              <a:t>file </a:t>
            </a:r>
            <a:r>
              <a:rPr lang="en-US" sz="2500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lang="en-US" sz="2500" spc="70" dirty="0">
                <a:solidFill>
                  <a:srgbClr val="222222"/>
                </a:solidFill>
                <a:latin typeface="Arial"/>
                <a:cs typeface="Arial"/>
              </a:rPr>
              <a:t>open </a:t>
            </a:r>
            <a:r>
              <a:rPr lang="en-US" sz="2500" spc="-25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vulnerability. </a:t>
            </a:r>
            <a:r>
              <a:rPr lang="en-US" sz="2500" spc="-25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lang="en-US" sz="25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lang="en-US" sz="2500" spc="55" dirty="0">
                <a:solidFill>
                  <a:srgbClr val="222222"/>
                </a:solidFill>
                <a:latin typeface="Arial"/>
                <a:cs typeface="Arial"/>
              </a:rPr>
              <a:t>made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particularly </a:t>
            </a:r>
            <a:r>
              <a:rPr lang="en-US" sz="2500" spc="-25" dirty="0">
                <a:solidFill>
                  <a:srgbClr val="222222"/>
                </a:solidFill>
                <a:latin typeface="Arial"/>
                <a:cs typeface="Arial"/>
              </a:rPr>
              <a:t>easy </a:t>
            </a:r>
            <a:r>
              <a:rPr lang="en-US" sz="2500" spc="50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lang="en-US" sz="2500" spc="-80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lang="en-US" sz="2500" spc="15" dirty="0">
                <a:solidFill>
                  <a:srgbClr val="222222"/>
                </a:solidFill>
                <a:latin typeface="Arial"/>
                <a:cs typeface="Arial"/>
              </a:rPr>
              <a:t>because </a:t>
            </a:r>
            <a:r>
              <a:rPr lang="en-US" sz="2500" spc="70" dirty="0">
                <a:solidFill>
                  <a:srgbClr val="222222"/>
                </a:solidFill>
                <a:latin typeface="Arial"/>
                <a:cs typeface="Arial"/>
              </a:rPr>
              <a:t>it </a:t>
            </a:r>
            <a:r>
              <a:rPr lang="en-US" sz="2500" spc="-25" dirty="0">
                <a:solidFill>
                  <a:srgbClr val="222222"/>
                </a:solidFill>
                <a:latin typeface="Arial"/>
                <a:cs typeface="Arial"/>
              </a:rPr>
              <a:t>has </a:t>
            </a:r>
            <a:r>
              <a:rPr lang="en-US" sz="2500" spc="65" dirty="0">
                <a:solidFill>
                  <a:srgbClr val="222222"/>
                </a:solidFill>
                <a:latin typeface="Arial"/>
                <a:cs typeface="Arial"/>
              </a:rPr>
              <a:t>globally </a:t>
            </a:r>
            <a:r>
              <a:rPr lang="en-US" sz="2500" spc="5" dirty="0">
                <a:solidFill>
                  <a:srgbClr val="222222"/>
                </a:solidFill>
                <a:latin typeface="Arial"/>
                <a:cs typeface="Arial"/>
              </a:rPr>
              <a:t>accessible </a:t>
            </a:r>
            <a:r>
              <a:rPr lang="en-US" sz="2500" spc="30" dirty="0">
                <a:solidFill>
                  <a:srgbClr val="222222"/>
                </a:solidFill>
                <a:latin typeface="Arial"/>
                <a:cs typeface="Arial"/>
              </a:rPr>
              <a:t>request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lang="en-US" sz="2500" spc="-45" dirty="0">
                <a:solidFill>
                  <a:srgbClr val="222222"/>
                </a:solidFill>
                <a:latin typeface="Arial"/>
                <a:cs typeface="Arial"/>
              </a:rPr>
              <a:t>($_GET </a:t>
            </a:r>
            <a:r>
              <a:rPr lang="en-US" sz="2500" spc="5" dirty="0" err="1">
                <a:solidFill>
                  <a:srgbClr val="222222"/>
                </a:solidFill>
                <a:latin typeface="Arial"/>
                <a:cs typeface="Arial"/>
              </a:rPr>
              <a:t>etc</a:t>
            </a:r>
            <a:r>
              <a:rPr lang="en-US" sz="2500" spc="5" dirty="0">
                <a:solidFill>
                  <a:srgbClr val="222222"/>
                </a:solidFill>
                <a:latin typeface="Arial"/>
                <a:cs typeface="Arial"/>
              </a:rPr>
              <a:t>), </a:t>
            </a:r>
            <a:r>
              <a:rPr lang="en-US" sz="2500" spc="-5" dirty="0">
                <a:solidFill>
                  <a:srgbClr val="222222"/>
                </a:solidFill>
                <a:latin typeface="Arial"/>
                <a:cs typeface="Arial"/>
              </a:rPr>
              <a:t>so 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file-level</a:t>
            </a:r>
            <a:r>
              <a:rPr lang="en-US"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8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45" dirty="0">
                <a:solidFill>
                  <a:srgbClr val="222222"/>
                </a:solidFill>
                <a:latin typeface="Arial"/>
                <a:cs typeface="Arial"/>
              </a:rPr>
              <a:t>imperative</a:t>
            </a:r>
            <a:r>
              <a:rPr lang="en-US"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4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30" dirty="0">
                <a:solidFill>
                  <a:srgbClr val="222222"/>
                </a:solidFill>
                <a:latin typeface="Arial"/>
                <a:cs typeface="Arial"/>
              </a:rPr>
              <a:t>operates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5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5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25" dirty="0">
                <a:solidFill>
                  <a:srgbClr val="222222"/>
                </a:solidFill>
                <a:latin typeface="Arial"/>
                <a:cs typeface="Arial"/>
              </a:rPr>
              <a:t>request,</a:t>
            </a:r>
            <a:r>
              <a:rPr lang="en-US" sz="25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30" dirty="0">
                <a:solidFill>
                  <a:srgbClr val="222222"/>
                </a:solidFill>
                <a:latin typeface="Arial"/>
                <a:cs typeface="Arial"/>
              </a:rPr>
              <a:t>rather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than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5" dirty="0">
                <a:solidFill>
                  <a:srgbClr val="222222"/>
                </a:solidFill>
                <a:latin typeface="Arial"/>
                <a:cs typeface="Arial"/>
              </a:rPr>
              <a:t>needing</a:t>
            </a:r>
            <a:r>
              <a:rPr lang="en-US"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30" dirty="0">
                <a:solidFill>
                  <a:srgbClr val="222222"/>
                </a:solidFill>
                <a:latin typeface="Arial"/>
                <a:cs typeface="Arial"/>
              </a:rPr>
              <a:t>request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0" dirty="0">
                <a:solidFill>
                  <a:srgbClr val="222222"/>
                </a:solidFill>
                <a:latin typeface="Arial"/>
                <a:cs typeface="Arial"/>
              </a:rPr>
              <a:t>handling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85" dirty="0">
                <a:solidFill>
                  <a:srgbClr val="222222"/>
                </a:solidFill>
                <a:latin typeface="Arial"/>
                <a:cs typeface="Arial"/>
              </a:rPr>
              <a:t>to  </a:t>
            </a:r>
            <a:r>
              <a:rPr lang="en-US" sz="2500" spc="80" dirty="0">
                <a:solidFill>
                  <a:srgbClr val="222222"/>
                </a:solidFill>
                <a:latin typeface="Arial"/>
                <a:cs typeface="Arial"/>
              </a:rPr>
              <a:t>be </a:t>
            </a:r>
            <a:r>
              <a:rPr lang="en-US" sz="2500" spc="65" dirty="0">
                <a:solidFill>
                  <a:srgbClr val="222222"/>
                </a:solidFill>
                <a:latin typeface="Arial"/>
                <a:cs typeface="Arial"/>
              </a:rPr>
              <a:t>within </a:t>
            </a:r>
            <a:r>
              <a:rPr lang="en-US" sz="2500" spc="50" dirty="0">
                <a:solidFill>
                  <a:srgbClr val="222222"/>
                </a:solidFill>
                <a:latin typeface="Arial"/>
                <a:cs typeface="Arial"/>
              </a:rPr>
              <a:t>function</a:t>
            </a:r>
            <a:r>
              <a:rPr lang="en-US" sz="2500" spc="-3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45" dirty="0">
                <a:solidFill>
                  <a:srgbClr val="222222"/>
                </a:solidFill>
                <a:latin typeface="Arial"/>
                <a:cs typeface="Arial"/>
              </a:rPr>
              <a:t>definitions.</a:t>
            </a:r>
            <a:endParaRPr lang="en-US" sz="2500" dirty="0">
              <a:latin typeface="Arial"/>
              <a:cs typeface="Arial"/>
            </a:endParaRPr>
          </a:p>
          <a:p>
            <a:pPr marL="685800" marR="5080" indent="-228600">
              <a:lnSpc>
                <a:spcPct val="111900"/>
              </a:lnSpc>
              <a:spcBef>
                <a:spcPts val="1360"/>
              </a:spcBef>
            </a:pPr>
            <a:r>
              <a:rPr lang="en-US" sz="2500" spc="97" baseline="-317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lang="en-US" sz="2500" spc="-1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lang="en-US" sz="2500" spc="15" dirty="0">
                <a:solidFill>
                  <a:srgbClr val="222222"/>
                </a:solidFill>
                <a:latin typeface="Arial"/>
                <a:cs typeface="Arial"/>
              </a:rPr>
              <a:t>lack </a:t>
            </a:r>
            <a:r>
              <a:rPr lang="en-US" sz="2500" spc="7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lang="en-US" sz="2500" spc="-25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lang="en-US" sz="2500" spc="70" dirty="0">
                <a:solidFill>
                  <a:srgbClr val="222222"/>
                </a:solidFill>
                <a:latin typeface="Arial"/>
                <a:cs typeface="Arial"/>
              </a:rPr>
              <a:t>proper </a:t>
            </a:r>
            <a:r>
              <a:rPr lang="en-US" sz="2500" spc="-95" dirty="0">
                <a:solidFill>
                  <a:srgbClr val="222222"/>
                </a:solidFill>
                <a:latin typeface="Arial"/>
                <a:cs typeface="Arial"/>
              </a:rPr>
              <a:t>URL </a:t>
            </a:r>
            <a:r>
              <a:rPr lang="en-US" sz="2500" spc="65" dirty="0">
                <a:solidFill>
                  <a:srgbClr val="222222"/>
                </a:solidFill>
                <a:latin typeface="Arial"/>
                <a:cs typeface="Arial"/>
              </a:rPr>
              <a:t>routing </a:t>
            </a:r>
            <a:r>
              <a:rPr lang="en-US" sz="2500" spc="25" dirty="0">
                <a:solidFill>
                  <a:srgbClr val="222222"/>
                </a:solidFill>
                <a:latin typeface="Arial"/>
                <a:cs typeface="Arial"/>
              </a:rPr>
              <a:t>mechanism </a:t>
            </a:r>
            <a:r>
              <a:rPr lang="en-US" sz="2500" spc="55" dirty="0">
                <a:solidFill>
                  <a:srgbClr val="222222"/>
                </a:solidFill>
                <a:latin typeface="Arial"/>
                <a:cs typeface="Arial"/>
              </a:rPr>
              <a:t>often </a:t>
            </a:r>
            <a:r>
              <a:rPr lang="en-US" sz="2500" spc="15" dirty="0">
                <a:solidFill>
                  <a:srgbClr val="222222"/>
                </a:solidFill>
                <a:latin typeface="Arial"/>
                <a:cs typeface="Arial"/>
              </a:rPr>
              <a:t>leads </a:t>
            </a:r>
            <a:r>
              <a:rPr lang="en-US" sz="2500" spc="8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lang="en-US" sz="2500" spc="45" dirty="0">
                <a:solidFill>
                  <a:srgbClr val="222222"/>
                </a:solidFill>
                <a:latin typeface="Arial"/>
                <a:cs typeface="Arial"/>
              </a:rPr>
              <a:t>developers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creating </a:t>
            </a:r>
            <a:r>
              <a:rPr lang="en-US" sz="2500" spc="55" dirty="0">
                <a:solidFill>
                  <a:srgbClr val="222222"/>
                </a:solidFill>
                <a:latin typeface="Arial"/>
                <a:cs typeface="Arial"/>
              </a:rPr>
              <a:t>their </a:t>
            </a:r>
            <a:r>
              <a:rPr lang="en-US" sz="2500" spc="70" dirty="0">
                <a:solidFill>
                  <a:srgbClr val="222222"/>
                </a:solidFill>
                <a:latin typeface="Arial"/>
                <a:cs typeface="Arial"/>
              </a:rPr>
              <a:t>own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ad-hoc </a:t>
            </a:r>
            <a:r>
              <a:rPr lang="en-US" sz="2500" spc="40" dirty="0">
                <a:solidFill>
                  <a:srgbClr val="222222"/>
                </a:solidFill>
                <a:latin typeface="Arial"/>
                <a:cs typeface="Arial"/>
              </a:rPr>
              <a:t>methods. </a:t>
            </a:r>
            <a:r>
              <a:rPr lang="en-US" sz="2500" spc="-20" dirty="0">
                <a:solidFill>
                  <a:srgbClr val="222222"/>
                </a:solidFill>
                <a:latin typeface="Arial"/>
                <a:cs typeface="Arial"/>
              </a:rPr>
              <a:t>These  </a:t>
            </a:r>
            <a:r>
              <a:rPr lang="en-US" sz="2500" spc="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lang="en-US"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55" dirty="0">
                <a:solidFill>
                  <a:srgbClr val="222222"/>
                </a:solidFill>
                <a:latin typeface="Arial"/>
                <a:cs typeface="Arial"/>
              </a:rPr>
              <a:t>often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10" dirty="0">
                <a:solidFill>
                  <a:srgbClr val="222222"/>
                </a:solidFill>
                <a:latin typeface="Arial"/>
                <a:cs typeface="Arial"/>
              </a:rPr>
              <a:t>insecure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5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fail</a:t>
            </a:r>
            <a:r>
              <a:rPr lang="en-US"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8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0" dirty="0">
                <a:solidFill>
                  <a:srgbClr val="222222"/>
                </a:solidFill>
                <a:latin typeface="Arial"/>
                <a:cs typeface="Arial"/>
              </a:rPr>
              <a:t>apply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0" dirty="0">
                <a:solidFill>
                  <a:srgbClr val="222222"/>
                </a:solidFill>
                <a:latin typeface="Arial"/>
                <a:cs typeface="Arial"/>
              </a:rPr>
              <a:t>appropriate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40" dirty="0">
                <a:solidFill>
                  <a:srgbClr val="222222"/>
                </a:solidFill>
                <a:latin typeface="Arial"/>
                <a:cs typeface="Arial"/>
              </a:rPr>
              <a:t>authorization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25" dirty="0">
                <a:solidFill>
                  <a:srgbClr val="222222"/>
                </a:solidFill>
                <a:latin typeface="Arial"/>
                <a:cs typeface="Arial"/>
              </a:rPr>
              <a:t>restrictions</a:t>
            </a:r>
            <a:r>
              <a:rPr lang="en-US" sz="25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5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50" dirty="0">
                <a:solidFill>
                  <a:srgbClr val="222222"/>
                </a:solidFill>
                <a:latin typeface="Arial"/>
                <a:cs typeface="Arial"/>
              </a:rPr>
              <a:t>different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30" dirty="0">
                <a:solidFill>
                  <a:srgbClr val="222222"/>
                </a:solidFill>
                <a:latin typeface="Arial"/>
                <a:cs typeface="Arial"/>
              </a:rPr>
              <a:t>request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60" dirty="0">
                <a:solidFill>
                  <a:srgbClr val="222222"/>
                </a:solidFill>
                <a:latin typeface="Arial"/>
                <a:cs typeface="Arial"/>
              </a:rPr>
              <a:t>handling</a:t>
            </a:r>
            <a:r>
              <a:rPr lang="en-US" sz="25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500" spc="35" dirty="0">
                <a:solidFill>
                  <a:srgbClr val="222222"/>
                </a:solidFill>
                <a:latin typeface="Arial"/>
                <a:cs typeface="Arial"/>
              </a:rPr>
              <a:t>functionality.</a:t>
            </a:r>
            <a:endParaRPr lang="en-US" sz="2500" dirty="0">
              <a:latin typeface="Arial"/>
              <a:cs typeface="Arial"/>
            </a:endParaRP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49021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6819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FRAMEWORK 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68726"/>
            <a:ext cx="12015470" cy="667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104" baseline="-444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350" b="1" spc="75" dirty="0">
                <a:solidFill>
                  <a:srgbClr val="222222"/>
                </a:solidFill>
                <a:latin typeface="Arial"/>
                <a:cs typeface="Arial"/>
              </a:rPr>
              <a:t>Input</a:t>
            </a:r>
            <a:r>
              <a:rPr sz="2350" b="1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b="1" spc="60" dirty="0">
                <a:solidFill>
                  <a:srgbClr val="222222"/>
                </a:solidFill>
                <a:latin typeface="Arial"/>
                <a:cs typeface="Arial"/>
              </a:rPr>
              <a:t>handling</a:t>
            </a:r>
            <a:endParaRPr sz="2350" dirty="0">
              <a:latin typeface="Arial"/>
              <a:cs typeface="Arial"/>
            </a:endParaRPr>
          </a:p>
          <a:p>
            <a:pPr marL="762000" marR="209550" indent="-304800" algn="just">
              <a:lnSpc>
                <a:spcPct val="115999"/>
              </a:lnSpc>
              <a:spcBef>
                <a:spcPts val="1814"/>
              </a:spcBef>
            </a:pPr>
            <a:r>
              <a:rPr sz="3750" spc="104" baseline="-2222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750" spc="434" baseline="-2222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350" spc="40" dirty="0">
                <a:solidFill>
                  <a:srgbClr val="222222"/>
                </a:solidFill>
                <a:latin typeface="Arial"/>
                <a:cs typeface="Arial"/>
              </a:rPr>
              <a:t>Instead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1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3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0" dirty="0">
                <a:solidFill>
                  <a:srgbClr val="222222"/>
                </a:solidFill>
                <a:latin typeface="Arial"/>
                <a:cs typeface="Arial"/>
              </a:rPr>
              <a:t>treating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70" dirty="0">
                <a:solidFill>
                  <a:srgbClr val="222222"/>
                </a:solidFill>
                <a:latin typeface="Arial"/>
                <a:cs typeface="Arial"/>
              </a:rPr>
              <a:t>HTTP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14" dirty="0">
                <a:solidFill>
                  <a:srgbClr val="222222"/>
                </a:solidFill>
                <a:latin typeface="Arial"/>
                <a:cs typeface="Arial"/>
              </a:rPr>
              <a:t>input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7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0" dirty="0">
                <a:solidFill>
                  <a:srgbClr val="222222"/>
                </a:solidFill>
                <a:latin typeface="Arial"/>
                <a:cs typeface="Arial"/>
              </a:rPr>
              <a:t>simple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35" dirty="0">
                <a:solidFill>
                  <a:srgbClr val="222222"/>
                </a:solidFill>
                <a:latin typeface="Arial"/>
                <a:cs typeface="Arial"/>
              </a:rPr>
              <a:t>strings,</a:t>
            </a:r>
            <a:r>
              <a:rPr sz="2350" spc="-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9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5" dirty="0">
                <a:solidFill>
                  <a:srgbClr val="222222"/>
                </a:solidFill>
                <a:latin typeface="Arial"/>
                <a:cs typeface="Arial"/>
              </a:rPr>
              <a:t>will</a:t>
            </a:r>
            <a:r>
              <a:rPr sz="23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35" dirty="0">
                <a:solidFill>
                  <a:srgbClr val="222222"/>
                </a:solidFill>
                <a:latin typeface="Arial"/>
                <a:cs typeface="Arial"/>
              </a:rPr>
              <a:t>build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22222"/>
                </a:solidFill>
                <a:latin typeface="Arial"/>
                <a:cs typeface="Arial"/>
              </a:rPr>
              <a:t>arrays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0" dirty="0">
                <a:solidFill>
                  <a:srgbClr val="222222"/>
                </a:solidFill>
                <a:latin typeface="Arial"/>
                <a:cs typeface="Arial"/>
              </a:rPr>
              <a:t>from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70" dirty="0">
                <a:solidFill>
                  <a:srgbClr val="222222"/>
                </a:solidFill>
                <a:latin typeface="Arial"/>
                <a:cs typeface="Arial"/>
              </a:rPr>
              <a:t>HTTP  </a:t>
            </a:r>
            <a:r>
              <a:rPr sz="2350" spc="90" dirty="0">
                <a:solidFill>
                  <a:srgbClr val="222222"/>
                </a:solidFill>
                <a:latin typeface="Arial"/>
                <a:cs typeface="Arial"/>
              </a:rPr>
              <a:t>input,</a:t>
            </a:r>
            <a:r>
              <a:rPr sz="2350" spc="-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222222"/>
                </a:solidFill>
                <a:latin typeface="Arial"/>
                <a:cs typeface="Arial"/>
              </a:rPr>
              <a:t>at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9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5" dirty="0">
                <a:solidFill>
                  <a:srgbClr val="222222"/>
                </a:solidFill>
                <a:latin typeface="Arial"/>
                <a:cs typeface="Arial"/>
              </a:rPr>
              <a:t>control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1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3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9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60" dirty="0">
                <a:solidFill>
                  <a:srgbClr val="222222"/>
                </a:solidFill>
                <a:latin typeface="Arial"/>
                <a:cs typeface="Arial"/>
              </a:rPr>
              <a:t>client.</a:t>
            </a:r>
            <a:r>
              <a:rPr sz="2350" spc="-1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20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2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0" dirty="0">
                <a:solidFill>
                  <a:srgbClr val="222222"/>
                </a:solidFill>
                <a:latin typeface="Arial"/>
                <a:cs typeface="Arial"/>
              </a:rPr>
              <a:t>lead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3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65" dirty="0">
                <a:solidFill>
                  <a:srgbClr val="222222"/>
                </a:solidFill>
                <a:latin typeface="Arial"/>
                <a:cs typeface="Arial"/>
              </a:rPr>
              <a:t>confusion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5" dirty="0">
                <a:solidFill>
                  <a:srgbClr val="222222"/>
                </a:solidFill>
                <a:latin typeface="Arial"/>
                <a:cs typeface="Arial"/>
              </a:rPr>
              <a:t>about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45" dirty="0">
                <a:solidFill>
                  <a:srgbClr val="222222"/>
                </a:solidFill>
                <a:latin typeface="Arial"/>
                <a:cs typeface="Arial"/>
              </a:rPr>
              <a:t>data,</a:t>
            </a:r>
            <a:r>
              <a:rPr sz="2350" spc="-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20" dirty="0">
                <a:solidFill>
                  <a:srgbClr val="222222"/>
                </a:solidFill>
                <a:latin typeface="Arial"/>
                <a:cs typeface="Arial"/>
              </a:rPr>
              <a:t>can  easily </a:t>
            </a:r>
            <a:r>
              <a:rPr sz="2350" spc="80" dirty="0">
                <a:solidFill>
                  <a:srgbClr val="222222"/>
                </a:solidFill>
                <a:latin typeface="Arial"/>
                <a:cs typeface="Arial"/>
              </a:rPr>
              <a:t>lead </a:t>
            </a:r>
            <a:r>
              <a:rPr sz="2350" spc="13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350" spc="-3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222222"/>
                </a:solidFill>
                <a:latin typeface="Arial"/>
                <a:cs typeface="Arial"/>
              </a:rPr>
              <a:t>security </a:t>
            </a:r>
            <a:r>
              <a:rPr sz="2350" spc="65" dirty="0">
                <a:solidFill>
                  <a:srgbClr val="222222"/>
                </a:solidFill>
                <a:latin typeface="Arial"/>
                <a:cs typeface="Arial"/>
              </a:rPr>
              <a:t>bugs.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750" spc="104" baseline="-444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350" b="1" spc="40" dirty="0">
                <a:solidFill>
                  <a:srgbClr val="222222"/>
                </a:solidFill>
                <a:latin typeface="Arial"/>
                <a:cs typeface="Arial"/>
              </a:rPr>
              <a:t>Template</a:t>
            </a:r>
            <a:r>
              <a:rPr sz="2350" b="1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b="1" spc="70" dirty="0">
                <a:solidFill>
                  <a:srgbClr val="222222"/>
                </a:solidFill>
                <a:latin typeface="Arial"/>
                <a:cs typeface="Arial"/>
              </a:rPr>
              <a:t>language</a:t>
            </a:r>
            <a:endParaRPr sz="2350" dirty="0">
              <a:latin typeface="Arial"/>
              <a:cs typeface="Arial"/>
            </a:endParaRPr>
          </a:p>
          <a:p>
            <a:pPr marL="762000" marR="5080" indent="-304800">
              <a:lnSpc>
                <a:spcPct val="114999"/>
              </a:lnSpc>
              <a:spcBef>
                <a:spcPts val="1850"/>
              </a:spcBef>
            </a:pPr>
            <a:r>
              <a:rPr sz="3750" spc="104" baseline="-444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750" spc="434" baseline="-444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350" spc="-9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1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30" dirty="0">
                <a:solidFill>
                  <a:srgbClr val="222222"/>
                </a:solidFill>
                <a:latin typeface="Arial"/>
                <a:cs typeface="Arial"/>
              </a:rPr>
              <a:t>essentially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95" dirty="0">
                <a:solidFill>
                  <a:srgbClr val="222222"/>
                </a:solidFill>
                <a:latin typeface="Arial"/>
                <a:cs typeface="Arial"/>
              </a:rPr>
              <a:t>template</a:t>
            </a:r>
            <a:r>
              <a:rPr sz="23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70" dirty="0">
                <a:solidFill>
                  <a:srgbClr val="222222"/>
                </a:solidFill>
                <a:latin typeface="Arial"/>
                <a:cs typeface="Arial"/>
              </a:rPr>
              <a:t>language.</a:t>
            </a:r>
            <a:r>
              <a:rPr sz="2350" spc="-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45" dirty="0">
                <a:solidFill>
                  <a:srgbClr val="222222"/>
                </a:solidFill>
                <a:latin typeface="Arial"/>
                <a:cs typeface="Arial"/>
              </a:rPr>
              <a:t>However,</a:t>
            </a:r>
            <a:r>
              <a:rPr sz="2350" spc="-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1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95" dirty="0">
                <a:solidFill>
                  <a:srgbClr val="222222"/>
                </a:solidFill>
                <a:latin typeface="Arial"/>
                <a:cs typeface="Arial"/>
              </a:rPr>
              <a:t>doesn't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7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222222"/>
                </a:solidFill>
                <a:latin typeface="Arial"/>
                <a:cs typeface="Arial"/>
              </a:rPr>
              <a:t>HTML</a:t>
            </a:r>
            <a:r>
              <a:rPr sz="235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60" dirty="0">
                <a:solidFill>
                  <a:srgbClr val="222222"/>
                </a:solidFill>
                <a:latin typeface="Arial"/>
                <a:cs typeface="Arial"/>
              </a:rPr>
              <a:t>escaping</a:t>
            </a:r>
            <a:r>
              <a:rPr sz="23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14" dirty="0">
                <a:solidFill>
                  <a:srgbClr val="222222"/>
                </a:solidFill>
                <a:latin typeface="Arial"/>
                <a:cs typeface="Arial"/>
              </a:rPr>
              <a:t>by  </a:t>
            </a:r>
            <a:r>
              <a:rPr sz="2350" spc="75" dirty="0">
                <a:solidFill>
                  <a:srgbClr val="222222"/>
                </a:solidFill>
                <a:latin typeface="Arial"/>
                <a:cs typeface="Arial"/>
              </a:rPr>
              <a:t>default,</a:t>
            </a:r>
            <a:r>
              <a:rPr sz="2350" spc="-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0" dirty="0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20" dirty="0">
                <a:solidFill>
                  <a:srgbClr val="222222"/>
                </a:solidFill>
                <a:latin typeface="Arial"/>
                <a:cs typeface="Arial"/>
              </a:rPr>
              <a:t>makes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1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45" dirty="0">
                <a:solidFill>
                  <a:srgbClr val="222222"/>
                </a:solidFill>
                <a:latin typeface="Arial"/>
                <a:cs typeface="Arial"/>
              </a:rPr>
              <a:t>very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95" dirty="0">
                <a:solidFill>
                  <a:srgbClr val="222222"/>
                </a:solidFill>
                <a:latin typeface="Arial"/>
                <a:cs typeface="Arial"/>
              </a:rPr>
              <a:t>problematic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35" dirty="0">
                <a:solidFill>
                  <a:srgbClr val="222222"/>
                </a:solidFill>
                <a:latin typeface="Arial"/>
                <a:cs typeface="Arial"/>
              </a:rPr>
              <a:t>web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222222"/>
                </a:solidFill>
                <a:latin typeface="Arial"/>
                <a:cs typeface="Arial"/>
              </a:rPr>
              <a:t>application.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750" spc="104" baseline="-222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350" b="1" spc="90" dirty="0">
                <a:solidFill>
                  <a:srgbClr val="222222"/>
                </a:solidFill>
                <a:latin typeface="Arial"/>
                <a:cs typeface="Arial"/>
              </a:rPr>
              <a:t>Other</a:t>
            </a:r>
            <a:r>
              <a:rPr sz="2350" b="1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b="1" spc="35" dirty="0">
                <a:solidFill>
                  <a:srgbClr val="222222"/>
                </a:solidFill>
                <a:latin typeface="Arial"/>
                <a:cs typeface="Arial"/>
              </a:rPr>
              <a:t>inadequacies</a:t>
            </a:r>
            <a:endParaRPr sz="2350" dirty="0">
              <a:latin typeface="Arial"/>
              <a:cs typeface="Arial"/>
            </a:endParaRPr>
          </a:p>
          <a:p>
            <a:pPr marL="762000" marR="250825" indent="-304800">
              <a:lnSpc>
                <a:spcPct val="116500"/>
              </a:lnSpc>
              <a:spcBef>
                <a:spcPts val="1705"/>
              </a:spcBef>
            </a:pPr>
            <a:r>
              <a:rPr sz="3750" spc="104" baseline="-444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750" spc="419" baseline="-444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350" spc="20" dirty="0">
                <a:solidFill>
                  <a:srgbClr val="222222"/>
                </a:solidFill>
                <a:latin typeface="Arial"/>
                <a:cs typeface="Arial"/>
              </a:rPr>
              <a:t>There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2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95" dirty="0">
                <a:solidFill>
                  <a:srgbClr val="222222"/>
                </a:solidFill>
                <a:latin typeface="Arial"/>
                <a:cs typeface="Arial"/>
              </a:rPr>
              <a:t>other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5" dirty="0">
                <a:solidFill>
                  <a:srgbClr val="222222"/>
                </a:solidFill>
                <a:latin typeface="Arial"/>
                <a:cs typeface="Arial"/>
              </a:rPr>
              <a:t>important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222222"/>
                </a:solidFill>
                <a:latin typeface="Arial"/>
                <a:cs typeface="Arial"/>
              </a:rPr>
              <a:t>things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35" dirty="0">
                <a:solidFill>
                  <a:srgbClr val="222222"/>
                </a:solidFill>
                <a:latin typeface="Arial"/>
                <a:cs typeface="Arial"/>
              </a:rPr>
              <a:t>web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5" dirty="0">
                <a:solidFill>
                  <a:srgbClr val="222222"/>
                </a:solidFill>
                <a:latin typeface="Arial"/>
                <a:cs typeface="Arial"/>
              </a:rPr>
              <a:t>framework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0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50" dirty="0">
                <a:solidFill>
                  <a:srgbClr val="222222"/>
                </a:solidFill>
                <a:latin typeface="Arial"/>
                <a:cs typeface="Arial"/>
              </a:rPr>
              <a:t>supply,</a:t>
            </a:r>
            <a:r>
              <a:rPr sz="2350" spc="-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222222"/>
                </a:solidFill>
                <a:latin typeface="Arial"/>
                <a:cs typeface="Arial"/>
              </a:rPr>
              <a:t>such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7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20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2350" spc="-140" dirty="0">
                <a:solidFill>
                  <a:srgbClr val="222222"/>
                </a:solidFill>
                <a:latin typeface="Arial"/>
                <a:cs typeface="Arial"/>
              </a:rPr>
              <a:t>CSRF </a:t>
            </a:r>
            <a:r>
              <a:rPr sz="2350" spc="100" dirty="0">
                <a:solidFill>
                  <a:srgbClr val="222222"/>
                </a:solidFill>
                <a:latin typeface="Arial"/>
                <a:cs typeface="Arial"/>
              </a:rPr>
              <a:t>protection </a:t>
            </a:r>
            <a:r>
              <a:rPr sz="2350" spc="50" dirty="0">
                <a:solidFill>
                  <a:srgbClr val="222222"/>
                </a:solidFill>
                <a:latin typeface="Arial"/>
                <a:cs typeface="Arial"/>
              </a:rPr>
              <a:t>mechanism </a:t>
            </a:r>
            <a:r>
              <a:rPr sz="2350" spc="75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2350" spc="-1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2350" spc="110" dirty="0">
                <a:solidFill>
                  <a:srgbClr val="222222"/>
                </a:solidFill>
                <a:latin typeface="Arial"/>
                <a:cs typeface="Arial"/>
              </a:rPr>
              <a:t>on </a:t>
            </a:r>
            <a:r>
              <a:rPr sz="2350" spc="114" dirty="0">
                <a:solidFill>
                  <a:srgbClr val="222222"/>
                </a:solidFill>
                <a:latin typeface="Arial"/>
                <a:cs typeface="Arial"/>
              </a:rPr>
              <a:t>by </a:t>
            </a:r>
            <a:r>
              <a:rPr sz="2350" spc="75" dirty="0">
                <a:solidFill>
                  <a:srgbClr val="222222"/>
                </a:solidFill>
                <a:latin typeface="Arial"/>
                <a:cs typeface="Arial"/>
              </a:rPr>
              <a:t>default. </a:t>
            </a:r>
            <a:r>
              <a:rPr sz="2350" dirty="0">
                <a:solidFill>
                  <a:srgbClr val="222222"/>
                </a:solidFill>
                <a:latin typeface="Arial"/>
                <a:cs typeface="Arial"/>
              </a:rPr>
              <a:t>Because </a:t>
            </a:r>
            <a:r>
              <a:rPr sz="2350" spc="-90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2350" spc="45" dirty="0">
                <a:solidFill>
                  <a:srgbClr val="222222"/>
                </a:solidFill>
                <a:latin typeface="Arial"/>
                <a:cs typeface="Arial"/>
              </a:rPr>
              <a:t>comes </a:t>
            </a:r>
            <a:r>
              <a:rPr sz="2350" spc="110" dirty="0">
                <a:solidFill>
                  <a:srgbClr val="222222"/>
                </a:solidFill>
                <a:latin typeface="Arial"/>
                <a:cs typeface="Arial"/>
              </a:rPr>
              <a:t>with </a:t>
            </a:r>
            <a:r>
              <a:rPr sz="2350" spc="-20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2350" spc="85" dirty="0">
                <a:solidFill>
                  <a:srgbClr val="222222"/>
                </a:solidFill>
                <a:latin typeface="Arial"/>
                <a:cs typeface="Arial"/>
              </a:rPr>
              <a:t>rudimentary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35" dirty="0">
                <a:solidFill>
                  <a:srgbClr val="222222"/>
                </a:solidFill>
                <a:latin typeface="Arial"/>
                <a:cs typeface="Arial"/>
              </a:rPr>
              <a:t>web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85" dirty="0">
                <a:solidFill>
                  <a:srgbClr val="222222"/>
                </a:solidFill>
                <a:latin typeface="Arial"/>
                <a:cs typeface="Arial"/>
              </a:rPr>
              <a:t>framework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1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222222"/>
                </a:solidFill>
                <a:latin typeface="Arial"/>
                <a:cs typeface="Arial"/>
              </a:rPr>
              <a:t>functional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5" dirty="0">
                <a:solidFill>
                  <a:srgbClr val="222222"/>
                </a:solidFill>
                <a:latin typeface="Arial"/>
                <a:cs typeface="Arial"/>
              </a:rPr>
              <a:t>enough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3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90" dirty="0">
                <a:solidFill>
                  <a:srgbClr val="222222"/>
                </a:solidFill>
                <a:latin typeface="Arial"/>
                <a:cs typeface="Arial"/>
              </a:rPr>
              <a:t>allow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25" dirty="0">
                <a:solidFill>
                  <a:srgbClr val="222222"/>
                </a:solidFill>
                <a:latin typeface="Arial"/>
                <a:cs typeface="Arial"/>
              </a:rPr>
              <a:t>people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3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3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35" dirty="0">
                <a:solidFill>
                  <a:srgbClr val="222222"/>
                </a:solidFill>
                <a:latin typeface="Arial"/>
                <a:cs typeface="Arial"/>
              </a:rPr>
              <a:t>create  </a:t>
            </a:r>
            <a:r>
              <a:rPr sz="2350" spc="135" dirty="0">
                <a:solidFill>
                  <a:srgbClr val="222222"/>
                </a:solidFill>
                <a:latin typeface="Arial"/>
                <a:cs typeface="Arial"/>
              </a:rPr>
              <a:t>web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222222"/>
                </a:solidFill>
                <a:latin typeface="Arial"/>
                <a:cs typeface="Arial"/>
              </a:rPr>
              <a:t>sites,</a:t>
            </a:r>
            <a:r>
              <a:rPr sz="2350" spc="-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55" dirty="0">
                <a:solidFill>
                  <a:srgbClr val="222222"/>
                </a:solidFill>
                <a:latin typeface="Arial"/>
                <a:cs typeface="Arial"/>
              </a:rPr>
              <a:t>many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25" dirty="0">
                <a:solidFill>
                  <a:srgbClr val="222222"/>
                </a:solidFill>
                <a:latin typeface="Arial"/>
                <a:cs typeface="Arial"/>
              </a:rPr>
              <a:t>people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5" dirty="0">
                <a:solidFill>
                  <a:srgbClr val="222222"/>
                </a:solidFill>
                <a:latin typeface="Arial"/>
                <a:cs typeface="Arial"/>
              </a:rPr>
              <a:t>will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7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222222"/>
                </a:solidFill>
                <a:latin typeface="Arial"/>
                <a:cs typeface="Arial"/>
              </a:rPr>
              <a:t>so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10" dirty="0">
                <a:solidFill>
                  <a:srgbClr val="222222"/>
                </a:solidFill>
                <a:latin typeface="Arial"/>
                <a:cs typeface="Arial"/>
              </a:rPr>
              <a:t>without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25" dirty="0">
                <a:solidFill>
                  <a:srgbClr val="222222"/>
                </a:solidFill>
                <a:latin typeface="Arial"/>
                <a:cs typeface="Arial"/>
              </a:rPr>
              <a:t>any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114" dirty="0">
                <a:solidFill>
                  <a:srgbClr val="222222"/>
                </a:solidFill>
                <a:latin typeface="Arial"/>
                <a:cs typeface="Arial"/>
              </a:rPr>
              <a:t>knowledge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70" dirty="0">
                <a:solidFill>
                  <a:srgbClr val="222222"/>
                </a:solidFill>
                <a:latin typeface="Arial"/>
                <a:cs typeface="Arial"/>
              </a:rPr>
              <a:t>they</a:t>
            </a:r>
            <a:r>
              <a:rPr sz="23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95" dirty="0">
                <a:solidFill>
                  <a:srgbClr val="222222"/>
                </a:solidFill>
                <a:latin typeface="Arial"/>
                <a:cs typeface="Arial"/>
              </a:rPr>
              <a:t>need</a:t>
            </a:r>
            <a:r>
              <a:rPr sz="23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350" spc="-140" dirty="0">
                <a:solidFill>
                  <a:srgbClr val="222222"/>
                </a:solidFill>
                <a:latin typeface="Arial"/>
                <a:cs typeface="Arial"/>
              </a:rPr>
              <a:t>CSRF  </a:t>
            </a:r>
            <a:r>
              <a:rPr sz="2350" spc="85" dirty="0">
                <a:solidFill>
                  <a:srgbClr val="222222"/>
                </a:solidFill>
                <a:latin typeface="Arial"/>
                <a:cs typeface="Arial"/>
              </a:rPr>
              <a:t>protection.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8039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THIRD PARTY PHP 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379095" indent="-444500">
              <a:lnSpc>
                <a:spcPct val="112400"/>
              </a:lnSpc>
              <a:spcBef>
                <a:spcPts val="10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35" dirty="0"/>
              <a:t>Libraries </a:t>
            </a:r>
            <a:r>
              <a:rPr sz="3400" spc="100" dirty="0"/>
              <a:t>and </a:t>
            </a:r>
            <a:r>
              <a:rPr sz="3400" spc="75" dirty="0"/>
              <a:t>projects </a:t>
            </a:r>
            <a:r>
              <a:rPr sz="3400" spc="114" dirty="0"/>
              <a:t>written </a:t>
            </a:r>
            <a:r>
              <a:rPr sz="3400" spc="105" dirty="0"/>
              <a:t>in </a:t>
            </a:r>
            <a:r>
              <a:rPr sz="3400" spc="-160" dirty="0"/>
              <a:t>PHP </a:t>
            </a:r>
            <a:r>
              <a:rPr sz="3400" spc="10" dirty="0"/>
              <a:t>are </a:t>
            </a:r>
            <a:r>
              <a:rPr sz="3400" spc="110" dirty="0"/>
              <a:t>often </a:t>
            </a:r>
            <a:r>
              <a:rPr sz="3400" spc="25" dirty="0"/>
              <a:t>insecure  </a:t>
            </a:r>
            <a:r>
              <a:rPr sz="3400" spc="135" dirty="0"/>
              <a:t>due</a:t>
            </a:r>
            <a:r>
              <a:rPr sz="3400" spc="-95" dirty="0"/>
              <a:t> </a:t>
            </a:r>
            <a:r>
              <a:rPr sz="3400" spc="175" dirty="0"/>
              <a:t>to</a:t>
            </a:r>
            <a:r>
              <a:rPr sz="3400" spc="-90" dirty="0"/>
              <a:t> </a:t>
            </a:r>
            <a:r>
              <a:rPr sz="3400" spc="105" dirty="0"/>
              <a:t>the</a:t>
            </a:r>
            <a:r>
              <a:rPr sz="3400" spc="-95" dirty="0"/>
              <a:t> </a:t>
            </a:r>
            <a:r>
              <a:rPr sz="3400" spc="114" dirty="0"/>
              <a:t>problems</a:t>
            </a:r>
            <a:r>
              <a:rPr sz="3400" spc="-90" dirty="0"/>
              <a:t> </a:t>
            </a:r>
            <a:r>
              <a:rPr sz="3400" spc="150" dirty="0"/>
              <a:t>highlighted</a:t>
            </a:r>
            <a:r>
              <a:rPr sz="3400" spc="-90" dirty="0"/>
              <a:t> </a:t>
            </a:r>
            <a:r>
              <a:rPr sz="3400" spc="65" dirty="0"/>
              <a:t>above,</a:t>
            </a:r>
            <a:r>
              <a:rPr sz="3400" spc="-200" dirty="0"/>
              <a:t> </a:t>
            </a:r>
            <a:r>
              <a:rPr sz="3400" spc="50" dirty="0"/>
              <a:t>especially</a:t>
            </a:r>
            <a:r>
              <a:rPr sz="3400" spc="-90" dirty="0"/>
              <a:t> </a:t>
            </a:r>
            <a:r>
              <a:rPr sz="3400" spc="100" dirty="0"/>
              <a:t>when  </a:t>
            </a:r>
            <a:r>
              <a:rPr sz="3400" spc="150" dirty="0"/>
              <a:t>proper </a:t>
            </a:r>
            <a:r>
              <a:rPr sz="3400" spc="165" dirty="0"/>
              <a:t>web </a:t>
            </a:r>
            <a:r>
              <a:rPr sz="3400" spc="65" dirty="0"/>
              <a:t>frameworks </a:t>
            </a:r>
            <a:r>
              <a:rPr sz="3400" spc="10" dirty="0"/>
              <a:t>are </a:t>
            </a:r>
            <a:r>
              <a:rPr sz="3400" spc="145" dirty="0"/>
              <a:t>not </a:t>
            </a:r>
            <a:r>
              <a:rPr sz="3400" spc="30" dirty="0"/>
              <a:t>used. </a:t>
            </a:r>
            <a:r>
              <a:rPr sz="3400" spc="155" dirty="0"/>
              <a:t>Do </a:t>
            </a:r>
            <a:r>
              <a:rPr sz="3400" spc="145" dirty="0"/>
              <a:t>not </a:t>
            </a:r>
            <a:r>
              <a:rPr sz="3400" spc="65" dirty="0"/>
              <a:t>trust </a:t>
            </a:r>
            <a:r>
              <a:rPr sz="3400" spc="-160" dirty="0"/>
              <a:t>PHP  </a:t>
            </a:r>
            <a:r>
              <a:rPr sz="3400" spc="120" dirty="0"/>
              <a:t>code </a:t>
            </a:r>
            <a:r>
              <a:rPr sz="3400" spc="85" dirty="0"/>
              <a:t>that </a:t>
            </a:r>
            <a:r>
              <a:rPr sz="3400" spc="90" dirty="0"/>
              <a:t>you </a:t>
            </a:r>
            <a:r>
              <a:rPr sz="3400" spc="150" dirty="0"/>
              <a:t>find </a:t>
            </a:r>
            <a:r>
              <a:rPr sz="3400" spc="135" dirty="0"/>
              <a:t>on </a:t>
            </a:r>
            <a:r>
              <a:rPr sz="3400" spc="105" dirty="0"/>
              <a:t>the </a:t>
            </a:r>
            <a:r>
              <a:rPr sz="3400" spc="95" dirty="0"/>
              <a:t>web, </a:t>
            </a:r>
            <a:r>
              <a:rPr sz="3400" spc="-120" dirty="0"/>
              <a:t>as </a:t>
            </a:r>
            <a:r>
              <a:rPr sz="3400" spc="55" dirty="0"/>
              <a:t>many </a:t>
            </a:r>
            <a:r>
              <a:rPr sz="3400" spc="40" dirty="0"/>
              <a:t>security  </a:t>
            </a:r>
            <a:r>
              <a:rPr sz="3400" spc="75" dirty="0"/>
              <a:t>vulnerabilities</a:t>
            </a:r>
            <a:r>
              <a:rPr sz="3400" spc="-95" dirty="0"/>
              <a:t> </a:t>
            </a:r>
            <a:r>
              <a:rPr sz="3400" spc="5" dirty="0"/>
              <a:t>can</a:t>
            </a:r>
            <a:r>
              <a:rPr sz="3400" spc="-95" dirty="0"/>
              <a:t> </a:t>
            </a:r>
            <a:r>
              <a:rPr sz="3400" spc="135" dirty="0"/>
              <a:t>hide</a:t>
            </a:r>
            <a:r>
              <a:rPr sz="3400" spc="-95" dirty="0"/>
              <a:t> </a:t>
            </a:r>
            <a:r>
              <a:rPr sz="3400" spc="105" dirty="0"/>
              <a:t>in</a:t>
            </a:r>
            <a:r>
              <a:rPr sz="3400" spc="-95" dirty="0"/>
              <a:t> </a:t>
            </a:r>
            <a:r>
              <a:rPr sz="3400" spc="80" dirty="0"/>
              <a:t>seemingly</a:t>
            </a:r>
            <a:r>
              <a:rPr sz="3400" spc="-95" dirty="0"/>
              <a:t> </a:t>
            </a:r>
            <a:r>
              <a:rPr sz="3400" spc="95" dirty="0"/>
              <a:t>innocent</a:t>
            </a:r>
            <a:r>
              <a:rPr sz="3400" spc="-95" dirty="0"/>
              <a:t> </a:t>
            </a:r>
            <a:r>
              <a:rPr sz="3400" spc="85" dirty="0"/>
              <a:t>code.</a:t>
            </a:r>
            <a:endParaRPr sz="3400" dirty="0">
              <a:latin typeface="DejaVu Sans"/>
              <a:cs typeface="DejaVu Sans"/>
            </a:endParaRPr>
          </a:p>
          <a:p>
            <a:pPr marL="457200" marR="5080" indent="-444500">
              <a:lnSpc>
                <a:spcPct val="112300"/>
              </a:lnSpc>
              <a:spcBef>
                <a:spcPts val="2645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20" dirty="0"/>
              <a:t>Poorly </a:t>
            </a:r>
            <a:r>
              <a:rPr sz="3400" spc="114" dirty="0"/>
              <a:t>written </a:t>
            </a:r>
            <a:r>
              <a:rPr sz="3400" spc="-160" dirty="0"/>
              <a:t>PHP </a:t>
            </a:r>
            <a:r>
              <a:rPr sz="3400" spc="120" dirty="0"/>
              <a:t>code </a:t>
            </a:r>
            <a:r>
              <a:rPr sz="3400" spc="110" dirty="0"/>
              <a:t>often </a:t>
            </a:r>
            <a:r>
              <a:rPr sz="3400" spc="10" dirty="0"/>
              <a:t>results </a:t>
            </a:r>
            <a:r>
              <a:rPr sz="3400" spc="105" dirty="0"/>
              <a:t>in </a:t>
            </a:r>
            <a:r>
              <a:rPr sz="3400" spc="70" dirty="0"/>
              <a:t>warnings </a:t>
            </a:r>
            <a:r>
              <a:rPr sz="3400" spc="160" dirty="0"/>
              <a:t>being  </a:t>
            </a:r>
            <a:r>
              <a:rPr sz="3400" spc="114" dirty="0"/>
              <a:t>emitted,</a:t>
            </a:r>
            <a:r>
              <a:rPr sz="3400" spc="-200" dirty="0"/>
              <a:t> </a:t>
            </a:r>
            <a:r>
              <a:rPr sz="3400" spc="90" dirty="0"/>
              <a:t>which</a:t>
            </a:r>
            <a:r>
              <a:rPr sz="3400" spc="-95" dirty="0"/>
              <a:t> </a:t>
            </a:r>
            <a:r>
              <a:rPr sz="3400" spc="5" dirty="0"/>
              <a:t>can</a:t>
            </a:r>
            <a:r>
              <a:rPr sz="3400" spc="-95" dirty="0"/>
              <a:t> </a:t>
            </a:r>
            <a:r>
              <a:rPr sz="3400" spc="-25" dirty="0"/>
              <a:t>cause</a:t>
            </a:r>
            <a:r>
              <a:rPr sz="3400" spc="-95" dirty="0"/>
              <a:t> </a:t>
            </a:r>
            <a:r>
              <a:rPr sz="3400" spc="95" dirty="0"/>
              <a:t>problems.</a:t>
            </a:r>
            <a:r>
              <a:rPr sz="3400" spc="-260" dirty="0"/>
              <a:t> </a:t>
            </a:r>
            <a:r>
              <a:rPr sz="3400" spc="145" dirty="0"/>
              <a:t>A</a:t>
            </a:r>
            <a:r>
              <a:rPr sz="3400" spc="-160" dirty="0"/>
              <a:t> </a:t>
            </a:r>
            <a:r>
              <a:rPr sz="3400" spc="130" dirty="0"/>
              <a:t>common</a:t>
            </a:r>
            <a:r>
              <a:rPr sz="3400" spc="-95" dirty="0"/>
              <a:t> </a:t>
            </a:r>
            <a:r>
              <a:rPr sz="3400" spc="95" dirty="0"/>
              <a:t>solution</a:t>
            </a:r>
            <a:r>
              <a:rPr sz="3400" spc="-95" dirty="0"/>
              <a:t> </a:t>
            </a:r>
            <a:r>
              <a:rPr sz="3400" spc="-35" dirty="0"/>
              <a:t>is  </a:t>
            </a:r>
            <a:r>
              <a:rPr sz="3400" spc="175" dirty="0"/>
              <a:t>to</a:t>
            </a:r>
            <a:r>
              <a:rPr sz="3400" spc="-90" dirty="0"/>
              <a:t> </a:t>
            </a:r>
            <a:r>
              <a:rPr sz="3400" spc="110" dirty="0"/>
              <a:t>turn</a:t>
            </a:r>
            <a:r>
              <a:rPr sz="3400" spc="-90" dirty="0"/>
              <a:t> </a:t>
            </a:r>
            <a:r>
              <a:rPr sz="3400" spc="105" dirty="0"/>
              <a:t>off</a:t>
            </a:r>
            <a:r>
              <a:rPr sz="3400" spc="-5" dirty="0"/>
              <a:t> </a:t>
            </a:r>
            <a:r>
              <a:rPr sz="3400" spc="65" dirty="0"/>
              <a:t>all</a:t>
            </a:r>
            <a:r>
              <a:rPr sz="3400" spc="-90" dirty="0"/>
              <a:t> </a:t>
            </a:r>
            <a:r>
              <a:rPr sz="3400" spc="40" dirty="0"/>
              <a:t>notices,</a:t>
            </a:r>
            <a:r>
              <a:rPr sz="3400" spc="-190" dirty="0"/>
              <a:t> </a:t>
            </a:r>
            <a:r>
              <a:rPr sz="3400" spc="90" dirty="0"/>
              <a:t>which</a:t>
            </a:r>
            <a:r>
              <a:rPr sz="3400" spc="-90" dirty="0"/>
              <a:t> </a:t>
            </a:r>
            <a:r>
              <a:rPr sz="3400" spc="-35" dirty="0"/>
              <a:t>is</a:t>
            </a:r>
            <a:r>
              <a:rPr sz="3400" spc="-85" dirty="0"/>
              <a:t> </a:t>
            </a:r>
            <a:r>
              <a:rPr sz="3400" spc="40" dirty="0"/>
              <a:t>exactly</a:t>
            </a:r>
            <a:r>
              <a:rPr sz="3400" spc="-90" dirty="0"/>
              <a:t> </a:t>
            </a:r>
            <a:r>
              <a:rPr sz="3400" spc="105" dirty="0"/>
              <a:t>the</a:t>
            </a:r>
            <a:r>
              <a:rPr sz="3400" spc="-90" dirty="0"/>
              <a:t> </a:t>
            </a:r>
            <a:r>
              <a:rPr sz="3400" spc="130" dirty="0"/>
              <a:t>opposite</a:t>
            </a:r>
            <a:r>
              <a:rPr sz="3400" spc="-85" dirty="0"/>
              <a:t> </a:t>
            </a:r>
            <a:r>
              <a:rPr sz="3400" spc="145" dirty="0"/>
              <a:t>of</a:t>
            </a:r>
            <a:r>
              <a:rPr sz="3400" spc="-10" dirty="0"/>
              <a:t> </a:t>
            </a:r>
            <a:r>
              <a:rPr sz="3400" spc="85" dirty="0"/>
              <a:t>what  </a:t>
            </a:r>
            <a:r>
              <a:rPr sz="3400" spc="155" dirty="0"/>
              <a:t>ought</a:t>
            </a:r>
            <a:r>
              <a:rPr sz="3400" spc="-95" dirty="0"/>
              <a:t> </a:t>
            </a:r>
            <a:r>
              <a:rPr sz="3400" spc="175" dirty="0"/>
              <a:t>to</a:t>
            </a:r>
            <a:r>
              <a:rPr sz="3400" spc="-95" dirty="0"/>
              <a:t> </a:t>
            </a:r>
            <a:r>
              <a:rPr sz="3400" spc="160" dirty="0"/>
              <a:t>be</a:t>
            </a:r>
            <a:r>
              <a:rPr sz="3400" spc="-95" dirty="0"/>
              <a:t> </a:t>
            </a:r>
            <a:r>
              <a:rPr sz="3400" spc="105" dirty="0"/>
              <a:t>done,</a:t>
            </a:r>
            <a:r>
              <a:rPr sz="3400" spc="-200" dirty="0"/>
              <a:t> </a:t>
            </a:r>
            <a:r>
              <a:rPr sz="3400" spc="100" dirty="0"/>
              <a:t>and</a:t>
            </a:r>
            <a:r>
              <a:rPr sz="3400" spc="-90" dirty="0"/>
              <a:t> </a:t>
            </a:r>
            <a:r>
              <a:rPr sz="3400" spc="35" dirty="0"/>
              <a:t>leads</a:t>
            </a:r>
            <a:r>
              <a:rPr sz="3400" spc="-95" dirty="0"/>
              <a:t> </a:t>
            </a:r>
            <a:r>
              <a:rPr sz="3400" spc="175" dirty="0"/>
              <a:t>to</a:t>
            </a:r>
            <a:r>
              <a:rPr sz="3400" spc="-95" dirty="0"/>
              <a:t> </a:t>
            </a:r>
            <a:r>
              <a:rPr sz="3400" spc="60" dirty="0"/>
              <a:t>progressively</a:t>
            </a:r>
            <a:r>
              <a:rPr sz="3400" spc="-95" dirty="0"/>
              <a:t> </a:t>
            </a:r>
            <a:r>
              <a:rPr sz="3400" spc="60" dirty="0"/>
              <a:t>worse</a:t>
            </a:r>
            <a:r>
              <a:rPr sz="3400" spc="-95" dirty="0"/>
              <a:t> </a:t>
            </a:r>
            <a:r>
              <a:rPr sz="3400" spc="85" dirty="0"/>
              <a:t>code.</a:t>
            </a:r>
            <a:endParaRPr sz="34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84963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68752"/>
            <a:ext cx="12102465" cy="652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0" spc="120" baseline="-3703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50" b="1" spc="90" dirty="0">
                <a:solidFill>
                  <a:srgbClr val="222222"/>
                </a:solidFill>
                <a:latin typeface="Arial"/>
                <a:cs typeface="Arial"/>
              </a:rPr>
              <a:t>Update </a:t>
            </a:r>
            <a:r>
              <a:rPr sz="2850" b="1" spc="-1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2850" b="1" spc="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b="1" spc="45" dirty="0">
                <a:solidFill>
                  <a:srgbClr val="222222"/>
                </a:solidFill>
                <a:latin typeface="Arial"/>
                <a:cs typeface="Arial"/>
              </a:rPr>
              <a:t>regularly</a:t>
            </a:r>
            <a:endParaRPr sz="2850" dirty="0">
              <a:latin typeface="Arial"/>
              <a:cs typeface="Arial"/>
            </a:endParaRPr>
          </a:p>
          <a:p>
            <a:pPr marL="381000" marR="5080" indent="-368300">
              <a:lnSpc>
                <a:spcPct val="113500"/>
              </a:lnSpc>
              <a:spcBef>
                <a:spcPts val="2115"/>
              </a:spcBef>
            </a:pPr>
            <a:r>
              <a:rPr sz="4500" spc="120" baseline="-3703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50" b="1" spc="5" dirty="0">
                <a:solidFill>
                  <a:srgbClr val="222222"/>
                </a:solidFill>
                <a:latin typeface="Arial"/>
                <a:cs typeface="Arial"/>
              </a:rPr>
              <a:t>Check </a:t>
            </a:r>
            <a:r>
              <a:rPr sz="2850" b="1" spc="-10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2850" b="1" spc="35" dirty="0">
                <a:solidFill>
                  <a:srgbClr val="222222"/>
                </a:solidFill>
                <a:latin typeface="Arial"/>
                <a:cs typeface="Arial"/>
              </a:rPr>
              <a:t>configuration </a:t>
            </a:r>
            <a:r>
              <a:rPr sz="2850" spc="-40" dirty="0">
                <a:solidFill>
                  <a:srgbClr val="222222"/>
                </a:solidFill>
                <a:latin typeface="Arial"/>
                <a:cs typeface="Arial"/>
              </a:rPr>
              <a:t>- </a:t>
            </a:r>
            <a:r>
              <a:rPr sz="2850" spc="-1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850" spc="85" dirty="0">
                <a:solidFill>
                  <a:srgbClr val="222222"/>
                </a:solidFill>
                <a:latin typeface="Arial"/>
                <a:cs typeface="Arial"/>
              </a:rPr>
              <a:t>behaviour </a:t>
            </a:r>
            <a:r>
              <a:rPr sz="2850" spc="12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850" spc="-130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2850" spc="-3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2850" spc="70" dirty="0">
                <a:solidFill>
                  <a:srgbClr val="222222"/>
                </a:solidFill>
                <a:latin typeface="Arial"/>
                <a:cs typeface="Arial"/>
              </a:rPr>
              <a:t>strongly </a:t>
            </a:r>
            <a:r>
              <a:rPr sz="2850" spc="65" dirty="0">
                <a:solidFill>
                  <a:srgbClr val="222222"/>
                </a:solidFill>
                <a:latin typeface="Arial"/>
                <a:cs typeface="Arial"/>
              </a:rPr>
              <a:t>affected  </a:t>
            </a:r>
            <a:r>
              <a:rPr sz="2850" spc="120" dirty="0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80" dirty="0">
                <a:solidFill>
                  <a:srgbClr val="222222"/>
                </a:solidFill>
                <a:latin typeface="Arial"/>
                <a:cs typeface="Arial"/>
              </a:rPr>
              <a:t>configuration,</a:t>
            </a:r>
            <a:r>
              <a:rPr sz="2850" spc="-1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80" dirty="0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5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4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25" dirty="0">
                <a:solidFill>
                  <a:srgbClr val="222222"/>
                </a:solidFill>
                <a:latin typeface="Arial"/>
                <a:cs typeface="Arial"/>
              </a:rPr>
              <a:t>done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10" dirty="0">
                <a:solidFill>
                  <a:srgbClr val="222222"/>
                </a:solidFill>
                <a:latin typeface="Arial"/>
                <a:cs typeface="Arial"/>
              </a:rPr>
              <a:t>through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9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25" dirty="0">
                <a:solidFill>
                  <a:srgbClr val="222222"/>
                </a:solidFill>
                <a:latin typeface="Arial"/>
                <a:cs typeface="Arial"/>
              </a:rPr>
              <a:t>"php.ini"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65" dirty="0">
                <a:solidFill>
                  <a:srgbClr val="222222"/>
                </a:solidFill>
                <a:latin typeface="Arial"/>
                <a:cs typeface="Arial"/>
              </a:rPr>
              <a:t>file,</a:t>
            </a:r>
            <a:r>
              <a:rPr sz="2850" spc="-2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70" dirty="0">
                <a:solidFill>
                  <a:srgbClr val="222222"/>
                </a:solidFill>
                <a:latin typeface="Arial"/>
                <a:cs typeface="Arial"/>
              </a:rPr>
              <a:t>Apache  </a:t>
            </a:r>
            <a:r>
              <a:rPr sz="2850" spc="90" dirty="0">
                <a:solidFill>
                  <a:srgbClr val="222222"/>
                </a:solidFill>
                <a:latin typeface="Arial"/>
                <a:cs typeface="Arial"/>
              </a:rPr>
              <a:t>configuration </a:t>
            </a:r>
            <a:r>
              <a:rPr sz="2850" spc="55" dirty="0">
                <a:solidFill>
                  <a:srgbClr val="222222"/>
                </a:solidFill>
                <a:latin typeface="Arial"/>
                <a:cs typeface="Arial"/>
              </a:rPr>
              <a:t>directives </a:t>
            </a:r>
            <a:r>
              <a:rPr sz="2850" spc="8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850" spc="100" dirty="0">
                <a:solidFill>
                  <a:srgbClr val="222222"/>
                </a:solidFill>
                <a:latin typeface="Arial"/>
                <a:cs typeface="Arial"/>
              </a:rPr>
              <a:t>runtime </a:t>
            </a:r>
            <a:r>
              <a:rPr sz="2850" spc="20" dirty="0">
                <a:solidFill>
                  <a:srgbClr val="222222"/>
                </a:solidFill>
                <a:latin typeface="Arial"/>
                <a:cs typeface="Arial"/>
              </a:rPr>
              <a:t>mechanisms. </a:t>
            </a:r>
            <a:r>
              <a:rPr sz="2850" spc="5" dirty="0">
                <a:solidFill>
                  <a:srgbClr val="222222"/>
                </a:solidFill>
                <a:latin typeface="Arial"/>
                <a:cs typeface="Arial"/>
              </a:rPr>
              <a:t>There </a:t>
            </a:r>
            <a:r>
              <a:rPr sz="2850" spc="10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2850" spc="50" dirty="0">
                <a:solidFill>
                  <a:srgbClr val="222222"/>
                </a:solidFill>
                <a:latin typeface="Arial"/>
                <a:cs typeface="Arial"/>
              </a:rPr>
              <a:t>many  </a:t>
            </a:r>
            <a:r>
              <a:rPr sz="2850" spc="35" dirty="0">
                <a:solidFill>
                  <a:srgbClr val="222222"/>
                </a:solidFill>
                <a:latin typeface="Arial"/>
                <a:cs typeface="Arial"/>
              </a:rPr>
              <a:t>security </a:t>
            </a:r>
            <a:r>
              <a:rPr sz="2850" spc="75" dirty="0">
                <a:solidFill>
                  <a:srgbClr val="222222"/>
                </a:solidFill>
                <a:latin typeface="Arial"/>
                <a:cs typeface="Arial"/>
              </a:rPr>
              <a:t>related </a:t>
            </a:r>
            <a:r>
              <a:rPr sz="2850" spc="90" dirty="0">
                <a:solidFill>
                  <a:srgbClr val="222222"/>
                </a:solidFill>
                <a:latin typeface="Arial"/>
                <a:cs typeface="Arial"/>
              </a:rPr>
              <a:t>configuration</a:t>
            </a:r>
            <a:r>
              <a:rPr sz="2850" spc="-3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80" dirty="0">
                <a:solidFill>
                  <a:srgbClr val="222222"/>
                </a:solidFill>
                <a:latin typeface="Arial"/>
                <a:cs typeface="Arial"/>
              </a:rPr>
              <a:t>options.</a:t>
            </a:r>
            <a:endParaRPr sz="2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4500" spc="120" baseline="-3703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500" spc="547" baseline="-3703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850" spc="-13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05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80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4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28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00" dirty="0">
                <a:solidFill>
                  <a:srgbClr val="222222"/>
                </a:solidFill>
                <a:latin typeface="Arial"/>
                <a:cs typeface="Arial"/>
              </a:rPr>
              <a:t>configured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5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75" dirty="0">
                <a:solidFill>
                  <a:srgbClr val="222222"/>
                </a:solidFill>
                <a:latin typeface="Arial"/>
                <a:cs typeface="Arial"/>
              </a:rPr>
              <a:t>run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222222"/>
                </a:solidFill>
                <a:latin typeface="Arial"/>
                <a:cs typeface="Arial"/>
              </a:rPr>
              <a:t>using</a:t>
            </a:r>
            <a:r>
              <a:rPr sz="28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-4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75" dirty="0">
                <a:solidFill>
                  <a:srgbClr val="222222"/>
                </a:solidFill>
                <a:latin typeface="Arial"/>
                <a:cs typeface="Arial"/>
              </a:rPr>
              <a:t>'</a:t>
            </a:r>
            <a:r>
              <a:rPr sz="2850" b="1" spc="75" dirty="0">
                <a:solidFill>
                  <a:srgbClr val="222222"/>
                </a:solidFill>
                <a:latin typeface="Arial"/>
                <a:cs typeface="Arial"/>
              </a:rPr>
              <a:t>SetHandler</a:t>
            </a:r>
            <a:r>
              <a:rPr sz="2850" spc="75" dirty="0">
                <a:solidFill>
                  <a:srgbClr val="222222"/>
                </a:solidFill>
                <a:latin typeface="Arial"/>
                <a:cs typeface="Arial"/>
              </a:rPr>
              <a:t>'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65" dirty="0">
                <a:solidFill>
                  <a:srgbClr val="222222"/>
                </a:solidFill>
                <a:latin typeface="Arial"/>
                <a:cs typeface="Arial"/>
              </a:rPr>
              <a:t>directive.</a:t>
            </a:r>
            <a:endParaRPr sz="2850" dirty="0">
              <a:latin typeface="Arial"/>
              <a:cs typeface="Arial"/>
            </a:endParaRPr>
          </a:p>
          <a:p>
            <a:pPr marL="381000" marR="462915">
              <a:lnSpc>
                <a:spcPts val="3900"/>
              </a:lnSpc>
              <a:spcBef>
                <a:spcPts val="180"/>
              </a:spcBef>
            </a:pPr>
            <a:r>
              <a:rPr sz="2850" spc="2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2850" spc="50" dirty="0">
                <a:solidFill>
                  <a:srgbClr val="222222"/>
                </a:solidFill>
                <a:latin typeface="Arial"/>
                <a:cs typeface="Arial"/>
              </a:rPr>
              <a:t>many </a:t>
            </a:r>
            <a:r>
              <a:rPr sz="2850" dirty="0">
                <a:solidFill>
                  <a:srgbClr val="222222"/>
                </a:solidFill>
                <a:latin typeface="Arial"/>
                <a:cs typeface="Arial"/>
              </a:rPr>
              <a:t>instances, </a:t>
            </a:r>
            <a:r>
              <a:rPr sz="2850" spc="125" dirty="0">
                <a:solidFill>
                  <a:srgbClr val="222222"/>
                </a:solidFill>
                <a:latin typeface="Arial"/>
                <a:cs typeface="Arial"/>
              </a:rPr>
              <a:t>it </a:t>
            </a:r>
            <a:r>
              <a:rPr sz="2850" spc="-3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2850" spc="105" dirty="0">
                <a:solidFill>
                  <a:srgbClr val="222222"/>
                </a:solidFill>
                <a:latin typeface="Arial"/>
                <a:cs typeface="Arial"/>
              </a:rPr>
              <a:t>wrongly </a:t>
            </a:r>
            <a:r>
              <a:rPr sz="2850" spc="100" dirty="0">
                <a:solidFill>
                  <a:srgbClr val="222222"/>
                </a:solidFill>
                <a:latin typeface="Arial"/>
                <a:cs typeface="Arial"/>
              </a:rPr>
              <a:t>configured </a:t>
            </a:r>
            <a:r>
              <a:rPr sz="2850" spc="60" dirty="0">
                <a:solidFill>
                  <a:srgbClr val="222222"/>
                </a:solidFill>
                <a:latin typeface="Arial"/>
                <a:cs typeface="Arial"/>
              </a:rPr>
              <a:t>using </a:t>
            </a:r>
            <a:r>
              <a:rPr sz="2850" spc="20" dirty="0">
                <a:solidFill>
                  <a:srgbClr val="222222"/>
                </a:solidFill>
                <a:latin typeface="Arial"/>
                <a:cs typeface="Arial"/>
              </a:rPr>
              <a:t>an </a:t>
            </a:r>
            <a:r>
              <a:rPr sz="2850" spc="125" dirty="0">
                <a:solidFill>
                  <a:srgbClr val="222222"/>
                </a:solidFill>
                <a:latin typeface="Arial"/>
                <a:cs typeface="Arial"/>
              </a:rPr>
              <a:t>'AddHander'  </a:t>
            </a:r>
            <a:r>
              <a:rPr sz="2850" spc="65" dirty="0">
                <a:solidFill>
                  <a:srgbClr val="222222"/>
                </a:solidFill>
                <a:latin typeface="Arial"/>
                <a:cs typeface="Arial"/>
              </a:rPr>
              <a:t>directive. </a:t>
            </a:r>
            <a:r>
              <a:rPr sz="2850" spc="-35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sz="2850" spc="40" dirty="0">
                <a:solidFill>
                  <a:srgbClr val="222222"/>
                </a:solidFill>
                <a:latin typeface="Arial"/>
                <a:cs typeface="Arial"/>
              </a:rPr>
              <a:t>works, </a:t>
            </a:r>
            <a:r>
              <a:rPr sz="2850" spc="150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2850" spc="15" dirty="0">
                <a:solidFill>
                  <a:srgbClr val="222222"/>
                </a:solidFill>
                <a:latin typeface="Arial"/>
                <a:cs typeface="Arial"/>
              </a:rPr>
              <a:t>also </a:t>
            </a:r>
            <a:r>
              <a:rPr sz="2850" spc="5" dirty="0">
                <a:solidFill>
                  <a:srgbClr val="222222"/>
                </a:solidFill>
                <a:latin typeface="Arial"/>
                <a:cs typeface="Arial"/>
              </a:rPr>
              <a:t>makes </a:t>
            </a:r>
            <a:r>
              <a:rPr sz="2850" spc="100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2850" spc="40" dirty="0">
                <a:solidFill>
                  <a:srgbClr val="222222"/>
                </a:solidFill>
                <a:latin typeface="Arial"/>
                <a:cs typeface="Arial"/>
              </a:rPr>
              <a:t>files </a:t>
            </a:r>
            <a:r>
              <a:rPr sz="2850" spc="60" dirty="0">
                <a:solidFill>
                  <a:srgbClr val="222222"/>
                </a:solidFill>
                <a:latin typeface="Arial"/>
                <a:cs typeface="Arial"/>
              </a:rPr>
              <a:t>executable </a:t>
            </a:r>
            <a:r>
              <a:rPr sz="2850" spc="-10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850" spc="-130" dirty="0">
                <a:solidFill>
                  <a:srgbClr val="222222"/>
                </a:solidFill>
                <a:latin typeface="Arial"/>
                <a:cs typeface="Arial"/>
              </a:rPr>
              <a:t>PHP  </a:t>
            </a:r>
            <a:r>
              <a:rPr sz="2850" spc="105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-40" dirty="0">
                <a:solidFill>
                  <a:srgbClr val="222222"/>
                </a:solidFill>
                <a:latin typeface="Arial"/>
                <a:cs typeface="Arial"/>
              </a:rPr>
              <a:t>-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1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222222"/>
                </a:solidFill>
                <a:latin typeface="Arial"/>
                <a:cs typeface="Arial"/>
              </a:rPr>
              <a:t>example,</a:t>
            </a:r>
            <a:r>
              <a:rPr sz="2850" spc="-1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-4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90" dirty="0">
                <a:solidFill>
                  <a:srgbClr val="222222"/>
                </a:solidFill>
                <a:latin typeface="Arial"/>
                <a:cs typeface="Arial"/>
              </a:rPr>
              <a:t>file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222222"/>
                </a:solidFill>
                <a:latin typeface="Arial"/>
                <a:cs typeface="Arial"/>
              </a:rPr>
              <a:t>name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14" dirty="0">
                <a:solidFill>
                  <a:srgbClr val="222222"/>
                </a:solidFill>
                <a:latin typeface="Arial"/>
                <a:cs typeface="Arial"/>
              </a:rPr>
              <a:t>"foo.php.txt"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14" dirty="0">
                <a:solidFill>
                  <a:srgbClr val="222222"/>
                </a:solidFill>
                <a:latin typeface="Arial"/>
                <a:cs typeface="Arial"/>
              </a:rPr>
              <a:t>will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4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28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05" dirty="0">
                <a:solidFill>
                  <a:srgbClr val="222222"/>
                </a:solidFill>
                <a:latin typeface="Arial"/>
                <a:cs typeface="Arial"/>
              </a:rPr>
              <a:t>handled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-10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8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-130" dirty="0">
                <a:solidFill>
                  <a:srgbClr val="222222"/>
                </a:solidFill>
                <a:latin typeface="Arial"/>
                <a:cs typeface="Arial"/>
              </a:rPr>
              <a:t>PHP  </a:t>
            </a:r>
            <a:r>
              <a:rPr sz="2850" spc="70" dirty="0">
                <a:solidFill>
                  <a:srgbClr val="222222"/>
                </a:solidFill>
                <a:latin typeface="Arial"/>
                <a:cs typeface="Arial"/>
              </a:rPr>
              <a:t>code, </a:t>
            </a:r>
            <a:r>
              <a:rPr sz="2850" spc="80" dirty="0">
                <a:solidFill>
                  <a:srgbClr val="222222"/>
                </a:solidFill>
                <a:latin typeface="Arial"/>
                <a:cs typeface="Arial"/>
              </a:rPr>
              <a:t>which </a:t>
            </a:r>
            <a:r>
              <a:rPr sz="2850" spc="5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2850" spc="140" dirty="0">
                <a:solidFill>
                  <a:srgbClr val="222222"/>
                </a:solidFill>
                <a:latin typeface="Arial"/>
                <a:cs typeface="Arial"/>
              </a:rPr>
              <a:t>be </a:t>
            </a:r>
            <a:r>
              <a:rPr sz="2850" spc="-4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850" spc="40" dirty="0">
                <a:solidFill>
                  <a:srgbClr val="222222"/>
                </a:solidFill>
                <a:latin typeface="Arial"/>
                <a:cs typeface="Arial"/>
              </a:rPr>
              <a:t>very </a:t>
            </a:r>
            <a:r>
              <a:rPr sz="2850" spc="20" dirty="0">
                <a:solidFill>
                  <a:srgbClr val="222222"/>
                </a:solidFill>
                <a:latin typeface="Arial"/>
                <a:cs typeface="Arial"/>
              </a:rPr>
              <a:t>serious </a:t>
            </a:r>
            <a:r>
              <a:rPr sz="2850" spc="95" dirty="0">
                <a:solidFill>
                  <a:srgbClr val="222222"/>
                </a:solidFill>
                <a:latin typeface="Arial"/>
                <a:cs typeface="Arial"/>
              </a:rPr>
              <a:t>remote </a:t>
            </a:r>
            <a:r>
              <a:rPr sz="2850" spc="65" dirty="0">
                <a:solidFill>
                  <a:srgbClr val="222222"/>
                </a:solidFill>
                <a:latin typeface="Arial"/>
                <a:cs typeface="Arial"/>
              </a:rPr>
              <a:t>execution </a:t>
            </a:r>
            <a:r>
              <a:rPr sz="2850" spc="80" dirty="0">
                <a:solidFill>
                  <a:srgbClr val="222222"/>
                </a:solidFill>
                <a:latin typeface="Arial"/>
                <a:cs typeface="Arial"/>
              </a:rPr>
              <a:t>vulnerability </a:t>
            </a:r>
            <a:r>
              <a:rPr sz="2850" spc="100" dirty="0">
                <a:solidFill>
                  <a:srgbClr val="222222"/>
                </a:solidFill>
                <a:latin typeface="Arial"/>
                <a:cs typeface="Arial"/>
              </a:rPr>
              <a:t>if  </a:t>
            </a:r>
            <a:r>
              <a:rPr sz="2850" spc="114" dirty="0">
                <a:solidFill>
                  <a:srgbClr val="222222"/>
                </a:solidFill>
                <a:latin typeface="Arial"/>
                <a:cs typeface="Arial"/>
              </a:rPr>
              <a:t>"foo.php.txt" </a:t>
            </a:r>
            <a:r>
              <a:rPr sz="2850" spc="-15" dirty="0">
                <a:solidFill>
                  <a:srgbClr val="222222"/>
                </a:solidFill>
                <a:latin typeface="Arial"/>
                <a:cs typeface="Arial"/>
              </a:rPr>
              <a:t>was </a:t>
            </a:r>
            <a:r>
              <a:rPr sz="2850" spc="125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2850" spc="120" dirty="0">
                <a:solidFill>
                  <a:srgbClr val="222222"/>
                </a:solidFill>
                <a:latin typeface="Arial"/>
                <a:cs typeface="Arial"/>
              </a:rPr>
              <a:t>intended </a:t>
            </a:r>
            <a:r>
              <a:rPr sz="2850" spc="15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850" spc="140" dirty="0">
                <a:solidFill>
                  <a:srgbClr val="222222"/>
                </a:solidFill>
                <a:latin typeface="Arial"/>
                <a:cs typeface="Arial"/>
              </a:rPr>
              <a:t>be </a:t>
            </a:r>
            <a:r>
              <a:rPr sz="2850" spc="70" dirty="0">
                <a:solidFill>
                  <a:srgbClr val="222222"/>
                </a:solidFill>
                <a:latin typeface="Arial"/>
                <a:cs typeface="Arial"/>
              </a:rPr>
              <a:t>executed </a:t>
            </a:r>
            <a:r>
              <a:rPr sz="2850" spc="12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2850" spc="35" dirty="0">
                <a:solidFill>
                  <a:srgbClr val="222222"/>
                </a:solidFill>
                <a:latin typeface="Arial"/>
                <a:cs typeface="Arial"/>
              </a:rPr>
              <a:t>came </a:t>
            </a:r>
            <a:r>
              <a:rPr sz="2850" spc="105" dirty="0">
                <a:solidFill>
                  <a:srgbClr val="222222"/>
                </a:solidFill>
                <a:latin typeface="Arial"/>
                <a:cs typeface="Arial"/>
              </a:rPr>
              <a:t>from </a:t>
            </a:r>
            <a:r>
              <a:rPr sz="2850" spc="-40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2850" spc="55" dirty="0">
                <a:solidFill>
                  <a:srgbClr val="222222"/>
                </a:solidFill>
                <a:latin typeface="Arial"/>
                <a:cs typeface="Arial"/>
              </a:rPr>
              <a:t>malicious </a:t>
            </a:r>
            <a:r>
              <a:rPr sz="2850" spc="90" dirty="0">
                <a:solidFill>
                  <a:srgbClr val="222222"/>
                </a:solidFill>
                <a:latin typeface="Arial"/>
                <a:cs typeface="Arial"/>
              </a:rPr>
              <a:t>file</a:t>
            </a:r>
            <a:r>
              <a:rPr sz="2850" spc="-2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50" spc="100" dirty="0">
                <a:solidFill>
                  <a:srgbClr val="222222"/>
                </a:solidFill>
                <a:latin typeface="Arial"/>
                <a:cs typeface="Arial"/>
              </a:rPr>
              <a:t>upload.</a:t>
            </a:r>
            <a:endParaRPr sz="28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14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8420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57881"/>
            <a:ext cx="11854180" cy="650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75" spc="165" baseline="-512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b="1" spc="50" dirty="0">
                <a:solidFill>
                  <a:srgbClr val="222222"/>
                </a:solidFill>
                <a:latin typeface="Arial"/>
                <a:cs typeface="Arial"/>
              </a:rPr>
              <a:t>Untrusted</a:t>
            </a:r>
            <a:r>
              <a:rPr sz="3100" b="1" spc="229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b="1" spc="85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endParaRPr sz="3100" dirty="0">
              <a:latin typeface="Arial"/>
              <a:cs typeface="Arial"/>
            </a:endParaRPr>
          </a:p>
          <a:p>
            <a:pPr marL="863600" marR="5080" indent="-406400">
              <a:lnSpc>
                <a:spcPct val="112400"/>
              </a:lnSpc>
              <a:spcBef>
                <a:spcPts val="2315"/>
              </a:spcBef>
            </a:pPr>
            <a:r>
              <a:rPr sz="4875" spc="165" baseline="-512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spc="135" dirty="0">
                <a:solidFill>
                  <a:srgbClr val="222222"/>
                </a:solidFill>
                <a:latin typeface="Arial"/>
                <a:cs typeface="Arial"/>
              </a:rPr>
              <a:t>All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1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100" spc="-3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3100" spc="114" dirty="0">
                <a:solidFill>
                  <a:srgbClr val="222222"/>
                </a:solidFill>
                <a:latin typeface="Arial"/>
                <a:cs typeface="Arial"/>
              </a:rPr>
              <a:t>product,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3100" spc="105" dirty="0">
                <a:solidFill>
                  <a:srgbClr val="222222"/>
                </a:solidFill>
                <a:latin typeface="Arial"/>
                <a:cs typeface="Arial"/>
              </a:rPr>
              <a:t>subproduct,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user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input </a:t>
            </a:r>
            <a:r>
              <a:rPr sz="31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to  </a:t>
            </a:r>
            <a:r>
              <a:rPr sz="3100" b="1" spc="100" dirty="0">
                <a:solidFill>
                  <a:srgbClr val="C41C2D"/>
                </a:solidFill>
                <a:latin typeface="Arial"/>
                <a:cs typeface="Arial"/>
              </a:rPr>
              <a:t>NOT</a:t>
            </a:r>
            <a:r>
              <a:rPr sz="3100" b="1" spc="-155" dirty="0">
                <a:solidFill>
                  <a:srgbClr val="C41C2D"/>
                </a:solidFill>
                <a:latin typeface="Arial"/>
                <a:cs typeface="Arial"/>
              </a:rPr>
              <a:t> </a:t>
            </a:r>
            <a:r>
              <a:rPr sz="3100" b="1" spc="150" dirty="0">
                <a:solidFill>
                  <a:srgbClr val="C41C2D"/>
                </a:solidFill>
                <a:latin typeface="Arial"/>
                <a:cs typeface="Arial"/>
              </a:rPr>
              <a:t>be</a:t>
            </a:r>
            <a:r>
              <a:rPr sz="3100" b="1" spc="-75" dirty="0">
                <a:solidFill>
                  <a:srgbClr val="C41C2D"/>
                </a:solidFill>
                <a:latin typeface="Arial"/>
                <a:cs typeface="Arial"/>
              </a:rPr>
              <a:t> </a:t>
            </a:r>
            <a:r>
              <a:rPr sz="3100" b="1" spc="40" dirty="0">
                <a:solidFill>
                  <a:srgbClr val="C41C2D"/>
                </a:solidFill>
                <a:latin typeface="Arial"/>
                <a:cs typeface="Arial"/>
              </a:rPr>
              <a:t>trusted</a:t>
            </a:r>
            <a:r>
              <a:rPr sz="3100" spc="4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r>
              <a:rPr sz="3100" spc="-2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5" dirty="0">
                <a:solidFill>
                  <a:srgbClr val="222222"/>
                </a:solidFill>
                <a:latin typeface="Arial"/>
                <a:cs typeface="Arial"/>
              </a:rPr>
              <a:t>They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40" dirty="0">
                <a:solidFill>
                  <a:srgbClr val="222222"/>
                </a:solidFill>
                <a:latin typeface="Arial"/>
                <a:cs typeface="Arial"/>
              </a:rPr>
              <a:t>have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either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65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b="1" spc="75" dirty="0">
                <a:solidFill>
                  <a:srgbClr val="222222"/>
                </a:solidFill>
                <a:latin typeface="Arial"/>
                <a:cs typeface="Arial"/>
              </a:rPr>
              <a:t>validated</a:t>
            </a:r>
            <a:r>
              <a:rPr sz="3100" spc="75" dirty="0">
                <a:solidFill>
                  <a:srgbClr val="222222"/>
                </a:solidFill>
                <a:latin typeface="Arial"/>
                <a:cs typeface="Arial"/>
              </a:rPr>
              <a:t>,</a:t>
            </a:r>
            <a:r>
              <a:rPr sz="3100" spc="-1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using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the  </a:t>
            </a:r>
            <a:r>
              <a:rPr sz="3100" spc="75" dirty="0">
                <a:solidFill>
                  <a:srgbClr val="222222"/>
                </a:solidFill>
                <a:latin typeface="Arial"/>
                <a:cs typeface="Arial"/>
              </a:rPr>
              <a:t>correct </a:t>
            </a:r>
            <a:r>
              <a:rPr sz="3100" spc="130" dirty="0">
                <a:solidFill>
                  <a:srgbClr val="222222"/>
                </a:solidFill>
                <a:latin typeface="Arial"/>
                <a:cs typeface="Arial"/>
              </a:rPr>
              <a:t>methodology,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3100" b="1" spc="80" dirty="0">
                <a:solidFill>
                  <a:srgbClr val="222222"/>
                </a:solidFill>
                <a:latin typeface="Arial"/>
                <a:cs typeface="Arial"/>
              </a:rPr>
              <a:t>filtered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sz="3100" spc="120" dirty="0">
                <a:solidFill>
                  <a:srgbClr val="222222"/>
                </a:solidFill>
                <a:latin typeface="Arial"/>
                <a:cs typeface="Arial"/>
              </a:rPr>
              <a:t>before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considering </a:t>
            </a:r>
            <a:r>
              <a:rPr sz="3100" spc="130" dirty="0">
                <a:solidFill>
                  <a:srgbClr val="222222"/>
                </a:solidFill>
                <a:latin typeface="Arial"/>
                <a:cs typeface="Arial"/>
              </a:rPr>
              <a:t>them 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untainted.</a:t>
            </a:r>
            <a:endParaRPr sz="31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930"/>
              </a:spcBef>
            </a:pPr>
            <a:r>
              <a:rPr sz="4875" spc="165" baseline="-5128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875" spc="630" baseline="-5128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100" spc="45" dirty="0">
                <a:solidFill>
                  <a:srgbClr val="222222"/>
                </a:solidFill>
                <a:latin typeface="Arial"/>
                <a:cs typeface="Arial"/>
              </a:rPr>
              <a:t>Super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05" dirty="0">
                <a:solidFill>
                  <a:srgbClr val="222222"/>
                </a:solidFill>
                <a:latin typeface="Arial"/>
                <a:cs typeface="Arial"/>
              </a:rPr>
              <a:t>globals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1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65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trusted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1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0" dirty="0">
                <a:solidFill>
                  <a:srgbClr val="2489BF"/>
                </a:solidFill>
                <a:latin typeface="Courier New"/>
                <a:cs typeface="Courier New"/>
              </a:rPr>
              <a:t>$_SERVER,</a:t>
            </a:r>
            <a:endParaRPr sz="3100" dirty="0">
              <a:latin typeface="Courier New"/>
              <a:cs typeface="Courier New"/>
            </a:endParaRPr>
          </a:p>
          <a:p>
            <a:pPr marL="863600" marR="207645">
              <a:lnSpc>
                <a:spcPts val="4200"/>
              </a:lnSpc>
              <a:spcBef>
                <a:spcPts val="190"/>
              </a:spcBef>
            </a:pPr>
            <a:r>
              <a:rPr sz="3100" spc="10" dirty="0">
                <a:solidFill>
                  <a:srgbClr val="2489BF"/>
                </a:solidFill>
                <a:latin typeface="Courier New"/>
                <a:cs typeface="Courier New"/>
              </a:rPr>
              <a:t>$_GET, $_POST, $_REQUEST, </a:t>
            </a:r>
            <a:r>
              <a:rPr sz="3100" spc="15" dirty="0">
                <a:solidFill>
                  <a:srgbClr val="2489BF"/>
                </a:solidFill>
                <a:latin typeface="Courier New"/>
                <a:cs typeface="Courier New"/>
              </a:rPr>
              <a:t>$_FILES</a:t>
            </a:r>
            <a:r>
              <a:rPr sz="3100" spc="-1240" dirty="0">
                <a:solidFill>
                  <a:srgbClr val="2489BF"/>
                </a:solidFill>
                <a:latin typeface="Courier New"/>
                <a:cs typeface="Courier New"/>
              </a:rPr>
              <a:t>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100" spc="5" dirty="0">
                <a:solidFill>
                  <a:srgbClr val="2489BF"/>
                </a:solidFill>
                <a:latin typeface="Courier New"/>
                <a:cs typeface="Courier New"/>
              </a:rPr>
              <a:t>$_COOKIE</a:t>
            </a:r>
            <a:r>
              <a:rPr sz="3100" spc="5" dirty="0">
                <a:solidFill>
                  <a:srgbClr val="222222"/>
                </a:solidFill>
                <a:latin typeface="Arial"/>
                <a:cs typeface="Arial"/>
              </a:rPr>
              <a:t>. 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3100" spc="70" dirty="0">
                <a:solidFill>
                  <a:srgbClr val="222222"/>
                </a:solidFill>
                <a:latin typeface="Arial"/>
                <a:cs typeface="Arial"/>
              </a:rPr>
              <a:t>all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sz="3100" spc="10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3100" spc="15" dirty="0">
                <a:solidFill>
                  <a:srgbClr val="2489BF"/>
                </a:solidFill>
                <a:latin typeface="Courier New"/>
                <a:cs typeface="Courier New"/>
              </a:rPr>
              <a:t>$_SERVER </a:t>
            </a:r>
            <a:r>
              <a:rPr sz="3100" spc="20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3100" spc="165" dirty="0">
                <a:solidFill>
                  <a:srgbClr val="222222"/>
                </a:solidFill>
                <a:latin typeface="Arial"/>
                <a:cs typeface="Arial"/>
              </a:rPr>
              <a:t>be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faked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by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100" spc="-20" dirty="0">
                <a:solidFill>
                  <a:srgbClr val="222222"/>
                </a:solidFill>
                <a:latin typeface="Arial"/>
                <a:cs typeface="Arial"/>
              </a:rPr>
              <a:t>user,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3100" spc="-30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considerable </a:t>
            </a:r>
            <a:r>
              <a:rPr sz="3100" spc="114" dirty="0">
                <a:solidFill>
                  <a:srgbClr val="222222"/>
                </a:solidFill>
                <a:latin typeface="Arial"/>
                <a:cs typeface="Arial"/>
              </a:rPr>
              <a:t>amount </a:t>
            </a:r>
            <a:r>
              <a:rPr sz="3100" spc="10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it </a:t>
            </a:r>
            <a:r>
              <a:rPr sz="3100" dirty="0">
                <a:solidFill>
                  <a:srgbClr val="222222"/>
                </a:solidFill>
                <a:latin typeface="Arial"/>
                <a:cs typeface="Arial"/>
              </a:rPr>
              <a:t>can,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particularly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100" spc="55" dirty="0">
                <a:solidFill>
                  <a:srgbClr val="222222"/>
                </a:solidFill>
                <a:latin typeface="Arial"/>
                <a:cs typeface="Arial"/>
              </a:rPr>
              <a:t>specially 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everything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100" spc="45" dirty="0">
                <a:solidFill>
                  <a:srgbClr val="222222"/>
                </a:solidFill>
                <a:latin typeface="Arial"/>
                <a:cs typeface="Arial"/>
              </a:rPr>
              <a:t>deals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with </a:t>
            </a:r>
            <a:r>
              <a:rPr sz="3100" spc="-100" dirty="0">
                <a:solidFill>
                  <a:srgbClr val="222222"/>
                </a:solidFill>
                <a:latin typeface="Arial"/>
                <a:cs typeface="Arial"/>
              </a:rPr>
              <a:t>HTTP </a:t>
            </a:r>
            <a:r>
              <a:rPr sz="3100" spc="55" dirty="0">
                <a:solidFill>
                  <a:srgbClr val="222222"/>
                </a:solidFill>
                <a:latin typeface="Arial"/>
                <a:cs typeface="Arial"/>
              </a:rPr>
              <a:t>headers </a:t>
            </a:r>
            <a:r>
              <a:rPr sz="3100" spc="60" dirty="0">
                <a:solidFill>
                  <a:srgbClr val="222222"/>
                </a:solidFill>
                <a:latin typeface="Arial"/>
                <a:cs typeface="Arial"/>
              </a:rPr>
              <a:t>(they </a:t>
            </a:r>
            <a:r>
              <a:rPr sz="3100" spc="40" dirty="0">
                <a:solidFill>
                  <a:srgbClr val="222222"/>
                </a:solidFill>
                <a:latin typeface="Arial"/>
                <a:cs typeface="Arial"/>
              </a:rPr>
              <a:t>start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with  </a:t>
            </a:r>
            <a:r>
              <a:rPr sz="3100" spc="-95" dirty="0">
                <a:solidFill>
                  <a:srgbClr val="222222"/>
                </a:solidFill>
                <a:latin typeface="Arial"/>
                <a:cs typeface="Arial"/>
              </a:rPr>
              <a:t>HTTP_).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396" y="1106447"/>
            <a:ext cx="8343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3396" y="1994635"/>
            <a:ext cx="12071985" cy="6443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25" spc="120" baseline="-352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00" b="1" spc="15" dirty="0">
                <a:solidFill>
                  <a:srgbClr val="222222"/>
                </a:solidFill>
                <a:latin typeface="Arial"/>
                <a:cs typeface="Arial"/>
              </a:rPr>
              <a:t>File</a:t>
            </a:r>
            <a:r>
              <a:rPr sz="3000" b="1" spc="25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b="1" spc="20" dirty="0">
                <a:solidFill>
                  <a:srgbClr val="222222"/>
                </a:solidFill>
                <a:latin typeface="Arial"/>
                <a:cs typeface="Arial"/>
              </a:rPr>
              <a:t>uploads</a:t>
            </a:r>
            <a:endParaRPr sz="3000" dirty="0">
              <a:latin typeface="Arial"/>
              <a:cs typeface="Arial"/>
            </a:endParaRPr>
          </a:p>
          <a:p>
            <a:pPr marL="850900" marR="343535" indent="-393700">
              <a:lnSpc>
                <a:spcPct val="112400"/>
              </a:lnSpc>
              <a:spcBef>
                <a:spcPts val="2350"/>
              </a:spcBef>
            </a:pPr>
            <a:r>
              <a:rPr sz="4725" spc="120" baseline="-352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Files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received </a:t>
            </a:r>
            <a:r>
              <a:rPr sz="3000" spc="105" dirty="0">
                <a:solidFill>
                  <a:srgbClr val="222222"/>
                </a:solidFill>
                <a:latin typeface="Arial"/>
                <a:cs typeface="Arial"/>
              </a:rPr>
              <a:t>from 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user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pose </a:t>
            </a:r>
            <a:r>
              <a:rPr sz="3000" spc="30" dirty="0">
                <a:solidFill>
                  <a:srgbClr val="222222"/>
                </a:solidFill>
                <a:latin typeface="Arial"/>
                <a:cs typeface="Arial"/>
              </a:rPr>
              <a:t>various security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threats, 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especially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0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sz="30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0" dirty="0">
                <a:solidFill>
                  <a:srgbClr val="222222"/>
                </a:solidFill>
                <a:latin typeface="Arial"/>
                <a:cs typeface="Arial"/>
              </a:rPr>
              <a:t>other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222222"/>
                </a:solidFill>
                <a:latin typeface="Arial"/>
                <a:cs typeface="Arial"/>
              </a:rPr>
              <a:t>users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30" dirty="0">
                <a:solidFill>
                  <a:srgbClr val="222222"/>
                </a:solidFill>
                <a:latin typeface="Arial"/>
                <a:cs typeface="Arial"/>
              </a:rPr>
              <a:t>download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222222"/>
                </a:solidFill>
                <a:latin typeface="Arial"/>
                <a:cs typeface="Arial"/>
              </a:rPr>
              <a:t>these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222222"/>
                </a:solidFill>
                <a:latin typeface="Arial"/>
                <a:cs typeface="Arial"/>
              </a:rPr>
              <a:t>files.</a:t>
            </a:r>
            <a:r>
              <a:rPr sz="3000" spc="-1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particular:</a:t>
            </a:r>
            <a:endParaRPr sz="3000" dirty="0">
              <a:latin typeface="Arial"/>
              <a:cs typeface="Arial"/>
            </a:endParaRPr>
          </a:p>
          <a:p>
            <a:pPr marL="901700">
              <a:lnSpc>
                <a:spcPct val="100000"/>
              </a:lnSpc>
              <a:spcBef>
                <a:spcPts val="2750"/>
              </a:spcBef>
            </a:pPr>
            <a:r>
              <a:rPr sz="4725" spc="120" baseline="-5291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725" spc="637" baseline="-5291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Any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file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served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222222"/>
                </a:solidFill>
                <a:latin typeface="Arial"/>
                <a:cs typeface="Arial"/>
              </a:rPr>
              <a:t>HTML</a:t>
            </a:r>
            <a:r>
              <a:rPr sz="3000" spc="-1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4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used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5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9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3000" spc="-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200" dirty="0">
                <a:solidFill>
                  <a:srgbClr val="222222"/>
                </a:solidFill>
                <a:latin typeface="Arial"/>
                <a:cs typeface="Arial"/>
              </a:rPr>
              <a:t>XSS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222222"/>
                </a:solidFill>
                <a:latin typeface="Arial"/>
                <a:cs typeface="Arial"/>
              </a:rPr>
              <a:t>attack</a:t>
            </a:r>
            <a:endParaRPr sz="3000" dirty="0">
              <a:latin typeface="Arial"/>
              <a:cs typeface="Arial"/>
            </a:endParaRPr>
          </a:p>
          <a:p>
            <a:pPr marL="1295400" marR="1238250" indent="-393700">
              <a:lnSpc>
                <a:spcPct val="112400"/>
              </a:lnSpc>
              <a:spcBef>
                <a:spcPts val="2355"/>
              </a:spcBef>
            </a:pPr>
            <a:r>
              <a:rPr sz="4725" spc="120" baseline="-352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725" spc="644" baseline="-352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Any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file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treated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4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used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5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9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extremely 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serious </a:t>
            </a:r>
            <a:r>
              <a:rPr sz="3000" spc="30" dirty="0">
                <a:solidFill>
                  <a:srgbClr val="222222"/>
                </a:solidFill>
                <a:latin typeface="Arial"/>
                <a:cs typeface="Arial"/>
              </a:rPr>
              <a:t>attack 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- 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remote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execution</a:t>
            </a:r>
            <a:r>
              <a:rPr sz="3000" spc="-5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vulnerability.</a:t>
            </a:r>
            <a:endParaRPr sz="3000" dirty="0">
              <a:latin typeface="Arial"/>
              <a:cs typeface="Arial"/>
            </a:endParaRPr>
          </a:p>
          <a:p>
            <a:pPr marL="850900" marR="5080" indent="-393700">
              <a:lnSpc>
                <a:spcPct val="113399"/>
              </a:lnSpc>
              <a:spcBef>
                <a:spcPts val="2340"/>
              </a:spcBef>
            </a:pPr>
            <a:r>
              <a:rPr sz="4725" spc="120" baseline="-352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725" spc="652" baseline="-352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Since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designed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5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make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25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22222"/>
                </a:solidFill>
                <a:latin typeface="Arial"/>
                <a:cs typeface="Arial"/>
              </a:rPr>
              <a:t>very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easy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5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execute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0" dirty="0">
                <a:solidFill>
                  <a:srgbClr val="222222"/>
                </a:solidFill>
                <a:latin typeface="Arial"/>
                <a:cs typeface="Arial"/>
              </a:rPr>
              <a:t>code  </a:t>
            </a:r>
            <a:r>
              <a:rPr sz="3000" spc="55" dirty="0">
                <a:solidFill>
                  <a:srgbClr val="222222"/>
                </a:solidFill>
                <a:latin typeface="Arial"/>
                <a:cs typeface="Arial"/>
              </a:rPr>
              <a:t>(just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file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2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30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25" dirty="0">
                <a:solidFill>
                  <a:srgbClr val="222222"/>
                </a:solidFill>
                <a:latin typeface="Arial"/>
                <a:cs typeface="Arial"/>
              </a:rPr>
              <a:t>right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222222"/>
                </a:solidFill>
                <a:latin typeface="Arial"/>
                <a:cs typeface="Arial"/>
              </a:rPr>
              <a:t>extension),</a:t>
            </a:r>
            <a:r>
              <a:rPr sz="3000" spc="-1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25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0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particularly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important</a:t>
            </a:r>
            <a:r>
              <a:rPr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for  </a:t>
            </a:r>
            <a:r>
              <a:rPr sz="3000" spc="-145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3000" spc="-10" dirty="0">
                <a:solidFill>
                  <a:srgbClr val="222222"/>
                </a:solidFill>
                <a:latin typeface="Arial"/>
                <a:cs typeface="Arial"/>
              </a:rPr>
              <a:t>sites (any </a:t>
            </a:r>
            <a:r>
              <a:rPr sz="3000" spc="30" dirty="0">
                <a:solidFill>
                  <a:srgbClr val="222222"/>
                </a:solidFill>
                <a:latin typeface="Arial"/>
                <a:cs typeface="Arial"/>
              </a:rPr>
              <a:t>site </a:t>
            </a:r>
            <a:r>
              <a:rPr sz="3000" spc="120" dirty="0">
                <a:solidFill>
                  <a:srgbClr val="222222"/>
                </a:solidFill>
                <a:latin typeface="Arial"/>
                <a:cs typeface="Arial"/>
              </a:rPr>
              <a:t>with </a:t>
            </a:r>
            <a:r>
              <a:rPr sz="3000" spc="-145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installed </a:t>
            </a:r>
            <a:r>
              <a:rPr sz="3000" spc="85" dirty="0">
                <a:solidFill>
                  <a:srgbClr val="222222"/>
                </a:solidFill>
                <a:latin typeface="Arial"/>
                <a:cs typeface="Arial"/>
              </a:rPr>
              <a:t>and configured) </a:t>
            </a:r>
            <a:r>
              <a:rPr sz="3000" spc="15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ensure 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25" dirty="0">
                <a:solidFill>
                  <a:srgbClr val="222222"/>
                </a:solidFill>
                <a:latin typeface="Arial"/>
                <a:cs typeface="Arial"/>
              </a:rPr>
              <a:t>uploaded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files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222222"/>
                </a:solidFill>
                <a:latin typeface="Arial"/>
                <a:cs typeface="Arial"/>
              </a:rPr>
              <a:t>only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222222"/>
                </a:solidFill>
                <a:latin typeface="Arial"/>
                <a:cs typeface="Arial"/>
              </a:rPr>
              <a:t>saved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2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22222"/>
                </a:solidFill>
                <a:latin typeface="Arial"/>
                <a:cs typeface="Arial"/>
              </a:rPr>
              <a:t>sanitised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file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22222"/>
                </a:solidFill>
                <a:latin typeface="Arial"/>
                <a:cs typeface="Arial"/>
              </a:rPr>
              <a:t>names.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16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8420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59710"/>
            <a:ext cx="11821795" cy="5594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b="1" spc="120" dirty="0">
                <a:solidFill>
                  <a:srgbClr val="222222"/>
                </a:solidFill>
                <a:latin typeface="Arial"/>
                <a:cs typeface="Arial"/>
              </a:rPr>
              <a:t>Do </a:t>
            </a:r>
            <a:r>
              <a:rPr sz="3400" b="1" spc="70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3400" b="1" spc="-5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3400" b="1" spc="-11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b="1" spc="-65" dirty="0">
                <a:solidFill>
                  <a:srgbClr val="222222"/>
                </a:solidFill>
                <a:latin typeface="Arial"/>
                <a:cs typeface="Arial"/>
              </a:rPr>
              <a:t>$_REQUEST</a:t>
            </a:r>
            <a:endParaRPr sz="3400" dirty="0">
              <a:latin typeface="Arial"/>
              <a:cs typeface="Arial"/>
            </a:endParaRPr>
          </a:p>
          <a:p>
            <a:pPr marL="901700" marR="5080" indent="-444500">
              <a:lnSpc>
                <a:spcPct val="112599"/>
              </a:lnSpc>
              <a:spcBef>
                <a:spcPts val="260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45" dirty="0">
                <a:solidFill>
                  <a:srgbClr val="222222"/>
                </a:solidFill>
                <a:latin typeface="Arial"/>
                <a:cs typeface="Arial"/>
              </a:rPr>
              <a:t>Using </a:t>
            </a:r>
            <a:r>
              <a:rPr sz="3400" spc="-135" dirty="0">
                <a:solidFill>
                  <a:srgbClr val="222222"/>
                </a:solidFill>
                <a:latin typeface="Arial"/>
                <a:cs typeface="Arial"/>
              </a:rPr>
              <a:t>$_REQUEST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strongly </a:t>
            </a:r>
            <a:r>
              <a:rPr sz="3400" spc="80" dirty="0">
                <a:solidFill>
                  <a:srgbClr val="222222"/>
                </a:solidFill>
                <a:latin typeface="Arial"/>
                <a:cs typeface="Arial"/>
              </a:rPr>
              <a:t>discouraged. </a:t>
            </a:r>
            <a:r>
              <a:rPr sz="3400" spc="-45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sz="3400" spc="60" dirty="0">
                <a:solidFill>
                  <a:srgbClr val="222222"/>
                </a:solidFill>
                <a:latin typeface="Arial"/>
                <a:cs typeface="Arial"/>
              </a:rPr>
              <a:t>super  </a:t>
            </a:r>
            <a:r>
              <a:rPr sz="3400" spc="150" dirty="0">
                <a:solidFill>
                  <a:srgbClr val="222222"/>
                </a:solidFill>
                <a:latin typeface="Arial"/>
                <a:cs typeface="Arial"/>
              </a:rPr>
              <a:t>global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3400" spc="120" dirty="0">
                <a:solidFill>
                  <a:srgbClr val="222222"/>
                </a:solidFill>
                <a:latin typeface="Arial"/>
                <a:cs typeface="Arial"/>
              </a:rPr>
              <a:t>recommended </a:t>
            </a:r>
            <a:r>
              <a:rPr sz="3400" spc="10" dirty="0">
                <a:solidFill>
                  <a:srgbClr val="222222"/>
                </a:solidFill>
                <a:latin typeface="Arial"/>
                <a:cs typeface="Arial"/>
              </a:rPr>
              <a:t>since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it </a:t>
            </a:r>
            <a:r>
              <a:rPr sz="3400" spc="65" dirty="0">
                <a:solidFill>
                  <a:srgbClr val="222222"/>
                </a:solidFill>
                <a:latin typeface="Arial"/>
                <a:cs typeface="Arial"/>
              </a:rPr>
              <a:t>includes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only  </a:t>
            </a:r>
            <a:r>
              <a:rPr sz="3400" spc="-135" dirty="0">
                <a:solidFill>
                  <a:srgbClr val="222222"/>
                </a:solidFill>
                <a:latin typeface="Arial"/>
                <a:cs typeface="Arial"/>
              </a:rPr>
              <a:t>POST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400" spc="-125" dirty="0">
                <a:solidFill>
                  <a:srgbClr val="222222"/>
                </a:solidFill>
                <a:latin typeface="Arial"/>
                <a:cs typeface="Arial"/>
              </a:rPr>
              <a:t>GET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data,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3400" spc="15" dirty="0">
                <a:solidFill>
                  <a:srgbClr val="222222"/>
                </a:solidFill>
                <a:latin typeface="Arial"/>
                <a:cs typeface="Arial"/>
              </a:rPr>
              <a:t>also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400" spc="60" dirty="0">
                <a:solidFill>
                  <a:srgbClr val="222222"/>
                </a:solidFill>
                <a:latin typeface="Arial"/>
                <a:cs typeface="Arial"/>
              </a:rPr>
              <a:t>cookies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sent </a:t>
            </a:r>
            <a:r>
              <a:rPr sz="3400" spc="140" dirty="0">
                <a:solidFill>
                  <a:srgbClr val="222222"/>
                </a:solidFill>
                <a:latin typeface="Arial"/>
                <a:cs typeface="Arial"/>
              </a:rPr>
              <a:t>by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 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request.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All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sz="3400" spc="75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400" spc="140" dirty="0">
                <a:solidFill>
                  <a:srgbClr val="222222"/>
                </a:solidFill>
                <a:latin typeface="Arial"/>
                <a:cs typeface="Arial"/>
              </a:rPr>
              <a:t>combined into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one </a:t>
            </a:r>
            <a:r>
              <a:rPr sz="3400" spc="-20" dirty="0">
                <a:solidFill>
                  <a:srgbClr val="222222"/>
                </a:solidFill>
                <a:latin typeface="Arial"/>
                <a:cs typeface="Arial"/>
              </a:rPr>
              <a:t>array,  </a:t>
            </a:r>
            <a:r>
              <a:rPr sz="3400" spc="114" dirty="0">
                <a:solidFill>
                  <a:srgbClr val="222222"/>
                </a:solidFill>
                <a:latin typeface="Arial"/>
                <a:cs typeface="Arial"/>
              </a:rPr>
              <a:t>making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70" dirty="0">
                <a:solidFill>
                  <a:srgbClr val="222222"/>
                </a:solidFill>
                <a:latin typeface="Arial"/>
                <a:cs typeface="Arial"/>
              </a:rPr>
              <a:t>almost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impossible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20" dirty="0">
                <a:solidFill>
                  <a:srgbClr val="222222"/>
                </a:solidFill>
                <a:latin typeface="Arial"/>
                <a:cs typeface="Arial"/>
              </a:rPr>
              <a:t>determine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25" dirty="0">
                <a:solidFill>
                  <a:srgbClr val="222222"/>
                </a:solidFill>
                <a:latin typeface="Arial"/>
                <a:cs typeface="Arial"/>
              </a:rPr>
              <a:t>source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of 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data. </a:t>
            </a:r>
            <a:r>
              <a:rPr sz="3400" spc="-45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sz="3400" spc="5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lead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400" spc="70" dirty="0">
                <a:solidFill>
                  <a:srgbClr val="222222"/>
                </a:solidFill>
                <a:latin typeface="Arial"/>
                <a:cs typeface="Arial"/>
              </a:rPr>
              <a:t>confusion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400" spc="5" dirty="0">
                <a:solidFill>
                  <a:srgbClr val="222222"/>
                </a:solidFill>
                <a:latin typeface="Arial"/>
                <a:cs typeface="Arial"/>
              </a:rPr>
              <a:t>makes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your  </a:t>
            </a:r>
            <a:r>
              <a:rPr sz="3400" spc="120" dirty="0">
                <a:solidFill>
                  <a:srgbClr val="222222"/>
                </a:solidFill>
                <a:latin typeface="Arial"/>
                <a:cs typeface="Arial"/>
              </a:rPr>
              <a:t>code </a:t>
            </a:r>
            <a:r>
              <a:rPr sz="3400" spc="125" dirty="0">
                <a:solidFill>
                  <a:srgbClr val="222222"/>
                </a:solidFill>
                <a:latin typeface="Arial"/>
                <a:cs typeface="Arial"/>
              </a:rPr>
              <a:t>prone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400" spc="5" dirty="0">
                <a:solidFill>
                  <a:srgbClr val="222222"/>
                </a:solidFill>
                <a:latin typeface="Arial"/>
                <a:cs typeface="Arial"/>
              </a:rPr>
              <a:t>mistakes,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which </a:t>
            </a:r>
            <a:r>
              <a:rPr sz="3400" spc="125" dirty="0">
                <a:solidFill>
                  <a:srgbClr val="222222"/>
                </a:solidFill>
                <a:latin typeface="Arial"/>
                <a:cs typeface="Arial"/>
              </a:rPr>
              <a:t>could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lead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400" spc="40" dirty="0">
                <a:solidFill>
                  <a:srgbClr val="222222"/>
                </a:solidFill>
                <a:latin typeface="Arial"/>
                <a:cs typeface="Arial"/>
              </a:rPr>
              <a:t>security 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problems.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99" y="1409700"/>
            <a:ext cx="1047750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 - 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100" y="2759710"/>
            <a:ext cx="11643995" cy="5695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732914" algn="r">
              <a:lnSpc>
                <a:spcPct val="100000"/>
              </a:lnSpc>
              <a:spcBef>
                <a:spcPts val="12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b="1" spc="110" dirty="0">
                <a:solidFill>
                  <a:srgbClr val="222222"/>
                </a:solidFill>
                <a:latin typeface="Arial"/>
                <a:cs typeface="Arial"/>
              </a:rPr>
              <a:t>Never </a:t>
            </a:r>
            <a:r>
              <a:rPr sz="3400" b="1" spc="25" dirty="0">
                <a:solidFill>
                  <a:srgbClr val="222222"/>
                </a:solidFill>
                <a:latin typeface="Arial"/>
                <a:cs typeface="Arial"/>
              </a:rPr>
              <a:t>concatenate </a:t>
            </a:r>
            <a:r>
              <a:rPr sz="3400" b="1" spc="45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3400" b="1" spc="85" dirty="0">
                <a:solidFill>
                  <a:srgbClr val="222222"/>
                </a:solidFill>
                <a:latin typeface="Arial"/>
                <a:cs typeface="Arial"/>
              </a:rPr>
              <a:t>interpolate </a:t>
            </a:r>
            <a:r>
              <a:rPr sz="3400" b="1" spc="80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sz="3400" b="1" spc="3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400" b="1" spc="-6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b="1" spc="-95" dirty="0">
                <a:solidFill>
                  <a:srgbClr val="222222"/>
                </a:solidFill>
                <a:latin typeface="Arial"/>
                <a:cs typeface="Arial"/>
              </a:rPr>
              <a:t>SQL</a:t>
            </a:r>
            <a:endParaRPr sz="3400" dirty="0">
              <a:latin typeface="Arial"/>
              <a:cs typeface="Arial"/>
            </a:endParaRPr>
          </a:p>
          <a:p>
            <a:pPr marL="927100" marR="30480" indent="-444500">
              <a:lnSpc>
                <a:spcPct val="111500"/>
              </a:lnSpc>
              <a:spcBef>
                <a:spcPts val="265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5325" spc="712" baseline="-469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400" spc="75" dirty="0">
                <a:solidFill>
                  <a:srgbClr val="222222"/>
                </a:solidFill>
                <a:latin typeface="Arial"/>
                <a:cs typeface="Arial"/>
              </a:rPr>
              <a:t>Never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build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up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5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string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34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85" dirty="0">
                <a:solidFill>
                  <a:srgbClr val="222222"/>
                </a:solidFill>
                <a:latin typeface="Arial"/>
                <a:cs typeface="Arial"/>
              </a:rPr>
              <a:t>SQL</a:t>
            </a:r>
            <a:r>
              <a:rPr sz="3400" spc="-1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65" dirty="0">
                <a:solidFill>
                  <a:srgbClr val="222222"/>
                </a:solidFill>
                <a:latin typeface="Arial"/>
                <a:cs typeface="Arial"/>
              </a:rPr>
              <a:t>includes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" dirty="0">
                <a:solidFill>
                  <a:srgbClr val="222222"/>
                </a:solidFill>
                <a:latin typeface="Arial"/>
                <a:cs typeface="Arial"/>
              </a:rPr>
              <a:t>user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data, 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either </a:t>
            </a:r>
            <a:r>
              <a:rPr sz="3400" spc="140" dirty="0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sz="3400" spc="-2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70" dirty="0">
                <a:solidFill>
                  <a:srgbClr val="222222"/>
                </a:solidFill>
                <a:latin typeface="Arial"/>
                <a:cs typeface="Arial"/>
              </a:rPr>
              <a:t>concatenation:</a:t>
            </a:r>
            <a:endParaRPr sz="3400" dirty="0">
              <a:latin typeface="Arial"/>
              <a:cs typeface="Arial"/>
            </a:endParaRPr>
          </a:p>
          <a:p>
            <a:pPr marL="1371600" marR="1713864" indent="-444500">
              <a:lnSpc>
                <a:spcPts val="3800"/>
              </a:lnSpc>
              <a:spcBef>
                <a:spcPts val="3080"/>
              </a:spcBef>
            </a:pPr>
            <a:r>
              <a:rPr sz="5325" spc="165" baseline="-782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-5" dirty="0">
                <a:solidFill>
                  <a:srgbClr val="2489BF"/>
                </a:solidFill>
                <a:latin typeface="Courier New"/>
                <a:cs typeface="Courier New"/>
              </a:rPr>
              <a:t>$sql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= </a:t>
            </a:r>
            <a:r>
              <a:rPr sz="3400" spc="-5" dirty="0">
                <a:solidFill>
                  <a:srgbClr val="2489BF"/>
                </a:solidFill>
                <a:latin typeface="Courier New"/>
                <a:cs typeface="Courier New"/>
              </a:rPr>
              <a:t>"SELECT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* </a:t>
            </a:r>
            <a:r>
              <a:rPr sz="3400" spc="-5" dirty="0">
                <a:solidFill>
                  <a:srgbClr val="2489BF"/>
                </a:solidFill>
                <a:latin typeface="Courier New"/>
                <a:cs typeface="Courier New"/>
              </a:rPr>
              <a:t>FROM users WHERE  username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= </a:t>
            </a:r>
            <a:r>
              <a:rPr sz="3400" spc="-5" dirty="0">
                <a:solidFill>
                  <a:srgbClr val="2489BF"/>
                </a:solidFill>
                <a:latin typeface="Courier New"/>
                <a:cs typeface="Courier New"/>
              </a:rPr>
              <a:t>'"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. </a:t>
            </a:r>
            <a:r>
              <a:rPr sz="3400" spc="-5" dirty="0">
                <a:solidFill>
                  <a:srgbClr val="2489BF"/>
                </a:solidFill>
                <a:latin typeface="Courier New"/>
                <a:cs typeface="Courier New"/>
              </a:rPr>
              <a:t>$username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.</a:t>
            </a:r>
            <a:r>
              <a:rPr sz="3400" spc="-100" dirty="0">
                <a:solidFill>
                  <a:srgbClr val="2489B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2489BF"/>
                </a:solidFill>
                <a:latin typeface="Courier New"/>
                <a:cs typeface="Courier New"/>
              </a:rPr>
              <a:t>"';";</a:t>
            </a:r>
            <a:endParaRPr sz="3400" dirty="0">
              <a:latin typeface="Courier New"/>
              <a:cs typeface="Courier New"/>
            </a:endParaRPr>
          </a:p>
          <a:p>
            <a:pPr marR="1631314" algn="r">
              <a:lnSpc>
                <a:spcPct val="100000"/>
              </a:lnSpc>
              <a:spcBef>
                <a:spcPts val="289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14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3400" spc="110" dirty="0">
                <a:solidFill>
                  <a:srgbClr val="222222"/>
                </a:solidFill>
                <a:latin typeface="Arial"/>
                <a:cs typeface="Arial"/>
              </a:rPr>
              <a:t>interpolation,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which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essentially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400" spc="-6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5" dirty="0">
                <a:solidFill>
                  <a:srgbClr val="222222"/>
                </a:solidFill>
                <a:latin typeface="Arial"/>
                <a:cs typeface="Arial"/>
              </a:rPr>
              <a:t>same:</a:t>
            </a:r>
            <a:endParaRPr sz="3400" dirty="0">
              <a:latin typeface="Arial"/>
              <a:cs typeface="Arial"/>
            </a:endParaRPr>
          </a:p>
          <a:p>
            <a:pPr marL="1371600" marR="1713864" indent="-444500">
              <a:lnSpc>
                <a:spcPts val="3800"/>
              </a:lnSpc>
              <a:spcBef>
                <a:spcPts val="3050"/>
              </a:spcBef>
            </a:pPr>
            <a:r>
              <a:rPr sz="5325" spc="165" baseline="-782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-5" dirty="0">
                <a:solidFill>
                  <a:srgbClr val="2489BF"/>
                </a:solidFill>
                <a:latin typeface="Courier New"/>
                <a:cs typeface="Courier New"/>
              </a:rPr>
              <a:t>$sql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= </a:t>
            </a:r>
            <a:r>
              <a:rPr sz="3400" spc="-5" dirty="0">
                <a:solidFill>
                  <a:srgbClr val="2489BF"/>
                </a:solidFill>
                <a:latin typeface="Courier New"/>
                <a:cs typeface="Courier New"/>
              </a:rPr>
              <a:t>"SELECT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* </a:t>
            </a:r>
            <a:r>
              <a:rPr sz="3400" spc="-5" dirty="0">
                <a:solidFill>
                  <a:srgbClr val="2489BF"/>
                </a:solidFill>
                <a:latin typeface="Courier New"/>
                <a:cs typeface="Courier New"/>
              </a:rPr>
              <a:t>FROM users WHERE  username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=</a:t>
            </a:r>
            <a:r>
              <a:rPr sz="3400" spc="-25" dirty="0">
                <a:solidFill>
                  <a:srgbClr val="2489BF"/>
                </a:solidFill>
                <a:latin typeface="Courier New"/>
                <a:cs typeface="Courier New"/>
              </a:rPr>
              <a:t>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'$username';";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18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28575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44500" y="2514600"/>
            <a:ext cx="12115800" cy="624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marR="276860" indent="-368300">
              <a:lnSpc>
                <a:spcPct val="112500"/>
              </a:lnSpc>
              <a:spcBef>
                <a:spcPts val="114"/>
              </a:spcBef>
            </a:pPr>
            <a:r>
              <a:rPr sz="4500" spc="120" baseline="-3703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50" spc="-130" dirty="0"/>
              <a:t>PHP </a:t>
            </a:r>
            <a:r>
              <a:rPr sz="2850" spc="-30" dirty="0"/>
              <a:t>is </a:t>
            </a:r>
            <a:r>
              <a:rPr sz="2850" spc="90" dirty="0"/>
              <a:t>the </a:t>
            </a:r>
            <a:r>
              <a:rPr sz="2850" spc="75" dirty="0"/>
              <a:t>most </a:t>
            </a:r>
            <a:r>
              <a:rPr sz="2850" spc="100" dirty="0"/>
              <a:t>commonly </a:t>
            </a:r>
            <a:r>
              <a:rPr sz="2850" spc="50" dirty="0"/>
              <a:t>used </a:t>
            </a:r>
            <a:r>
              <a:rPr sz="2850" spc="20" dirty="0"/>
              <a:t>server-side </a:t>
            </a:r>
            <a:r>
              <a:rPr sz="2850" spc="120" dirty="0"/>
              <a:t>programming</a:t>
            </a:r>
            <a:r>
              <a:rPr sz="2850" spc="-490" dirty="0"/>
              <a:t> </a:t>
            </a:r>
            <a:r>
              <a:rPr sz="2850" spc="70" dirty="0"/>
              <a:t>language,  </a:t>
            </a:r>
            <a:r>
              <a:rPr sz="2850" spc="120" dirty="0"/>
              <a:t>with</a:t>
            </a:r>
            <a:r>
              <a:rPr sz="2850" spc="-80" dirty="0"/>
              <a:t> </a:t>
            </a:r>
            <a:r>
              <a:rPr sz="2850" spc="45" dirty="0"/>
              <a:t>81.8%</a:t>
            </a:r>
            <a:r>
              <a:rPr sz="2850" spc="-80" dirty="0"/>
              <a:t> </a:t>
            </a:r>
            <a:r>
              <a:rPr sz="2850" spc="125" dirty="0"/>
              <a:t>of</a:t>
            </a:r>
            <a:r>
              <a:rPr sz="2850" spc="-10" dirty="0"/>
              <a:t> </a:t>
            </a:r>
            <a:r>
              <a:rPr sz="2850" spc="140" dirty="0"/>
              <a:t>web</a:t>
            </a:r>
            <a:r>
              <a:rPr sz="2850" spc="-75" dirty="0"/>
              <a:t> </a:t>
            </a:r>
            <a:r>
              <a:rPr sz="2850" spc="-5" dirty="0"/>
              <a:t>servers</a:t>
            </a:r>
            <a:r>
              <a:rPr sz="2850" spc="-80" dirty="0"/>
              <a:t> </a:t>
            </a:r>
            <a:r>
              <a:rPr sz="2850" spc="130" dirty="0"/>
              <a:t>deploying</a:t>
            </a:r>
            <a:r>
              <a:rPr sz="2850" spc="-80" dirty="0"/>
              <a:t> </a:t>
            </a:r>
            <a:r>
              <a:rPr sz="2850" spc="65" dirty="0"/>
              <a:t>it,</a:t>
            </a:r>
            <a:r>
              <a:rPr sz="2850" spc="-165" dirty="0"/>
              <a:t> </a:t>
            </a:r>
            <a:r>
              <a:rPr sz="2850" spc="80" dirty="0"/>
              <a:t>according</a:t>
            </a:r>
            <a:r>
              <a:rPr sz="2850" spc="-75" dirty="0"/>
              <a:t> </a:t>
            </a:r>
            <a:r>
              <a:rPr sz="2850" spc="150" dirty="0"/>
              <a:t>to</a:t>
            </a:r>
            <a:r>
              <a:rPr sz="2850" spc="-114" dirty="0"/>
              <a:t> </a:t>
            </a:r>
            <a:r>
              <a:rPr sz="2850" spc="120" dirty="0"/>
              <a:t>W3</a:t>
            </a:r>
            <a:r>
              <a:rPr sz="2850" spc="-150" dirty="0"/>
              <a:t> </a:t>
            </a:r>
            <a:r>
              <a:rPr sz="2850" spc="-80" dirty="0"/>
              <a:t>Techs.</a:t>
            </a:r>
            <a:endParaRPr sz="2850" dirty="0">
              <a:latin typeface="DejaVu Sans"/>
              <a:cs typeface="DejaVu Sans"/>
            </a:endParaRPr>
          </a:p>
          <a:p>
            <a:pPr marL="381000" marR="5080" indent="-368300">
              <a:lnSpc>
                <a:spcPct val="112500"/>
              </a:lnSpc>
              <a:spcBef>
                <a:spcPts val="2180"/>
              </a:spcBef>
            </a:pPr>
            <a:r>
              <a:rPr sz="4500" spc="120" baseline="-3703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500" spc="540" baseline="-3703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850" spc="10" dirty="0"/>
              <a:t>Like</a:t>
            </a:r>
            <a:r>
              <a:rPr sz="2850" spc="-75" dirty="0"/>
              <a:t> </a:t>
            </a:r>
            <a:r>
              <a:rPr sz="2850" spc="60" dirty="0"/>
              <a:t>all</a:t>
            </a:r>
            <a:r>
              <a:rPr sz="2850" spc="-75" dirty="0"/>
              <a:t> </a:t>
            </a:r>
            <a:r>
              <a:rPr sz="2850" spc="140" dirty="0"/>
              <a:t>web</a:t>
            </a:r>
            <a:r>
              <a:rPr sz="2850" spc="-75" dirty="0"/>
              <a:t> </a:t>
            </a:r>
            <a:r>
              <a:rPr sz="2850" spc="45" dirty="0"/>
              <a:t>languages,</a:t>
            </a:r>
            <a:r>
              <a:rPr sz="2850" spc="-160" dirty="0"/>
              <a:t> </a:t>
            </a:r>
            <a:r>
              <a:rPr sz="2850" spc="70" dirty="0"/>
              <a:t>there</a:t>
            </a:r>
            <a:r>
              <a:rPr sz="2850" spc="-75" dirty="0"/>
              <a:t> </a:t>
            </a:r>
            <a:r>
              <a:rPr sz="2850" spc="-30" dirty="0"/>
              <a:t>is</a:t>
            </a:r>
            <a:r>
              <a:rPr sz="2850" spc="-75" dirty="0"/>
              <a:t> </a:t>
            </a:r>
            <a:r>
              <a:rPr sz="2850" spc="15" dirty="0"/>
              <a:t>also</a:t>
            </a:r>
            <a:r>
              <a:rPr sz="2850" spc="-75" dirty="0"/>
              <a:t> </a:t>
            </a:r>
            <a:r>
              <a:rPr sz="2850" spc="-40" dirty="0"/>
              <a:t>a</a:t>
            </a:r>
            <a:r>
              <a:rPr sz="2850" spc="-75" dirty="0"/>
              <a:t> </a:t>
            </a:r>
            <a:r>
              <a:rPr sz="2850" spc="70" dirty="0"/>
              <a:t>large</a:t>
            </a:r>
            <a:r>
              <a:rPr sz="2850" spc="-75" dirty="0"/>
              <a:t> </a:t>
            </a:r>
            <a:r>
              <a:rPr sz="2850" spc="95" dirty="0"/>
              <a:t>community</a:t>
            </a:r>
            <a:r>
              <a:rPr sz="2850" spc="-75" dirty="0"/>
              <a:t> </a:t>
            </a:r>
            <a:r>
              <a:rPr sz="2850" spc="125" dirty="0"/>
              <a:t>of</a:t>
            </a:r>
            <a:r>
              <a:rPr sz="2850" spc="-5" dirty="0"/>
              <a:t> </a:t>
            </a:r>
            <a:r>
              <a:rPr sz="2850" spc="60" dirty="0"/>
              <a:t>libraries</a:t>
            </a:r>
            <a:r>
              <a:rPr sz="2850" spc="-75" dirty="0"/>
              <a:t> </a:t>
            </a:r>
            <a:r>
              <a:rPr sz="2850" spc="30" dirty="0"/>
              <a:t>etc.  </a:t>
            </a:r>
            <a:r>
              <a:rPr sz="2850" spc="75" dirty="0"/>
              <a:t>that</a:t>
            </a:r>
            <a:r>
              <a:rPr sz="2850" spc="-75" dirty="0"/>
              <a:t> </a:t>
            </a:r>
            <a:r>
              <a:rPr sz="2850" spc="105" dirty="0"/>
              <a:t>contribute</a:t>
            </a:r>
            <a:r>
              <a:rPr sz="2850" spc="-75" dirty="0"/>
              <a:t> </a:t>
            </a:r>
            <a:r>
              <a:rPr sz="2850" spc="150" dirty="0"/>
              <a:t>to</a:t>
            </a:r>
            <a:r>
              <a:rPr sz="2850" spc="-75" dirty="0"/>
              <a:t> </a:t>
            </a:r>
            <a:r>
              <a:rPr sz="2850" spc="90" dirty="0"/>
              <a:t>the</a:t>
            </a:r>
            <a:r>
              <a:rPr sz="2850" spc="-75" dirty="0"/>
              <a:t> </a:t>
            </a:r>
            <a:r>
              <a:rPr sz="2850" spc="35" dirty="0"/>
              <a:t>security</a:t>
            </a:r>
            <a:r>
              <a:rPr sz="2850" spc="-75" dirty="0"/>
              <a:t> </a:t>
            </a:r>
            <a:r>
              <a:rPr sz="2850" spc="60" dirty="0"/>
              <a:t>(or</a:t>
            </a:r>
            <a:r>
              <a:rPr sz="2850" spc="-75" dirty="0"/>
              <a:t> </a:t>
            </a:r>
            <a:r>
              <a:rPr sz="2850" spc="60" dirty="0"/>
              <a:t>otherwise)</a:t>
            </a:r>
            <a:r>
              <a:rPr sz="2850" spc="-75" dirty="0"/>
              <a:t> </a:t>
            </a:r>
            <a:r>
              <a:rPr sz="2850" spc="125" dirty="0"/>
              <a:t>of</a:t>
            </a:r>
            <a:r>
              <a:rPr sz="2850" dirty="0"/>
              <a:t> </a:t>
            </a:r>
            <a:r>
              <a:rPr sz="2850" spc="120" dirty="0"/>
              <a:t>programming</a:t>
            </a:r>
            <a:r>
              <a:rPr sz="2850" spc="-75" dirty="0"/>
              <a:t> </a:t>
            </a:r>
            <a:r>
              <a:rPr sz="2850" spc="90" dirty="0"/>
              <a:t>in</a:t>
            </a:r>
            <a:r>
              <a:rPr sz="2850" spc="-75" dirty="0"/>
              <a:t> </a:t>
            </a:r>
            <a:r>
              <a:rPr sz="2850" spc="-215" dirty="0"/>
              <a:t>PHP.</a:t>
            </a:r>
            <a:endParaRPr sz="2850" dirty="0">
              <a:latin typeface="DejaVu Sans"/>
              <a:cs typeface="DejaVu Sans"/>
            </a:endParaRPr>
          </a:p>
          <a:p>
            <a:pPr marL="381000" marR="919480" indent="-368300">
              <a:lnSpc>
                <a:spcPct val="112500"/>
              </a:lnSpc>
              <a:spcBef>
                <a:spcPts val="2280"/>
              </a:spcBef>
            </a:pPr>
            <a:r>
              <a:rPr sz="4500" spc="120" baseline="-3703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500" spc="547" baseline="-3703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850" spc="114" dirty="0"/>
              <a:t>All</a:t>
            </a:r>
            <a:r>
              <a:rPr sz="2850" spc="-70" dirty="0"/>
              <a:t> </a:t>
            </a:r>
            <a:r>
              <a:rPr sz="2850" spc="70" dirty="0"/>
              <a:t>three</a:t>
            </a:r>
            <a:r>
              <a:rPr sz="2850" spc="-70" dirty="0"/>
              <a:t> </a:t>
            </a:r>
            <a:r>
              <a:rPr sz="2850" spc="5" dirty="0"/>
              <a:t>aspects</a:t>
            </a:r>
            <a:r>
              <a:rPr sz="2850" spc="-75" dirty="0"/>
              <a:t> </a:t>
            </a:r>
            <a:r>
              <a:rPr sz="2850" spc="55" dirty="0"/>
              <a:t>(language,</a:t>
            </a:r>
            <a:r>
              <a:rPr sz="2850" spc="-160" dirty="0"/>
              <a:t> </a:t>
            </a:r>
            <a:r>
              <a:rPr sz="2850" spc="70" dirty="0"/>
              <a:t>framework,</a:t>
            </a:r>
            <a:r>
              <a:rPr sz="2850" spc="-155" dirty="0"/>
              <a:t> </a:t>
            </a:r>
            <a:r>
              <a:rPr sz="2850" spc="85" dirty="0"/>
              <a:t>and</a:t>
            </a:r>
            <a:r>
              <a:rPr sz="2850" spc="-75" dirty="0"/>
              <a:t> </a:t>
            </a:r>
            <a:r>
              <a:rPr sz="2850" spc="45" dirty="0"/>
              <a:t>libraries)</a:t>
            </a:r>
            <a:r>
              <a:rPr sz="2850" spc="-70" dirty="0"/>
              <a:t> </a:t>
            </a:r>
            <a:r>
              <a:rPr sz="2850" spc="100" dirty="0"/>
              <a:t>need</a:t>
            </a:r>
            <a:r>
              <a:rPr sz="2850" spc="-70" dirty="0"/>
              <a:t> </a:t>
            </a:r>
            <a:r>
              <a:rPr sz="2850" spc="150" dirty="0"/>
              <a:t>to</a:t>
            </a:r>
            <a:r>
              <a:rPr sz="2850" spc="-75" dirty="0"/>
              <a:t> </a:t>
            </a:r>
            <a:r>
              <a:rPr sz="2850" spc="140" dirty="0"/>
              <a:t>be  </a:t>
            </a:r>
            <a:r>
              <a:rPr sz="2850" spc="50" dirty="0"/>
              <a:t>taken</a:t>
            </a:r>
            <a:r>
              <a:rPr sz="2850" spc="-80" dirty="0"/>
              <a:t> </a:t>
            </a:r>
            <a:r>
              <a:rPr sz="2850" spc="120" dirty="0"/>
              <a:t>into</a:t>
            </a:r>
            <a:r>
              <a:rPr sz="2850" spc="-80" dirty="0"/>
              <a:t> </a:t>
            </a:r>
            <a:r>
              <a:rPr sz="2850" spc="70" dirty="0"/>
              <a:t>consideration</a:t>
            </a:r>
            <a:r>
              <a:rPr sz="2850" spc="-80" dirty="0"/>
              <a:t> </a:t>
            </a:r>
            <a:r>
              <a:rPr sz="2850" spc="90" dirty="0"/>
              <a:t>when</a:t>
            </a:r>
            <a:r>
              <a:rPr sz="2850" spc="-80" dirty="0"/>
              <a:t> </a:t>
            </a:r>
            <a:r>
              <a:rPr sz="2850" spc="105" dirty="0"/>
              <a:t>trying</a:t>
            </a:r>
            <a:r>
              <a:rPr sz="2850" spc="-80" dirty="0"/>
              <a:t> </a:t>
            </a:r>
            <a:r>
              <a:rPr sz="2850" spc="150" dirty="0"/>
              <a:t>to</a:t>
            </a:r>
            <a:r>
              <a:rPr sz="2850" spc="-80" dirty="0"/>
              <a:t> </a:t>
            </a:r>
            <a:r>
              <a:rPr sz="2850" spc="5" dirty="0"/>
              <a:t>secure</a:t>
            </a:r>
            <a:r>
              <a:rPr sz="2850" spc="-80" dirty="0"/>
              <a:t> </a:t>
            </a:r>
            <a:r>
              <a:rPr sz="2850" spc="-40" dirty="0"/>
              <a:t>a</a:t>
            </a:r>
            <a:r>
              <a:rPr sz="2850" spc="-80" dirty="0"/>
              <a:t> </a:t>
            </a:r>
            <a:r>
              <a:rPr sz="2850" spc="-130" dirty="0"/>
              <a:t>PHP</a:t>
            </a:r>
            <a:r>
              <a:rPr sz="2850" spc="-80" dirty="0"/>
              <a:t> </a:t>
            </a:r>
            <a:r>
              <a:rPr sz="2850" spc="15" dirty="0"/>
              <a:t>site.</a:t>
            </a:r>
            <a:endParaRPr sz="2850" dirty="0">
              <a:latin typeface="DejaVu Sans"/>
              <a:cs typeface="DejaVu Sans"/>
            </a:endParaRPr>
          </a:p>
          <a:p>
            <a:pPr marL="381000" marR="387350" indent="-368300">
              <a:lnSpc>
                <a:spcPct val="112500"/>
              </a:lnSpc>
              <a:spcBef>
                <a:spcPts val="2180"/>
              </a:spcBef>
            </a:pPr>
            <a:r>
              <a:rPr sz="4500" spc="120" baseline="-3703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50" spc="-130" dirty="0"/>
              <a:t>PHP </a:t>
            </a:r>
            <a:r>
              <a:rPr sz="2850" spc="-30" dirty="0"/>
              <a:t>is </a:t>
            </a:r>
            <a:r>
              <a:rPr sz="2850" spc="-40" dirty="0"/>
              <a:t>a </a:t>
            </a:r>
            <a:r>
              <a:rPr sz="2850" spc="145" dirty="0"/>
              <a:t>'grown' </a:t>
            </a:r>
            <a:r>
              <a:rPr sz="2850" spc="85" dirty="0"/>
              <a:t>language </a:t>
            </a:r>
            <a:r>
              <a:rPr sz="2850" spc="55" dirty="0"/>
              <a:t>rather </a:t>
            </a:r>
            <a:r>
              <a:rPr sz="2850" spc="65" dirty="0"/>
              <a:t>than </a:t>
            </a:r>
            <a:r>
              <a:rPr sz="2850" spc="90" dirty="0"/>
              <a:t>deliberately </a:t>
            </a:r>
            <a:r>
              <a:rPr sz="2850" spc="80" dirty="0"/>
              <a:t>engineered,  </a:t>
            </a:r>
            <a:r>
              <a:rPr sz="2850" spc="100" dirty="0"/>
              <a:t>making</a:t>
            </a:r>
            <a:r>
              <a:rPr sz="2850" spc="-75" dirty="0"/>
              <a:t> </a:t>
            </a:r>
            <a:r>
              <a:rPr sz="2850" spc="125" dirty="0"/>
              <a:t>writing</a:t>
            </a:r>
            <a:r>
              <a:rPr sz="2850" spc="-75" dirty="0"/>
              <a:t> </a:t>
            </a:r>
            <a:r>
              <a:rPr sz="2850" spc="25" dirty="0"/>
              <a:t>insecure</a:t>
            </a:r>
            <a:r>
              <a:rPr sz="2850" spc="-75" dirty="0"/>
              <a:t> </a:t>
            </a:r>
            <a:r>
              <a:rPr sz="2850" spc="-130" dirty="0"/>
              <a:t>PHP</a:t>
            </a:r>
            <a:r>
              <a:rPr sz="2850" spc="-70" dirty="0"/>
              <a:t> </a:t>
            </a:r>
            <a:r>
              <a:rPr sz="2850" spc="70" dirty="0"/>
              <a:t>applications</a:t>
            </a:r>
            <a:r>
              <a:rPr sz="2850" spc="-75" dirty="0"/>
              <a:t> </a:t>
            </a:r>
            <a:r>
              <a:rPr sz="2850" spc="45" dirty="0"/>
              <a:t>far</a:t>
            </a:r>
            <a:r>
              <a:rPr sz="2850" spc="-75" dirty="0"/>
              <a:t> </a:t>
            </a:r>
            <a:r>
              <a:rPr sz="2850" spc="150" dirty="0"/>
              <a:t>too</a:t>
            </a:r>
            <a:r>
              <a:rPr sz="2850" spc="-75" dirty="0"/>
              <a:t> </a:t>
            </a:r>
            <a:r>
              <a:rPr sz="2850" spc="-40" dirty="0"/>
              <a:t>easy</a:t>
            </a:r>
            <a:r>
              <a:rPr sz="2850" spc="-70" dirty="0"/>
              <a:t> </a:t>
            </a:r>
            <a:r>
              <a:rPr sz="2850" spc="85" dirty="0"/>
              <a:t>and</a:t>
            </a:r>
            <a:r>
              <a:rPr sz="2850" spc="-75" dirty="0"/>
              <a:t> </a:t>
            </a:r>
            <a:r>
              <a:rPr sz="2850" spc="90" dirty="0"/>
              <a:t>common.</a:t>
            </a:r>
            <a:endParaRPr sz="2850" dirty="0">
              <a:latin typeface="DejaVu Sans"/>
              <a:cs typeface="DejaVu Sans"/>
            </a:endParaRPr>
          </a:p>
          <a:p>
            <a:pPr marL="381000" marR="670560" indent="-368300">
              <a:lnSpc>
                <a:spcPct val="112500"/>
              </a:lnSpc>
              <a:spcBef>
                <a:spcPts val="2280"/>
              </a:spcBef>
            </a:pPr>
            <a:r>
              <a:rPr sz="4500" spc="120" baseline="-3703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500" spc="532" baseline="-3703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850" spc="35" dirty="0"/>
              <a:t>If</a:t>
            </a:r>
            <a:r>
              <a:rPr sz="2850" spc="-5" dirty="0"/>
              <a:t> </a:t>
            </a:r>
            <a:r>
              <a:rPr sz="2850" spc="80" dirty="0"/>
              <a:t>you</a:t>
            </a:r>
            <a:r>
              <a:rPr sz="2850" spc="-80" dirty="0"/>
              <a:t> </a:t>
            </a:r>
            <a:r>
              <a:rPr sz="2850" spc="80" dirty="0"/>
              <a:t>want</a:t>
            </a:r>
            <a:r>
              <a:rPr sz="2850" spc="-80" dirty="0"/>
              <a:t> </a:t>
            </a:r>
            <a:r>
              <a:rPr sz="2850" spc="150" dirty="0"/>
              <a:t>to</a:t>
            </a:r>
            <a:r>
              <a:rPr sz="2850" spc="-75" dirty="0"/>
              <a:t> </a:t>
            </a:r>
            <a:r>
              <a:rPr sz="2850" spc="-10" dirty="0"/>
              <a:t>use</a:t>
            </a:r>
            <a:r>
              <a:rPr sz="2850" spc="-80" dirty="0"/>
              <a:t> </a:t>
            </a:r>
            <a:r>
              <a:rPr sz="2850" spc="-130" dirty="0"/>
              <a:t>PHP</a:t>
            </a:r>
            <a:r>
              <a:rPr sz="2850" spc="-80" dirty="0"/>
              <a:t> </a:t>
            </a:r>
            <a:r>
              <a:rPr sz="2850" dirty="0"/>
              <a:t>securely,</a:t>
            </a:r>
            <a:r>
              <a:rPr sz="2850" spc="-165" dirty="0"/>
              <a:t> </a:t>
            </a:r>
            <a:r>
              <a:rPr sz="2850" spc="85" dirty="0"/>
              <a:t>then</a:t>
            </a:r>
            <a:r>
              <a:rPr sz="2850" spc="-75" dirty="0"/>
              <a:t> </a:t>
            </a:r>
            <a:r>
              <a:rPr sz="2850" spc="80" dirty="0"/>
              <a:t>you</a:t>
            </a:r>
            <a:r>
              <a:rPr sz="2850" spc="-80" dirty="0"/>
              <a:t> </a:t>
            </a:r>
            <a:r>
              <a:rPr sz="2850" spc="80" dirty="0"/>
              <a:t>should</a:t>
            </a:r>
            <a:r>
              <a:rPr sz="2850" spc="-80" dirty="0"/>
              <a:t> </a:t>
            </a:r>
            <a:r>
              <a:rPr sz="2850" spc="140" dirty="0"/>
              <a:t>be</a:t>
            </a:r>
            <a:r>
              <a:rPr sz="2850" spc="-75" dirty="0"/>
              <a:t> </a:t>
            </a:r>
            <a:r>
              <a:rPr sz="2850" spc="30" dirty="0"/>
              <a:t>aware</a:t>
            </a:r>
            <a:r>
              <a:rPr sz="2850" spc="-80" dirty="0"/>
              <a:t> </a:t>
            </a:r>
            <a:r>
              <a:rPr sz="2850" spc="125" dirty="0"/>
              <a:t>of</a:t>
            </a:r>
            <a:r>
              <a:rPr sz="2850" spc="-5" dirty="0"/>
              <a:t> </a:t>
            </a:r>
            <a:r>
              <a:rPr sz="2850" spc="60" dirty="0"/>
              <a:t>all</a:t>
            </a:r>
            <a:r>
              <a:rPr sz="2850" spc="-80" dirty="0"/>
              <a:t> </a:t>
            </a:r>
            <a:r>
              <a:rPr sz="2850" spc="30" dirty="0"/>
              <a:t>its  </a:t>
            </a:r>
            <a:r>
              <a:rPr sz="2850" spc="60" dirty="0"/>
              <a:t>pitfalls.</a:t>
            </a:r>
            <a:endParaRPr sz="285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19" y="45178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111633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 - 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899852"/>
            <a:ext cx="11986895" cy="5721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b="1" spc="-35" dirty="0">
                <a:solidFill>
                  <a:srgbClr val="222222"/>
                </a:solidFill>
                <a:latin typeface="Arial"/>
                <a:cs typeface="Arial"/>
              </a:rPr>
              <a:t>Escaping </a:t>
            </a:r>
            <a:r>
              <a:rPr sz="3400" b="1" spc="-114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400" b="1" spc="7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400" b="1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222222"/>
                </a:solidFill>
                <a:latin typeface="Arial"/>
                <a:cs typeface="Arial"/>
              </a:rPr>
              <a:t>safe</a:t>
            </a:r>
            <a:endParaRPr sz="3400" dirty="0">
              <a:latin typeface="Arial"/>
              <a:cs typeface="Arial"/>
            </a:endParaRPr>
          </a:p>
          <a:p>
            <a:pPr marL="901700" marR="5080" indent="-444500">
              <a:lnSpc>
                <a:spcPct val="111500"/>
              </a:lnSpc>
              <a:spcBef>
                <a:spcPts val="265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mysql_real_escape_string</a:t>
            </a:r>
            <a:r>
              <a:rPr sz="3400" spc="-1739" dirty="0">
                <a:solidFill>
                  <a:srgbClr val="2489BF"/>
                </a:solidFill>
                <a:latin typeface="Courier New"/>
                <a:cs typeface="Courier New"/>
              </a:rPr>
              <a:t>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3400" spc="-30" dirty="0">
                <a:solidFill>
                  <a:srgbClr val="222222"/>
                </a:solidFill>
                <a:latin typeface="Arial"/>
                <a:cs typeface="Arial"/>
              </a:rPr>
              <a:t>safe. </a:t>
            </a:r>
            <a:r>
              <a:rPr sz="3400" spc="160" dirty="0">
                <a:solidFill>
                  <a:srgbClr val="222222"/>
                </a:solidFill>
                <a:latin typeface="Arial"/>
                <a:cs typeface="Arial"/>
              </a:rPr>
              <a:t>Don't </a:t>
            </a:r>
            <a:r>
              <a:rPr sz="3400" spc="55" dirty="0">
                <a:solidFill>
                  <a:srgbClr val="222222"/>
                </a:solidFill>
                <a:latin typeface="Arial"/>
                <a:cs typeface="Arial"/>
              </a:rPr>
              <a:t>rely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on 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3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85" dirty="0">
                <a:solidFill>
                  <a:srgbClr val="222222"/>
                </a:solidFill>
                <a:latin typeface="Arial"/>
                <a:cs typeface="Arial"/>
              </a:rPr>
              <a:t>SQL</a:t>
            </a:r>
            <a:r>
              <a:rPr sz="3400" spc="-1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injection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prevention.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b="1" spc="-35" dirty="0">
                <a:solidFill>
                  <a:srgbClr val="222222"/>
                </a:solidFill>
                <a:latin typeface="Arial"/>
                <a:cs typeface="Arial"/>
              </a:rPr>
              <a:t>Use </a:t>
            </a:r>
            <a:r>
              <a:rPr sz="3400" b="1" spc="85" dirty="0">
                <a:solidFill>
                  <a:srgbClr val="222222"/>
                </a:solidFill>
                <a:latin typeface="Arial"/>
                <a:cs typeface="Arial"/>
              </a:rPr>
              <a:t>prepared</a:t>
            </a:r>
            <a:r>
              <a:rPr sz="3400" b="1" spc="20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222222"/>
                </a:solidFill>
                <a:latin typeface="Arial"/>
                <a:cs typeface="Arial"/>
              </a:rPr>
              <a:t>statements</a:t>
            </a:r>
            <a:endParaRPr sz="3400" dirty="0">
              <a:latin typeface="Arial"/>
              <a:cs typeface="Arial"/>
            </a:endParaRPr>
          </a:p>
          <a:p>
            <a:pPr marL="901700" marR="14604" indent="-444500">
              <a:lnSpc>
                <a:spcPct val="112300"/>
              </a:lnSpc>
              <a:spcBef>
                <a:spcPts val="2615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Prepared </a:t>
            </a:r>
            <a:r>
              <a:rPr sz="3400" spc="40" dirty="0">
                <a:solidFill>
                  <a:srgbClr val="222222"/>
                </a:solidFill>
                <a:latin typeface="Arial"/>
                <a:cs typeface="Arial"/>
              </a:rPr>
              <a:t>statements </a:t>
            </a:r>
            <a:r>
              <a:rPr sz="3400" spc="10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3400" spc="45" dirty="0">
                <a:solidFill>
                  <a:srgbClr val="222222"/>
                </a:solidFill>
                <a:latin typeface="Arial"/>
                <a:cs typeface="Arial"/>
              </a:rPr>
              <a:t>very </a:t>
            </a:r>
            <a:r>
              <a:rPr sz="3400" spc="-10" dirty="0">
                <a:solidFill>
                  <a:srgbClr val="222222"/>
                </a:solidFill>
                <a:latin typeface="Arial"/>
                <a:cs typeface="Arial"/>
              </a:rPr>
              <a:t>secure.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3400" spc="-5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3400" spc="114" dirty="0">
                <a:solidFill>
                  <a:srgbClr val="222222"/>
                </a:solidFill>
                <a:latin typeface="Arial"/>
                <a:cs typeface="Arial"/>
              </a:rPr>
              <a:t>prepared  </a:t>
            </a:r>
            <a:r>
              <a:rPr sz="3400" spc="55" dirty="0">
                <a:solidFill>
                  <a:srgbClr val="222222"/>
                </a:solidFill>
                <a:latin typeface="Arial"/>
                <a:cs typeface="Arial"/>
              </a:rPr>
              <a:t>statement,</a:t>
            </a:r>
            <a:r>
              <a:rPr sz="3400" spc="-20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75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60" dirty="0">
                <a:solidFill>
                  <a:srgbClr val="222222"/>
                </a:solidFill>
                <a:latin typeface="Arial"/>
                <a:cs typeface="Arial"/>
              </a:rPr>
              <a:t>separated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25" dirty="0">
                <a:solidFill>
                  <a:srgbClr val="222222"/>
                </a:solidFill>
                <a:latin typeface="Arial"/>
                <a:cs typeface="Arial"/>
              </a:rPr>
              <a:t>from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85" dirty="0">
                <a:solidFill>
                  <a:srgbClr val="222222"/>
                </a:solidFill>
                <a:latin typeface="Arial"/>
                <a:cs typeface="Arial"/>
              </a:rPr>
              <a:t>SQL</a:t>
            </a:r>
            <a:r>
              <a:rPr sz="3400" spc="-1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command,</a:t>
            </a:r>
            <a:r>
              <a:rPr sz="3400" spc="-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222222"/>
                </a:solidFill>
                <a:latin typeface="Arial"/>
                <a:cs typeface="Arial"/>
              </a:rPr>
              <a:t>so 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everything </a:t>
            </a:r>
            <a:r>
              <a:rPr sz="3400" spc="10" dirty="0">
                <a:solidFill>
                  <a:srgbClr val="222222"/>
                </a:solidFill>
                <a:latin typeface="Arial"/>
                <a:cs typeface="Arial"/>
              </a:rPr>
              <a:t>user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inputs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considered </a:t>
            </a:r>
            <a:r>
              <a:rPr sz="3400" spc="75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put  </a:t>
            </a:r>
            <a:r>
              <a:rPr sz="3400" spc="140" dirty="0">
                <a:solidFill>
                  <a:srgbClr val="222222"/>
                </a:solidFill>
                <a:latin typeface="Arial"/>
                <a:cs typeface="Arial"/>
              </a:rPr>
              <a:t>into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14" dirty="0">
                <a:solidFill>
                  <a:srgbClr val="222222"/>
                </a:solidFill>
                <a:latin typeface="Arial"/>
                <a:cs typeface="Arial"/>
              </a:rPr>
              <a:t>table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45" dirty="0">
                <a:solidFill>
                  <a:srgbClr val="222222"/>
                </a:solidFill>
                <a:latin typeface="Arial"/>
                <a:cs typeface="Arial"/>
              </a:rPr>
              <a:t>way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was.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19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5794"/>
            <a:ext cx="107061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 - 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058" y="2935763"/>
            <a:ext cx="11927205" cy="62115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150" baseline="-529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00" b="1" spc="55" dirty="0">
                <a:solidFill>
                  <a:srgbClr val="222222"/>
                </a:solidFill>
                <a:latin typeface="Arial"/>
                <a:cs typeface="Arial"/>
              </a:rPr>
              <a:t>ORMs </a:t>
            </a:r>
            <a:r>
              <a:rPr sz="2800" b="1" spc="85" dirty="0">
                <a:solidFill>
                  <a:srgbClr val="222222"/>
                </a:solidFill>
                <a:latin typeface="Arial"/>
                <a:cs typeface="Arial"/>
              </a:rPr>
              <a:t>(Object </a:t>
            </a:r>
            <a:r>
              <a:rPr sz="2800" b="1" spc="40" dirty="0">
                <a:solidFill>
                  <a:srgbClr val="222222"/>
                </a:solidFill>
                <a:latin typeface="Arial"/>
                <a:cs typeface="Arial"/>
              </a:rPr>
              <a:t>Relational </a:t>
            </a:r>
            <a:r>
              <a:rPr sz="2800" b="1" spc="85" dirty="0">
                <a:solidFill>
                  <a:srgbClr val="222222"/>
                </a:solidFill>
                <a:latin typeface="Arial"/>
                <a:cs typeface="Arial"/>
              </a:rPr>
              <a:t>Mappers) </a:t>
            </a:r>
            <a:r>
              <a:rPr sz="2800" b="1" spc="50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2800" b="1" spc="114" dirty="0">
                <a:solidFill>
                  <a:srgbClr val="222222"/>
                </a:solidFill>
                <a:latin typeface="Arial"/>
                <a:cs typeface="Arial"/>
              </a:rPr>
              <a:t>good</a:t>
            </a:r>
            <a:r>
              <a:rPr sz="2800" b="1" spc="-5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222222"/>
                </a:solidFill>
                <a:latin typeface="Arial"/>
                <a:cs typeface="Arial"/>
              </a:rPr>
              <a:t>security </a:t>
            </a:r>
            <a:r>
              <a:rPr sz="2800" b="1" spc="30" dirty="0">
                <a:solidFill>
                  <a:srgbClr val="222222"/>
                </a:solidFill>
                <a:latin typeface="Arial"/>
                <a:cs typeface="Arial"/>
              </a:rPr>
              <a:t>practice.</a:t>
            </a:r>
            <a:endParaRPr sz="2800" dirty="0">
              <a:latin typeface="Arial"/>
              <a:cs typeface="Arial"/>
            </a:endParaRPr>
          </a:p>
          <a:p>
            <a:pPr marL="850900" marR="238760" indent="-393700">
              <a:lnSpc>
                <a:spcPct val="113500"/>
              </a:lnSpc>
              <a:spcBef>
                <a:spcPts val="2310"/>
              </a:spcBef>
            </a:pPr>
            <a:r>
              <a:rPr sz="2800" spc="150" baseline="-529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00" spc="45" dirty="0">
                <a:solidFill>
                  <a:srgbClr val="222222"/>
                </a:solidFill>
                <a:latin typeface="Arial"/>
                <a:cs typeface="Arial"/>
              </a:rPr>
              <a:t>If </a:t>
            </a:r>
            <a:r>
              <a:rPr sz="2800" spc="100" dirty="0">
                <a:solidFill>
                  <a:srgbClr val="222222"/>
                </a:solidFill>
                <a:latin typeface="Arial"/>
                <a:cs typeface="Arial"/>
              </a:rPr>
              <a:t>you're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using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an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ORM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(like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Doctrine)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your </a:t>
            </a:r>
            <a:r>
              <a:rPr sz="2800" spc="-125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project,  </a:t>
            </a:r>
            <a:r>
              <a:rPr sz="2800" spc="100" dirty="0">
                <a:solidFill>
                  <a:srgbClr val="222222"/>
                </a:solidFill>
                <a:latin typeface="Arial"/>
                <a:cs typeface="Arial"/>
              </a:rPr>
              <a:t>you're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22222"/>
                </a:solidFill>
                <a:latin typeface="Arial"/>
                <a:cs typeface="Arial"/>
              </a:rPr>
              <a:t>still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222222"/>
                </a:solidFill>
                <a:latin typeface="Arial"/>
                <a:cs typeface="Arial"/>
              </a:rPr>
              <a:t>prone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222222"/>
                </a:solidFill>
                <a:latin typeface="Arial"/>
                <a:cs typeface="Arial"/>
              </a:rPr>
              <a:t>SQL</a:t>
            </a:r>
            <a:r>
              <a:rPr sz="280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22222"/>
                </a:solidFill>
                <a:latin typeface="Arial"/>
                <a:cs typeface="Arial"/>
              </a:rPr>
              <a:t>attacks.</a:t>
            </a:r>
            <a:r>
              <a:rPr sz="2800" spc="-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222222"/>
                </a:solidFill>
                <a:latin typeface="Arial"/>
                <a:cs typeface="Arial"/>
              </a:rPr>
              <a:t>Although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222222"/>
                </a:solidFill>
                <a:latin typeface="Arial"/>
                <a:cs typeface="Arial"/>
              </a:rPr>
              <a:t>injecting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queries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in  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ORM's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much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222222"/>
                </a:solidFill>
                <a:latin typeface="Arial"/>
                <a:cs typeface="Arial"/>
              </a:rPr>
              <a:t>harder,</a:t>
            </a:r>
            <a:r>
              <a:rPr sz="2800" spc="-1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keep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222222"/>
                </a:solidFill>
                <a:latin typeface="Arial"/>
                <a:cs typeface="Arial"/>
              </a:rPr>
              <a:t>mind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concatenating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ORM 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queries </a:t>
            </a:r>
            <a:r>
              <a:rPr sz="2800" spc="20" dirty="0">
                <a:solidFill>
                  <a:srgbClr val="222222"/>
                </a:solidFill>
                <a:latin typeface="Arial"/>
                <a:cs typeface="Arial"/>
              </a:rPr>
              <a:t>makes </a:t>
            </a:r>
            <a:r>
              <a:rPr sz="2800" spc="125" dirty="0">
                <a:solidFill>
                  <a:srgbClr val="222222"/>
                </a:solidFill>
                <a:latin typeface="Arial"/>
                <a:cs typeface="Arial"/>
              </a:rPr>
              <a:t>for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800" spc="15" dirty="0">
                <a:solidFill>
                  <a:srgbClr val="222222"/>
                </a:solidFill>
                <a:latin typeface="Arial"/>
                <a:cs typeface="Arial"/>
              </a:rPr>
              <a:t>same 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flaws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concatenating </a:t>
            </a:r>
            <a:r>
              <a:rPr sz="2800" spc="-60" dirty="0">
                <a:solidFill>
                  <a:srgbClr val="222222"/>
                </a:solidFill>
                <a:latin typeface="Arial"/>
                <a:cs typeface="Arial"/>
              </a:rPr>
              <a:t>SQL 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queries,</a:t>
            </a:r>
            <a:r>
              <a:rPr sz="2800" spc="-1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22222"/>
                </a:solidFill>
                <a:latin typeface="Arial"/>
                <a:cs typeface="Arial"/>
              </a:rPr>
              <a:t>so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222222"/>
                </a:solidFill>
                <a:latin typeface="Arial"/>
                <a:cs typeface="Arial"/>
              </a:rPr>
              <a:t>NEVER</a:t>
            </a:r>
            <a:r>
              <a:rPr sz="28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concatenate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strings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sent</a:t>
            </a:r>
            <a:r>
              <a:rPr sz="28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222222"/>
                </a:solidFill>
                <a:latin typeface="Arial"/>
                <a:cs typeface="Arial"/>
              </a:rPr>
              <a:t>database.</a:t>
            </a:r>
            <a:endParaRPr sz="2800" dirty="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500"/>
              </a:spcBef>
            </a:pP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ORM's </a:t>
            </a:r>
            <a:r>
              <a:rPr sz="2800" spc="114" dirty="0">
                <a:solidFill>
                  <a:srgbClr val="222222"/>
                </a:solidFill>
                <a:latin typeface="Arial"/>
                <a:cs typeface="Arial"/>
              </a:rPr>
              <a:t>support prepared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statements</a:t>
            </a:r>
            <a:r>
              <a:rPr sz="2800" spc="-5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well.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2800" spc="150" baseline="-529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00" b="1" spc="-15" dirty="0">
                <a:solidFill>
                  <a:srgbClr val="222222"/>
                </a:solidFill>
                <a:latin typeface="Arial"/>
                <a:cs typeface="Arial"/>
              </a:rPr>
              <a:t>Use </a:t>
            </a:r>
            <a:r>
              <a:rPr sz="2800" b="1" spc="25" dirty="0">
                <a:solidFill>
                  <a:srgbClr val="222222"/>
                </a:solidFill>
                <a:latin typeface="Arial"/>
                <a:cs typeface="Arial"/>
              </a:rPr>
              <a:t>UTF-8 </a:t>
            </a:r>
            <a:r>
              <a:rPr sz="2800" b="1" spc="-40" dirty="0">
                <a:solidFill>
                  <a:srgbClr val="222222"/>
                </a:solidFill>
                <a:latin typeface="Arial"/>
                <a:cs typeface="Arial"/>
              </a:rPr>
              <a:t>unless</a:t>
            </a:r>
            <a:r>
              <a:rPr sz="2800" b="1" spc="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222222"/>
                </a:solidFill>
                <a:latin typeface="Arial"/>
                <a:cs typeface="Arial"/>
              </a:rPr>
              <a:t>necessary</a:t>
            </a:r>
            <a:endParaRPr sz="2800" dirty="0">
              <a:latin typeface="Arial"/>
              <a:cs typeface="Arial"/>
            </a:endParaRPr>
          </a:p>
          <a:p>
            <a:pPr marL="850900" marR="756285" indent="-393700">
              <a:lnSpc>
                <a:spcPct val="113199"/>
              </a:lnSpc>
              <a:spcBef>
                <a:spcPts val="2320"/>
              </a:spcBef>
            </a:pPr>
            <a:r>
              <a:rPr sz="2800" spc="150" baseline="-529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Many </a:t>
            </a:r>
            <a:r>
              <a:rPr sz="2800" spc="110" dirty="0">
                <a:solidFill>
                  <a:srgbClr val="222222"/>
                </a:solidFill>
                <a:latin typeface="Arial"/>
                <a:cs typeface="Arial"/>
              </a:rPr>
              <a:t>new </a:t>
            </a:r>
            <a:r>
              <a:rPr sz="2800" spc="45" dirty="0">
                <a:solidFill>
                  <a:srgbClr val="222222"/>
                </a:solidFill>
                <a:latin typeface="Arial"/>
                <a:cs typeface="Arial"/>
              </a:rPr>
              <a:t>attack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vectors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rely </a:t>
            </a:r>
            <a:r>
              <a:rPr sz="2800" spc="135" dirty="0">
                <a:solidFill>
                  <a:srgbClr val="222222"/>
                </a:solidFill>
                <a:latin typeface="Arial"/>
                <a:cs typeface="Arial"/>
              </a:rPr>
              <a:t>on </a:t>
            </a:r>
            <a:r>
              <a:rPr sz="2800" spc="125" dirty="0">
                <a:solidFill>
                  <a:srgbClr val="222222"/>
                </a:solidFill>
                <a:latin typeface="Arial"/>
                <a:cs typeface="Arial"/>
              </a:rPr>
              <a:t>encoding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bypassing. </a:t>
            </a:r>
            <a:r>
              <a:rPr sz="2800" spc="-35" dirty="0">
                <a:solidFill>
                  <a:srgbClr val="222222"/>
                </a:solidFill>
                <a:latin typeface="Arial"/>
                <a:cs typeface="Arial"/>
              </a:rPr>
              <a:t>Use  UTF-8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database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application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charset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22222"/>
                </a:solidFill>
                <a:latin typeface="Arial"/>
                <a:cs typeface="Arial"/>
              </a:rPr>
              <a:t>unless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you  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have</a:t>
            </a:r>
            <a:r>
              <a:rPr sz="28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8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222222"/>
                </a:solidFill>
                <a:latin typeface="Arial"/>
                <a:cs typeface="Arial"/>
              </a:rPr>
              <a:t>mandatory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requirement</a:t>
            </a:r>
            <a:r>
              <a:rPr sz="28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28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another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222222"/>
                </a:solidFill>
                <a:latin typeface="Arial"/>
                <a:cs typeface="Arial"/>
              </a:rPr>
              <a:t>encoding.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87249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 - INJECTIONS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100" y="2763291"/>
            <a:ext cx="11844655" cy="6558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975" spc="104" baseline="-419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00" b="1" spc="10" dirty="0">
                <a:solidFill>
                  <a:srgbClr val="222222"/>
                </a:solidFill>
                <a:latin typeface="Arial"/>
                <a:cs typeface="Arial"/>
              </a:rPr>
              <a:t>Shell</a:t>
            </a:r>
            <a:r>
              <a:rPr sz="2500" b="1" spc="2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222222"/>
                </a:solidFill>
                <a:latin typeface="Arial"/>
                <a:cs typeface="Arial"/>
              </a:rPr>
              <a:t>Injection</a:t>
            </a:r>
            <a:endParaRPr sz="2500" dirty="0">
              <a:latin typeface="Arial"/>
              <a:cs typeface="Arial"/>
            </a:endParaRPr>
          </a:p>
          <a:p>
            <a:pPr marL="812800" marR="85090" indent="-330200">
              <a:lnSpc>
                <a:spcPct val="113100"/>
              </a:lnSpc>
              <a:spcBef>
                <a:spcPts val="1905"/>
              </a:spcBef>
            </a:pPr>
            <a:r>
              <a:rPr sz="3975" spc="104" baseline="-419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00" spc="12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500" spc="90" dirty="0">
                <a:solidFill>
                  <a:srgbClr val="222222"/>
                </a:solidFill>
                <a:latin typeface="Arial"/>
                <a:cs typeface="Arial"/>
              </a:rPr>
              <a:t>few </a:t>
            </a:r>
            <a:r>
              <a:rPr sz="2500" spc="-105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functions namely: </a:t>
            </a:r>
            <a:r>
              <a:rPr sz="2500" spc="5" dirty="0">
                <a:solidFill>
                  <a:srgbClr val="2489BF"/>
                </a:solidFill>
                <a:latin typeface="Courier New"/>
                <a:cs typeface="Courier New"/>
              </a:rPr>
              <a:t>shell_exec</a:t>
            </a:r>
            <a:r>
              <a:rPr sz="2500" spc="5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sz="2500" spc="-5" dirty="0">
                <a:solidFill>
                  <a:srgbClr val="2489BF"/>
                </a:solidFill>
                <a:latin typeface="Courier New"/>
                <a:cs typeface="Courier New"/>
              </a:rPr>
              <a:t>exec</a:t>
            </a:r>
            <a:r>
              <a:rPr sz="2500" spc="-5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sz="2500" dirty="0">
                <a:solidFill>
                  <a:srgbClr val="2489BF"/>
                </a:solidFill>
                <a:latin typeface="Courier New"/>
                <a:cs typeface="Courier New"/>
              </a:rPr>
              <a:t>passthru</a:t>
            </a:r>
            <a:r>
              <a:rPr sz="2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sz="2500" dirty="0">
                <a:solidFill>
                  <a:srgbClr val="2489BF"/>
                </a:solidFill>
                <a:latin typeface="Courier New"/>
                <a:cs typeface="Courier New"/>
              </a:rPr>
              <a:t>system</a:t>
            </a:r>
            <a:r>
              <a:rPr sz="2500" dirty="0">
                <a:solidFill>
                  <a:srgbClr val="222222"/>
                </a:solidFill>
                <a:latin typeface="Arial"/>
                <a:cs typeface="Arial"/>
              </a:rPr>
              <a:t>, 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backtick </a:t>
            </a:r>
            <a:r>
              <a:rPr sz="2500" spc="90" dirty="0">
                <a:solidFill>
                  <a:srgbClr val="222222"/>
                </a:solidFill>
                <a:latin typeface="Arial"/>
                <a:cs typeface="Arial"/>
              </a:rPr>
              <a:t>operator 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( </a:t>
            </a:r>
            <a:r>
              <a:rPr sz="2500" spc="5" dirty="0">
                <a:solidFill>
                  <a:srgbClr val="2489BF"/>
                </a:solidFill>
                <a:latin typeface="Courier New"/>
                <a:cs typeface="Courier New"/>
              </a:rPr>
              <a:t>` </a:t>
            </a:r>
            <a:r>
              <a:rPr sz="2500" spc="-40" dirty="0">
                <a:solidFill>
                  <a:srgbClr val="222222"/>
                </a:solidFill>
                <a:latin typeface="Arial"/>
                <a:cs typeface="Arial"/>
              </a:rPr>
              <a:t>)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run </a:t>
            </a:r>
            <a:r>
              <a:rPr sz="2500" spc="-3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string </a:t>
            </a:r>
            <a:r>
              <a:rPr sz="2500" spc="-8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shell </a:t>
            </a:r>
            <a:r>
              <a:rPr sz="2500" spc="30" dirty="0">
                <a:solidFill>
                  <a:srgbClr val="222222"/>
                </a:solidFill>
                <a:latin typeface="Arial"/>
                <a:cs typeface="Arial"/>
              </a:rPr>
              <a:t>scripts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500" spc="55" dirty="0">
                <a:solidFill>
                  <a:srgbClr val="222222"/>
                </a:solidFill>
                <a:latin typeface="Arial"/>
                <a:cs typeface="Arial"/>
              </a:rPr>
              <a:t>commands. </a:t>
            </a:r>
            <a:r>
              <a:rPr sz="2500" spc="90" dirty="0">
                <a:solidFill>
                  <a:srgbClr val="222222"/>
                </a:solidFill>
                <a:latin typeface="Arial"/>
                <a:cs typeface="Arial"/>
              </a:rPr>
              <a:t>Input  </a:t>
            </a:r>
            <a:r>
              <a:rPr sz="2500" spc="114" dirty="0">
                <a:solidFill>
                  <a:srgbClr val="222222"/>
                </a:solidFill>
                <a:latin typeface="Arial"/>
                <a:cs typeface="Arial"/>
              </a:rPr>
              <a:t>provided </a:t>
            </a:r>
            <a:r>
              <a:rPr sz="2500" spc="13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these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functions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(specially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backtick </a:t>
            </a:r>
            <a:r>
              <a:rPr sz="2500" spc="90" dirty="0">
                <a:solidFill>
                  <a:srgbClr val="222222"/>
                </a:solidFill>
                <a:latin typeface="Arial"/>
                <a:cs typeface="Arial"/>
              </a:rPr>
              <a:t>operator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25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2500" spc="114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like </a:t>
            </a:r>
            <a:r>
              <a:rPr sz="2500" spc="-30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2500" spc="55" dirty="0">
                <a:solidFill>
                  <a:srgbClr val="222222"/>
                </a:solidFill>
                <a:latin typeface="Arial"/>
                <a:cs typeface="Arial"/>
              </a:rPr>
              <a:t>function).</a:t>
            </a:r>
            <a:r>
              <a:rPr sz="2500" spc="-1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222222"/>
                </a:solidFill>
                <a:latin typeface="Arial"/>
                <a:cs typeface="Arial"/>
              </a:rPr>
              <a:t>Depending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sz="25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configuration,</a:t>
            </a:r>
            <a:r>
              <a:rPr sz="2500" spc="-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shell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script</a:t>
            </a:r>
            <a:r>
              <a:rPr sz="25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injection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25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22"/>
                </a:solidFill>
                <a:latin typeface="Arial"/>
                <a:cs typeface="Arial"/>
              </a:rPr>
              <a:t>cause 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application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222222"/>
                </a:solidFill>
                <a:latin typeface="Arial"/>
                <a:cs typeface="Arial"/>
              </a:rPr>
              <a:t>settings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configuration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222222"/>
                </a:solidFill>
                <a:latin typeface="Arial"/>
                <a:cs typeface="Arial"/>
              </a:rPr>
              <a:t>leak,</a:t>
            </a:r>
            <a:r>
              <a:rPr sz="2500" spc="-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222222"/>
                </a:solidFill>
                <a:latin typeface="Arial"/>
                <a:cs typeface="Arial"/>
              </a:rPr>
              <a:t>whole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server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222222"/>
                </a:solidFill>
                <a:latin typeface="Arial"/>
                <a:cs typeface="Arial"/>
              </a:rPr>
              <a:t>to  </a:t>
            </a:r>
            <a:r>
              <a:rPr sz="2500" spc="13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hijacked.</a:t>
            </a:r>
            <a:r>
              <a:rPr sz="2500" spc="-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very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dangerous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injection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5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somehow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considered 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haven </a:t>
            </a:r>
            <a:r>
              <a:rPr sz="2500" spc="11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2500" spc="-4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222222"/>
                </a:solidFill>
                <a:latin typeface="Arial"/>
                <a:cs typeface="Arial"/>
              </a:rPr>
              <a:t>attacker.</a:t>
            </a:r>
            <a:endParaRPr sz="2500" dirty="0">
              <a:latin typeface="Arial"/>
              <a:cs typeface="Arial"/>
            </a:endParaRPr>
          </a:p>
          <a:p>
            <a:pPr marL="812800" marR="30480" indent="-330200">
              <a:lnSpc>
                <a:spcPct val="112999"/>
              </a:lnSpc>
              <a:spcBef>
                <a:spcPts val="1835"/>
              </a:spcBef>
            </a:pPr>
            <a:r>
              <a:rPr sz="3975" spc="104" baseline="-6289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Never </a:t>
            </a:r>
            <a:r>
              <a:rPr sz="2500" spc="-25" dirty="0">
                <a:solidFill>
                  <a:srgbClr val="222222"/>
                </a:solidFill>
                <a:latin typeface="Arial"/>
                <a:cs typeface="Arial"/>
              </a:rPr>
              <a:t>pass </a:t>
            </a:r>
            <a:r>
              <a:rPr sz="2500" spc="95" dirty="0">
                <a:solidFill>
                  <a:srgbClr val="222222"/>
                </a:solidFill>
                <a:latin typeface="Arial"/>
                <a:cs typeface="Arial"/>
              </a:rPr>
              <a:t>tainted </a:t>
            </a:r>
            <a:r>
              <a:rPr sz="2500" spc="114" dirty="0">
                <a:solidFill>
                  <a:srgbClr val="222222"/>
                </a:solidFill>
                <a:latin typeface="Arial"/>
                <a:cs typeface="Arial"/>
              </a:rPr>
              <a:t>input </a:t>
            </a:r>
            <a:r>
              <a:rPr sz="2500" spc="13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these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functions </a:t>
            </a:r>
            <a:r>
              <a:rPr sz="2500" spc="-30" dirty="0">
                <a:solidFill>
                  <a:srgbClr val="222222"/>
                </a:solidFill>
                <a:latin typeface="Arial"/>
                <a:cs typeface="Arial"/>
              </a:rPr>
              <a:t>-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25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2500" spc="114" dirty="0">
                <a:solidFill>
                  <a:srgbClr val="222222"/>
                </a:solidFill>
                <a:latin typeface="Arial"/>
                <a:cs typeface="Arial"/>
              </a:rPr>
              <a:t>input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somehow  </a:t>
            </a:r>
            <a:r>
              <a:rPr sz="2500" spc="90" dirty="0">
                <a:solidFill>
                  <a:srgbClr val="222222"/>
                </a:solidFill>
                <a:latin typeface="Arial"/>
                <a:cs typeface="Arial"/>
              </a:rPr>
              <a:t>manipulated</a:t>
            </a:r>
            <a:r>
              <a:rPr sz="25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sz="25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user</a:t>
            </a:r>
            <a:r>
              <a:rPr sz="25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222222"/>
                </a:solidFill>
                <a:latin typeface="Arial"/>
                <a:cs typeface="Arial"/>
              </a:rPr>
              <a:t>-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222222"/>
                </a:solidFill>
                <a:latin typeface="Arial"/>
                <a:cs typeface="Arial"/>
              </a:rPr>
              <a:t>unless</a:t>
            </a:r>
            <a:r>
              <a:rPr sz="25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you're</a:t>
            </a:r>
            <a:r>
              <a:rPr sz="25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absolutely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222222"/>
                </a:solidFill>
                <a:latin typeface="Arial"/>
                <a:cs typeface="Arial"/>
              </a:rPr>
              <a:t>sure</a:t>
            </a:r>
            <a:r>
              <a:rPr sz="25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222222"/>
                </a:solidFill>
                <a:latin typeface="Arial"/>
                <a:cs typeface="Arial"/>
              </a:rPr>
              <a:t>there's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222222"/>
                </a:solidFill>
                <a:latin typeface="Arial"/>
                <a:cs typeface="Arial"/>
              </a:rPr>
              <a:t>no</a:t>
            </a:r>
            <a:r>
              <a:rPr sz="25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way</a:t>
            </a:r>
            <a:r>
              <a:rPr sz="25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5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222222"/>
                </a:solidFill>
                <a:latin typeface="Arial"/>
                <a:cs typeface="Arial"/>
              </a:rPr>
              <a:t>it  </a:t>
            </a:r>
            <a:r>
              <a:rPr sz="2500" spc="13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500" spc="130" dirty="0">
                <a:solidFill>
                  <a:srgbClr val="222222"/>
                </a:solidFill>
                <a:latin typeface="Arial"/>
                <a:cs typeface="Arial"/>
              </a:rPr>
              <a:t>be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dangerous </a:t>
            </a:r>
            <a:r>
              <a:rPr sz="2500" spc="55" dirty="0">
                <a:solidFill>
                  <a:srgbClr val="222222"/>
                </a:solidFill>
                <a:latin typeface="Arial"/>
                <a:cs typeface="Arial"/>
              </a:rPr>
              <a:t>(which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never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2500" spc="110" dirty="0">
                <a:solidFill>
                  <a:srgbClr val="222222"/>
                </a:solidFill>
                <a:latin typeface="Arial"/>
                <a:cs typeface="Arial"/>
              </a:rPr>
              <a:t>without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whitelisting). </a:t>
            </a:r>
            <a:r>
              <a:rPr sz="2500" spc="30" dirty="0">
                <a:solidFill>
                  <a:srgbClr val="222222"/>
                </a:solidFill>
                <a:latin typeface="Arial"/>
                <a:cs typeface="Arial"/>
              </a:rPr>
              <a:t>Escaping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and  </a:t>
            </a:r>
            <a:r>
              <a:rPr sz="2500" spc="20" dirty="0">
                <a:solidFill>
                  <a:srgbClr val="222222"/>
                </a:solidFill>
                <a:latin typeface="Arial"/>
                <a:cs typeface="Arial"/>
              </a:rPr>
              <a:t>any </a:t>
            </a:r>
            <a:r>
              <a:rPr sz="2500" spc="95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2500" spc="35" dirty="0">
                <a:solidFill>
                  <a:srgbClr val="222222"/>
                </a:solidFill>
                <a:latin typeface="Arial"/>
                <a:cs typeface="Arial"/>
              </a:rPr>
              <a:t>countermeasures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2500" spc="50" dirty="0">
                <a:solidFill>
                  <a:srgbClr val="222222"/>
                </a:solidFill>
                <a:latin typeface="Arial"/>
                <a:cs typeface="Arial"/>
              </a:rPr>
              <a:t>ineffective, </a:t>
            </a:r>
            <a:r>
              <a:rPr sz="2500" spc="65" dirty="0">
                <a:solidFill>
                  <a:srgbClr val="222222"/>
                </a:solidFill>
                <a:latin typeface="Arial"/>
                <a:cs typeface="Arial"/>
              </a:rPr>
              <a:t>there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2500" spc="95" dirty="0">
                <a:solidFill>
                  <a:srgbClr val="222222"/>
                </a:solidFill>
                <a:latin typeface="Arial"/>
                <a:cs typeface="Arial"/>
              </a:rPr>
              <a:t>plenty </a:t>
            </a:r>
            <a:r>
              <a:rPr sz="2500" spc="11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vectors </a:t>
            </a:r>
            <a:r>
              <a:rPr sz="2500" spc="100" dirty="0">
                <a:solidFill>
                  <a:srgbClr val="222222"/>
                </a:solidFill>
                <a:latin typeface="Arial"/>
                <a:cs typeface="Arial"/>
              </a:rPr>
              <a:t>for  </a:t>
            </a:r>
            <a:r>
              <a:rPr sz="2500" spc="55" dirty="0">
                <a:solidFill>
                  <a:srgbClr val="222222"/>
                </a:solidFill>
                <a:latin typeface="Arial"/>
                <a:cs typeface="Arial"/>
              </a:rPr>
              <a:t>bypassing </a:t>
            </a:r>
            <a:r>
              <a:rPr sz="2500" spc="15" dirty="0">
                <a:solidFill>
                  <a:srgbClr val="222222"/>
                </a:solidFill>
                <a:latin typeface="Arial"/>
                <a:cs typeface="Arial"/>
              </a:rPr>
              <a:t>each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500" spc="40" dirty="0">
                <a:solidFill>
                  <a:srgbClr val="222222"/>
                </a:solidFill>
                <a:latin typeface="Arial"/>
                <a:cs typeface="Arial"/>
              </a:rPr>
              <a:t>every </a:t>
            </a:r>
            <a:r>
              <a:rPr sz="2500" spc="85" dirty="0">
                <a:solidFill>
                  <a:srgbClr val="222222"/>
                </a:solidFill>
                <a:latin typeface="Arial"/>
                <a:cs typeface="Arial"/>
              </a:rPr>
              <a:t>one </a:t>
            </a:r>
            <a:r>
              <a:rPr sz="2500" spc="11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500" spc="90" dirty="0">
                <a:solidFill>
                  <a:srgbClr val="222222"/>
                </a:solidFill>
                <a:latin typeface="Arial"/>
                <a:cs typeface="Arial"/>
              </a:rPr>
              <a:t>them; </a:t>
            </a:r>
            <a:r>
              <a:rPr sz="2500" spc="145" dirty="0">
                <a:solidFill>
                  <a:srgbClr val="222222"/>
                </a:solidFill>
                <a:latin typeface="Arial"/>
                <a:cs typeface="Arial"/>
              </a:rPr>
              <a:t>don't </a:t>
            </a:r>
            <a:r>
              <a:rPr sz="2500" spc="80" dirty="0">
                <a:solidFill>
                  <a:srgbClr val="222222"/>
                </a:solidFill>
                <a:latin typeface="Arial"/>
                <a:cs typeface="Arial"/>
              </a:rPr>
              <a:t>believe </a:t>
            </a:r>
            <a:r>
              <a:rPr sz="2500" spc="70" dirty="0">
                <a:solidFill>
                  <a:srgbClr val="222222"/>
                </a:solidFill>
                <a:latin typeface="Arial"/>
                <a:cs typeface="Arial"/>
              </a:rPr>
              <a:t>what </a:t>
            </a:r>
            <a:r>
              <a:rPr sz="2500" spc="60" dirty="0">
                <a:solidFill>
                  <a:srgbClr val="222222"/>
                </a:solidFill>
                <a:latin typeface="Arial"/>
                <a:cs typeface="Arial"/>
              </a:rPr>
              <a:t>novice  </a:t>
            </a:r>
            <a:r>
              <a:rPr sz="2500" spc="75" dirty="0">
                <a:solidFill>
                  <a:srgbClr val="222222"/>
                </a:solidFill>
                <a:latin typeface="Arial"/>
                <a:cs typeface="Arial"/>
              </a:rPr>
              <a:t>developers </a:t>
            </a:r>
            <a:r>
              <a:rPr sz="2500" spc="95" dirty="0">
                <a:solidFill>
                  <a:srgbClr val="222222"/>
                </a:solidFill>
                <a:latin typeface="Arial"/>
                <a:cs typeface="Arial"/>
              </a:rPr>
              <a:t>tell</a:t>
            </a:r>
            <a:r>
              <a:rPr sz="2500" spc="-2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222222"/>
                </a:solidFill>
                <a:latin typeface="Arial"/>
                <a:cs typeface="Arial"/>
              </a:rPr>
              <a:t>you.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769810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 - INJECTIONS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59710"/>
            <a:ext cx="11784330" cy="6534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b="1" spc="55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3400" b="1" spc="2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b="1" spc="50" dirty="0">
                <a:solidFill>
                  <a:srgbClr val="222222"/>
                </a:solidFill>
                <a:latin typeface="Arial"/>
                <a:cs typeface="Arial"/>
              </a:rPr>
              <a:t>Injection</a:t>
            </a:r>
            <a:endParaRPr sz="3400" dirty="0">
              <a:latin typeface="Arial"/>
              <a:cs typeface="Arial"/>
            </a:endParaRPr>
          </a:p>
          <a:p>
            <a:pPr marL="901700" marR="5080" indent="-444500">
              <a:lnSpc>
                <a:spcPct val="112500"/>
              </a:lnSpc>
              <a:spcBef>
                <a:spcPts val="2605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All </a:t>
            </a:r>
            <a:r>
              <a:rPr sz="3400" spc="125" dirty="0">
                <a:solidFill>
                  <a:srgbClr val="222222"/>
                </a:solidFill>
                <a:latin typeface="Arial"/>
                <a:cs typeface="Arial"/>
              </a:rPr>
              <a:t>interpreted </a:t>
            </a:r>
            <a:r>
              <a:rPr sz="3400" spc="65" dirty="0">
                <a:solidFill>
                  <a:srgbClr val="222222"/>
                </a:solidFill>
                <a:latin typeface="Arial"/>
                <a:cs typeface="Arial"/>
              </a:rPr>
              <a:t>languages </a:t>
            </a:r>
            <a:r>
              <a:rPr sz="3400" spc="-10" dirty="0">
                <a:solidFill>
                  <a:srgbClr val="222222"/>
                </a:solidFill>
                <a:latin typeface="Arial"/>
                <a:cs typeface="Arial"/>
              </a:rPr>
              <a:t>such </a:t>
            </a:r>
            <a:r>
              <a:rPr sz="3400" spc="-12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3400" spc="-254" dirty="0">
                <a:solidFill>
                  <a:srgbClr val="222222"/>
                </a:solidFill>
                <a:latin typeface="Arial"/>
                <a:cs typeface="Arial"/>
              </a:rPr>
              <a:t>PHP, </a:t>
            </a:r>
            <a:r>
              <a:rPr sz="3400" spc="25" dirty="0">
                <a:solidFill>
                  <a:srgbClr val="222222"/>
                </a:solidFill>
                <a:latin typeface="Arial"/>
                <a:cs typeface="Arial"/>
              </a:rPr>
              <a:t>have </a:t>
            </a:r>
            <a:r>
              <a:rPr sz="3400" spc="55" dirty="0">
                <a:solidFill>
                  <a:srgbClr val="222222"/>
                </a:solidFill>
                <a:latin typeface="Arial"/>
                <a:cs typeface="Arial"/>
              </a:rPr>
              <a:t>some 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function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accepts </a:t>
            </a:r>
            <a:r>
              <a:rPr sz="3400" spc="-5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string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400" spc="20" dirty="0">
                <a:solidFill>
                  <a:srgbClr val="222222"/>
                </a:solidFill>
                <a:latin typeface="Arial"/>
                <a:cs typeface="Arial"/>
              </a:rPr>
              <a:t>runs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  </a:t>
            </a:r>
            <a:r>
              <a:rPr sz="3400" spc="80" dirty="0">
                <a:solidFill>
                  <a:srgbClr val="222222"/>
                </a:solidFill>
                <a:latin typeface="Arial"/>
                <a:cs typeface="Arial"/>
              </a:rPr>
              <a:t>language.</a:t>
            </a:r>
            <a:r>
              <a:rPr sz="3400" spc="-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16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function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named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2489BF"/>
                </a:solidFill>
                <a:latin typeface="Courier New"/>
                <a:cs typeface="Courier New"/>
              </a:rPr>
              <a:t>eval()</a:t>
            </a:r>
            <a:r>
              <a:rPr sz="3400" spc="-1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r>
              <a:rPr sz="3400" spc="-1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45" dirty="0">
                <a:solidFill>
                  <a:srgbClr val="222222"/>
                </a:solidFill>
                <a:latin typeface="Arial"/>
                <a:cs typeface="Arial"/>
              </a:rPr>
              <a:t>Using  </a:t>
            </a:r>
            <a:r>
              <a:rPr sz="3400" spc="35" dirty="0">
                <a:solidFill>
                  <a:srgbClr val="222222"/>
                </a:solidFill>
                <a:latin typeface="Arial"/>
                <a:cs typeface="Arial"/>
              </a:rPr>
              <a:t>eval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5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45" dirty="0">
                <a:solidFill>
                  <a:srgbClr val="222222"/>
                </a:solidFill>
                <a:latin typeface="Arial"/>
                <a:cs typeface="Arial"/>
              </a:rPr>
              <a:t>very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60" dirty="0">
                <a:solidFill>
                  <a:srgbClr val="222222"/>
                </a:solidFill>
                <a:latin typeface="Arial"/>
                <a:cs typeface="Arial"/>
              </a:rPr>
              <a:t>bad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5" dirty="0">
                <a:solidFill>
                  <a:srgbClr val="222222"/>
                </a:solidFill>
                <a:latin typeface="Arial"/>
                <a:cs typeface="Arial"/>
              </a:rPr>
              <a:t>practice,</a:t>
            </a:r>
            <a:r>
              <a:rPr sz="3400" spc="-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just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3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5" dirty="0">
                <a:solidFill>
                  <a:srgbClr val="222222"/>
                </a:solidFill>
                <a:latin typeface="Arial"/>
                <a:cs typeface="Arial"/>
              </a:rPr>
              <a:t>security.</a:t>
            </a:r>
            <a:r>
              <a:rPr sz="3400" spc="-1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40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sz="34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you're  </a:t>
            </a:r>
            <a:r>
              <a:rPr sz="3400" spc="80" dirty="0">
                <a:solidFill>
                  <a:srgbClr val="222222"/>
                </a:solidFill>
                <a:latin typeface="Arial"/>
                <a:cs typeface="Arial"/>
              </a:rPr>
              <a:t>absolutely </a:t>
            </a:r>
            <a:r>
              <a:rPr sz="3400" spc="-5" dirty="0">
                <a:solidFill>
                  <a:srgbClr val="222222"/>
                </a:solidFill>
                <a:latin typeface="Arial"/>
                <a:cs typeface="Arial"/>
              </a:rPr>
              <a:t>sure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sz="3400" spc="25" dirty="0">
                <a:solidFill>
                  <a:srgbClr val="222222"/>
                </a:solidFill>
                <a:latin typeface="Arial"/>
                <a:cs typeface="Arial"/>
              </a:rPr>
              <a:t>have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no </a:t>
            </a:r>
            <a:r>
              <a:rPr sz="3400" spc="120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3400" spc="45" dirty="0">
                <a:solidFill>
                  <a:srgbClr val="222222"/>
                </a:solidFill>
                <a:latin typeface="Arial"/>
                <a:cs typeface="Arial"/>
              </a:rPr>
              <a:t>way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3400" spc="15" dirty="0">
                <a:solidFill>
                  <a:srgbClr val="222222"/>
                </a:solidFill>
                <a:latin typeface="Arial"/>
                <a:cs typeface="Arial"/>
              </a:rPr>
              <a:t>eval, </a:t>
            </a:r>
            <a:r>
              <a:rPr sz="3400" spc="-20" dirty="0">
                <a:solidFill>
                  <a:srgbClr val="222222"/>
                </a:solidFill>
                <a:latin typeface="Arial"/>
                <a:cs typeface="Arial"/>
              </a:rPr>
              <a:t>use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it  </a:t>
            </a:r>
            <a:r>
              <a:rPr sz="3400" spc="140" dirty="0">
                <a:solidFill>
                  <a:srgbClr val="222222"/>
                </a:solidFill>
                <a:latin typeface="Arial"/>
                <a:cs typeface="Arial"/>
              </a:rPr>
              <a:t>without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5" dirty="0">
                <a:solidFill>
                  <a:srgbClr val="222222"/>
                </a:solidFill>
                <a:latin typeface="Arial"/>
                <a:cs typeface="Arial"/>
              </a:rPr>
              <a:t>any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14" dirty="0">
                <a:solidFill>
                  <a:srgbClr val="222222"/>
                </a:solidFill>
                <a:latin typeface="Arial"/>
                <a:cs typeface="Arial"/>
              </a:rPr>
              <a:t>tainted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10" dirty="0">
                <a:solidFill>
                  <a:srgbClr val="222222"/>
                </a:solidFill>
                <a:latin typeface="Arial"/>
                <a:cs typeface="Arial"/>
              </a:rPr>
              <a:t>input.</a:t>
            </a:r>
            <a:r>
              <a:rPr sz="3400" spc="-1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45" dirty="0">
                <a:solidFill>
                  <a:srgbClr val="222222"/>
                </a:solidFill>
                <a:latin typeface="Arial"/>
                <a:cs typeface="Arial"/>
              </a:rPr>
              <a:t>Eval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25" dirty="0">
                <a:solidFill>
                  <a:srgbClr val="222222"/>
                </a:solidFill>
                <a:latin typeface="Arial"/>
                <a:cs typeface="Arial"/>
              </a:rPr>
              <a:t>usually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5" dirty="0">
                <a:solidFill>
                  <a:srgbClr val="222222"/>
                </a:solidFill>
                <a:latin typeface="Arial"/>
                <a:cs typeface="Arial"/>
              </a:rPr>
              <a:t>also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slower.</a:t>
            </a:r>
            <a:endParaRPr sz="3400" dirty="0">
              <a:latin typeface="Arial"/>
              <a:cs typeface="Arial"/>
            </a:endParaRPr>
          </a:p>
          <a:p>
            <a:pPr marL="901700" marR="558800" indent="-444500">
              <a:lnSpc>
                <a:spcPct val="112100"/>
              </a:lnSpc>
              <a:spcBef>
                <a:spcPts val="2655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5325" spc="697" baseline="-469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Function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2489BF"/>
                </a:solidFill>
                <a:latin typeface="Courier New"/>
                <a:cs typeface="Courier New"/>
              </a:rPr>
              <a:t>preg_replace()</a:t>
            </a:r>
            <a:r>
              <a:rPr sz="3400" spc="-1200" dirty="0">
                <a:solidFill>
                  <a:srgbClr val="2489BF"/>
                </a:solidFill>
                <a:latin typeface="Courier New"/>
                <a:cs typeface="Courier New"/>
              </a:rPr>
              <a:t>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6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5" dirty="0">
                <a:solidFill>
                  <a:srgbClr val="222222"/>
                </a:solidFill>
                <a:latin typeface="Arial"/>
                <a:cs typeface="Arial"/>
              </a:rPr>
              <a:t>used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40" dirty="0">
                <a:solidFill>
                  <a:srgbClr val="222222"/>
                </a:solidFill>
                <a:latin typeface="Arial"/>
                <a:cs typeface="Arial"/>
              </a:rPr>
              <a:t>with 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unsanitised </a:t>
            </a:r>
            <a:r>
              <a:rPr sz="3400" spc="10" dirty="0">
                <a:solidFill>
                  <a:srgbClr val="222222"/>
                </a:solidFill>
                <a:latin typeface="Arial"/>
                <a:cs typeface="Arial"/>
              </a:rPr>
              <a:t>user </a:t>
            </a:r>
            <a:r>
              <a:rPr sz="3400" spc="110" dirty="0">
                <a:solidFill>
                  <a:srgbClr val="222222"/>
                </a:solidFill>
                <a:latin typeface="Arial"/>
                <a:cs typeface="Arial"/>
              </a:rPr>
              <a:t>input,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because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 payload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will </a:t>
            </a:r>
            <a:r>
              <a:rPr sz="3400" spc="160" dirty="0">
                <a:solidFill>
                  <a:srgbClr val="222222"/>
                </a:solidFill>
                <a:latin typeface="Arial"/>
                <a:cs typeface="Arial"/>
              </a:rPr>
              <a:t>be  </a:t>
            </a:r>
            <a:r>
              <a:rPr sz="3400" spc="60" dirty="0">
                <a:solidFill>
                  <a:srgbClr val="2489BF"/>
                </a:solidFill>
                <a:latin typeface="Courier New"/>
                <a:cs typeface="Courier New"/>
              </a:rPr>
              <a:t>eval()</a:t>
            </a:r>
            <a:r>
              <a:rPr sz="3400" spc="60" dirty="0">
                <a:solidFill>
                  <a:srgbClr val="222222"/>
                </a:solidFill>
                <a:latin typeface="Arial"/>
                <a:cs typeface="Arial"/>
              </a:rPr>
              <a:t>'ed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769810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 - INJECTIONS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59710"/>
            <a:ext cx="11983720" cy="419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b="1" spc="110" dirty="0">
                <a:solidFill>
                  <a:srgbClr val="222222"/>
                </a:solidFill>
                <a:latin typeface="Arial"/>
                <a:cs typeface="Arial"/>
              </a:rPr>
              <a:t>Other</a:t>
            </a:r>
            <a:r>
              <a:rPr sz="3400" b="1" spc="2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b="1" spc="15" dirty="0">
                <a:solidFill>
                  <a:srgbClr val="222222"/>
                </a:solidFill>
                <a:latin typeface="Arial"/>
                <a:cs typeface="Arial"/>
              </a:rPr>
              <a:t>Injections</a:t>
            </a:r>
            <a:endParaRPr sz="3400">
              <a:latin typeface="Arial"/>
              <a:cs typeface="Arial"/>
            </a:endParaRPr>
          </a:p>
          <a:p>
            <a:pPr marL="901700" marR="475615" indent="-444500">
              <a:lnSpc>
                <a:spcPct val="111500"/>
              </a:lnSpc>
              <a:spcBef>
                <a:spcPts val="265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5325" spc="727" baseline="-469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400" spc="-155" dirty="0">
                <a:solidFill>
                  <a:srgbClr val="222222"/>
                </a:solidFill>
                <a:latin typeface="Arial"/>
                <a:cs typeface="Arial"/>
              </a:rPr>
              <a:t>LDAP,</a:t>
            </a:r>
            <a:r>
              <a:rPr sz="3400" spc="-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55" dirty="0">
                <a:solidFill>
                  <a:srgbClr val="222222"/>
                </a:solidFill>
                <a:latin typeface="Arial"/>
                <a:cs typeface="Arial"/>
              </a:rPr>
              <a:t>XPath</a:t>
            </a:r>
            <a:r>
              <a:rPr sz="34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5" dirty="0">
                <a:solidFill>
                  <a:srgbClr val="222222"/>
                </a:solidFill>
                <a:latin typeface="Arial"/>
                <a:cs typeface="Arial"/>
              </a:rPr>
              <a:t>any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20" dirty="0">
                <a:solidFill>
                  <a:srgbClr val="222222"/>
                </a:solidFill>
                <a:latin typeface="Arial"/>
                <a:cs typeface="Arial"/>
              </a:rPr>
              <a:t>other</a:t>
            </a:r>
            <a:r>
              <a:rPr sz="34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third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party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application</a:t>
            </a:r>
            <a:r>
              <a:rPr sz="34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  </a:t>
            </a:r>
            <a:r>
              <a:rPr sz="3400" spc="20" dirty="0">
                <a:solidFill>
                  <a:srgbClr val="222222"/>
                </a:solidFill>
                <a:latin typeface="Arial"/>
                <a:cs typeface="Arial"/>
              </a:rPr>
              <a:t>runs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5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70" dirty="0">
                <a:solidFill>
                  <a:srgbClr val="222222"/>
                </a:solidFill>
                <a:latin typeface="Arial"/>
                <a:cs typeface="Arial"/>
              </a:rPr>
              <a:t>string,</a:t>
            </a:r>
            <a:r>
              <a:rPr sz="3400" spc="-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80" dirty="0">
                <a:solidFill>
                  <a:srgbClr val="222222"/>
                </a:solidFill>
                <a:latin typeface="Arial"/>
                <a:cs typeface="Arial"/>
              </a:rPr>
              <a:t>vulnerable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injection.</a:t>
            </a:r>
            <a:endParaRPr sz="3400">
              <a:latin typeface="Arial"/>
              <a:cs typeface="Arial"/>
            </a:endParaRPr>
          </a:p>
          <a:p>
            <a:pPr marL="901700" marR="5080" indent="-444500" algn="just">
              <a:lnSpc>
                <a:spcPct val="112100"/>
              </a:lnSpc>
              <a:spcBef>
                <a:spcPts val="2655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5325" spc="712" baseline="-469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400" spc="35" dirty="0">
                <a:solidFill>
                  <a:srgbClr val="222222"/>
                </a:solidFill>
                <a:latin typeface="Arial"/>
                <a:cs typeface="Arial"/>
              </a:rPr>
              <a:t>Always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keep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65" dirty="0">
                <a:solidFill>
                  <a:srgbClr val="222222"/>
                </a:solidFill>
                <a:latin typeface="Arial"/>
                <a:cs typeface="Arial"/>
              </a:rPr>
              <a:t>mind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5" dirty="0">
                <a:solidFill>
                  <a:srgbClr val="222222"/>
                </a:solidFill>
                <a:latin typeface="Arial"/>
                <a:cs typeface="Arial"/>
              </a:rPr>
              <a:t>some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strings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data,</a:t>
            </a:r>
            <a:r>
              <a:rPr sz="3400" spc="-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but  </a:t>
            </a:r>
            <a:r>
              <a:rPr sz="3400" spc="80" dirty="0">
                <a:solidFill>
                  <a:srgbClr val="222222"/>
                </a:solidFill>
                <a:latin typeface="Arial"/>
                <a:cs typeface="Arial"/>
              </a:rPr>
              <a:t>commands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40" dirty="0">
                <a:solidFill>
                  <a:srgbClr val="222222"/>
                </a:solidFill>
                <a:latin typeface="Arial"/>
                <a:cs typeface="Arial"/>
              </a:rPr>
              <a:t>thus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6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222222"/>
                </a:solidFill>
                <a:latin typeface="Arial"/>
                <a:cs typeface="Arial"/>
              </a:rPr>
              <a:t>secure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14" dirty="0">
                <a:solidFill>
                  <a:srgbClr val="222222"/>
                </a:solidFill>
                <a:latin typeface="Arial"/>
                <a:cs typeface="Arial"/>
              </a:rPr>
              <a:t>before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40" dirty="0">
                <a:solidFill>
                  <a:srgbClr val="222222"/>
                </a:solidFill>
                <a:latin typeface="Arial"/>
                <a:cs typeface="Arial"/>
              </a:rPr>
              <a:t>passing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 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third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party</a:t>
            </a:r>
            <a:r>
              <a:rPr sz="3400" spc="-3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5" dirty="0">
                <a:solidFill>
                  <a:srgbClr val="222222"/>
                </a:solidFill>
                <a:latin typeface="Arial"/>
                <a:cs typeface="Arial"/>
              </a:rPr>
              <a:t>libraries.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94869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Arial"/>
                <a:cs typeface="Arial"/>
              </a:rPr>
              <a:t>TIPS &amp; COMMON MISTAKES - XSS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767799"/>
            <a:ext cx="12120245" cy="61103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89" baseline="-2645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00" b="1" spc="90" dirty="0">
                <a:solidFill>
                  <a:srgbClr val="222222"/>
                </a:solidFill>
                <a:latin typeface="Arial"/>
                <a:cs typeface="Arial"/>
              </a:rPr>
              <a:t>No</a:t>
            </a:r>
            <a:r>
              <a:rPr sz="2800" b="1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222222"/>
                </a:solidFill>
                <a:latin typeface="Arial"/>
                <a:cs typeface="Arial"/>
              </a:rPr>
              <a:t>Tags</a:t>
            </a:r>
            <a:endParaRPr sz="2800" dirty="0">
              <a:latin typeface="Arial"/>
              <a:cs typeface="Arial"/>
            </a:endParaRPr>
          </a:p>
          <a:p>
            <a:pPr marL="723900" marR="241935" indent="-266700">
              <a:lnSpc>
                <a:spcPct val="111100"/>
              </a:lnSpc>
              <a:spcBef>
                <a:spcPts val="1500"/>
              </a:spcBef>
            </a:pPr>
            <a:r>
              <a:rPr sz="2800" spc="89" baseline="-5291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2800" spc="480" baseline="-5291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Most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time,</a:t>
            </a:r>
            <a:r>
              <a:rPr sz="28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there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no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22222"/>
                </a:solidFill>
                <a:latin typeface="Arial"/>
                <a:cs typeface="Arial"/>
              </a:rPr>
              <a:t>need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22222"/>
                </a:solidFill>
                <a:latin typeface="Arial"/>
                <a:cs typeface="Arial"/>
              </a:rPr>
              <a:t>user</a:t>
            </a:r>
            <a:r>
              <a:rPr sz="2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supplied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contain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unescaped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HTML</a:t>
            </a:r>
            <a:r>
              <a:rPr sz="28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tags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when 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output.</a:t>
            </a:r>
            <a:r>
              <a:rPr sz="2800" spc="-11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example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when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you're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about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222222"/>
                </a:solidFill>
                <a:latin typeface="Arial"/>
                <a:cs typeface="Arial"/>
              </a:rPr>
              <a:t>dump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22222"/>
                </a:solidFill>
                <a:latin typeface="Arial"/>
                <a:cs typeface="Arial"/>
              </a:rPr>
              <a:t>textbox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222222"/>
                </a:solidFill>
                <a:latin typeface="Arial"/>
                <a:cs typeface="Arial"/>
              </a:rPr>
              <a:t>value,</a:t>
            </a:r>
            <a:r>
              <a:rPr sz="28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output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22222"/>
                </a:solidFill>
                <a:latin typeface="Arial"/>
                <a:cs typeface="Arial"/>
              </a:rPr>
              <a:t>user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22222"/>
                </a:solidFill>
                <a:latin typeface="Arial"/>
                <a:cs typeface="Arial"/>
              </a:rPr>
              <a:t>cell.</a:t>
            </a:r>
            <a:endParaRPr sz="2800" dirty="0">
              <a:latin typeface="Arial"/>
              <a:cs typeface="Arial"/>
            </a:endParaRPr>
          </a:p>
          <a:p>
            <a:pPr marL="723900" marR="177165" indent="-266700">
              <a:lnSpc>
                <a:spcPct val="111800"/>
              </a:lnSpc>
              <a:spcBef>
                <a:spcPts val="1605"/>
              </a:spcBef>
            </a:pPr>
            <a:r>
              <a:rPr sz="2800" spc="89" baseline="-264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2800" spc="487" baseline="-264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800" spc="25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222222"/>
                </a:solidFill>
                <a:latin typeface="Arial"/>
                <a:cs typeface="Arial"/>
              </a:rPr>
              <a:t>using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standard</a:t>
            </a:r>
            <a:r>
              <a:rPr sz="2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22222"/>
                </a:solidFill>
                <a:latin typeface="Arial"/>
                <a:cs typeface="Arial"/>
              </a:rPr>
              <a:t>templating,</a:t>
            </a:r>
            <a:r>
              <a:rPr sz="28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489BF"/>
                </a:solidFill>
                <a:latin typeface="Courier New"/>
                <a:cs typeface="Courier New"/>
              </a:rPr>
              <a:t>echo</a:t>
            </a:r>
            <a:r>
              <a:rPr sz="2800" spc="-695" dirty="0">
                <a:solidFill>
                  <a:srgbClr val="2489BF"/>
                </a:solidFill>
                <a:latin typeface="Courier New"/>
                <a:cs typeface="Courier New"/>
              </a:rPr>
              <a:t> </a:t>
            </a:r>
            <a:r>
              <a:rPr sz="2800" spc="10" dirty="0">
                <a:solidFill>
                  <a:srgbClr val="222222"/>
                </a:solidFill>
                <a:latin typeface="Arial"/>
                <a:cs typeface="Arial"/>
              </a:rPr>
              <a:t>etc.,</a:t>
            </a:r>
            <a:r>
              <a:rPr sz="28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then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2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mitigate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222222"/>
                </a:solidFill>
                <a:latin typeface="Arial"/>
                <a:cs typeface="Arial"/>
              </a:rPr>
              <a:t>XSS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22222"/>
                </a:solidFill>
                <a:latin typeface="Arial"/>
                <a:cs typeface="Arial"/>
              </a:rPr>
              <a:t>case 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by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applying </a:t>
            </a:r>
            <a:r>
              <a:rPr sz="2800" dirty="0">
                <a:solidFill>
                  <a:srgbClr val="2489BF"/>
                </a:solidFill>
                <a:latin typeface="Courier New"/>
                <a:cs typeface="Courier New"/>
              </a:rPr>
              <a:t>htmlspecialchars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data,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following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function 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(which </a:t>
            </a:r>
            <a:r>
              <a:rPr sz="28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2800" spc="20" dirty="0">
                <a:solidFill>
                  <a:srgbClr val="222222"/>
                </a:solidFill>
                <a:latin typeface="Arial"/>
                <a:cs typeface="Arial"/>
              </a:rPr>
              <a:t>essentially </a:t>
            </a:r>
            <a:r>
              <a:rPr sz="2800" spc="-25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2800" spc="70" dirty="0">
                <a:solidFill>
                  <a:srgbClr val="222222"/>
                </a:solidFill>
                <a:latin typeface="Arial"/>
                <a:cs typeface="Arial"/>
              </a:rPr>
              <a:t>more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convenient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wrapper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around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489BF"/>
                </a:solidFill>
                <a:latin typeface="Courier New"/>
                <a:cs typeface="Courier New"/>
              </a:rPr>
              <a:t>htmlspecialchars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).</a:t>
            </a:r>
            <a:r>
              <a:rPr sz="28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b="1" spc="60" dirty="0">
                <a:solidFill>
                  <a:srgbClr val="222222"/>
                </a:solidFill>
                <a:latin typeface="Arial"/>
                <a:cs typeface="Arial"/>
              </a:rPr>
              <a:t>However,</a:t>
            </a:r>
            <a:r>
              <a:rPr sz="2800" b="1" spc="-11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28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8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b="1" spc="4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28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222222"/>
                </a:solidFill>
                <a:latin typeface="Arial"/>
                <a:cs typeface="Arial"/>
              </a:rPr>
              <a:t>recommended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723900" marR="5080">
              <a:lnSpc>
                <a:spcPct val="112500"/>
              </a:lnSpc>
            </a:pPr>
            <a:r>
              <a:rPr sz="2800" spc="-1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problem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222222"/>
                </a:solidFill>
                <a:latin typeface="Arial"/>
                <a:cs typeface="Arial"/>
              </a:rPr>
              <a:t>have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22222"/>
                </a:solidFill>
                <a:latin typeface="Arial"/>
                <a:cs typeface="Arial"/>
              </a:rPr>
              <a:t>remember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apply</a:t>
            </a:r>
            <a:r>
              <a:rPr sz="2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every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time,</a:t>
            </a:r>
            <a:r>
              <a:rPr sz="28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forget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once,</a:t>
            </a:r>
            <a:r>
              <a:rPr sz="28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222222"/>
                </a:solidFill>
                <a:latin typeface="Arial"/>
                <a:cs typeface="Arial"/>
              </a:rPr>
              <a:t>have  </a:t>
            </a:r>
            <a:r>
              <a:rPr sz="2800" spc="15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28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222222"/>
                </a:solidFill>
                <a:latin typeface="Arial"/>
                <a:cs typeface="Arial"/>
              </a:rPr>
              <a:t>XSS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222222"/>
                </a:solidFill>
                <a:latin typeface="Arial"/>
                <a:cs typeface="Arial"/>
              </a:rPr>
              <a:t>vulnerability.</a:t>
            </a:r>
            <a:r>
              <a:rPr sz="2800" spc="-11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Methodologies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222222"/>
                </a:solidFill>
                <a:latin typeface="Arial"/>
                <a:cs typeface="Arial"/>
              </a:rPr>
              <a:t>insecure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sz="2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default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must</a:t>
            </a:r>
            <a:r>
              <a:rPr sz="2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treated</a:t>
            </a:r>
            <a:r>
              <a:rPr sz="2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22222"/>
                </a:solidFill>
                <a:latin typeface="Arial"/>
                <a:cs typeface="Arial"/>
              </a:rPr>
              <a:t>insecure.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24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C50E-D371-49DF-B2AC-DB39D928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409700"/>
            <a:ext cx="12115800" cy="1477328"/>
          </a:xfrm>
        </p:spPr>
        <p:txBody>
          <a:bodyPr/>
          <a:lstStyle/>
          <a:p>
            <a:r>
              <a:rPr lang="en-PH" sz="4800" b="1" dirty="0">
                <a:solidFill>
                  <a:srgbClr val="34A5DA"/>
                </a:solidFill>
                <a:latin typeface="Arial"/>
                <a:cs typeface="Arial"/>
              </a:rPr>
              <a:t>TIPS &amp; COMMON MISTAKES - XSS</a:t>
            </a:r>
            <a:br>
              <a:rPr lang="en-PH" sz="4800" dirty="0">
                <a:latin typeface="Arial"/>
                <a:cs typeface="Arial"/>
              </a:rPr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CB406-B855-40FE-98A4-9EE4B089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2694901"/>
            <a:ext cx="12115800" cy="6006773"/>
          </a:xfrm>
        </p:spPr>
        <p:txBody>
          <a:bodyPr/>
          <a:lstStyle/>
          <a:p>
            <a:pPr marL="723900" marR="236220" indent="-266700">
              <a:lnSpc>
                <a:spcPct val="111100"/>
              </a:lnSpc>
              <a:spcBef>
                <a:spcPts val="1520"/>
              </a:spcBef>
            </a:pPr>
            <a:r>
              <a:rPr lang="en-US" sz="3000" spc="25" dirty="0">
                <a:solidFill>
                  <a:srgbClr val="222222"/>
                </a:solidFill>
                <a:latin typeface="Arial"/>
                <a:cs typeface="Arial"/>
              </a:rPr>
              <a:t>Instead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5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en-US" sz="30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5" dirty="0">
                <a:solidFill>
                  <a:srgbClr val="222222"/>
                </a:solidFill>
                <a:latin typeface="Arial"/>
                <a:cs typeface="Arial"/>
              </a:rPr>
              <a:t>this,</a:t>
            </a:r>
            <a:r>
              <a:rPr lang="en-US"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2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0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lang="en-US" sz="3000" b="1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-25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lang="en-US" sz="30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lang="en-US" sz="30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65" dirty="0">
                <a:solidFill>
                  <a:srgbClr val="222222"/>
                </a:solidFill>
                <a:latin typeface="Arial"/>
                <a:cs typeface="Arial"/>
              </a:rPr>
              <a:t>template</a:t>
            </a:r>
            <a:r>
              <a:rPr lang="en-US" sz="3000" b="1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55" dirty="0">
                <a:solidFill>
                  <a:srgbClr val="222222"/>
                </a:solidFill>
                <a:latin typeface="Arial"/>
                <a:cs typeface="Arial"/>
              </a:rPr>
              <a:t>engine</a:t>
            </a:r>
            <a:r>
              <a:rPr lang="en-US" sz="30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4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lang="en-US" sz="30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30" dirty="0">
                <a:solidFill>
                  <a:srgbClr val="222222"/>
                </a:solidFill>
                <a:latin typeface="Arial"/>
                <a:cs typeface="Arial"/>
              </a:rPr>
              <a:t>applies</a:t>
            </a:r>
            <a:r>
              <a:rPr lang="en-US" sz="3000" b="1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25" dirty="0">
                <a:solidFill>
                  <a:srgbClr val="222222"/>
                </a:solidFill>
                <a:latin typeface="Arial"/>
                <a:cs typeface="Arial"/>
              </a:rPr>
              <a:t>HTML</a:t>
            </a:r>
            <a:r>
              <a:rPr lang="en-US" sz="3000" b="1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10" dirty="0">
                <a:solidFill>
                  <a:srgbClr val="222222"/>
                </a:solidFill>
                <a:latin typeface="Arial"/>
                <a:cs typeface="Arial"/>
              </a:rPr>
              <a:t>escaping</a:t>
            </a:r>
            <a:r>
              <a:rPr lang="en-US" sz="30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60" dirty="0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lang="en-US" sz="3000" b="1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45" dirty="0">
                <a:solidFill>
                  <a:srgbClr val="222222"/>
                </a:solidFill>
                <a:latin typeface="Arial"/>
                <a:cs typeface="Arial"/>
              </a:rPr>
              <a:t>default</a:t>
            </a:r>
            <a:r>
              <a:rPr lang="en-US" sz="3000" spc="45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r>
              <a:rPr lang="en-US" sz="300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All  </a:t>
            </a:r>
            <a:r>
              <a:rPr lang="en-US" sz="3000" spc="-5" dirty="0">
                <a:solidFill>
                  <a:srgbClr val="222222"/>
                </a:solidFill>
                <a:latin typeface="Arial"/>
                <a:cs typeface="Arial"/>
              </a:rPr>
              <a:t>HTML</a:t>
            </a:r>
            <a:r>
              <a:rPr lang="en-US"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5" dirty="0">
                <a:solidFill>
                  <a:srgbClr val="222222"/>
                </a:solidFill>
                <a:latin typeface="Arial"/>
                <a:cs typeface="Arial"/>
              </a:rPr>
              <a:t>passed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out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through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template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engine.</a:t>
            </a:r>
            <a:endParaRPr lang="en-US" sz="3000" dirty="0">
              <a:latin typeface="Arial"/>
              <a:cs typeface="Arial"/>
            </a:endParaRPr>
          </a:p>
          <a:p>
            <a:pPr marL="723900" marR="106045" indent="-266700">
              <a:lnSpc>
                <a:spcPct val="111100"/>
              </a:lnSpc>
              <a:spcBef>
                <a:spcPts val="1620"/>
              </a:spcBef>
            </a:pPr>
            <a:r>
              <a:rPr lang="en-US" sz="3000" spc="89" baseline="-264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lang="en-US" sz="3000" spc="494" baseline="-264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lang="en-US" sz="3000" spc="25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lang="en-US" sz="30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5" dirty="0">
                <a:solidFill>
                  <a:srgbClr val="222222"/>
                </a:solidFill>
                <a:latin typeface="Arial"/>
                <a:cs typeface="Arial"/>
              </a:rPr>
              <a:t>cannot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switch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25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" dirty="0">
                <a:solidFill>
                  <a:srgbClr val="222222"/>
                </a:solidFill>
                <a:latin typeface="Arial"/>
                <a:cs typeface="Arial"/>
              </a:rPr>
              <a:t>secure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template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engine,</a:t>
            </a:r>
            <a:r>
              <a:rPr lang="en-US"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1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0" dirty="0">
                <a:solidFill>
                  <a:srgbClr val="222222"/>
                </a:solidFill>
                <a:latin typeface="Arial"/>
                <a:cs typeface="Arial"/>
              </a:rPr>
              <a:t>function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5" dirty="0">
                <a:solidFill>
                  <a:srgbClr val="222222"/>
                </a:solidFill>
                <a:latin typeface="Arial"/>
                <a:cs typeface="Arial"/>
              </a:rPr>
              <a:t>below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0" dirty="0">
                <a:solidFill>
                  <a:srgbClr val="222222"/>
                </a:solidFill>
                <a:latin typeface="Arial"/>
                <a:cs typeface="Arial"/>
              </a:rPr>
              <a:t>all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untrusted  </a:t>
            </a:r>
            <a:r>
              <a:rPr lang="en-US" sz="3000" spc="30" dirty="0">
                <a:solidFill>
                  <a:srgbClr val="222222"/>
                </a:solidFill>
                <a:latin typeface="Arial"/>
                <a:cs typeface="Arial"/>
              </a:rPr>
              <a:t>data.</a:t>
            </a:r>
            <a:endParaRPr lang="en-US" sz="3000" dirty="0">
              <a:latin typeface="Arial"/>
              <a:cs typeface="Arial"/>
            </a:endParaRPr>
          </a:p>
          <a:p>
            <a:pPr marL="723900" marR="281940" indent="-266700">
              <a:lnSpc>
                <a:spcPct val="112000"/>
              </a:lnSpc>
              <a:spcBef>
                <a:spcPts val="1495"/>
              </a:spcBef>
            </a:pPr>
            <a:r>
              <a:rPr lang="en-US" sz="3000" spc="89" baseline="-529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lang="en-US" sz="3000" b="1" spc="40" dirty="0">
                <a:solidFill>
                  <a:srgbClr val="222222"/>
                </a:solidFill>
                <a:latin typeface="Arial"/>
                <a:cs typeface="Arial"/>
              </a:rPr>
              <a:t>Keep </a:t>
            </a:r>
            <a:r>
              <a:rPr lang="en-US" sz="3000" b="1" spc="2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lang="en-US" sz="3000" b="1" spc="55" dirty="0">
                <a:solidFill>
                  <a:srgbClr val="222222"/>
                </a:solidFill>
                <a:latin typeface="Arial"/>
                <a:cs typeface="Arial"/>
              </a:rPr>
              <a:t>mind </a:t>
            </a:r>
            <a:r>
              <a:rPr lang="en-US" sz="3000" b="1" spc="4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lang="en-US" sz="3000" b="1" spc="-10" dirty="0">
                <a:solidFill>
                  <a:srgbClr val="222222"/>
                </a:solidFill>
                <a:latin typeface="Arial"/>
                <a:cs typeface="Arial"/>
              </a:rPr>
              <a:t>this scenario </a:t>
            </a:r>
            <a:r>
              <a:rPr lang="en-US" sz="3000" b="1" spc="90" dirty="0">
                <a:solidFill>
                  <a:srgbClr val="222222"/>
                </a:solidFill>
                <a:latin typeface="Arial"/>
                <a:cs typeface="Arial"/>
              </a:rPr>
              <a:t>won't </a:t>
            </a:r>
            <a:r>
              <a:rPr lang="en-US" sz="3000" b="1" spc="60" dirty="0">
                <a:solidFill>
                  <a:srgbClr val="222222"/>
                </a:solidFill>
                <a:latin typeface="Arial"/>
                <a:cs typeface="Arial"/>
              </a:rPr>
              <a:t>mitigate </a:t>
            </a:r>
            <a:r>
              <a:rPr lang="en-US" sz="3000" b="1" spc="-75" dirty="0">
                <a:solidFill>
                  <a:srgbClr val="222222"/>
                </a:solidFill>
                <a:latin typeface="Arial"/>
                <a:cs typeface="Arial"/>
              </a:rPr>
              <a:t>XSS </a:t>
            </a:r>
            <a:r>
              <a:rPr lang="en-US" sz="3000" b="1" spc="75" dirty="0">
                <a:solidFill>
                  <a:srgbClr val="222222"/>
                </a:solidFill>
                <a:latin typeface="Arial"/>
                <a:cs typeface="Arial"/>
              </a:rPr>
              <a:t>when </a:t>
            </a:r>
            <a:r>
              <a:rPr lang="en-US" sz="3000" b="1" spc="25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lang="en-US" sz="3000" b="1" spc="-25" dirty="0">
                <a:solidFill>
                  <a:srgbClr val="222222"/>
                </a:solidFill>
                <a:latin typeface="Arial"/>
                <a:cs typeface="Arial"/>
              </a:rPr>
              <a:t>use </a:t>
            </a:r>
            <a:r>
              <a:rPr lang="en-US" sz="3000" b="1" spc="-15" dirty="0">
                <a:solidFill>
                  <a:srgbClr val="222222"/>
                </a:solidFill>
                <a:latin typeface="Arial"/>
                <a:cs typeface="Arial"/>
              </a:rPr>
              <a:t>user </a:t>
            </a:r>
            <a:r>
              <a:rPr lang="en-US" sz="3000" b="1" spc="45" dirty="0">
                <a:solidFill>
                  <a:srgbClr val="222222"/>
                </a:solidFill>
                <a:latin typeface="Arial"/>
                <a:cs typeface="Arial"/>
              </a:rPr>
              <a:t>input </a:t>
            </a:r>
            <a:r>
              <a:rPr lang="en-US" sz="3000" b="1" spc="2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lang="en-US" sz="3000" b="1" spc="20" dirty="0">
                <a:solidFill>
                  <a:srgbClr val="222222"/>
                </a:solidFill>
                <a:latin typeface="Arial"/>
                <a:cs typeface="Arial"/>
              </a:rPr>
              <a:t>dangerous  </a:t>
            </a:r>
            <a:r>
              <a:rPr lang="en-US" sz="3000" b="1" spc="35" dirty="0">
                <a:solidFill>
                  <a:srgbClr val="222222"/>
                </a:solidFill>
                <a:latin typeface="Arial"/>
                <a:cs typeface="Arial"/>
              </a:rPr>
              <a:t>elements</a:t>
            </a:r>
            <a:r>
              <a:rPr lang="en-US" sz="3000" b="1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" dirty="0">
                <a:solidFill>
                  <a:srgbClr val="222222"/>
                </a:solidFill>
                <a:latin typeface="Arial"/>
                <a:cs typeface="Arial"/>
              </a:rPr>
              <a:t>(style,</a:t>
            </a:r>
            <a:r>
              <a:rPr lang="en-US" sz="3000" spc="-11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script,</a:t>
            </a:r>
            <a:r>
              <a:rPr lang="en-US" sz="3000" spc="-11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image's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35" dirty="0" err="1">
                <a:solidFill>
                  <a:srgbClr val="222222"/>
                </a:solidFill>
                <a:latin typeface="Arial"/>
                <a:cs typeface="Arial"/>
              </a:rPr>
              <a:t>src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,</a:t>
            </a:r>
            <a:r>
              <a:rPr lang="en-US" sz="3000" spc="-11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30" dirty="0">
                <a:solidFill>
                  <a:srgbClr val="222222"/>
                </a:solidFill>
                <a:latin typeface="Arial"/>
                <a:cs typeface="Arial"/>
              </a:rPr>
              <a:t>a,</a:t>
            </a:r>
            <a:r>
              <a:rPr lang="en-US" sz="3000" spc="-11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" dirty="0">
                <a:solidFill>
                  <a:srgbClr val="222222"/>
                </a:solidFill>
                <a:latin typeface="Arial"/>
                <a:cs typeface="Arial"/>
              </a:rPr>
              <a:t>etc.),</a:t>
            </a:r>
            <a:r>
              <a:rPr lang="en-US"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5" dirty="0">
                <a:solidFill>
                  <a:srgbClr val="222222"/>
                </a:solidFill>
                <a:latin typeface="Arial"/>
                <a:cs typeface="Arial"/>
              </a:rPr>
              <a:t>but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mostly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don't.</a:t>
            </a:r>
            <a:r>
              <a:rPr lang="en-US" sz="3000" spc="-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0" dirty="0">
                <a:solidFill>
                  <a:srgbClr val="222222"/>
                </a:solidFill>
                <a:latin typeface="Arial"/>
                <a:cs typeface="Arial"/>
              </a:rPr>
              <a:t>Also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0" dirty="0">
                <a:solidFill>
                  <a:srgbClr val="222222"/>
                </a:solidFill>
                <a:latin typeface="Arial"/>
                <a:cs typeface="Arial"/>
              </a:rPr>
              <a:t>keep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0" dirty="0">
                <a:solidFill>
                  <a:srgbClr val="222222"/>
                </a:solidFill>
                <a:latin typeface="Arial"/>
                <a:cs typeface="Arial"/>
              </a:rPr>
              <a:t>mind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0" dirty="0">
                <a:solidFill>
                  <a:srgbClr val="222222"/>
                </a:solidFill>
                <a:latin typeface="Arial"/>
                <a:cs typeface="Arial"/>
              </a:rPr>
              <a:t>every  </a:t>
            </a:r>
            <a:r>
              <a:rPr lang="en-US" sz="3000" spc="95" dirty="0">
                <a:solidFill>
                  <a:srgbClr val="222222"/>
                </a:solidFill>
                <a:latin typeface="Arial"/>
                <a:cs typeface="Arial"/>
              </a:rPr>
              <a:t>output</a:t>
            </a:r>
            <a:r>
              <a:rPr lang="en-US" sz="30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5" dirty="0">
                <a:solidFill>
                  <a:srgbClr val="222222"/>
                </a:solidFill>
                <a:latin typeface="Arial"/>
                <a:cs typeface="Arial"/>
              </a:rPr>
              <a:t>intended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contain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5" dirty="0">
                <a:solidFill>
                  <a:srgbClr val="222222"/>
                </a:solidFill>
                <a:latin typeface="Arial"/>
                <a:cs typeface="Arial"/>
              </a:rPr>
              <a:t>HTML</a:t>
            </a:r>
            <a:r>
              <a:rPr lang="en-US" sz="30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0" dirty="0">
                <a:solidFill>
                  <a:srgbClr val="222222"/>
                </a:solidFill>
                <a:latin typeface="Arial"/>
                <a:cs typeface="Arial"/>
              </a:rPr>
              <a:t>tags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20" dirty="0">
                <a:solidFill>
                  <a:srgbClr val="222222"/>
                </a:solidFill>
                <a:latin typeface="Arial"/>
                <a:cs typeface="Arial"/>
              </a:rPr>
              <a:t>sent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browser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filtered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5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the 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following</a:t>
            </a:r>
            <a:r>
              <a:rPr lang="en-US" sz="30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function.</a:t>
            </a:r>
            <a:endParaRPr lang="en-US" sz="3000" dirty="0">
              <a:latin typeface="Arial"/>
              <a:cs typeface="Arial"/>
            </a:endParaRP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491228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1179292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 - XSS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083" y="3198247"/>
            <a:ext cx="12029440" cy="5109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25" spc="135" baseline="-3766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800" b="1" spc="45" dirty="0">
                <a:solidFill>
                  <a:srgbClr val="222222"/>
                </a:solidFill>
                <a:latin typeface="Arial"/>
                <a:cs typeface="Arial"/>
              </a:rPr>
              <a:t>Untrusted</a:t>
            </a:r>
            <a:r>
              <a:rPr sz="2800" b="1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222222"/>
                </a:solidFill>
                <a:latin typeface="Arial"/>
                <a:cs typeface="Arial"/>
              </a:rPr>
              <a:t>Tags</a:t>
            </a:r>
            <a:endParaRPr sz="2800" dirty="0">
              <a:latin typeface="Arial"/>
              <a:cs typeface="Arial"/>
            </a:endParaRPr>
          </a:p>
          <a:p>
            <a:pPr marL="825500" marR="5080" indent="-368300">
              <a:lnSpc>
                <a:spcPct val="112900"/>
              </a:lnSpc>
              <a:spcBef>
                <a:spcPts val="2105"/>
              </a:spcBef>
            </a:pPr>
            <a:r>
              <a:rPr sz="4425" spc="135" baseline="-3766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425" spc="585" baseline="-3766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When</a:t>
            </a:r>
            <a:r>
              <a:rPr sz="2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need</a:t>
            </a:r>
            <a:r>
              <a:rPr sz="2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222222"/>
                </a:solidFill>
                <a:latin typeface="Arial"/>
                <a:cs typeface="Arial"/>
              </a:rPr>
              <a:t>allow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22222"/>
                </a:solidFill>
                <a:latin typeface="Arial"/>
                <a:cs typeface="Arial"/>
              </a:rPr>
              <a:t>users</a:t>
            </a:r>
            <a:r>
              <a:rPr sz="2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supply</a:t>
            </a:r>
            <a:r>
              <a:rPr sz="2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22222"/>
                </a:solidFill>
                <a:latin typeface="Arial"/>
                <a:cs typeface="Arial"/>
              </a:rPr>
              <a:t>HTML</a:t>
            </a:r>
            <a:r>
              <a:rPr sz="2800" spc="-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tags</a:t>
            </a:r>
            <a:r>
              <a:rPr sz="2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used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in 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your </a:t>
            </a:r>
            <a:r>
              <a:rPr sz="2800" spc="114" dirty="0">
                <a:solidFill>
                  <a:srgbClr val="222222"/>
                </a:solidFill>
                <a:latin typeface="Arial"/>
                <a:cs typeface="Arial"/>
              </a:rPr>
              <a:t>output, </a:t>
            </a:r>
            <a:r>
              <a:rPr sz="2800" spc="5" dirty="0">
                <a:solidFill>
                  <a:srgbClr val="222222"/>
                </a:solidFill>
                <a:latin typeface="Arial"/>
                <a:cs typeface="Arial"/>
              </a:rPr>
              <a:t>such </a:t>
            </a:r>
            <a:r>
              <a:rPr sz="2800" spc="-9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800" spc="70" dirty="0">
                <a:solidFill>
                  <a:srgbClr val="222222"/>
                </a:solidFill>
                <a:latin typeface="Arial"/>
                <a:cs typeface="Arial"/>
              </a:rPr>
              <a:t>rich </a:t>
            </a:r>
            <a:r>
              <a:rPr sz="2800" spc="180" dirty="0">
                <a:solidFill>
                  <a:srgbClr val="222222"/>
                </a:solidFill>
                <a:latin typeface="Arial"/>
                <a:cs typeface="Arial"/>
              </a:rPr>
              <a:t>blog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comments, </a:t>
            </a:r>
            <a:r>
              <a:rPr sz="2800" spc="120" dirty="0">
                <a:solidFill>
                  <a:srgbClr val="222222"/>
                </a:solidFill>
                <a:latin typeface="Arial"/>
                <a:cs typeface="Arial"/>
              </a:rPr>
              <a:t>forum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posts, </a:t>
            </a:r>
            <a:r>
              <a:rPr sz="2800" spc="180" dirty="0">
                <a:solidFill>
                  <a:srgbClr val="222222"/>
                </a:solidFill>
                <a:latin typeface="Arial"/>
                <a:cs typeface="Arial"/>
              </a:rPr>
              <a:t>blog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posts 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800" spc="20" dirty="0">
                <a:solidFill>
                  <a:srgbClr val="222222"/>
                </a:solidFill>
                <a:latin typeface="Arial"/>
                <a:cs typeface="Arial"/>
              </a:rPr>
              <a:t>etc., </a:t>
            </a:r>
            <a:r>
              <a:rPr sz="2800" spc="155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cannot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trust </a:t>
            </a:r>
            <a:r>
              <a:rPr sz="2800" spc="10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800" spc="-20" dirty="0">
                <a:solidFill>
                  <a:srgbClr val="222222"/>
                </a:solidFill>
                <a:latin typeface="Arial"/>
                <a:cs typeface="Arial"/>
              </a:rPr>
              <a:t>user,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sz="2800" spc="35" dirty="0">
                <a:solidFill>
                  <a:srgbClr val="222222"/>
                </a:solidFill>
                <a:latin typeface="Arial"/>
                <a:cs typeface="Arial"/>
              </a:rPr>
              <a:t>have </a:t>
            </a:r>
            <a:r>
              <a:rPr sz="2800" spc="15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use </a:t>
            </a:r>
            <a:r>
              <a:rPr sz="2800" spc="-3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Secure 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Encoding </a:t>
            </a:r>
            <a:r>
              <a:rPr sz="2800" spc="55" dirty="0">
                <a:solidFill>
                  <a:srgbClr val="222222"/>
                </a:solidFill>
                <a:latin typeface="Arial"/>
                <a:cs typeface="Arial"/>
              </a:rPr>
              <a:t>library. </a:t>
            </a:r>
            <a:r>
              <a:rPr sz="2800" spc="-30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sz="28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usually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hard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800" spc="25" dirty="0">
                <a:solidFill>
                  <a:srgbClr val="222222"/>
                </a:solidFill>
                <a:latin typeface="Arial"/>
                <a:cs typeface="Arial"/>
              </a:rPr>
              <a:t>slow,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that's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why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most 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applications </a:t>
            </a:r>
            <a:r>
              <a:rPr sz="2800" spc="35" dirty="0">
                <a:solidFill>
                  <a:srgbClr val="222222"/>
                </a:solidFill>
                <a:latin typeface="Arial"/>
                <a:cs typeface="Arial"/>
              </a:rPr>
              <a:t>have </a:t>
            </a:r>
            <a:r>
              <a:rPr sz="2800" spc="-170" dirty="0">
                <a:solidFill>
                  <a:srgbClr val="222222"/>
                </a:solidFill>
                <a:latin typeface="Arial"/>
                <a:cs typeface="Arial"/>
              </a:rPr>
              <a:t>XSS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vulnerabilities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them. </a:t>
            </a:r>
            <a:r>
              <a:rPr sz="2800" dirty="0">
                <a:solidFill>
                  <a:srgbClr val="222222"/>
                </a:solidFill>
                <a:latin typeface="Arial"/>
                <a:cs typeface="Arial"/>
              </a:rPr>
              <a:t>OWASP </a:t>
            </a:r>
            <a:r>
              <a:rPr sz="2800" spc="-100" dirty="0">
                <a:solidFill>
                  <a:srgbClr val="222222"/>
                </a:solidFill>
                <a:latin typeface="Arial"/>
                <a:cs typeface="Arial"/>
              </a:rPr>
              <a:t>ESAPI </a:t>
            </a:r>
            <a:r>
              <a:rPr sz="2800" spc="-30" dirty="0">
                <a:solidFill>
                  <a:srgbClr val="222222"/>
                </a:solidFill>
                <a:latin typeface="Arial"/>
                <a:cs typeface="Arial"/>
              </a:rPr>
              <a:t>has a 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bunch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codecs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222222"/>
                </a:solidFill>
                <a:latin typeface="Arial"/>
                <a:cs typeface="Arial"/>
              </a:rPr>
              <a:t>encoding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different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sections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8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22222"/>
                </a:solidFill>
                <a:latin typeface="Arial"/>
                <a:cs typeface="Arial"/>
              </a:rPr>
              <a:t>data.</a:t>
            </a:r>
            <a:r>
              <a:rPr sz="2800" spc="-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222222"/>
                </a:solidFill>
                <a:latin typeface="Arial"/>
                <a:cs typeface="Arial"/>
              </a:rPr>
              <a:t>There's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22222"/>
                </a:solidFill>
                <a:latin typeface="Arial"/>
                <a:cs typeface="Arial"/>
              </a:rPr>
              <a:t>also  </a:t>
            </a:r>
            <a:r>
              <a:rPr sz="2800" dirty="0">
                <a:solidFill>
                  <a:srgbClr val="222222"/>
                </a:solidFill>
                <a:latin typeface="Arial"/>
                <a:cs typeface="Arial"/>
              </a:rPr>
              <a:t>OWASP</a:t>
            </a:r>
            <a:r>
              <a:rPr sz="2800" spc="-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22222"/>
                </a:solidFill>
                <a:latin typeface="Arial"/>
                <a:cs typeface="Arial"/>
              </a:rPr>
              <a:t>AntiSammy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22222"/>
                </a:solidFill>
                <a:latin typeface="Arial"/>
                <a:cs typeface="Arial"/>
              </a:rPr>
              <a:t>HTMLPurifier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222222"/>
                </a:solidFill>
                <a:latin typeface="Arial"/>
                <a:cs typeface="Arial"/>
              </a:rPr>
              <a:t>PHP.</a:t>
            </a:r>
            <a:r>
              <a:rPr sz="2800" spc="-1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22222"/>
                </a:solidFill>
                <a:latin typeface="Arial"/>
                <a:cs typeface="Arial"/>
              </a:rPr>
              <a:t>Each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22222"/>
                </a:solidFill>
                <a:latin typeface="Arial"/>
                <a:cs typeface="Arial"/>
              </a:rPr>
              <a:t>these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require  </a:t>
            </a:r>
            <a:r>
              <a:rPr sz="2800" spc="65" dirty="0">
                <a:solidFill>
                  <a:srgbClr val="222222"/>
                </a:solidFill>
                <a:latin typeface="Arial"/>
                <a:cs typeface="Arial"/>
              </a:rPr>
              <a:t>lots </a:t>
            </a:r>
            <a:r>
              <a:rPr sz="2800" spc="13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configuration and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learning </a:t>
            </a:r>
            <a:r>
              <a:rPr sz="2800" spc="15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800" spc="125" dirty="0">
                <a:solidFill>
                  <a:srgbClr val="222222"/>
                </a:solidFill>
                <a:latin typeface="Arial"/>
                <a:cs typeface="Arial"/>
              </a:rPr>
              <a:t>perform </a:t>
            </a:r>
            <a:r>
              <a:rPr sz="2800" spc="75" dirty="0">
                <a:solidFill>
                  <a:srgbClr val="222222"/>
                </a:solidFill>
                <a:latin typeface="Arial"/>
                <a:cs typeface="Arial"/>
              </a:rPr>
              <a:t>well, </a:t>
            </a:r>
            <a:r>
              <a:rPr sz="2800" spc="155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need  </a:t>
            </a:r>
            <a:r>
              <a:rPr sz="2800" spc="114" dirty="0">
                <a:solidFill>
                  <a:srgbClr val="222222"/>
                </a:solidFill>
                <a:latin typeface="Arial"/>
                <a:cs typeface="Arial"/>
              </a:rPr>
              <a:t>them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22222"/>
                </a:solidFill>
                <a:latin typeface="Arial"/>
                <a:cs typeface="Arial"/>
              </a:rPr>
              <a:t>when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22222"/>
                </a:solidFill>
                <a:latin typeface="Arial"/>
                <a:cs typeface="Arial"/>
              </a:rPr>
              <a:t>want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222222"/>
                </a:solidFill>
                <a:latin typeface="Arial"/>
                <a:cs typeface="Arial"/>
              </a:rPr>
              <a:t>good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2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22222"/>
                </a:solidFill>
                <a:latin typeface="Arial"/>
                <a:cs typeface="Arial"/>
              </a:rPr>
              <a:t>application.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119430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Arial"/>
                <a:cs typeface="Arial"/>
              </a:rPr>
              <a:t>TIPS &amp; COMMON MISTAKES - XSS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772333"/>
            <a:ext cx="11943080" cy="65146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97" baseline="-2710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00" b="1" spc="75" dirty="0">
                <a:solidFill>
                  <a:srgbClr val="222222"/>
                </a:solidFill>
                <a:latin typeface="Arial"/>
                <a:cs typeface="Arial"/>
              </a:rPr>
              <a:t>Other</a:t>
            </a:r>
            <a:r>
              <a:rPr sz="3000" b="1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b="1" spc="15" dirty="0">
                <a:solidFill>
                  <a:srgbClr val="222222"/>
                </a:solidFill>
                <a:latin typeface="Arial"/>
                <a:cs typeface="Arial"/>
              </a:rPr>
              <a:t>tips</a:t>
            </a:r>
            <a:endParaRPr sz="3000" dirty="0">
              <a:latin typeface="Arial"/>
              <a:cs typeface="Arial"/>
            </a:endParaRPr>
          </a:p>
          <a:p>
            <a:pPr marL="711200" marR="5080" indent="-254000">
              <a:lnSpc>
                <a:spcPct val="114900"/>
              </a:lnSpc>
              <a:spcBef>
                <a:spcPts val="1475"/>
              </a:spcBef>
            </a:pPr>
            <a:r>
              <a:rPr sz="3000" spc="97" baseline="-2710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00" spc="105" dirty="0">
                <a:solidFill>
                  <a:srgbClr val="222222"/>
                </a:solidFill>
                <a:latin typeface="Arial"/>
                <a:cs typeface="Arial"/>
              </a:rPr>
              <a:t>Don't </a:t>
            </a:r>
            <a:r>
              <a:rPr sz="3000" spc="25" dirty="0">
                <a:solidFill>
                  <a:srgbClr val="222222"/>
                </a:solidFill>
                <a:latin typeface="Arial"/>
                <a:cs typeface="Arial"/>
              </a:rPr>
              <a:t>have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trusted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section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3000" spc="20" dirty="0">
                <a:solidFill>
                  <a:srgbClr val="222222"/>
                </a:solidFill>
                <a:latin typeface="Arial"/>
                <a:cs typeface="Arial"/>
              </a:rPr>
              <a:t>any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web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application. </a:t>
            </a:r>
            <a:r>
              <a:rPr sz="3000" spc="55" dirty="0">
                <a:solidFill>
                  <a:srgbClr val="222222"/>
                </a:solidFill>
                <a:latin typeface="Arial"/>
                <a:cs typeface="Arial"/>
              </a:rPr>
              <a:t>Many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developers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tend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000" spc="30" dirty="0">
                <a:solidFill>
                  <a:srgbClr val="222222"/>
                </a:solidFill>
                <a:latin typeface="Arial"/>
                <a:cs typeface="Arial"/>
              </a:rPr>
              <a:t>leave </a:t>
            </a:r>
            <a:r>
              <a:rPr sz="3000" spc="80" dirty="0">
                <a:solidFill>
                  <a:srgbClr val="222222"/>
                </a:solidFill>
                <a:latin typeface="Arial"/>
                <a:cs typeface="Arial"/>
              </a:rPr>
              <a:t>admin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areas 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out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000" spc="-114" dirty="0">
                <a:solidFill>
                  <a:srgbClr val="222222"/>
                </a:solidFill>
                <a:latin typeface="Arial"/>
                <a:cs typeface="Arial"/>
              </a:rPr>
              <a:t>XSS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mitigation,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most intruders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3000" spc="55" dirty="0">
                <a:solidFill>
                  <a:srgbClr val="222222"/>
                </a:solidFill>
                <a:latin typeface="Arial"/>
                <a:cs typeface="Arial"/>
              </a:rPr>
              <a:t>interested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3000" spc="80" dirty="0">
                <a:solidFill>
                  <a:srgbClr val="222222"/>
                </a:solidFill>
                <a:latin typeface="Arial"/>
                <a:cs typeface="Arial"/>
              </a:rPr>
              <a:t>admin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cookies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000" spc="-95" dirty="0">
                <a:solidFill>
                  <a:srgbClr val="222222"/>
                </a:solidFill>
                <a:latin typeface="Arial"/>
                <a:cs typeface="Arial"/>
              </a:rPr>
              <a:t>XSS. </a:t>
            </a:r>
            <a:r>
              <a:rPr sz="3000" dirty="0">
                <a:solidFill>
                  <a:srgbClr val="222222"/>
                </a:solidFill>
                <a:latin typeface="Arial"/>
                <a:cs typeface="Arial"/>
              </a:rPr>
              <a:t>Every </a:t>
            </a:r>
            <a:r>
              <a:rPr sz="3000" spc="100" dirty="0">
                <a:solidFill>
                  <a:srgbClr val="222222"/>
                </a:solidFill>
                <a:latin typeface="Arial"/>
                <a:cs typeface="Arial"/>
              </a:rPr>
              <a:t>output 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5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cleared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222222"/>
                </a:solidFill>
                <a:latin typeface="Arial"/>
                <a:cs typeface="Arial"/>
              </a:rPr>
              <a:t>functions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provided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222222"/>
                </a:solidFill>
                <a:latin typeface="Arial"/>
                <a:cs typeface="Arial"/>
              </a:rPr>
              <a:t>above,</a:t>
            </a:r>
            <a:r>
              <a:rPr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sz="30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222222"/>
                </a:solidFill>
                <a:latin typeface="Arial"/>
                <a:cs typeface="Arial"/>
              </a:rPr>
              <a:t>variable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222222"/>
                </a:solidFill>
                <a:latin typeface="Arial"/>
                <a:cs typeface="Arial"/>
              </a:rPr>
              <a:t>it.</a:t>
            </a:r>
            <a:r>
              <a:rPr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222222"/>
                </a:solidFill>
                <a:latin typeface="Arial"/>
                <a:cs typeface="Arial"/>
              </a:rPr>
              <a:t>Remove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22222"/>
                </a:solidFill>
                <a:latin typeface="Arial"/>
                <a:cs typeface="Arial"/>
              </a:rPr>
              <a:t>every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222222"/>
                </a:solidFill>
                <a:latin typeface="Arial"/>
                <a:cs typeface="Arial"/>
              </a:rPr>
              <a:t>instance 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30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22222"/>
                </a:solidFill>
                <a:latin typeface="Arial"/>
                <a:cs typeface="Arial"/>
              </a:rPr>
              <a:t>echo,</a:t>
            </a:r>
            <a:r>
              <a:rPr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print,</a:t>
            </a:r>
            <a:r>
              <a:rPr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printf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222222"/>
                </a:solidFill>
                <a:latin typeface="Arial"/>
                <a:cs typeface="Arial"/>
              </a:rPr>
              <a:t>from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application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replace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222222"/>
                </a:solidFill>
                <a:latin typeface="Arial"/>
                <a:cs typeface="Arial"/>
              </a:rPr>
              <a:t>them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222222"/>
                </a:solidFill>
                <a:latin typeface="Arial"/>
                <a:cs typeface="Arial"/>
              </a:rPr>
              <a:t>secure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template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engine.</a:t>
            </a:r>
            <a:endParaRPr sz="30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860"/>
              </a:spcBef>
            </a:pPr>
            <a:r>
              <a:rPr sz="3000" spc="97" baseline="-5420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390" baseline="-5420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Arial"/>
                <a:cs typeface="Arial"/>
              </a:rPr>
              <a:t>HTTP-Only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cookies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22222"/>
                </a:solidFill>
                <a:latin typeface="Arial"/>
                <a:cs typeface="Arial"/>
              </a:rPr>
              <a:t>very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40" dirty="0">
                <a:solidFill>
                  <a:srgbClr val="222222"/>
                </a:solidFill>
                <a:latin typeface="Arial"/>
                <a:cs typeface="Arial"/>
              </a:rPr>
              <a:t>good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practice,</a:t>
            </a:r>
            <a:r>
              <a:rPr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22222"/>
                </a:solidFill>
                <a:latin typeface="Arial"/>
                <a:cs typeface="Arial"/>
              </a:rPr>
              <a:t>near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future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when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22222"/>
                </a:solidFill>
                <a:latin typeface="Arial"/>
                <a:cs typeface="Arial"/>
              </a:rPr>
              <a:t>every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browser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compatible.</a:t>
            </a:r>
            <a:endParaRPr sz="3000" dirty="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  <a:spcBef>
                <a:spcPts val="340"/>
              </a:spcBef>
            </a:pP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Start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222222"/>
                </a:solidFill>
                <a:latin typeface="Arial"/>
                <a:cs typeface="Arial"/>
              </a:rPr>
              <a:t>using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222222"/>
                </a:solidFill>
                <a:latin typeface="Arial"/>
                <a:cs typeface="Arial"/>
              </a:rPr>
              <a:t>them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now.</a:t>
            </a:r>
            <a:r>
              <a:rPr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222222"/>
                </a:solidFill>
                <a:latin typeface="Arial"/>
                <a:cs typeface="Arial"/>
              </a:rPr>
              <a:t>(See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 PHP.ini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configuration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222222"/>
                </a:solidFill>
                <a:latin typeface="Arial"/>
                <a:cs typeface="Arial"/>
              </a:rPr>
              <a:t>best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practice)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26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4461-EB2E-48CD-9CA4-9E8BC877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409700"/>
            <a:ext cx="12115800" cy="738664"/>
          </a:xfrm>
        </p:spPr>
        <p:txBody>
          <a:bodyPr/>
          <a:lstStyle/>
          <a:p>
            <a:r>
              <a:rPr lang="en-PH" sz="4800" b="1" dirty="0">
                <a:solidFill>
                  <a:srgbClr val="34A5DA"/>
                </a:solidFill>
                <a:latin typeface="Arial"/>
                <a:cs typeface="Arial"/>
              </a:rPr>
              <a:t>TIPS &amp; COMMON MISTAKES - XSS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BADD-35FC-4BDA-B147-E532DF8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2694901"/>
            <a:ext cx="12115800" cy="6828023"/>
          </a:xfrm>
        </p:spPr>
        <p:txBody>
          <a:bodyPr/>
          <a:lstStyle/>
          <a:p>
            <a:pPr marL="711200" marR="62865" indent="-254000">
              <a:lnSpc>
                <a:spcPct val="113799"/>
              </a:lnSpc>
              <a:spcBef>
                <a:spcPts val="1620"/>
              </a:spcBef>
            </a:pPr>
            <a:r>
              <a:rPr lang="en-US" sz="300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function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0" dirty="0">
                <a:solidFill>
                  <a:srgbClr val="222222"/>
                </a:solidFill>
                <a:latin typeface="Arial"/>
                <a:cs typeface="Arial"/>
              </a:rPr>
              <a:t>declared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above,</a:t>
            </a:r>
            <a:r>
              <a:rPr lang="en-US"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only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5" dirty="0">
                <a:solidFill>
                  <a:srgbClr val="222222"/>
                </a:solidFill>
                <a:latin typeface="Arial"/>
                <a:cs typeface="Arial"/>
              </a:rPr>
              <a:t>works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valid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" dirty="0">
                <a:solidFill>
                  <a:srgbClr val="222222"/>
                </a:solidFill>
                <a:latin typeface="Arial"/>
                <a:cs typeface="Arial"/>
              </a:rPr>
              <a:t>HTML</a:t>
            </a:r>
            <a:r>
              <a:rPr lang="en-US" sz="30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" dirty="0">
                <a:solidFill>
                  <a:srgbClr val="222222"/>
                </a:solidFill>
                <a:latin typeface="Arial"/>
                <a:cs typeface="Arial"/>
              </a:rPr>
              <a:t>syntax.</a:t>
            </a:r>
            <a:r>
              <a:rPr lang="en-US"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0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lang="en-US" sz="30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10" dirty="0">
                <a:solidFill>
                  <a:srgbClr val="222222"/>
                </a:solidFill>
                <a:latin typeface="Arial"/>
                <a:cs typeface="Arial"/>
              </a:rPr>
              <a:t>put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Element</a:t>
            </a:r>
            <a:r>
              <a:rPr lang="en-US" sz="30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Attributes 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without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quotation,</a:t>
            </a:r>
            <a:r>
              <a:rPr lang="en-US"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you're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0" dirty="0">
                <a:solidFill>
                  <a:srgbClr val="222222"/>
                </a:solidFill>
                <a:latin typeface="Arial"/>
                <a:cs typeface="Arial"/>
              </a:rPr>
              <a:t>doomed.</a:t>
            </a:r>
            <a:r>
              <a:rPr lang="en-US"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Go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valid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dirty="0">
                <a:solidFill>
                  <a:srgbClr val="222222"/>
                </a:solidFill>
                <a:latin typeface="Arial"/>
                <a:cs typeface="Arial"/>
              </a:rPr>
              <a:t>HTML.</a:t>
            </a:r>
            <a:endParaRPr lang="en-US" sz="3000" dirty="0">
              <a:latin typeface="Arial"/>
              <a:cs typeface="Arial"/>
            </a:endParaRPr>
          </a:p>
          <a:p>
            <a:pPr marL="711200" marR="247650" indent="-254000">
              <a:lnSpc>
                <a:spcPct val="113799"/>
              </a:lnSpc>
              <a:spcBef>
                <a:spcPts val="1520"/>
              </a:spcBef>
            </a:pPr>
            <a:r>
              <a:rPr lang="en-US" sz="3000" spc="97" baseline="-2710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lang="en-US" sz="3000" spc="390" baseline="-2710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Reflected</a:t>
            </a:r>
            <a:r>
              <a:rPr lang="en-US"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114" dirty="0">
                <a:solidFill>
                  <a:srgbClr val="222222"/>
                </a:solidFill>
                <a:latin typeface="Arial"/>
                <a:cs typeface="Arial"/>
              </a:rPr>
              <a:t>XSS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1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6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dangerous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6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normal</a:t>
            </a:r>
            <a:r>
              <a:rPr lang="en-US"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95" dirty="0">
                <a:solidFill>
                  <a:srgbClr val="222222"/>
                </a:solidFill>
                <a:latin typeface="Arial"/>
                <a:cs typeface="Arial"/>
              </a:rPr>
              <a:t>XSS,</a:t>
            </a:r>
            <a:r>
              <a:rPr lang="en-US"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25" dirty="0">
                <a:solidFill>
                  <a:srgbClr val="222222"/>
                </a:solidFill>
                <a:latin typeface="Arial"/>
                <a:cs typeface="Arial"/>
              </a:rPr>
              <a:t>usually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comes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at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0" dirty="0">
                <a:solidFill>
                  <a:srgbClr val="222222"/>
                </a:solidFill>
                <a:latin typeface="Arial"/>
                <a:cs typeface="Arial"/>
              </a:rPr>
              <a:t>most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dusty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corners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en-US" sz="30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20" dirty="0">
                <a:solidFill>
                  <a:srgbClr val="222222"/>
                </a:solidFill>
                <a:latin typeface="Arial"/>
                <a:cs typeface="Arial"/>
              </a:rPr>
              <a:t>an  </a:t>
            </a:r>
            <a:r>
              <a:rPr lang="en-US" sz="3000" spc="60" dirty="0">
                <a:solidFill>
                  <a:srgbClr val="222222"/>
                </a:solidFill>
                <a:latin typeface="Arial"/>
                <a:cs typeface="Arial"/>
              </a:rPr>
              <a:t>application.</a:t>
            </a:r>
            <a:r>
              <a:rPr lang="en-US"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10" dirty="0">
                <a:solidFill>
                  <a:srgbClr val="222222"/>
                </a:solidFill>
                <a:latin typeface="Arial"/>
                <a:cs typeface="Arial"/>
              </a:rPr>
              <a:t>Seek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mitigate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it.</a:t>
            </a:r>
            <a:endParaRPr lang="en-US" sz="3000" dirty="0">
              <a:latin typeface="Arial"/>
              <a:cs typeface="Arial"/>
            </a:endParaRPr>
          </a:p>
          <a:p>
            <a:pPr marL="711200" marR="210820" indent="-254000">
              <a:lnSpc>
                <a:spcPct val="113799"/>
              </a:lnSpc>
              <a:spcBef>
                <a:spcPts val="1520"/>
              </a:spcBef>
            </a:pPr>
            <a:r>
              <a:rPr lang="en-US" sz="3000" spc="97" baseline="-2710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lang="en-US" sz="3000" spc="382" baseline="-2710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lang="en-US" sz="3000" spc="11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every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8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installation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20" dirty="0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5" dirty="0">
                <a:solidFill>
                  <a:srgbClr val="222222"/>
                </a:solidFill>
                <a:latin typeface="Arial"/>
                <a:cs typeface="Arial"/>
              </a:rPr>
              <a:t>working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25" dirty="0" err="1">
                <a:solidFill>
                  <a:srgbClr val="222222"/>
                </a:solidFill>
                <a:latin typeface="Arial"/>
                <a:cs typeface="Arial"/>
              </a:rPr>
              <a:t>mhash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0" dirty="0">
                <a:solidFill>
                  <a:srgbClr val="222222"/>
                </a:solidFill>
                <a:latin typeface="Arial"/>
                <a:cs typeface="Arial"/>
              </a:rPr>
              <a:t>extension,</a:t>
            </a:r>
            <a:r>
              <a:rPr lang="en-US"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" dirty="0">
                <a:solidFill>
                  <a:srgbClr val="222222"/>
                </a:solidFill>
                <a:latin typeface="Arial"/>
                <a:cs typeface="Arial"/>
              </a:rPr>
              <a:t>so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lang="en-US" sz="30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need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1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4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hashing,</a:t>
            </a:r>
            <a:r>
              <a:rPr lang="en-US"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check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it 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before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using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it.</a:t>
            </a:r>
            <a:r>
              <a:rPr lang="en-US"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0" dirty="0">
                <a:solidFill>
                  <a:srgbClr val="222222"/>
                </a:solidFill>
                <a:latin typeface="Arial"/>
                <a:cs typeface="Arial"/>
              </a:rPr>
              <a:t>Otherwise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can't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4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25" dirty="0">
                <a:solidFill>
                  <a:srgbClr val="222222"/>
                </a:solidFill>
                <a:latin typeface="Arial"/>
                <a:cs typeface="Arial"/>
              </a:rPr>
              <a:t>SHA-256</a:t>
            </a:r>
            <a:endParaRPr lang="en-US" sz="3000" dirty="0">
              <a:latin typeface="Arial"/>
              <a:cs typeface="Arial"/>
            </a:endParaRPr>
          </a:p>
          <a:p>
            <a:pPr marL="711200" marR="376555" indent="-254000">
              <a:lnSpc>
                <a:spcPct val="113799"/>
              </a:lnSpc>
              <a:spcBef>
                <a:spcPts val="1520"/>
              </a:spcBef>
            </a:pPr>
            <a:r>
              <a:rPr lang="en-US" sz="3000" spc="97" baseline="-5420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lang="en-US" sz="3000" spc="382" baseline="-5420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lang="en-US" sz="3000" spc="11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every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8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installation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20" dirty="0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2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5" dirty="0">
                <a:solidFill>
                  <a:srgbClr val="222222"/>
                </a:solidFill>
                <a:latin typeface="Arial"/>
                <a:cs typeface="Arial"/>
              </a:rPr>
              <a:t>working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0" dirty="0" err="1">
                <a:solidFill>
                  <a:srgbClr val="222222"/>
                </a:solidFill>
                <a:latin typeface="Arial"/>
                <a:cs typeface="Arial"/>
              </a:rPr>
              <a:t>mcrypt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0" dirty="0">
                <a:solidFill>
                  <a:srgbClr val="222222"/>
                </a:solidFill>
                <a:latin typeface="Arial"/>
                <a:cs typeface="Arial"/>
              </a:rPr>
              <a:t>extension,</a:t>
            </a:r>
            <a:r>
              <a:rPr lang="en-US" sz="300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without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can't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4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lang="en-US" sz="30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60" dirty="0">
                <a:solidFill>
                  <a:srgbClr val="222222"/>
                </a:solidFill>
                <a:latin typeface="Arial"/>
                <a:cs typeface="Arial"/>
              </a:rPr>
              <a:t>AES.</a:t>
            </a:r>
            <a:r>
              <a:rPr lang="en-US" sz="3000" spc="-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5" dirty="0">
                <a:solidFill>
                  <a:srgbClr val="222222"/>
                </a:solidFill>
                <a:latin typeface="Arial"/>
                <a:cs typeface="Arial"/>
              </a:rPr>
              <a:t>Do  </a:t>
            </a:r>
            <a:r>
              <a:rPr lang="en-US" sz="3000" spc="35" dirty="0">
                <a:solidFill>
                  <a:srgbClr val="222222"/>
                </a:solidFill>
                <a:latin typeface="Arial"/>
                <a:cs typeface="Arial"/>
              </a:rPr>
              <a:t>check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if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need</a:t>
            </a:r>
            <a:r>
              <a:rPr lang="en-US" sz="3000" spc="-3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it.</a:t>
            </a:r>
            <a:endParaRPr lang="en-US" sz="3000" dirty="0">
              <a:latin typeface="Arial"/>
              <a:cs typeface="Arial"/>
            </a:endParaRP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72209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2763266"/>
            <a:ext cx="12071985" cy="6216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25" spc="82" baseline="-516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225" spc="412" baseline="-516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050" b="1" spc="30" dirty="0">
                <a:solidFill>
                  <a:srgbClr val="222222"/>
                </a:solidFill>
                <a:latin typeface="Arial"/>
                <a:cs typeface="Arial"/>
              </a:rPr>
              <a:t>A1-Injection</a:t>
            </a:r>
            <a:endParaRPr sz="2050" dirty="0">
              <a:latin typeface="Arial"/>
              <a:cs typeface="Arial"/>
            </a:endParaRPr>
          </a:p>
          <a:p>
            <a:pPr marL="749300" marR="196215" indent="-266700">
              <a:lnSpc>
                <a:spcPct val="109300"/>
              </a:lnSpc>
              <a:spcBef>
                <a:spcPts val="1480"/>
              </a:spcBef>
            </a:pPr>
            <a:r>
              <a:rPr sz="3225" spc="82" baseline="-7751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225" spc="434" baseline="-7751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Injection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flaws,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22222"/>
                </a:solidFill>
                <a:latin typeface="Arial"/>
                <a:cs typeface="Arial"/>
              </a:rPr>
              <a:t>such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SQL,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222222"/>
                </a:solidFill>
                <a:latin typeface="Arial"/>
                <a:cs typeface="Arial"/>
              </a:rPr>
              <a:t>OS,</a:t>
            </a:r>
            <a:r>
              <a:rPr sz="2050" spc="-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XXE,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222222"/>
                </a:solidFill>
                <a:latin typeface="Arial"/>
                <a:cs typeface="Arial"/>
              </a:rPr>
              <a:t>LDAP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injection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222222"/>
                </a:solidFill>
                <a:latin typeface="Arial"/>
                <a:cs typeface="Arial"/>
              </a:rPr>
              <a:t>occur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when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untrusted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22222"/>
                </a:solidFill>
                <a:latin typeface="Arial"/>
                <a:cs typeface="Arial"/>
              </a:rPr>
              <a:t>sent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 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an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interpreter </a:t>
            </a:r>
            <a:r>
              <a:rPr sz="2050" spc="-8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part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050" spc="-35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050" spc="65" dirty="0">
                <a:solidFill>
                  <a:srgbClr val="222222"/>
                </a:solidFill>
                <a:latin typeface="Arial"/>
                <a:cs typeface="Arial"/>
              </a:rPr>
              <a:t>command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query. </a:t>
            </a:r>
            <a:r>
              <a:rPr sz="2050" spc="-2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attacker’s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hostile data </a:t>
            </a:r>
            <a:r>
              <a:rPr sz="2050" spc="-5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trick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the  interpreter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into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executing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unintended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commands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2050" spc="-5" dirty="0">
                <a:solidFill>
                  <a:srgbClr val="222222"/>
                </a:solidFill>
                <a:latin typeface="Arial"/>
                <a:cs typeface="Arial"/>
              </a:rPr>
              <a:t>accessing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without </a:t>
            </a:r>
            <a:r>
              <a:rPr sz="2050" spc="85" dirty="0">
                <a:solidFill>
                  <a:srgbClr val="222222"/>
                </a:solidFill>
                <a:latin typeface="Arial"/>
                <a:cs typeface="Arial"/>
              </a:rPr>
              <a:t>proper 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authorization.</a:t>
            </a:r>
            <a:endParaRPr sz="20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39"/>
              </a:spcBef>
            </a:pPr>
            <a:r>
              <a:rPr sz="3225" spc="82" baseline="-775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050" b="1" spc="15" dirty="0">
                <a:solidFill>
                  <a:srgbClr val="222222"/>
                </a:solidFill>
                <a:latin typeface="Arial"/>
                <a:cs typeface="Arial"/>
              </a:rPr>
              <a:t>A2-Broken </a:t>
            </a:r>
            <a:r>
              <a:rPr sz="2050" b="1" spc="20" dirty="0">
                <a:solidFill>
                  <a:srgbClr val="222222"/>
                </a:solidFill>
                <a:latin typeface="Arial"/>
                <a:cs typeface="Arial"/>
              </a:rPr>
              <a:t>Authentication </a:t>
            </a:r>
            <a:r>
              <a:rPr sz="2050" b="1" spc="3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050" b="1" spc="-5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2050" b="1" spc="-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b="1" spc="65" dirty="0">
                <a:solidFill>
                  <a:srgbClr val="222222"/>
                </a:solidFill>
                <a:latin typeface="Arial"/>
                <a:cs typeface="Arial"/>
              </a:rPr>
              <a:t>Management</a:t>
            </a:r>
            <a:endParaRPr sz="2050" dirty="0">
              <a:latin typeface="Arial"/>
              <a:cs typeface="Arial"/>
            </a:endParaRPr>
          </a:p>
          <a:p>
            <a:pPr marL="749300" marR="72390" indent="-266700">
              <a:lnSpc>
                <a:spcPct val="109300"/>
              </a:lnSpc>
              <a:spcBef>
                <a:spcPts val="1580"/>
              </a:spcBef>
            </a:pPr>
            <a:r>
              <a:rPr sz="3225" spc="82" baseline="-516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Application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functions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related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authentication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050" spc="-15" dirty="0">
                <a:solidFill>
                  <a:srgbClr val="222222"/>
                </a:solidFill>
                <a:latin typeface="Arial"/>
                <a:cs typeface="Arial"/>
              </a:rPr>
              <a:t>session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management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often 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implemented</a:t>
            </a:r>
            <a:r>
              <a:rPr sz="205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incorrectly,</a:t>
            </a:r>
            <a:r>
              <a:rPr sz="205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allowing</a:t>
            </a:r>
            <a:r>
              <a:rPr sz="205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attackers</a:t>
            </a:r>
            <a:r>
              <a:rPr sz="205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05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compromise</a:t>
            </a:r>
            <a:r>
              <a:rPr sz="205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passwords,</a:t>
            </a:r>
            <a:r>
              <a:rPr sz="205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222222"/>
                </a:solidFill>
                <a:latin typeface="Arial"/>
                <a:cs typeface="Arial"/>
              </a:rPr>
              <a:t>keys,</a:t>
            </a:r>
            <a:r>
              <a:rPr sz="2050" spc="-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05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205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tokens, 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050" spc="75" dirty="0">
                <a:solidFill>
                  <a:srgbClr val="222222"/>
                </a:solidFill>
                <a:latin typeface="Arial"/>
                <a:cs typeface="Arial"/>
              </a:rPr>
              <a:t>exploit </a:t>
            </a:r>
            <a:r>
              <a:rPr sz="2050" spc="65" dirty="0">
                <a:solidFill>
                  <a:srgbClr val="222222"/>
                </a:solidFill>
                <a:latin typeface="Arial"/>
                <a:cs typeface="Arial"/>
              </a:rPr>
              <a:t>other implementation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flaws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050" spc="-20" dirty="0">
                <a:solidFill>
                  <a:srgbClr val="222222"/>
                </a:solidFill>
                <a:latin typeface="Arial"/>
                <a:cs typeface="Arial"/>
              </a:rPr>
              <a:t>assume </a:t>
            </a:r>
            <a:r>
              <a:rPr sz="2050" spc="65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2050" spc="-15" dirty="0">
                <a:solidFill>
                  <a:srgbClr val="222222"/>
                </a:solidFill>
                <a:latin typeface="Arial"/>
                <a:cs typeface="Arial"/>
              </a:rPr>
              <a:t>users’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identities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(temporarily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 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permanently).</a:t>
            </a:r>
            <a:endParaRPr sz="20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39"/>
              </a:spcBef>
            </a:pPr>
            <a:r>
              <a:rPr sz="3225" spc="82" baseline="-516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050" b="1" spc="-20" dirty="0">
                <a:solidFill>
                  <a:srgbClr val="222222"/>
                </a:solidFill>
                <a:latin typeface="Arial"/>
                <a:cs typeface="Arial"/>
              </a:rPr>
              <a:t>A3-Cross-Site </a:t>
            </a:r>
            <a:r>
              <a:rPr sz="2050" b="1" spc="5" dirty="0">
                <a:solidFill>
                  <a:srgbClr val="222222"/>
                </a:solidFill>
                <a:latin typeface="Arial"/>
                <a:cs typeface="Arial"/>
              </a:rPr>
              <a:t>Scripting</a:t>
            </a:r>
            <a:r>
              <a:rPr sz="2050" b="1" spc="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b="1" spc="-50" dirty="0">
                <a:solidFill>
                  <a:srgbClr val="222222"/>
                </a:solidFill>
                <a:latin typeface="Arial"/>
                <a:cs typeface="Arial"/>
              </a:rPr>
              <a:t>(XSS)</a:t>
            </a:r>
            <a:endParaRPr sz="2050" dirty="0">
              <a:latin typeface="Arial"/>
              <a:cs typeface="Arial"/>
            </a:endParaRPr>
          </a:p>
          <a:p>
            <a:pPr marL="749300" marR="30480" indent="-266700">
              <a:lnSpc>
                <a:spcPct val="109300"/>
              </a:lnSpc>
              <a:spcBef>
                <a:spcPts val="1580"/>
              </a:spcBef>
            </a:pPr>
            <a:r>
              <a:rPr sz="3225" spc="82" baseline="-516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050" spc="-140" dirty="0">
                <a:solidFill>
                  <a:srgbClr val="222222"/>
                </a:solidFill>
                <a:latin typeface="Arial"/>
                <a:cs typeface="Arial"/>
              </a:rPr>
              <a:t>XSS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flaws </a:t>
            </a:r>
            <a:r>
              <a:rPr sz="2050" spc="30" dirty="0">
                <a:solidFill>
                  <a:srgbClr val="222222"/>
                </a:solidFill>
                <a:latin typeface="Arial"/>
                <a:cs typeface="Arial"/>
              </a:rPr>
              <a:t>occur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whenever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an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application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includes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untrusted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2050" spc="-35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new </a:t>
            </a:r>
            <a:r>
              <a:rPr sz="2050" spc="90" dirty="0">
                <a:solidFill>
                  <a:srgbClr val="222222"/>
                </a:solidFill>
                <a:latin typeface="Arial"/>
                <a:cs typeface="Arial"/>
              </a:rPr>
              <a:t>web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page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without  </a:t>
            </a:r>
            <a:r>
              <a:rPr sz="2050" spc="85" dirty="0">
                <a:solidFill>
                  <a:srgbClr val="222222"/>
                </a:solidFill>
                <a:latin typeface="Arial"/>
                <a:cs typeface="Arial"/>
              </a:rPr>
              <a:t>proper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validation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escaping,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updates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existing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222222"/>
                </a:solidFill>
                <a:latin typeface="Arial"/>
                <a:cs typeface="Arial"/>
              </a:rPr>
              <a:t>web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page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user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supplied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using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browser </a:t>
            </a:r>
            <a:r>
              <a:rPr sz="2050" spc="-30" dirty="0">
                <a:solidFill>
                  <a:srgbClr val="222222"/>
                </a:solidFill>
                <a:latin typeface="Arial"/>
                <a:cs typeface="Arial"/>
              </a:rPr>
              <a:t>API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2050" spc="-5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2050" spc="10" dirty="0">
                <a:solidFill>
                  <a:srgbClr val="222222"/>
                </a:solidFill>
                <a:latin typeface="Arial"/>
                <a:cs typeface="Arial"/>
              </a:rPr>
              <a:t>create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JavaScript. </a:t>
            </a:r>
            <a:r>
              <a:rPr sz="2050" spc="-140" dirty="0">
                <a:solidFill>
                  <a:srgbClr val="222222"/>
                </a:solidFill>
                <a:latin typeface="Arial"/>
                <a:cs typeface="Arial"/>
              </a:rPr>
              <a:t>XSS </a:t>
            </a:r>
            <a:r>
              <a:rPr sz="2050" spc="30" dirty="0">
                <a:solidFill>
                  <a:srgbClr val="222222"/>
                </a:solidFill>
                <a:latin typeface="Arial"/>
                <a:cs typeface="Arial"/>
              </a:rPr>
              <a:t>allows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attackers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execute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scripts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in the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victim’s 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browser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222222"/>
                </a:solidFill>
                <a:latin typeface="Arial"/>
                <a:cs typeface="Arial"/>
              </a:rPr>
              <a:t>hijack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user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222222"/>
                </a:solidFill>
                <a:latin typeface="Arial"/>
                <a:cs typeface="Arial"/>
              </a:rPr>
              <a:t>sessions,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deface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222222"/>
                </a:solidFill>
                <a:latin typeface="Arial"/>
                <a:cs typeface="Arial"/>
              </a:rPr>
              <a:t>web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222222"/>
                </a:solidFill>
                <a:latin typeface="Arial"/>
                <a:cs typeface="Arial"/>
              </a:rPr>
              <a:t>sites,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redirect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user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222222"/>
                </a:solidFill>
                <a:latin typeface="Arial"/>
                <a:cs typeface="Arial"/>
              </a:rPr>
              <a:t>malicious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222222"/>
                </a:solidFill>
                <a:latin typeface="Arial"/>
                <a:cs typeface="Arial"/>
              </a:rPr>
              <a:t>sites.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19" y="45178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28069-2FA8-4C09-A716-B61089A56EF4}"/>
              </a:ext>
            </a:extLst>
          </p:cNvPr>
          <p:cNvSpPr txBox="1"/>
          <p:nvPr/>
        </p:nvSpPr>
        <p:spPr>
          <a:xfrm>
            <a:off x="381552" y="1310681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OSWAP TOP </a:t>
            </a:r>
            <a:r>
              <a:rPr lang="en-PH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99" y="1409700"/>
            <a:ext cx="1211106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 - CSRF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499" y="2438400"/>
            <a:ext cx="11645900" cy="63709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7200" marR="1809750" indent="-444500">
              <a:lnSpc>
                <a:spcPct val="111500"/>
              </a:lnSpc>
              <a:spcBef>
                <a:spcPts val="14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b="1" spc="-170" dirty="0">
                <a:solidFill>
                  <a:srgbClr val="222222"/>
                </a:solidFill>
                <a:latin typeface="Arial"/>
                <a:cs typeface="Arial"/>
              </a:rPr>
              <a:t>CSRF </a:t>
            </a:r>
            <a:r>
              <a:rPr sz="3400" b="1" spc="80" dirty="0">
                <a:solidFill>
                  <a:srgbClr val="222222"/>
                </a:solidFill>
                <a:latin typeface="Arial"/>
                <a:cs typeface="Arial"/>
              </a:rPr>
              <a:t>mitigation </a:t>
            </a:r>
            <a:r>
              <a:rPr sz="3400" b="1" spc="-114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400" b="1" spc="-30" dirty="0">
                <a:solidFill>
                  <a:srgbClr val="222222"/>
                </a:solidFill>
                <a:latin typeface="Arial"/>
                <a:cs typeface="Arial"/>
              </a:rPr>
              <a:t>easy </a:t>
            </a:r>
            <a:r>
              <a:rPr sz="3400" b="1" spc="3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3400" b="1" spc="50" dirty="0">
                <a:solidFill>
                  <a:srgbClr val="222222"/>
                </a:solidFill>
                <a:latin typeface="Arial"/>
                <a:cs typeface="Arial"/>
              </a:rPr>
              <a:t>theory, </a:t>
            </a:r>
            <a:r>
              <a:rPr sz="3400" b="1" spc="100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3400" b="1" spc="40" dirty="0">
                <a:solidFill>
                  <a:srgbClr val="222222"/>
                </a:solidFill>
                <a:latin typeface="Arial"/>
                <a:cs typeface="Arial"/>
              </a:rPr>
              <a:t>hard</a:t>
            </a:r>
            <a:r>
              <a:rPr sz="3400" b="1" spc="-4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222222"/>
                </a:solidFill>
                <a:latin typeface="Arial"/>
                <a:cs typeface="Arial"/>
              </a:rPr>
              <a:t>to  </a:t>
            </a:r>
            <a:r>
              <a:rPr sz="3400" b="1" spc="105" dirty="0">
                <a:solidFill>
                  <a:srgbClr val="222222"/>
                </a:solidFill>
                <a:latin typeface="Arial"/>
                <a:cs typeface="Arial"/>
              </a:rPr>
              <a:t>implement</a:t>
            </a:r>
            <a:r>
              <a:rPr sz="3400" b="1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222222"/>
                </a:solidFill>
                <a:latin typeface="Arial"/>
                <a:cs typeface="Arial"/>
              </a:rPr>
              <a:t>correctly.</a:t>
            </a:r>
            <a:endParaRPr sz="34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7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-15" dirty="0">
                <a:solidFill>
                  <a:srgbClr val="222222"/>
                </a:solidFill>
                <a:latin typeface="Arial"/>
                <a:cs typeface="Arial"/>
              </a:rPr>
              <a:t>First, </a:t>
            </a:r>
            <a:r>
              <a:rPr sz="3400" spc="-5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3400" spc="110" dirty="0">
                <a:solidFill>
                  <a:srgbClr val="222222"/>
                </a:solidFill>
                <a:latin typeface="Arial"/>
                <a:cs typeface="Arial"/>
              </a:rPr>
              <a:t>few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tips </a:t>
            </a:r>
            <a:r>
              <a:rPr sz="3400" spc="130" dirty="0">
                <a:solidFill>
                  <a:srgbClr val="222222"/>
                </a:solidFill>
                <a:latin typeface="Arial"/>
                <a:cs typeface="Arial"/>
              </a:rPr>
              <a:t>about</a:t>
            </a:r>
            <a:r>
              <a:rPr sz="3400" spc="-3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180" dirty="0">
                <a:solidFill>
                  <a:srgbClr val="222222"/>
                </a:solidFill>
                <a:latin typeface="Arial"/>
                <a:cs typeface="Arial"/>
              </a:rPr>
              <a:t>CSRF</a:t>
            </a:r>
            <a:r>
              <a:rPr sz="3400" b="1" spc="-180" dirty="0">
                <a:solidFill>
                  <a:srgbClr val="222222"/>
                </a:solidFill>
                <a:latin typeface="Arial"/>
                <a:cs typeface="Arial"/>
              </a:rPr>
              <a:t>:</a:t>
            </a:r>
            <a:endParaRPr sz="3400" dirty="0">
              <a:latin typeface="Arial"/>
              <a:cs typeface="Arial"/>
            </a:endParaRPr>
          </a:p>
          <a:p>
            <a:pPr marL="1346200" marR="502284" indent="-444500">
              <a:lnSpc>
                <a:spcPct val="112300"/>
              </a:lnSpc>
              <a:spcBef>
                <a:spcPts val="2615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-20" dirty="0">
                <a:solidFill>
                  <a:srgbClr val="222222"/>
                </a:solidFill>
                <a:latin typeface="Arial"/>
                <a:cs typeface="Arial"/>
              </a:rPr>
              <a:t>Every </a:t>
            </a:r>
            <a:r>
              <a:rPr sz="3400" spc="65" dirty="0">
                <a:solidFill>
                  <a:srgbClr val="222222"/>
                </a:solidFill>
                <a:latin typeface="Arial"/>
                <a:cs typeface="Arial"/>
              </a:rPr>
              <a:t>request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400" spc="75" dirty="0">
                <a:solidFill>
                  <a:srgbClr val="222222"/>
                </a:solidFill>
                <a:latin typeface="Arial"/>
                <a:cs typeface="Arial"/>
              </a:rPr>
              <a:t>does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something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noteworthy, 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6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225" dirty="0">
                <a:solidFill>
                  <a:srgbClr val="222222"/>
                </a:solidFill>
                <a:latin typeface="Arial"/>
                <a:cs typeface="Arial"/>
              </a:rPr>
              <a:t>CSRF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20" dirty="0">
                <a:solidFill>
                  <a:srgbClr val="222222"/>
                </a:solidFill>
                <a:latin typeface="Arial"/>
                <a:cs typeface="Arial"/>
              </a:rPr>
              <a:t>mitigated.</a:t>
            </a:r>
            <a:r>
              <a:rPr sz="3400" spc="-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25" dirty="0">
                <a:solidFill>
                  <a:srgbClr val="222222"/>
                </a:solidFill>
                <a:latin typeface="Arial"/>
                <a:cs typeface="Arial"/>
              </a:rPr>
              <a:t>Noteworthy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things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" dirty="0">
                <a:solidFill>
                  <a:srgbClr val="222222"/>
                </a:solidFill>
                <a:latin typeface="Arial"/>
                <a:cs typeface="Arial"/>
              </a:rPr>
              <a:t>are 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changes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222222"/>
                </a:solidFill>
                <a:latin typeface="Arial"/>
                <a:cs typeface="Arial"/>
              </a:rPr>
              <a:t>system,</a:t>
            </a:r>
            <a:r>
              <a:rPr sz="3400" spc="-1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5" dirty="0">
                <a:solidFill>
                  <a:srgbClr val="222222"/>
                </a:solidFill>
                <a:latin typeface="Arial"/>
                <a:cs typeface="Arial"/>
              </a:rPr>
              <a:t>reads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take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5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60" dirty="0">
                <a:solidFill>
                  <a:srgbClr val="222222"/>
                </a:solidFill>
                <a:latin typeface="Arial"/>
                <a:cs typeface="Arial"/>
              </a:rPr>
              <a:t>long 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time.</a:t>
            </a:r>
            <a:endParaRPr sz="3400" dirty="0">
              <a:latin typeface="Arial"/>
              <a:cs typeface="Arial"/>
            </a:endParaRPr>
          </a:p>
          <a:p>
            <a:pPr marL="1346200" marR="5080" indent="-444500">
              <a:lnSpc>
                <a:spcPct val="111500"/>
              </a:lnSpc>
              <a:spcBef>
                <a:spcPts val="268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-225" dirty="0">
                <a:solidFill>
                  <a:srgbClr val="222222"/>
                </a:solidFill>
                <a:latin typeface="Arial"/>
                <a:cs typeface="Arial"/>
              </a:rPr>
              <a:t>CSRF </a:t>
            </a:r>
            <a:r>
              <a:rPr sz="3400" spc="80" dirty="0">
                <a:solidFill>
                  <a:srgbClr val="222222"/>
                </a:solidFill>
                <a:latin typeface="Arial"/>
                <a:cs typeface="Arial"/>
              </a:rPr>
              <a:t>mostly </a:t>
            </a:r>
            <a:r>
              <a:rPr sz="3400" spc="75" dirty="0">
                <a:solidFill>
                  <a:srgbClr val="222222"/>
                </a:solidFill>
                <a:latin typeface="Arial"/>
                <a:cs typeface="Arial"/>
              </a:rPr>
              <a:t>happens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on </a:t>
            </a:r>
            <a:r>
              <a:rPr sz="3400" spc="-175" dirty="0">
                <a:solidFill>
                  <a:srgbClr val="222222"/>
                </a:solidFill>
                <a:latin typeface="Arial"/>
                <a:cs typeface="Arial"/>
              </a:rPr>
              <a:t>GET,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but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400" spc="-50" dirty="0">
                <a:solidFill>
                  <a:srgbClr val="222222"/>
                </a:solidFill>
                <a:latin typeface="Arial"/>
                <a:cs typeface="Arial"/>
              </a:rPr>
              <a:t>easy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400" spc="-6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20" dirty="0">
                <a:solidFill>
                  <a:srgbClr val="222222"/>
                </a:solidFill>
                <a:latin typeface="Arial"/>
                <a:cs typeface="Arial"/>
              </a:rPr>
              <a:t>happen 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175" dirty="0">
                <a:solidFill>
                  <a:srgbClr val="222222"/>
                </a:solidFill>
                <a:latin typeface="Arial"/>
                <a:cs typeface="Arial"/>
              </a:rPr>
              <a:t>POST.</a:t>
            </a:r>
            <a:r>
              <a:rPr sz="3400" spc="-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60" dirty="0">
                <a:solidFill>
                  <a:srgbClr val="222222"/>
                </a:solidFill>
                <a:latin typeface="Arial"/>
                <a:cs typeface="Arial"/>
              </a:rPr>
              <a:t>Don't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5" dirty="0">
                <a:solidFill>
                  <a:srgbClr val="222222"/>
                </a:solidFill>
                <a:latin typeface="Arial"/>
                <a:cs typeface="Arial"/>
              </a:rPr>
              <a:t>ever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10" dirty="0">
                <a:solidFill>
                  <a:srgbClr val="222222"/>
                </a:solidFill>
                <a:latin typeface="Arial"/>
                <a:cs typeface="Arial"/>
              </a:rPr>
              <a:t>think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post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3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rial"/>
                <a:cs typeface="Arial"/>
              </a:rPr>
              <a:t>secure.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27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1179292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 &amp; COMMON MISTAKES - CSRF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286000"/>
            <a:ext cx="12110085" cy="66713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050" spc="120" baseline="-411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050" spc="592" baseline="-411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550" b="1" spc="-3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550" b="1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b="1" spc="85" dirty="0">
                <a:solidFill>
                  <a:srgbClr val="222222"/>
                </a:solidFill>
                <a:latin typeface="Arial"/>
                <a:cs typeface="Arial"/>
              </a:rPr>
              <a:t>now,</a:t>
            </a:r>
            <a:r>
              <a:rPr sz="2550" b="1" spc="-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b="1" spc="95" dirty="0">
                <a:solidFill>
                  <a:srgbClr val="222222"/>
                </a:solidFill>
                <a:latin typeface="Arial"/>
                <a:cs typeface="Arial"/>
              </a:rPr>
              <a:t>mix</a:t>
            </a:r>
            <a:r>
              <a:rPr sz="2550" b="1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b="1" spc="6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550" b="1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b="1" spc="114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2550" b="1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b="1" spc="9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550" b="1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b="1" spc="95" dirty="0">
                <a:solidFill>
                  <a:srgbClr val="222222"/>
                </a:solidFill>
                <a:latin typeface="Arial"/>
                <a:cs typeface="Arial"/>
              </a:rPr>
              <a:t>following</a:t>
            </a:r>
            <a:r>
              <a:rPr sz="2550" b="1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b="1" spc="20" dirty="0">
                <a:solidFill>
                  <a:srgbClr val="222222"/>
                </a:solidFill>
                <a:latin typeface="Arial"/>
                <a:cs typeface="Arial"/>
              </a:rPr>
              <a:t>tips:</a:t>
            </a:r>
            <a:endParaRPr sz="2550" dirty="0">
              <a:latin typeface="Arial"/>
              <a:cs typeface="Arial"/>
            </a:endParaRPr>
          </a:p>
          <a:p>
            <a:pPr marL="825500" marR="496570" indent="-342900">
              <a:lnSpc>
                <a:spcPct val="112700"/>
              </a:lnSpc>
              <a:spcBef>
                <a:spcPts val="1950"/>
              </a:spcBef>
            </a:pPr>
            <a:r>
              <a:rPr sz="4050" spc="120" baseline="-4115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50" spc="-25" dirty="0">
                <a:solidFill>
                  <a:srgbClr val="222222"/>
                </a:solidFill>
                <a:latin typeface="Arial"/>
                <a:cs typeface="Arial"/>
              </a:rPr>
              <a:t>Use </a:t>
            </a:r>
            <a:r>
              <a:rPr sz="2550" spc="70" dirty="0">
                <a:solidFill>
                  <a:srgbClr val="222222"/>
                </a:solidFill>
                <a:latin typeface="Arial"/>
                <a:cs typeface="Arial"/>
              </a:rPr>
              <a:t>re-authentication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for </a:t>
            </a:r>
            <a:r>
              <a:rPr sz="2550" spc="65" dirty="0">
                <a:solidFill>
                  <a:srgbClr val="222222"/>
                </a:solidFill>
                <a:latin typeface="Arial"/>
                <a:cs typeface="Arial"/>
              </a:rPr>
              <a:t>critical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operations</a:t>
            </a:r>
            <a:r>
              <a:rPr sz="2550" spc="-5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(change </a:t>
            </a:r>
            <a:r>
              <a:rPr sz="2550" spc="50" dirty="0">
                <a:solidFill>
                  <a:srgbClr val="222222"/>
                </a:solidFill>
                <a:latin typeface="Arial"/>
                <a:cs typeface="Arial"/>
              </a:rPr>
              <a:t>password,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recovery  </a:t>
            </a:r>
            <a:r>
              <a:rPr sz="2550" spc="60" dirty="0">
                <a:solidFill>
                  <a:srgbClr val="222222"/>
                </a:solidFill>
                <a:latin typeface="Arial"/>
                <a:cs typeface="Arial"/>
              </a:rPr>
              <a:t>email,</a:t>
            </a:r>
            <a:r>
              <a:rPr sz="2550" spc="-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22222"/>
                </a:solidFill>
                <a:latin typeface="Arial"/>
                <a:cs typeface="Arial"/>
              </a:rPr>
              <a:t>etc.)</a:t>
            </a:r>
            <a:endParaRPr sz="2550" dirty="0">
              <a:latin typeface="Arial"/>
              <a:cs typeface="Arial"/>
            </a:endParaRPr>
          </a:p>
          <a:p>
            <a:pPr marL="825500" marR="396875" indent="-342900">
              <a:lnSpc>
                <a:spcPct val="112700"/>
              </a:lnSpc>
              <a:spcBef>
                <a:spcPts val="1980"/>
              </a:spcBef>
            </a:pPr>
            <a:r>
              <a:rPr sz="4050" spc="120" baseline="-411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050" spc="622" baseline="-411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550" spc="40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sz="255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you're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2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22222"/>
                </a:solidFill>
                <a:latin typeface="Arial"/>
                <a:cs typeface="Arial"/>
              </a:rPr>
              <a:t>sure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222222"/>
                </a:solidFill>
                <a:latin typeface="Arial"/>
                <a:cs typeface="Arial"/>
              </a:rPr>
              <a:t>whether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00" dirty="0">
                <a:solidFill>
                  <a:srgbClr val="222222"/>
                </a:solidFill>
                <a:latin typeface="Arial"/>
                <a:cs typeface="Arial"/>
              </a:rPr>
              <a:t>operation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150" dirty="0">
                <a:solidFill>
                  <a:srgbClr val="222222"/>
                </a:solidFill>
                <a:latin typeface="Arial"/>
                <a:cs typeface="Arial"/>
              </a:rPr>
              <a:t>CSRF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00" dirty="0">
                <a:solidFill>
                  <a:srgbClr val="222222"/>
                </a:solidFill>
                <a:latin typeface="Arial"/>
                <a:cs typeface="Arial"/>
              </a:rPr>
              <a:t>proof,</a:t>
            </a:r>
            <a:r>
              <a:rPr sz="2550" spc="-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222222"/>
                </a:solidFill>
                <a:latin typeface="Arial"/>
                <a:cs typeface="Arial"/>
              </a:rPr>
              <a:t>consider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35" dirty="0">
                <a:solidFill>
                  <a:srgbClr val="222222"/>
                </a:solidFill>
                <a:latin typeface="Arial"/>
                <a:cs typeface="Arial"/>
              </a:rPr>
              <a:t>adding  </a:t>
            </a:r>
            <a:r>
              <a:rPr sz="2550" spc="-30" dirty="0">
                <a:solidFill>
                  <a:srgbClr val="222222"/>
                </a:solidFill>
                <a:latin typeface="Arial"/>
                <a:cs typeface="Arial"/>
              </a:rPr>
              <a:t>CAPTCHAs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(however </a:t>
            </a:r>
            <a:r>
              <a:rPr sz="2550" spc="-30" dirty="0">
                <a:solidFill>
                  <a:srgbClr val="222222"/>
                </a:solidFill>
                <a:latin typeface="Arial"/>
                <a:cs typeface="Arial"/>
              </a:rPr>
              <a:t>CAPTCHAs </a:t>
            </a:r>
            <a:r>
              <a:rPr sz="2550" spc="2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2550" spc="70" dirty="0">
                <a:solidFill>
                  <a:srgbClr val="222222"/>
                </a:solidFill>
                <a:latin typeface="Arial"/>
                <a:cs typeface="Arial"/>
              </a:rPr>
              <a:t>inconvenience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550" spc="-509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22222"/>
                </a:solidFill>
                <a:latin typeface="Arial"/>
                <a:cs typeface="Arial"/>
              </a:rPr>
              <a:t>users)</a:t>
            </a:r>
            <a:endParaRPr sz="2550" dirty="0">
              <a:latin typeface="Arial"/>
              <a:cs typeface="Arial"/>
            </a:endParaRPr>
          </a:p>
          <a:p>
            <a:pPr marL="825500" marR="30480" indent="-342900">
              <a:lnSpc>
                <a:spcPct val="113500"/>
              </a:lnSpc>
              <a:spcBef>
                <a:spcPts val="1950"/>
              </a:spcBef>
            </a:pPr>
            <a:r>
              <a:rPr sz="4050" spc="120" baseline="-617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50" spc="40" dirty="0">
                <a:solidFill>
                  <a:srgbClr val="222222"/>
                </a:solidFill>
                <a:latin typeface="Arial"/>
                <a:cs typeface="Arial"/>
              </a:rPr>
              <a:t>If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you're </a:t>
            </a:r>
            <a:r>
              <a:rPr sz="2550" spc="125" dirty="0">
                <a:solidFill>
                  <a:srgbClr val="222222"/>
                </a:solidFill>
                <a:latin typeface="Arial"/>
                <a:cs typeface="Arial"/>
              </a:rPr>
              <a:t>performing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operations </a:t>
            </a:r>
            <a:r>
              <a:rPr sz="2550" spc="70" dirty="0">
                <a:solidFill>
                  <a:srgbClr val="222222"/>
                </a:solidFill>
                <a:latin typeface="Arial"/>
                <a:cs typeface="Arial"/>
              </a:rPr>
              <a:t>based </a:t>
            </a:r>
            <a:r>
              <a:rPr sz="2550" spc="120" dirty="0">
                <a:solidFill>
                  <a:srgbClr val="222222"/>
                </a:solidFill>
                <a:latin typeface="Arial"/>
                <a:cs typeface="Arial"/>
              </a:rPr>
              <a:t>on </a:t>
            </a:r>
            <a:r>
              <a:rPr sz="2550" spc="105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2550" spc="50" dirty="0">
                <a:solidFill>
                  <a:srgbClr val="222222"/>
                </a:solidFill>
                <a:latin typeface="Arial"/>
                <a:cs typeface="Arial"/>
              </a:rPr>
              <a:t>parts </a:t>
            </a:r>
            <a:r>
              <a:rPr sz="2550" spc="12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550" spc="-2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550" spc="65" dirty="0">
                <a:solidFill>
                  <a:srgbClr val="222222"/>
                </a:solidFill>
                <a:latin typeface="Arial"/>
                <a:cs typeface="Arial"/>
              </a:rPr>
              <a:t>request </a:t>
            </a:r>
            <a:r>
              <a:rPr sz="2550" spc="70" dirty="0">
                <a:solidFill>
                  <a:srgbClr val="222222"/>
                </a:solidFill>
                <a:latin typeface="Arial"/>
                <a:cs typeface="Arial"/>
              </a:rPr>
              <a:t>(neither  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GET</a:t>
            </a:r>
            <a:r>
              <a:rPr sz="2550" spc="-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nor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POST)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e.g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Cookies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2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HTTP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22222"/>
                </a:solidFill>
                <a:latin typeface="Arial"/>
                <a:cs typeface="Arial"/>
              </a:rPr>
              <a:t>Headers,</a:t>
            </a:r>
            <a:r>
              <a:rPr sz="2550" spc="-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40" dirty="0">
                <a:solidFill>
                  <a:srgbClr val="222222"/>
                </a:solidFill>
                <a:latin typeface="Arial"/>
                <a:cs typeface="Arial"/>
              </a:rPr>
              <a:t>might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05" dirty="0">
                <a:solidFill>
                  <a:srgbClr val="222222"/>
                </a:solidFill>
                <a:latin typeface="Arial"/>
                <a:cs typeface="Arial"/>
              </a:rPr>
              <a:t>need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4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40" dirty="0">
                <a:solidFill>
                  <a:srgbClr val="222222"/>
                </a:solidFill>
                <a:latin typeface="Arial"/>
                <a:cs typeface="Arial"/>
              </a:rPr>
              <a:t>add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150" dirty="0">
                <a:solidFill>
                  <a:srgbClr val="222222"/>
                </a:solidFill>
                <a:latin typeface="Arial"/>
                <a:cs typeface="Arial"/>
              </a:rPr>
              <a:t>CSRF 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tokens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there 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550" spc="-3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well.</a:t>
            </a:r>
            <a:endParaRPr sz="2550" dirty="0">
              <a:latin typeface="Arial"/>
              <a:cs typeface="Arial"/>
            </a:endParaRPr>
          </a:p>
          <a:p>
            <a:pPr marL="825500" marR="36195" indent="-342900">
              <a:lnSpc>
                <a:spcPct val="112700"/>
              </a:lnSpc>
              <a:spcBef>
                <a:spcPts val="2080"/>
              </a:spcBef>
            </a:pPr>
            <a:r>
              <a:rPr sz="4050" spc="120" baseline="-411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050" spc="607" baseline="-411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550" spc="65" dirty="0">
                <a:solidFill>
                  <a:srgbClr val="222222"/>
                </a:solidFill>
                <a:latin typeface="Arial"/>
                <a:cs typeface="Arial"/>
              </a:rPr>
              <a:t>AJAX</a:t>
            </a:r>
            <a:r>
              <a:rPr sz="25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powered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forms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05" dirty="0">
                <a:solidFill>
                  <a:srgbClr val="222222"/>
                </a:solidFill>
                <a:latin typeface="Arial"/>
                <a:cs typeface="Arial"/>
              </a:rPr>
              <a:t>need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4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22222"/>
                </a:solidFill>
                <a:latin typeface="Arial"/>
                <a:cs typeface="Arial"/>
              </a:rPr>
              <a:t>re-create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222222"/>
                </a:solidFill>
                <a:latin typeface="Arial"/>
                <a:cs typeface="Arial"/>
              </a:rPr>
              <a:t>their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150" dirty="0">
                <a:solidFill>
                  <a:srgbClr val="222222"/>
                </a:solidFill>
                <a:latin typeface="Arial"/>
                <a:cs typeface="Arial"/>
              </a:rPr>
              <a:t>CSRF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222222"/>
                </a:solidFill>
                <a:latin typeface="Arial"/>
                <a:cs typeface="Arial"/>
              </a:rPr>
              <a:t>tokens.</a:t>
            </a:r>
            <a:r>
              <a:rPr sz="2550" spc="-1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function 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provided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above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222222"/>
                </a:solidFill>
                <a:latin typeface="Arial"/>
                <a:cs typeface="Arial"/>
              </a:rPr>
              <a:t>(in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snippet)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222222"/>
                </a:solidFill>
                <a:latin typeface="Arial"/>
                <a:cs typeface="Arial"/>
              </a:rPr>
              <a:t>never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rely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20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sz="25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22222"/>
                </a:solidFill>
                <a:latin typeface="Arial"/>
                <a:cs typeface="Arial"/>
              </a:rPr>
              <a:t>Javascript.</a:t>
            </a:r>
            <a:endParaRPr sz="2550" dirty="0">
              <a:latin typeface="Arial"/>
              <a:cs typeface="Arial"/>
            </a:endParaRPr>
          </a:p>
          <a:p>
            <a:pPr marL="825500" marR="266065" indent="-342900">
              <a:lnSpc>
                <a:spcPct val="112700"/>
              </a:lnSpc>
              <a:spcBef>
                <a:spcPts val="1980"/>
              </a:spcBef>
            </a:pPr>
            <a:r>
              <a:rPr sz="4050" spc="120" baseline="-411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050" spc="615" baseline="-411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550" spc="-150" dirty="0">
                <a:solidFill>
                  <a:srgbClr val="222222"/>
                </a:solidFill>
                <a:latin typeface="Arial"/>
                <a:cs typeface="Arial"/>
              </a:rPr>
              <a:t>CSRF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20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GET</a:t>
            </a:r>
            <a:r>
              <a:rPr sz="25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2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Cookies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14" dirty="0">
                <a:solidFill>
                  <a:srgbClr val="222222"/>
                </a:solidFill>
                <a:latin typeface="Arial"/>
                <a:cs typeface="Arial"/>
              </a:rPr>
              <a:t>will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222222"/>
                </a:solidFill>
                <a:latin typeface="Arial"/>
                <a:cs typeface="Arial"/>
              </a:rPr>
              <a:t>lead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4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222222"/>
                </a:solidFill>
                <a:latin typeface="Arial"/>
                <a:cs typeface="Arial"/>
              </a:rPr>
              <a:t>inconvenience,</a:t>
            </a:r>
            <a:r>
              <a:rPr sz="2550" spc="-1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222222"/>
                </a:solidFill>
                <a:latin typeface="Arial"/>
                <a:cs typeface="Arial"/>
              </a:rPr>
              <a:t>consider</a:t>
            </a:r>
            <a:r>
              <a:rPr sz="25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design  </a:t>
            </a:r>
            <a:r>
              <a:rPr sz="2550" spc="9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550" spc="60" dirty="0">
                <a:solidFill>
                  <a:srgbClr val="222222"/>
                </a:solidFill>
                <a:latin typeface="Arial"/>
                <a:cs typeface="Arial"/>
              </a:rPr>
              <a:t>architecture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550" spc="-4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best </a:t>
            </a:r>
            <a:r>
              <a:rPr sz="2550" spc="35" dirty="0">
                <a:solidFill>
                  <a:srgbClr val="222222"/>
                </a:solidFill>
                <a:latin typeface="Arial"/>
                <a:cs typeface="Arial"/>
              </a:rPr>
              <a:t>practices.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28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7319"/>
            <a:ext cx="12082145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dirty="0"/>
              <a:t>TIPS &amp; COMMON MISTAKES - AUTHENTICATION AND SESSION 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1986" y="3429000"/>
            <a:ext cx="12003405" cy="40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00" spc="104" baseline="-419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00" b="1" spc="-50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b="1" spc="2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b="1" spc="95" dirty="0">
                <a:solidFill>
                  <a:srgbClr val="222222"/>
                </a:solidFill>
                <a:latin typeface="Arial"/>
                <a:cs typeface="Arial"/>
              </a:rPr>
              <a:t>Management</a:t>
            </a:r>
            <a:endParaRPr sz="3000" dirty="0">
              <a:latin typeface="Arial"/>
              <a:cs typeface="Arial"/>
            </a:endParaRPr>
          </a:p>
          <a:p>
            <a:pPr marL="812800" marR="628015" indent="-330200">
              <a:lnSpc>
                <a:spcPct val="111600"/>
              </a:lnSpc>
              <a:spcBef>
                <a:spcPts val="1950"/>
              </a:spcBef>
            </a:pPr>
            <a:r>
              <a:rPr sz="3000" spc="104" baseline="-419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00" spc="-55" dirty="0">
                <a:solidFill>
                  <a:srgbClr val="222222"/>
                </a:solidFill>
                <a:latin typeface="Arial"/>
                <a:cs typeface="Arial"/>
              </a:rPr>
              <a:t>PHP's </a:t>
            </a:r>
            <a:r>
              <a:rPr sz="3000" spc="85" dirty="0">
                <a:solidFill>
                  <a:srgbClr val="222222"/>
                </a:solidFill>
                <a:latin typeface="Arial"/>
                <a:cs typeface="Arial"/>
              </a:rPr>
              <a:t>default </a:t>
            </a:r>
            <a:r>
              <a:rPr sz="3000" spc="-5" dirty="0">
                <a:solidFill>
                  <a:srgbClr val="222222"/>
                </a:solidFill>
                <a:latin typeface="Arial"/>
                <a:cs typeface="Arial"/>
              </a:rPr>
              <a:t>session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facilities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considered </a:t>
            </a:r>
            <a:r>
              <a:rPr sz="3000" spc="-15" dirty="0">
                <a:solidFill>
                  <a:srgbClr val="222222"/>
                </a:solidFill>
                <a:latin typeface="Arial"/>
                <a:cs typeface="Arial"/>
              </a:rPr>
              <a:t>safe, </a:t>
            </a:r>
            <a:r>
              <a:rPr sz="3000" spc="8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000" spc="80" dirty="0">
                <a:solidFill>
                  <a:srgbClr val="222222"/>
                </a:solidFill>
                <a:latin typeface="Arial"/>
                <a:cs typeface="Arial"/>
              </a:rPr>
              <a:t>generated  </a:t>
            </a:r>
            <a:r>
              <a:rPr sz="3000" spc="-30" dirty="0">
                <a:solidFill>
                  <a:srgbClr val="222222"/>
                </a:solidFill>
                <a:latin typeface="Arial"/>
                <a:cs typeface="Arial"/>
              </a:rPr>
              <a:t>PHPSessionID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0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random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222222"/>
                </a:solidFill>
                <a:latin typeface="Arial"/>
                <a:cs typeface="Arial"/>
              </a:rPr>
              <a:t>enough,</a:t>
            </a:r>
            <a:r>
              <a:rPr sz="3000" spc="-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35" dirty="0">
                <a:solidFill>
                  <a:srgbClr val="222222"/>
                </a:solidFill>
                <a:latin typeface="Arial"/>
                <a:cs typeface="Arial"/>
              </a:rPr>
              <a:t>but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0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222222"/>
                </a:solidFill>
                <a:latin typeface="Arial"/>
                <a:cs typeface="Arial"/>
              </a:rPr>
              <a:t>storage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0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0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necessarily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saf</a:t>
            </a:r>
            <a:r>
              <a:rPr sz="3000" b="1" spc="5" dirty="0">
                <a:solidFill>
                  <a:srgbClr val="222222"/>
                </a:solidFill>
                <a:latin typeface="Arial"/>
                <a:cs typeface="Arial"/>
              </a:rPr>
              <a:t>e:</a:t>
            </a:r>
            <a:endParaRPr sz="3000" dirty="0">
              <a:latin typeface="Arial"/>
              <a:cs typeface="Arial"/>
            </a:endParaRPr>
          </a:p>
          <a:p>
            <a:pPr marL="1257300" marR="850900" indent="-330200">
              <a:lnSpc>
                <a:spcPct val="112500"/>
              </a:lnSpc>
              <a:spcBef>
                <a:spcPts val="1855"/>
              </a:spcBef>
            </a:pPr>
            <a:r>
              <a:rPr sz="3000" spc="104" baseline="-6289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532" baseline="-6289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000" spc="-20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files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0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stored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0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30" dirty="0">
                <a:solidFill>
                  <a:srgbClr val="222222"/>
                </a:solidFill>
                <a:latin typeface="Arial"/>
                <a:cs typeface="Arial"/>
              </a:rPr>
              <a:t>temp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(/tmp)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folder</a:t>
            </a:r>
            <a:r>
              <a:rPr sz="30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0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30" dirty="0">
                <a:solidFill>
                  <a:srgbClr val="222222"/>
                </a:solidFill>
                <a:latin typeface="Arial"/>
                <a:cs typeface="Arial"/>
              </a:rPr>
              <a:t>world</a:t>
            </a:r>
            <a:r>
              <a:rPr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writable 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unless </a:t>
            </a:r>
            <a:r>
              <a:rPr sz="3000" spc="-75" dirty="0">
                <a:solidFill>
                  <a:srgbClr val="222222"/>
                </a:solidFill>
                <a:latin typeface="Arial"/>
                <a:cs typeface="Arial"/>
              </a:rPr>
              <a:t>suPHP </a:t>
            </a:r>
            <a:r>
              <a:rPr sz="3000" spc="55" dirty="0">
                <a:solidFill>
                  <a:srgbClr val="222222"/>
                </a:solidFill>
                <a:latin typeface="Arial"/>
                <a:cs typeface="Arial"/>
              </a:rPr>
              <a:t>installed,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so </a:t>
            </a:r>
            <a:r>
              <a:rPr sz="3000" spc="20" dirty="0">
                <a:solidFill>
                  <a:srgbClr val="222222"/>
                </a:solidFill>
                <a:latin typeface="Arial"/>
                <a:cs typeface="Arial"/>
              </a:rPr>
              <a:t>any </a:t>
            </a:r>
            <a:r>
              <a:rPr sz="3000" spc="-75" dirty="0">
                <a:solidFill>
                  <a:srgbClr val="222222"/>
                </a:solidFill>
                <a:latin typeface="Arial"/>
                <a:cs typeface="Arial"/>
              </a:rPr>
              <a:t>LFI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leak </a:t>
            </a:r>
            <a:r>
              <a:rPr sz="3000" spc="130" dirty="0">
                <a:solidFill>
                  <a:srgbClr val="222222"/>
                </a:solidFill>
                <a:latin typeface="Arial"/>
                <a:cs typeface="Arial"/>
              </a:rPr>
              <a:t>might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end-up 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manipulating</a:t>
            </a:r>
            <a:r>
              <a:rPr sz="30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them.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29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DEF8-ACF9-42C2-BB05-3330135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409700"/>
            <a:ext cx="12115800" cy="923330"/>
          </a:xfrm>
        </p:spPr>
        <p:txBody>
          <a:bodyPr/>
          <a:lstStyle/>
          <a:p>
            <a:r>
              <a:rPr lang="en-US" sz="3000" dirty="0"/>
              <a:t>TIPS &amp; COMMON MISTAKES - AUTHENTICATION AND SESSION MANAGEMENT</a:t>
            </a:r>
            <a:endParaRPr lang="en-PH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E9C6-CEE8-4F3E-B75C-92960C08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2694901"/>
            <a:ext cx="12115800" cy="5200334"/>
          </a:xfrm>
        </p:spPr>
        <p:txBody>
          <a:bodyPr/>
          <a:lstStyle/>
          <a:p>
            <a:pPr marL="1257300" marR="203835" indent="-330200">
              <a:lnSpc>
                <a:spcPct val="112500"/>
              </a:lnSpc>
              <a:spcBef>
                <a:spcPts val="1950"/>
              </a:spcBef>
            </a:pPr>
            <a:r>
              <a:rPr lang="en-US" sz="3600" spc="104" baseline="-419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lang="en-US" sz="3600" spc="-35" dirty="0">
                <a:solidFill>
                  <a:srgbClr val="222222"/>
                </a:solidFill>
                <a:latin typeface="Arial"/>
                <a:cs typeface="Arial"/>
              </a:rPr>
              <a:t>Sessions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1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70" dirty="0">
                <a:solidFill>
                  <a:srgbClr val="222222"/>
                </a:solidFill>
                <a:latin typeface="Arial"/>
                <a:cs typeface="Arial"/>
              </a:rPr>
              <a:t>stored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8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40" dirty="0">
                <a:solidFill>
                  <a:srgbClr val="222222"/>
                </a:solidFill>
                <a:latin typeface="Arial"/>
                <a:cs typeface="Arial"/>
              </a:rPr>
              <a:t>files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8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85" dirty="0">
                <a:solidFill>
                  <a:srgbClr val="222222"/>
                </a:solidFill>
                <a:latin typeface="Arial"/>
                <a:cs typeface="Arial"/>
              </a:rPr>
              <a:t>default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75" dirty="0">
                <a:solidFill>
                  <a:srgbClr val="222222"/>
                </a:solidFill>
                <a:latin typeface="Arial"/>
                <a:cs typeface="Arial"/>
              </a:rPr>
              <a:t>configuration,</a:t>
            </a:r>
            <a:r>
              <a:rPr lang="en-US" sz="3600" spc="-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75" dirty="0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-2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95" dirty="0">
                <a:solidFill>
                  <a:srgbClr val="222222"/>
                </a:solidFill>
                <a:latin typeface="Arial"/>
                <a:cs typeface="Arial"/>
              </a:rPr>
              <a:t>terribly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60" dirty="0">
                <a:solidFill>
                  <a:srgbClr val="222222"/>
                </a:solidFill>
                <a:latin typeface="Arial"/>
                <a:cs typeface="Arial"/>
              </a:rPr>
              <a:t>slow  </a:t>
            </a:r>
            <a:r>
              <a:rPr lang="en-US" sz="3600" spc="100" dirty="0">
                <a:solidFill>
                  <a:srgbClr val="222222"/>
                </a:solidFill>
                <a:latin typeface="Arial"/>
                <a:cs typeface="Arial"/>
              </a:rPr>
              <a:t>for </a:t>
            </a:r>
            <a:r>
              <a:rPr lang="en-US" sz="3600" spc="95" dirty="0">
                <a:solidFill>
                  <a:srgbClr val="222222"/>
                </a:solidFill>
                <a:latin typeface="Arial"/>
                <a:cs typeface="Arial"/>
              </a:rPr>
              <a:t>highly </a:t>
            </a:r>
            <a:r>
              <a:rPr lang="en-US" sz="3600" spc="65" dirty="0">
                <a:solidFill>
                  <a:srgbClr val="222222"/>
                </a:solidFill>
                <a:latin typeface="Arial"/>
                <a:cs typeface="Arial"/>
              </a:rPr>
              <a:t>visited </a:t>
            </a:r>
            <a:r>
              <a:rPr lang="en-US" sz="3600" spc="40" dirty="0">
                <a:solidFill>
                  <a:srgbClr val="222222"/>
                </a:solidFill>
                <a:latin typeface="Arial"/>
                <a:cs typeface="Arial"/>
              </a:rPr>
              <a:t>websites. </a:t>
            </a:r>
            <a:r>
              <a:rPr lang="en-US" sz="3600" spc="-40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lang="en-US" sz="3600" spc="10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lang="en-US" sz="3600" spc="40" dirty="0">
                <a:solidFill>
                  <a:srgbClr val="222222"/>
                </a:solidFill>
                <a:latin typeface="Arial"/>
                <a:cs typeface="Arial"/>
              </a:rPr>
              <a:t>store </a:t>
            </a:r>
            <a:r>
              <a:rPr lang="en-US" sz="3600" spc="100" dirty="0">
                <a:solidFill>
                  <a:srgbClr val="222222"/>
                </a:solidFill>
                <a:latin typeface="Arial"/>
                <a:cs typeface="Arial"/>
              </a:rPr>
              <a:t>them </a:t>
            </a:r>
            <a:r>
              <a:rPr lang="en-US" sz="3600" spc="105" dirty="0">
                <a:solidFill>
                  <a:srgbClr val="222222"/>
                </a:solidFill>
                <a:latin typeface="Arial"/>
                <a:cs typeface="Arial"/>
              </a:rPr>
              <a:t>on </a:t>
            </a:r>
            <a:r>
              <a:rPr lang="en-US" sz="3600" spc="-3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lang="en-US" sz="3600" spc="95" dirty="0">
                <a:solidFill>
                  <a:srgbClr val="222222"/>
                </a:solidFill>
                <a:latin typeface="Arial"/>
                <a:cs typeface="Arial"/>
              </a:rPr>
              <a:t>memory </a:t>
            </a:r>
            <a:r>
              <a:rPr lang="en-US" sz="3600" spc="110" dirty="0">
                <a:solidFill>
                  <a:srgbClr val="222222"/>
                </a:solidFill>
                <a:latin typeface="Arial"/>
                <a:cs typeface="Arial"/>
              </a:rPr>
              <a:t>folder </a:t>
            </a:r>
            <a:r>
              <a:rPr lang="en-US" sz="3600" spc="45" dirty="0">
                <a:solidFill>
                  <a:srgbClr val="222222"/>
                </a:solidFill>
                <a:latin typeface="Arial"/>
                <a:cs typeface="Arial"/>
              </a:rPr>
              <a:t>(if  </a:t>
            </a:r>
            <a:r>
              <a:rPr lang="en-US" sz="3600" spc="5" dirty="0">
                <a:solidFill>
                  <a:srgbClr val="222222"/>
                </a:solidFill>
                <a:latin typeface="Arial"/>
                <a:cs typeface="Arial"/>
              </a:rPr>
              <a:t>UNIX).</a:t>
            </a:r>
            <a:endParaRPr lang="en-US" sz="3600" dirty="0">
              <a:latin typeface="Arial"/>
              <a:cs typeface="Arial"/>
            </a:endParaRPr>
          </a:p>
          <a:p>
            <a:pPr marL="1257300" marR="30480" indent="-330200">
              <a:lnSpc>
                <a:spcPct val="112799"/>
              </a:lnSpc>
              <a:spcBef>
                <a:spcPts val="1945"/>
              </a:spcBef>
            </a:pPr>
            <a:r>
              <a:rPr lang="en-US" sz="4800" spc="104" baseline="-4192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lang="en-US" sz="4800" spc="547" baseline="-4192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lang="en-US" sz="3600" spc="-40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1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110" dirty="0">
                <a:solidFill>
                  <a:srgbClr val="222222"/>
                </a:solidFill>
                <a:latin typeface="Arial"/>
                <a:cs typeface="Arial"/>
              </a:rPr>
              <a:t>implement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7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114" dirty="0">
                <a:solidFill>
                  <a:srgbClr val="222222"/>
                </a:solidFill>
                <a:latin typeface="Arial"/>
                <a:cs typeface="Arial"/>
              </a:rPr>
              <a:t>own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lang="en-US" sz="36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35" dirty="0">
                <a:solidFill>
                  <a:srgbClr val="222222"/>
                </a:solidFill>
                <a:latin typeface="Arial"/>
                <a:cs typeface="Arial"/>
              </a:rPr>
              <a:t>mechanism,</a:t>
            </a:r>
            <a:r>
              <a:rPr lang="en-US" sz="3600" spc="-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110" dirty="0">
                <a:solidFill>
                  <a:srgbClr val="222222"/>
                </a:solidFill>
                <a:latin typeface="Arial"/>
                <a:cs typeface="Arial"/>
              </a:rPr>
              <a:t>without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45" dirty="0">
                <a:solidFill>
                  <a:srgbClr val="222222"/>
                </a:solidFill>
                <a:latin typeface="Arial"/>
                <a:cs typeface="Arial"/>
              </a:rPr>
              <a:t>ever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80" dirty="0">
                <a:solidFill>
                  <a:srgbClr val="222222"/>
                </a:solidFill>
                <a:latin typeface="Arial"/>
                <a:cs typeface="Arial"/>
              </a:rPr>
              <a:t>relying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105" dirty="0">
                <a:solidFill>
                  <a:srgbClr val="222222"/>
                </a:solidFill>
                <a:latin typeface="Arial"/>
                <a:cs typeface="Arial"/>
              </a:rPr>
              <a:t>on  </a:t>
            </a:r>
            <a:r>
              <a:rPr lang="en-US" sz="3600" spc="-105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10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60" dirty="0">
                <a:solidFill>
                  <a:srgbClr val="222222"/>
                </a:solidFill>
                <a:latin typeface="Arial"/>
                <a:cs typeface="Arial"/>
              </a:rPr>
              <a:t>it.</a:t>
            </a:r>
            <a:r>
              <a:rPr lang="en-US" sz="3600" spc="-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35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lang="en-US" sz="36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7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170" dirty="0">
                <a:solidFill>
                  <a:srgbClr val="222222"/>
                </a:solidFill>
                <a:latin typeface="Arial"/>
                <a:cs typeface="Arial"/>
              </a:rPr>
              <a:t>did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45" dirty="0">
                <a:solidFill>
                  <a:srgbClr val="222222"/>
                </a:solidFill>
                <a:latin typeface="Arial"/>
                <a:cs typeface="Arial"/>
              </a:rPr>
              <a:t>that,</a:t>
            </a:r>
            <a:r>
              <a:rPr lang="en-US" sz="3600" spc="-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40" dirty="0">
                <a:solidFill>
                  <a:srgbClr val="222222"/>
                </a:solidFill>
                <a:latin typeface="Arial"/>
                <a:cs typeface="Arial"/>
              </a:rPr>
              <a:t>store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60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8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-3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35" dirty="0">
                <a:solidFill>
                  <a:srgbClr val="222222"/>
                </a:solidFill>
                <a:latin typeface="Arial"/>
                <a:cs typeface="Arial"/>
              </a:rPr>
              <a:t>database.</a:t>
            </a:r>
            <a:r>
              <a:rPr lang="en-US" sz="3600" spc="-20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-40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lang="en-US" sz="36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100" dirty="0">
                <a:solidFill>
                  <a:srgbClr val="222222"/>
                </a:solidFill>
                <a:latin typeface="Arial"/>
                <a:cs typeface="Arial"/>
              </a:rPr>
              <a:t>could</a:t>
            </a:r>
            <a:r>
              <a:rPr lang="en-US" sz="36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222222"/>
                </a:solidFill>
                <a:latin typeface="Arial"/>
                <a:cs typeface="Arial"/>
              </a:rPr>
              <a:t>use  </a:t>
            </a:r>
            <a:r>
              <a:rPr lang="en-US" sz="3600" spc="30" dirty="0">
                <a:solidFill>
                  <a:srgbClr val="222222"/>
                </a:solidFill>
                <a:latin typeface="Arial"/>
                <a:cs typeface="Arial"/>
              </a:rPr>
              <a:t>all, </a:t>
            </a:r>
            <a:r>
              <a:rPr lang="en-US" sz="3600" spc="50" dirty="0">
                <a:solidFill>
                  <a:srgbClr val="222222"/>
                </a:solidFill>
                <a:latin typeface="Arial"/>
                <a:cs typeface="Arial"/>
              </a:rPr>
              <a:t>some </a:t>
            </a:r>
            <a:r>
              <a:rPr lang="en-US" sz="3600" spc="11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lang="en-US" sz="3600" spc="85" dirty="0">
                <a:solidFill>
                  <a:srgbClr val="222222"/>
                </a:solidFill>
                <a:latin typeface="Arial"/>
                <a:cs typeface="Arial"/>
              </a:rPr>
              <a:t>none </a:t>
            </a:r>
            <a:r>
              <a:rPr lang="en-US" sz="3600" spc="11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lang="en-US" sz="3600" spc="8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lang="en-US" sz="3600" spc="-105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lang="en-US" sz="3600" spc="75" dirty="0">
                <a:solidFill>
                  <a:srgbClr val="222222"/>
                </a:solidFill>
                <a:latin typeface="Arial"/>
                <a:cs typeface="Arial"/>
              </a:rPr>
              <a:t>functionality </a:t>
            </a:r>
            <a:r>
              <a:rPr lang="en-US" sz="3600" spc="100" dirty="0">
                <a:solidFill>
                  <a:srgbClr val="222222"/>
                </a:solidFill>
                <a:latin typeface="Arial"/>
                <a:cs typeface="Arial"/>
              </a:rPr>
              <a:t>for </a:t>
            </a:r>
            <a:r>
              <a:rPr lang="en-US" sz="3600" spc="-5" dirty="0">
                <a:solidFill>
                  <a:srgbClr val="222222"/>
                </a:solidFill>
                <a:latin typeface="Arial"/>
                <a:cs typeface="Arial"/>
              </a:rPr>
              <a:t>session </a:t>
            </a:r>
            <a:r>
              <a:rPr lang="en-US" sz="3600" spc="100" dirty="0">
                <a:solidFill>
                  <a:srgbClr val="222222"/>
                </a:solidFill>
                <a:latin typeface="Arial"/>
                <a:cs typeface="Arial"/>
              </a:rPr>
              <a:t>handling </a:t>
            </a:r>
            <a:r>
              <a:rPr lang="en-US" sz="3600" spc="90" dirty="0">
                <a:solidFill>
                  <a:srgbClr val="222222"/>
                </a:solidFill>
                <a:latin typeface="Arial"/>
                <a:cs typeface="Arial"/>
              </a:rPr>
              <a:t>if </a:t>
            </a:r>
            <a:r>
              <a:rPr lang="en-US" sz="3600" spc="75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lang="en-US" sz="3600" spc="170" dirty="0">
                <a:solidFill>
                  <a:srgbClr val="222222"/>
                </a:solidFill>
                <a:latin typeface="Arial"/>
                <a:cs typeface="Arial"/>
              </a:rPr>
              <a:t>go  </a:t>
            </a:r>
            <a:r>
              <a:rPr lang="en-US" sz="3600" spc="11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lang="en-US" sz="36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600" spc="45" dirty="0">
                <a:solidFill>
                  <a:srgbClr val="222222"/>
                </a:solidFill>
                <a:latin typeface="Arial"/>
                <a:cs typeface="Arial"/>
              </a:rPr>
              <a:t>that.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902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7319"/>
            <a:ext cx="12082145" cy="656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50" spc="-910" dirty="0"/>
              <a:t>TIPS </a:t>
            </a:r>
            <a:r>
              <a:rPr sz="4150" spc="-1010" dirty="0"/>
              <a:t>&amp; </a:t>
            </a:r>
            <a:r>
              <a:rPr sz="4150" spc="-1285" dirty="0"/>
              <a:t>COMMON</a:t>
            </a:r>
            <a:r>
              <a:rPr sz="4150" spc="-390" dirty="0"/>
              <a:t> </a:t>
            </a:r>
            <a:r>
              <a:rPr sz="4150" spc="-1105" dirty="0"/>
              <a:t>MISTAKES </a:t>
            </a:r>
            <a:r>
              <a:rPr sz="4150" spc="225" dirty="0"/>
              <a:t>- </a:t>
            </a:r>
            <a:r>
              <a:rPr sz="4150" spc="-1125" dirty="0"/>
              <a:t>AUTHENTICATION </a:t>
            </a:r>
            <a:r>
              <a:rPr sz="4150" spc="-1235" dirty="0"/>
              <a:t>AND</a:t>
            </a:r>
            <a:r>
              <a:rPr sz="4150" spc="-390" dirty="0"/>
              <a:t> </a:t>
            </a:r>
            <a:r>
              <a:rPr sz="4150" spc="-1065" dirty="0"/>
              <a:t>SESSION</a:t>
            </a:r>
            <a:r>
              <a:rPr sz="4150" spc="-1005" dirty="0"/>
              <a:t> </a:t>
            </a:r>
            <a:r>
              <a:rPr sz="4150" spc="-1235" dirty="0"/>
              <a:t>MANAGEMENT</a:t>
            </a:r>
            <a:endParaRPr sz="4150"/>
          </a:p>
        </p:txBody>
      </p:sp>
      <p:sp>
        <p:nvSpPr>
          <p:cNvPr id="4" name="object 4"/>
          <p:cNvSpPr txBox="1"/>
          <p:nvPr/>
        </p:nvSpPr>
        <p:spPr>
          <a:xfrm>
            <a:off x="444500" y="2756077"/>
            <a:ext cx="12016740" cy="6167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50" spc="142" baseline="-476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300" b="1" spc="-60" dirty="0">
                <a:solidFill>
                  <a:srgbClr val="222222"/>
                </a:solidFill>
                <a:latin typeface="Arial"/>
                <a:cs typeface="Arial"/>
              </a:rPr>
              <a:t>Session </a:t>
            </a:r>
            <a:r>
              <a:rPr sz="3300" b="1" spc="70" dirty="0">
                <a:solidFill>
                  <a:srgbClr val="222222"/>
                </a:solidFill>
                <a:latin typeface="Arial"/>
                <a:cs typeface="Arial"/>
              </a:rPr>
              <a:t>Hijacking</a:t>
            </a:r>
            <a:r>
              <a:rPr sz="3300" b="1" spc="2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b="1" spc="45" dirty="0">
                <a:solidFill>
                  <a:srgbClr val="222222"/>
                </a:solidFill>
                <a:latin typeface="Arial"/>
                <a:cs typeface="Arial"/>
              </a:rPr>
              <a:t>Prevention</a:t>
            </a:r>
            <a:endParaRPr sz="3300">
              <a:latin typeface="Arial"/>
              <a:cs typeface="Arial"/>
            </a:endParaRPr>
          </a:p>
          <a:p>
            <a:pPr marL="889000" marR="5080" indent="-431800">
              <a:lnSpc>
                <a:spcPct val="113100"/>
              </a:lnSpc>
              <a:spcBef>
                <a:spcPts val="2450"/>
              </a:spcBef>
            </a:pPr>
            <a:r>
              <a:rPr sz="5250" spc="142" baseline="-476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300" spc="80" dirty="0">
                <a:solidFill>
                  <a:srgbClr val="222222"/>
                </a:solidFill>
                <a:latin typeface="Arial"/>
                <a:cs typeface="Arial"/>
              </a:rPr>
              <a:t>It </a:t>
            </a:r>
            <a:r>
              <a:rPr sz="3300" spc="-2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300" spc="235" dirty="0">
                <a:solidFill>
                  <a:srgbClr val="222222"/>
                </a:solidFill>
                <a:latin typeface="Arial"/>
                <a:cs typeface="Arial"/>
              </a:rPr>
              <a:t>good </a:t>
            </a:r>
            <a:r>
              <a:rPr sz="3300" spc="85" dirty="0">
                <a:solidFill>
                  <a:srgbClr val="222222"/>
                </a:solidFill>
                <a:latin typeface="Arial"/>
                <a:cs typeface="Arial"/>
              </a:rPr>
              <a:t>practice </a:t>
            </a:r>
            <a:r>
              <a:rPr sz="3300" spc="18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300" spc="195" dirty="0">
                <a:solidFill>
                  <a:srgbClr val="222222"/>
                </a:solidFill>
                <a:latin typeface="Arial"/>
                <a:cs typeface="Arial"/>
              </a:rPr>
              <a:t>bind </a:t>
            </a:r>
            <a:r>
              <a:rPr sz="3300" spc="-25" dirty="0">
                <a:solidFill>
                  <a:srgbClr val="222222"/>
                </a:solidFill>
                <a:latin typeface="Arial"/>
                <a:cs typeface="Arial"/>
              </a:rPr>
              <a:t>sessions </a:t>
            </a:r>
            <a:r>
              <a:rPr sz="3300" spc="18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300" spc="-120" dirty="0">
                <a:solidFill>
                  <a:srgbClr val="222222"/>
                </a:solidFill>
                <a:latin typeface="Arial"/>
                <a:cs typeface="Arial"/>
              </a:rPr>
              <a:t>IP </a:t>
            </a:r>
            <a:r>
              <a:rPr sz="3300" spc="15" dirty="0">
                <a:solidFill>
                  <a:srgbClr val="222222"/>
                </a:solidFill>
                <a:latin typeface="Arial"/>
                <a:cs typeface="Arial"/>
              </a:rPr>
              <a:t>addresses, </a:t>
            </a:r>
            <a:r>
              <a:rPr sz="3300" spc="100" dirty="0">
                <a:solidFill>
                  <a:srgbClr val="222222"/>
                </a:solidFill>
                <a:latin typeface="Arial"/>
                <a:cs typeface="Arial"/>
              </a:rPr>
              <a:t>that  </a:t>
            </a:r>
            <a:r>
              <a:rPr sz="3300" spc="180" dirty="0">
                <a:solidFill>
                  <a:srgbClr val="222222"/>
                </a:solidFill>
                <a:latin typeface="Arial"/>
                <a:cs typeface="Arial"/>
              </a:rPr>
              <a:t>would </a:t>
            </a:r>
            <a:r>
              <a:rPr sz="3300" spc="110" dirty="0">
                <a:solidFill>
                  <a:srgbClr val="222222"/>
                </a:solidFill>
                <a:latin typeface="Arial"/>
                <a:cs typeface="Arial"/>
              </a:rPr>
              <a:t>prevent </a:t>
            </a:r>
            <a:r>
              <a:rPr sz="3300" spc="100" dirty="0">
                <a:solidFill>
                  <a:srgbClr val="222222"/>
                </a:solidFill>
                <a:latin typeface="Arial"/>
                <a:cs typeface="Arial"/>
              </a:rPr>
              <a:t>most </a:t>
            </a:r>
            <a:r>
              <a:rPr sz="3300" spc="-5" dirty="0">
                <a:solidFill>
                  <a:srgbClr val="222222"/>
                </a:solidFill>
                <a:latin typeface="Arial"/>
                <a:cs typeface="Arial"/>
              </a:rPr>
              <a:t>session </a:t>
            </a:r>
            <a:r>
              <a:rPr sz="3300" spc="105" dirty="0">
                <a:solidFill>
                  <a:srgbClr val="222222"/>
                </a:solidFill>
                <a:latin typeface="Arial"/>
                <a:cs typeface="Arial"/>
              </a:rPr>
              <a:t>hijacking </a:t>
            </a:r>
            <a:r>
              <a:rPr sz="3300" spc="25" dirty="0">
                <a:solidFill>
                  <a:srgbClr val="222222"/>
                </a:solidFill>
                <a:latin typeface="Arial"/>
                <a:cs typeface="Arial"/>
              </a:rPr>
              <a:t>scenarios </a:t>
            </a:r>
            <a:r>
              <a:rPr sz="3300" spc="125" dirty="0">
                <a:solidFill>
                  <a:srgbClr val="222222"/>
                </a:solidFill>
                <a:latin typeface="Arial"/>
                <a:cs typeface="Arial"/>
              </a:rPr>
              <a:t>(but </a:t>
            </a:r>
            <a:r>
              <a:rPr sz="3300" spc="160" dirty="0">
                <a:solidFill>
                  <a:srgbClr val="222222"/>
                </a:solidFill>
                <a:latin typeface="Arial"/>
                <a:cs typeface="Arial"/>
              </a:rPr>
              <a:t>not  </a:t>
            </a:r>
            <a:r>
              <a:rPr sz="3300" spc="25" dirty="0">
                <a:solidFill>
                  <a:srgbClr val="222222"/>
                </a:solidFill>
                <a:latin typeface="Arial"/>
                <a:cs typeface="Arial"/>
              </a:rPr>
              <a:t>all),</a:t>
            </a:r>
            <a:r>
              <a:rPr sz="3300" spc="-1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10" dirty="0">
                <a:solidFill>
                  <a:srgbClr val="222222"/>
                </a:solidFill>
                <a:latin typeface="Arial"/>
                <a:cs typeface="Arial"/>
              </a:rPr>
              <a:t>however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75" dirty="0">
                <a:solidFill>
                  <a:srgbClr val="222222"/>
                </a:solidFill>
                <a:latin typeface="Arial"/>
                <a:cs typeface="Arial"/>
              </a:rPr>
              <a:t>some</a:t>
            </a:r>
            <a:r>
              <a:rPr sz="33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-15" dirty="0">
                <a:solidFill>
                  <a:srgbClr val="222222"/>
                </a:solidFill>
                <a:latin typeface="Arial"/>
                <a:cs typeface="Arial"/>
              </a:rPr>
              <a:t>users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75" dirty="0">
                <a:solidFill>
                  <a:srgbClr val="222222"/>
                </a:solidFill>
                <a:latin typeface="Arial"/>
                <a:cs typeface="Arial"/>
              </a:rPr>
              <a:t>might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33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05" dirty="0">
                <a:solidFill>
                  <a:srgbClr val="222222"/>
                </a:solidFill>
                <a:latin typeface="Arial"/>
                <a:cs typeface="Arial"/>
              </a:rPr>
              <a:t>anonymity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05" dirty="0">
                <a:solidFill>
                  <a:srgbClr val="222222"/>
                </a:solidFill>
                <a:latin typeface="Arial"/>
                <a:cs typeface="Arial"/>
              </a:rPr>
              <a:t>tools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222222"/>
                </a:solidFill>
                <a:latin typeface="Arial"/>
                <a:cs typeface="Arial"/>
              </a:rPr>
              <a:t>(such  </a:t>
            </a:r>
            <a:r>
              <a:rPr sz="3300" spc="-10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3300" spc="-1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-90" dirty="0">
                <a:solidFill>
                  <a:srgbClr val="222222"/>
                </a:solidFill>
                <a:latin typeface="Arial"/>
                <a:cs typeface="Arial"/>
              </a:rPr>
              <a:t>TOR)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14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3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95" dirty="0">
                <a:solidFill>
                  <a:srgbClr val="222222"/>
                </a:solidFill>
                <a:latin typeface="Arial"/>
                <a:cs typeface="Arial"/>
              </a:rPr>
              <a:t>they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80" dirty="0">
                <a:solidFill>
                  <a:srgbClr val="222222"/>
                </a:solidFill>
                <a:latin typeface="Arial"/>
                <a:cs typeface="Arial"/>
              </a:rPr>
              <a:t>would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45" dirty="0">
                <a:solidFill>
                  <a:srgbClr val="222222"/>
                </a:solidFill>
                <a:latin typeface="Arial"/>
                <a:cs typeface="Arial"/>
              </a:rPr>
              <a:t>have</a:t>
            </a:r>
            <a:r>
              <a:rPr sz="33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30" dirty="0">
                <a:solidFill>
                  <a:srgbClr val="222222"/>
                </a:solidFill>
                <a:latin typeface="Arial"/>
                <a:cs typeface="Arial"/>
              </a:rPr>
              <a:t>problems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5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33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0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20" dirty="0">
                <a:solidFill>
                  <a:srgbClr val="222222"/>
                </a:solidFill>
                <a:latin typeface="Arial"/>
                <a:cs typeface="Arial"/>
              </a:rPr>
              <a:t>service.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5250" spc="142" baseline="-476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300" b="1" spc="90" dirty="0">
                <a:solidFill>
                  <a:srgbClr val="222222"/>
                </a:solidFill>
                <a:latin typeface="Arial"/>
                <a:cs typeface="Arial"/>
              </a:rPr>
              <a:t>Invalidate </a:t>
            </a:r>
            <a:r>
              <a:rPr sz="3300" b="1" spc="-60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300" b="1" spc="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b="1" spc="165" dirty="0">
                <a:solidFill>
                  <a:srgbClr val="222222"/>
                </a:solidFill>
                <a:latin typeface="Arial"/>
                <a:cs typeface="Arial"/>
              </a:rPr>
              <a:t>ID</a:t>
            </a:r>
            <a:endParaRPr sz="3300">
              <a:latin typeface="Arial"/>
              <a:cs typeface="Arial"/>
            </a:endParaRPr>
          </a:p>
          <a:p>
            <a:pPr marL="889000" marR="75565" indent="-431800">
              <a:lnSpc>
                <a:spcPct val="112799"/>
              </a:lnSpc>
              <a:spcBef>
                <a:spcPts val="2465"/>
              </a:spcBef>
            </a:pPr>
            <a:r>
              <a:rPr sz="5250" spc="142" baseline="-476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300" spc="-45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sz="3300" spc="105" dirty="0">
                <a:solidFill>
                  <a:srgbClr val="222222"/>
                </a:solidFill>
                <a:latin typeface="Arial"/>
                <a:cs typeface="Arial"/>
              </a:rPr>
              <a:t>should </a:t>
            </a:r>
            <a:r>
              <a:rPr sz="3300" spc="95" dirty="0">
                <a:solidFill>
                  <a:srgbClr val="222222"/>
                </a:solidFill>
                <a:latin typeface="Arial"/>
                <a:cs typeface="Arial"/>
              </a:rPr>
              <a:t>invalidate </a:t>
            </a:r>
            <a:r>
              <a:rPr sz="3300" spc="40" dirty="0">
                <a:solidFill>
                  <a:srgbClr val="222222"/>
                </a:solidFill>
                <a:latin typeface="Arial"/>
                <a:cs typeface="Arial"/>
              </a:rPr>
              <a:t>(unset </a:t>
            </a:r>
            <a:r>
              <a:rPr sz="3300" spc="90" dirty="0">
                <a:solidFill>
                  <a:srgbClr val="222222"/>
                </a:solidFill>
                <a:latin typeface="Arial"/>
                <a:cs typeface="Arial"/>
              </a:rPr>
              <a:t>cookie, </a:t>
            </a:r>
            <a:r>
              <a:rPr sz="3300" spc="55" dirty="0">
                <a:solidFill>
                  <a:srgbClr val="222222"/>
                </a:solidFill>
                <a:latin typeface="Arial"/>
                <a:cs typeface="Arial"/>
              </a:rPr>
              <a:t>unset </a:t>
            </a:r>
            <a:r>
              <a:rPr sz="3300" spc="-5" dirty="0">
                <a:solidFill>
                  <a:srgbClr val="222222"/>
                </a:solidFill>
                <a:latin typeface="Arial"/>
                <a:cs typeface="Arial"/>
              </a:rPr>
              <a:t>session  </a:t>
            </a:r>
            <a:r>
              <a:rPr sz="3300" spc="65" dirty="0">
                <a:solidFill>
                  <a:srgbClr val="222222"/>
                </a:solidFill>
                <a:latin typeface="Arial"/>
                <a:cs typeface="Arial"/>
              </a:rPr>
              <a:t>storage,</a:t>
            </a:r>
            <a:r>
              <a:rPr sz="3300" spc="-1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00" dirty="0">
                <a:solidFill>
                  <a:srgbClr val="222222"/>
                </a:solidFill>
                <a:latin typeface="Arial"/>
                <a:cs typeface="Arial"/>
              </a:rPr>
              <a:t>remove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5" dirty="0">
                <a:solidFill>
                  <a:srgbClr val="222222"/>
                </a:solidFill>
                <a:latin typeface="Arial"/>
                <a:cs typeface="Arial"/>
              </a:rPr>
              <a:t>traces)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55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33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-3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3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95" dirty="0">
                <a:solidFill>
                  <a:srgbClr val="222222"/>
                </a:solidFill>
                <a:latin typeface="Arial"/>
                <a:cs typeface="Arial"/>
              </a:rPr>
              <a:t>whenever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-3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3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114" dirty="0">
                <a:solidFill>
                  <a:srgbClr val="222222"/>
                </a:solidFill>
                <a:latin typeface="Arial"/>
                <a:cs typeface="Arial"/>
              </a:rPr>
              <a:t>violation  </a:t>
            </a:r>
            <a:r>
              <a:rPr sz="3300" spc="35" dirty="0">
                <a:solidFill>
                  <a:srgbClr val="222222"/>
                </a:solidFill>
                <a:latin typeface="Arial"/>
                <a:cs typeface="Arial"/>
              </a:rPr>
              <a:t>occurs </a:t>
            </a:r>
            <a:r>
              <a:rPr sz="3300" spc="60" dirty="0">
                <a:solidFill>
                  <a:srgbClr val="222222"/>
                </a:solidFill>
                <a:latin typeface="Arial"/>
                <a:cs typeface="Arial"/>
              </a:rPr>
              <a:t>(e.g </a:t>
            </a:r>
            <a:r>
              <a:rPr sz="3300" spc="145" dirty="0">
                <a:solidFill>
                  <a:srgbClr val="222222"/>
                </a:solidFill>
                <a:latin typeface="Arial"/>
                <a:cs typeface="Arial"/>
              </a:rPr>
              <a:t>2 </a:t>
            </a:r>
            <a:r>
              <a:rPr sz="3300" spc="-120" dirty="0">
                <a:solidFill>
                  <a:srgbClr val="222222"/>
                </a:solidFill>
                <a:latin typeface="Arial"/>
                <a:cs typeface="Arial"/>
              </a:rPr>
              <a:t>IP </a:t>
            </a:r>
            <a:r>
              <a:rPr sz="3300" spc="20" dirty="0">
                <a:solidFill>
                  <a:srgbClr val="222222"/>
                </a:solidFill>
                <a:latin typeface="Arial"/>
                <a:cs typeface="Arial"/>
              </a:rPr>
              <a:t>addresses </a:t>
            </a:r>
            <a:r>
              <a:rPr sz="3300" spc="3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300" spc="-6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300" spc="75" dirty="0">
                <a:solidFill>
                  <a:srgbClr val="222222"/>
                </a:solidFill>
                <a:latin typeface="Arial"/>
                <a:cs typeface="Arial"/>
              </a:rPr>
              <a:t>observed).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30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17319"/>
            <a:ext cx="12082145" cy="12888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50" b="1" spc="-300" dirty="0">
                <a:solidFill>
                  <a:srgbClr val="34A5DA"/>
                </a:solidFill>
                <a:latin typeface="Arial"/>
                <a:cs typeface="Arial"/>
              </a:rPr>
              <a:t>TIPS &amp; COMMON MISTAKES - AUTHENTICATION AND SESSION MANAGEMENT</a:t>
            </a:r>
            <a:endParaRPr sz="4150" spc="-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2765069"/>
            <a:ext cx="12087225" cy="64014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97" baseline="-584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00" b="1" spc="30" dirty="0">
                <a:solidFill>
                  <a:srgbClr val="222222"/>
                </a:solidFill>
                <a:latin typeface="Arial"/>
                <a:cs typeface="Arial"/>
              </a:rPr>
              <a:t>Rolling </a:t>
            </a:r>
            <a:r>
              <a:rPr sz="3000" b="1" spc="60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000" b="1" spc="-2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b="1" spc="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b="1" spc="100" dirty="0">
                <a:solidFill>
                  <a:srgbClr val="222222"/>
                </a:solidFill>
                <a:latin typeface="Arial"/>
                <a:cs typeface="Arial"/>
              </a:rPr>
              <a:t>ID</a:t>
            </a:r>
            <a:endParaRPr sz="3000" dirty="0">
              <a:latin typeface="Arial"/>
              <a:cs typeface="Arial"/>
            </a:endParaRPr>
          </a:p>
          <a:p>
            <a:pPr marL="723900" marR="30480" indent="-241300">
              <a:lnSpc>
                <a:spcPct val="113999"/>
              </a:lnSpc>
              <a:spcBef>
                <a:spcPts val="1400"/>
              </a:spcBef>
            </a:pPr>
            <a:r>
              <a:rPr sz="3000" spc="97" baseline="-584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419" baseline="-584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000" spc="-1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roll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ID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whenever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elevation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222222"/>
                </a:solidFill>
                <a:latin typeface="Arial"/>
                <a:cs typeface="Arial"/>
              </a:rPr>
              <a:t>occurs,</a:t>
            </a:r>
            <a:r>
              <a:rPr sz="30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e.g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when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222222"/>
                </a:solidFill>
                <a:latin typeface="Arial"/>
                <a:cs typeface="Arial"/>
              </a:rPr>
              <a:t>user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logs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222222"/>
                </a:solidFill>
                <a:latin typeface="Arial"/>
                <a:cs typeface="Arial"/>
              </a:rPr>
              <a:t>in,</a:t>
            </a:r>
            <a:r>
              <a:rPr sz="30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ID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session 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5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changed,</a:t>
            </a:r>
            <a:r>
              <a:rPr sz="30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222222"/>
                </a:solidFill>
                <a:latin typeface="Arial"/>
                <a:cs typeface="Arial"/>
              </a:rPr>
              <a:t>since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222222"/>
                </a:solidFill>
                <a:latin typeface="Arial"/>
                <a:cs typeface="Arial"/>
              </a:rPr>
              <a:t>it's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importance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changed.</a:t>
            </a:r>
            <a:endParaRPr sz="3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39"/>
              </a:spcBef>
            </a:pPr>
            <a:r>
              <a:rPr sz="3000" spc="97" baseline="-2923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00" b="1" spc="30" dirty="0">
                <a:solidFill>
                  <a:srgbClr val="222222"/>
                </a:solidFill>
                <a:latin typeface="Arial"/>
                <a:cs typeface="Arial"/>
              </a:rPr>
              <a:t>Exposed </a:t>
            </a:r>
            <a:r>
              <a:rPr sz="3000" b="1" spc="-2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b="1" spc="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b="1" spc="100" dirty="0">
                <a:solidFill>
                  <a:srgbClr val="222222"/>
                </a:solidFill>
                <a:latin typeface="Arial"/>
                <a:cs typeface="Arial"/>
              </a:rPr>
              <a:t>ID</a:t>
            </a:r>
            <a:endParaRPr sz="3000" dirty="0">
              <a:latin typeface="Arial"/>
              <a:cs typeface="Arial"/>
            </a:endParaRPr>
          </a:p>
          <a:p>
            <a:pPr marL="723900" marR="504825" indent="-241300">
              <a:lnSpc>
                <a:spcPct val="113999"/>
              </a:lnSpc>
              <a:spcBef>
                <a:spcPts val="1405"/>
              </a:spcBef>
            </a:pPr>
            <a:r>
              <a:rPr sz="3000" spc="97" baseline="-2923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434" baseline="-2923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22222"/>
                </a:solidFill>
                <a:latin typeface="Arial"/>
                <a:cs typeface="Arial"/>
              </a:rPr>
              <a:t>IDs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considered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confidential,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application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0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222222"/>
                </a:solidFill>
                <a:latin typeface="Arial"/>
                <a:cs typeface="Arial"/>
              </a:rPr>
              <a:t>expose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222222"/>
                </a:solidFill>
                <a:latin typeface="Arial"/>
                <a:cs typeface="Arial"/>
              </a:rPr>
              <a:t>them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222222"/>
                </a:solidFill>
                <a:latin typeface="Arial"/>
                <a:cs typeface="Arial"/>
              </a:rPr>
              <a:t>anywhere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22222"/>
                </a:solidFill>
                <a:latin typeface="Arial"/>
                <a:cs typeface="Arial"/>
              </a:rPr>
              <a:t>(specially  </a:t>
            </a:r>
            <a:r>
              <a:rPr sz="3000" spc="75" dirty="0">
                <a:solidFill>
                  <a:srgbClr val="222222"/>
                </a:solidFill>
                <a:latin typeface="Arial"/>
                <a:cs typeface="Arial"/>
              </a:rPr>
              <a:t>when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222222"/>
                </a:solidFill>
                <a:latin typeface="Arial"/>
                <a:cs typeface="Arial"/>
              </a:rPr>
              <a:t>bound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20" dirty="0">
                <a:solidFill>
                  <a:srgbClr val="222222"/>
                </a:solidFill>
                <a:latin typeface="Arial"/>
                <a:cs typeface="Arial"/>
              </a:rPr>
              <a:t>logged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user).</a:t>
            </a:r>
            <a:r>
              <a:rPr sz="3000" spc="-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Try </a:t>
            </a:r>
            <a:r>
              <a:rPr sz="3000" spc="9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222222"/>
                </a:solidFill>
                <a:latin typeface="Arial"/>
                <a:cs typeface="Arial"/>
              </a:rPr>
              <a:t>URLs</a:t>
            </a:r>
            <a:r>
              <a:rPr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ID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222222"/>
                </a:solidFill>
                <a:latin typeface="Arial"/>
                <a:cs typeface="Arial"/>
              </a:rPr>
              <a:t>medium.</a:t>
            </a:r>
            <a:endParaRPr sz="3000" dirty="0">
              <a:latin typeface="Arial"/>
              <a:cs typeface="Arial"/>
            </a:endParaRPr>
          </a:p>
          <a:p>
            <a:pPr marL="723900" marR="55244" indent="-241300">
              <a:lnSpc>
                <a:spcPct val="113999"/>
              </a:lnSpc>
              <a:spcBef>
                <a:spcPts val="1420"/>
              </a:spcBef>
            </a:pPr>
            <a:r>
              <a:rPr sz="3000" spc="97" baseline="-2923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434" baseline="-2923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Arial"/>
                <a:cs typeface="Arial"/>
              </a:rPr>
              <a:t>Transfer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222222"/>
                </a:solidFill>
                <a:latin typeface="Arial"/>
                <a:cs typeface="Arial"/>
              </a:rPr>
              <a:t>ID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over</a:t>
            </a:r>
            <a:r>
              <a:rPr sz="30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222222"/>
                </a:solidFill>
                <a:latin typeface="Arial"/>
                <a:cs typeface="Arial"/>
              </a:rPr>
              <a:t>TLS</a:t>
            </a:r>
            <a:r>
              <a:rPr sz="30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whenever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222222"/>
                </a:solidFill>
                <a:latin typeface="Arial"/>
                <a:cs typeface="Arial"/>
              </a:rPr>
              <a:t>holds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confidential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information,</a:t>
            </a:r>
            <a:r>
              <a:rPr sz="30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222222"/>
                </a:solidFill>
                <a:latin typeface="Arial"/>
                <a:cs typeface="Arial"/>
              </a:rPr>
              <a:t>otherwise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30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222222"/>
                </a:solidFill>
                <a:latin typeface="Arial"/>
                <a:cs typeface="Arial"/>
              </a:rPr>
              <a:t>passive</a:t>
            </a:r>
            <a:r>
              <a:rPr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222222"/>
                </a:solidFill>
                <a:latin typeface="Arial"/>
                <a:cs typeface="Arial"/>
              </a:rPr>
              <a:t>attacker  </a:t>
            </a:r>
            <a:r>
              <a:rPr sz="3000" spc="105" dirty="0">
                <a:solidFill>
                  <a:srgbClr val="222222"/>
                </a:solidFill>
                <a:latin typeface="Arial"/>
                <a:cs typeface="Arial"/>
              </a:rPr>
              <a:t>would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05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222222"/>
                </a:solidFill>
                <a:latin typeface="Arial"/>
                <a:cs typeface="Arial"/>
              </a:rPr>
              <a:t>able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22222"/>
                </a:solidFill>
                <a:latin typeface="Arial"/>
                <a:cs typeface="Arial"/>
              </a:rPr>
              <a:t>perform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222222"/>
                </a:solidFill>
                <a:latin typeface="Arial"/>
                <a:cs typeface="Arial"/>
              </a:rPr>
              <a:t>hijacking.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31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9A6C-F03B-4B44-BADF-352B1F10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409700"/>
            <a:ext cx="12115800" cy="1384995"/>
          </a:xfrm>
        </p:spPr>
        <p:txBody>
          <a:bodyPr/>
          <a:lstStyle/>
          <a:p>
            <a:r>
              <a:rPr lang="en-US" sz="3000" b="1" spc="-300" dirty="0">
                <a:solidFill>
                  <a:srgbClr val="34A5DA"/>
                </a:solidFill>
                <a:latin typeface="Arial"/>
                <a:cs typeface="Arial"/>
              </a:rPr>
              <a:t>TIPS &amp; COMMON MISTAKES - AUTHENTICATION AND SESSION MANAGEMENT</a:t>
            </a:r>
            <a:br>
              <a:rPr lang="en-US" sz="3000" spc="-300" dirty="0">
                <a:latin typeface="Arial"/>
                <a:cs typeface="Arial"/>
              </a:rPr>
            </a:br>
            <a:endParaRPr lang="en-PH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A3DB-2EC2-474B-BF88-D6850FFD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2694901"/>
            <a:ext cx="12115800" cy="618887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739"/>
              </a:spcBef>
            </a:pPr>
            <a:r>
              <a:rPr lang="en-US" sz="3000" b="1" spc="-2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lang="en-US" sz="3000" b="1" spc="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35" dirty="0">
                <a:solidFill>
                  <a:srgbClr val="222222"/>
                </a:solidFill>
                <a:latin typeface="Arial"/>
                <a:cs typeface="Arial"/>
              </a:rPr>
              <a:t>Fixation</a:t>
            </a:r>
            <a:endParaRPr lang="en-US" sz="30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720"/>
              </a:spcBef>
            </a:pPr>
            <a:r>
              <a:rPr lang="en-US" sz="3000" spc="97" baseline="-584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lang="en-US" sz="3000" spc="427" baseline="-584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Invalidate</a:t>
            </a:r>
            <a:r>
              <a:rPr lang="en-US" sz="30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20" dirty="0">
                <a:solidFill>
                  <a:srgbClr val="222222"/>
                </a:solidFill>
                <a:latin typeface="Arial"/>
                <a:cs typeface="Arial"/>
              </a:rPr>
              <a:t>id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after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20" dirty="0">
                <a:solidFill>
                  <a:srgbClr val="222222"/>
                </a:solidFill>
                <a:latin typeface="Arial"/>
                <a:cs typeface="Arial"/>
              </a:rPr>
              <a:t>user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5" dirty="0">
                <a:solidFill>
                  <a:srgbClr val="222222"/>
                </a:solidFill>
                <a:latin typeface="Arial"/>
                <a:cs typeface="Arial"/>
              </a:rPr>
              <a:t>login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(or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5" dirty="0">
                <a:solidFill>
                  <a:srgbClr val="222222"/>
                </a:solidFill>
                <a:latin typeface="Arial"/>
                <a:cs typeface="Arial"/>
              </a:rPr>
              <a:t>even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after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25" dirty="0">
                <a:solidFill>
                  <a:srgbClr val="222222"/>
                </a:solidFill>
                <a:latin typeface="Arial"/>
                <a:cs typeface="Arial"/>
              </a:rPr>
              <a:t>each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0" dirty="0">
                <a:solidFill>
                  <a:srgbClr val="222222"/>
                </a:solidFill>
                <a:latin typeface="Arial"/>
                <a:cs typeface="Arial"/>
              </a:rPr>
              <a:t>request)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5" dirty="0" err="1">
                <a:solidFill>
                  <a:srgbClr val="2489BF"/>
                </a:solidFill>
                <a:latin typeface="Courier New"/>
                <a:cs typeface="Courier New"/>
              </a:rPr>
              <a:t>session_regenerate_id</a:t>
            </a:r>
            <a:r>
              <a:rPr lang="en-US" sz="3000" spc="15" dirty="0">
                <a:solidFill>
                  <a:srgbClr val="2489BF"/>
                </a:solidFill>
                <a:latin typeface="Courier New"/>
                <a:cs typeface="Courier New"/>
              </a:rPr>
              <a:t>()</a:t>
            </a:r>
            <a:r>
              <a:rPr lang="en-US" sz="3000" spc="15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en-US" sz="3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</a:pPr>
            <a:r>
              <a:rPr lang="en-US" sz="3000" spc="97" baseline="-584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lang="en-US" sz="3000" b="1" spc="-2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lang="en-US" sz="3000" b="1" spc="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b="1" spc="35" dirty="0">
                <a:solidFill>
                  <a:srgbClr val="222222"/>
                </a:solidFill>
                <a:latin typeface="Arial"/>
                <a:cs typeface="Arial"/>
              </a:rPr>
              <a:t>Expiration</a:t>
            </a:r>
            <a:endParaRPr lang="en-US" sz="3000" dirty="0">
              <a:latin typeface="Arial"/>
              <a:cs typeface="Arial"/>
            </a:endParaRPr>
          </a:p>
          <a:p>
            <a:pPr marL="723900" marR="207010" indent="-241300">
              <a:lnSpc>
                <a:spcPct val="114900"/>
              </a:lnSpc>
              <a:spcBef>
                <a:spcPts val="1380"/>
              </a:spcBef>
            </a:pPr>
            <a:r>
              <a:rPr lang="en-US" sz="3000" spc="97" baseline="-584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lang="en-US" sz="3000" spc="419" baseline="-584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lang="en-US" sz="3000" spc="10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lang="en-US" sz="30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0" dirty="0">
                <a:solidFill>
                  <a:srgbClr val="222222"/>
                </a:solidFill>
                <a:latin typeface="Arial"/>
                <a:cs typeface="Arial"/>
              </a:rPr>
              <a:t>expire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after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1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5" dirty="0">
                <a:solidFill>
                  <a:srgbClr val="222222"/>
                </a:solidFill>
                <a:latin typeface="Arial"/>
                <a:cs typeface="Arial"/>
              </a:rPr>
              <a:t>certain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amount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en-US" sz="300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0" dirty="0">
                <a:solidFill>
                  <a:srgbClr val="222222"/>
                </a:solidFill>
                <a:latin typeface="Arial"/>
                <a:cs typeface="Arial"/>
              </a:rPr>
              <a:t>inactivity,</a:t>
            </a:r>
            <a:r>
              <a:rPr lang="en-US" sz="30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after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1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5" dirty="0">
                <a:solidFill>
                  <a:srgbClr val="222222"/>
                </a:solidFill>
                <a:latin typeface="Arial"/>
                <a:cs typeface="Arial"/>
              </a:rPr>
              <a:t>certain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85" dirty="0">
                <a:solidFill>
                  <a:srgbClr val="222222"/>
                </a:solidFill>
                <a:latin typeface="Arial"/>
                <a:cs typeface="Arial"/>
              </a:rPr>
              <a:t>time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en-US" sz="300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activity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-5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lang="en-US" sz="30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0" dirty="0">
                <a:solidFill>
                  <a:srgbClr val="222222"/>
                </a:solidFill>
                <a:latin typeface="Arial"/>
                <a:cs typeface="Arial"/>
              </a:rPr>
              <a:t>well.</a:t>
            </a:r>
            <a:r>
              <a:rPr lang="en-US" sz="3000" spc="-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0" dirty="0">
                <a:solidFill>
                  <a:srgbClr val="222222"/>
                </a:solidFill>
                <a:latin typeface="Arial"/>
                <a:cs typeface="Arial"/>
              </a:rPr>
              <a:t>The 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expiration </a:t>
            </a:r>
            <a:r>
              <a:rPr lang="en-US" sz="3000" spc="25" dirty="0">
                <a:solidFill>
                  <a:srgbClr val="222222"/>
                </a:solidFill>
                <a:latin typeface="Arial"/>
                <a:cs typeface="Arial"/>
              </a:rPr>
              <a:t>process means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invalidating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lang="en-US" sz="3000" spc="80" dirty="0">
                <a:solidFill>
                  <a:srgbClr val="222222"/>
                </a:solidFill>
                <a:latin typeface="Arial"/>
                <a:cs typeface="Arial"/>
              </a:rPr>
              <a:t>removing </a:t>
            </a:r>
            <a:r>
              <a:rPr lang="en-US" sz="3000" spc="-1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lang="en-US" sz="3000" dirty="0">
                <a:solidFill>
                  <a:srgbClr val="222222"/>
                </a:solidFill>
                <a:latin typeface="Arial"/>
                <a:cs typeface="Arial"/>
              </a:rPr>
              <a:t>session,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lang="en-US" sz="3000" spc="55" dirty="0">
                <a:solidFill>
                  <a:srgbClr val="222222"/>
                </a:solidFill>
                <a:latin typeface="Arial"/>
                <a:cs typeface="Arial"/>
              </a:rPr>
              <a:t>creating </a:t>
            </a:r>
            <a:r>
              <a:rPr lang="en-US" sz="3000" spc="-1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new one when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another 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request </a:t>
            </a:r>
            <a:r>
              <a:rPr lang="en-US" sz="3000" spc="-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en-US" sz="3000" spc="-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met.</a:t>
            </a:r>
            <a:endParaRPr lang="en-US" sz="30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739"/>
              </a:spcBef>
            </a:pPr>
            <a:r>
              <a:rPr lang="en-US" sz="3000" spc="97" baseline="-584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lang="en-US" sz="3000" spc="405" baseline="-584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lang="en-US" sz="3000" spc="50" dirty="0">
                <a:solidFill>
                  <a:srgbClr val="222222"/>
                </a:solidFill>
                <a:latin typeface="Arial"/>
                <a:cs typeface="Arial"/>
              </a:rPr>
              <a:t>Also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0" dirty="0">
                <a:solidFill>
                  <a:srgbClr val="222222"/>
                </a:solidFill>
                <a:latin typeface="Arial"/>
                <a:cs typeface="Arial"/>
              </a:rPr>
              <a:t>keep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14" dirty="0">
                <a:solidFill>
                  <a:srgbClr val="222222"/>
                </a:solidFill>
                <a:latin typeface="Arial"/>
                <a:cs typeface="Arial"/>
              </a:rPr>
              <a:t>log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5" dirty="0">
                <a:solidFill>
                  <a:srgbClr val="222222"/>
                </a:solidFill>
                <a:latin typeface="Arial"/>
                <a:cs typeface="Arial"/>
              </a:rPr>
              <a:t>out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5" dirty="0">
                <a:solidFill>
                  <a:srgbClr val="222222"/>
                </a:solidFill>
                <a:latin typeface="Arial"/>
                <a:cs typeface="Arial"/>
              </a:rPr>
              <a:t>button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20" dirty="0">
                <a:solidFill>
                  <a:srgbClr val="222222"/>
                </a:solidFill>
                <a:latin typeface="Arial"/>
                <a:cs typeface="Arial"/>
              </a:rPr>
              <a:t>close,</a:t>
            </a:r>
            <a:r>
              <a:rPr lang="en-US" sz="30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0" dirty="0">
                <a:solidFill>
                  <a:srgbClr val="222222"/>
                </a:solidFill>
                <a:latin typeface="Arial"/>
                <a:cs typeface="Arial"/>
              </a:rPr>
              <a:t>unset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45" dirty="0">
                <a:solidFill>
                  <a:srgbClr val="222222"/>
                </a:solidFill>
                <a:latin typeface="Arial"/>
                <a:cs typeface="Arial"/>
              </a:rPr>
              <a:t>all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5" dirty="0">
                <a:solidFill>
                  <a:srgbClr val="222222"/>
                </a:solidFill>
                <a:latin typeface="Arial"/>
                <a:cs typeface="Arial"/>
              </a:rPr>
              <a:t>traces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en-US" sz="30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7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lang="en-US" sz="30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90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114" dirty="0">
                <a:solidFill>
                  <a:srgbClr val="222222"/>
                </a:solidFill>
                <a:latin typeface="Arial"/>
                <a:cs typeface="Arial"/>
              </a:rPr>
              <a:t>log</a:t>
            </a:r>
            <a:r>
              <a:rPr lang="en-US" sz="30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3000" spc="65" dirty="0">
                <a:solidFill>
                  <a:srgbClr val="222222"/>
                </a:solidFill>
                <a:latin typeface="Arial"/>
                <a:cs typeface="Arial"/>
              </a:rPr>
              <a:t>out.</a:t>
            </a:r>
            <a:endParaRPr lang="en-US" sz="3000" dirty="0">
              <a:latin typeface="Arial"/>
              <a:cs typeface="Arial"/>
            </a:endParaRP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53138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17319"/>
            <a:ext cx="12082145" cy="12888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50" b="1" spc="-300" dirty="0">
                <a:solidFill>
                  <a:srgbClr val="34A5DA"/>
                </a:solidFill>
                <a:latin typeface="Arial"/>
                <a:cs typeface="Arial"/>
              </a:rPr>
              <a:t>TIPS &amp; COMMON MISTAKES - AUTHENTICATION AND SESSION MANAGEMENT</a:t>
            </a:r>
            <a:endParaRPr sz="4150" spc="-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2764167"/>
            <a:ext cx="12008485" cy="6607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00" spc="112" baseline="-555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419" baseline="-555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1900" b="1" spc="25" dirty="0">
                <a:solidFill>
                  <a:srgbClr val="222222"/>
                </a:solidFill>
                <a:latin typeface="Arial"/>
                <a:cs typeface="Arial"/>
              </a:rPr>
              <a:t>Cookies</a:t>
            </a:r>
            <a:endParaRPr sz="19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800"/>
              </a:spcBef>
            </a:pPr>
            <a:r>
              <a:rPr sz="3000" spc="112" baseline="-555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427" baseline="-555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1900" b="1" spc="65" dirty="0">
                <a:solidFill>
                  <a:srgbClr val="222222"/>
                </a:solidFill>
                <a:latin typeface="Arial"/>
                <a:cs typeface="Arial"/>
              </a:rPr>
              <a:t>Handling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20" dirty="0">
                <a:solidFill>
                  <a:srgbClr val="222222"/>
                </a:solidFill>
                <a:latin typeface="Arial"/>
                <a:cs typeface="Arial"/>
              </a:rPr>
              <a:t>cookies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3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4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15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5" dirty="0">
                <a:solidFill>
                  <a:srgbClr val="222222"/>
                </a:solidFill>
                <a:latin typeface="Arial"/>
                <a:cs typeface="Arial"/>
              </a:rPr>
              <a:t>script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-25" dirty="0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30" dirty="0">
                <a:solidFill>
                  <a:srgbClr val="222222"/>
                </a:solidFill>
                <a:latin typeface="Arial"/>
                <a:cs typeface="Arial"/>
              </a:rPr>
              <a:t>some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22222"/>
                </a:solidFill>
                <a:latin typeface="Arial"/>
                <a:cs typeface="Arial"/>
              </a:rPr>
              <a:t>tricks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45" dirty="0">
                <a:solidFill>
                  <a:srgbClr val="222222"/>
                </a:solidFill>
                <a:latin typeface="Arial"/>
                <a:cs typeface="Arial"/>
              </a:rPr>
              <a:t>it:</a:t>
            </a:r>
            <a:endParaRPr sz="1900">
              <a:latin typeface="Arial"/>
              <a:cs typeface="Arial"/>
            </a:endParaRPr>
          </a:p>
          <a:p>
            <a:pPr marL="1181100" marR="139065" indent="-254000">
              <a:lnSpc>
                <a:spcPct val="112500"/>
              </a:lnSpc>
              <a:spcBef>
                <a:spcPts val="1500"/>
              </a:spcBef>
            </a:pPr>
            <a:r>
              <a:rPr sz="3000" spc="112" baseline="-555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450" baseline="-555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1900" b="1" spc="85" dirty="0">
                <a:solidFill>
                  <a:srgbClr val="222222"/>
                </a:solidFill>
                <a:latin typeface="Arial"/>
                <a:cs typeface="Arial"/>
              </a:rPr>
              <a:t>Never</a:t>
            </a:r>
            <a:r>
              <a:rPr sz="19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35" dirty="0">
                <a:solidFill>
                  <a:srgbClr val="222222"/>
                </a:solidFill>
                <a:latin typeface="Arial"/>
                <a:cs typeface="Arial"/>
              </a:rPr>
              <a:t>Serialize</a:t>
            </a:r>
            <a:r>
              <a:rPr sz="1900" b="1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222222"/>
                </a:solidFill>
                <a:latin typeface="Arial"/>
                <a:cs typeface="Arial"/>
              </a:rPr>
              <a:t>-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222222"/>
                </a:solidFill>
                <a:latin typeface="Arial"/>
                <a:cs typeface="Arial"/>
              </a:rPr>
              <a:t>Never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222222"/>
                </a:solidFill>
                <a:latin typeface="Arial"/>
                <a:cs typeface="Arial"/>
              </a:rPr>
              <a:t>serialize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222222"/>
                </a:solidFill>
                <a:latin typeface="Arial"/>
                <a:cs typeface="Arial"/>
              </a:rPr>
              <a:t>stored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22222"/>
                </a:solidFill>
                <a:latin typeface="Arial"/>
                <a:cs typeface="Arial"/>
              </a:rPr>
              <a:t>cookie.</a:t>
            </a:r>
            <a:r>
              <a:rPr sz="19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22222"/>
                </a:solidFill>
                <a:latin typeface="Arial"/>
                <a:cs typeface="Arial"/>
              </a:rPr>
              <a:t>easily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manipulated,</a:t>
            </a:r>
            <a:r>
              <a:rPr sz="19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22222"/>
                </a:solidFill>
                <a:latin typeface="Arial"/>
                <a:cs typeface="Arial"/>
              </a:rPr>
              <a:t>resulting 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9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22222"/>
                </a:solidFill>
                <a:latin typeface="Arial"/>
                <a:cs typeface="Arial"/>
              </a:rPr>
              <a:t>adding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222222"/>
                </a:solidFill>
                <a:latin typeface="Arial"/>
                <a:cs typeface="Arial"/>
              </a:rPr>
              <a:t>variables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222222"/>
                </a:solidFill>
                <a:latin typeface="Arial"/>
                <a:cs typeface="Arial"/>
              </a:rPr>
              <a:t>scope.</a:t>
            </a:r>
            <a:endParaRPr sz="1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820"/>
              </a:spcBef>
            </a:pPr>
            <a:r>
              <a:rPr sz="3000" spc="112" baseline="-5555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427" baseline="-5555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1900" b="1" spc="30" dirty="0">
                <a:solidFill>
                  <a:srgbClr val="222222"/>
                </a:solidFill>
                <a:latin typeface="Arial"/>
                <a:cs typeface="Arial"/>
              </a:rPr>
              <a:t>Proper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b="1" spc="75" dirty="0">
                <a:solidFill>
                  <a:srgbClr val="222222"/>
                </a:solidFill>
                <a:latin typeface="Arial"/>
                <a:cs typeface="Arial"/>
              </a:rPr>
              <a:t>Deletion</a:t>
            </a:r>
            <a:r>
              <a:rPr sz="19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222222"/>
                </a:solidFill>
                <a:latin typeface="Arial"/>
                <a:cs typeface="Arial"/>
              </a:rPr>
              <a:t>-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22222"/>
                </a:solidFill>
                <a:latin typeface="Arial"/>
                <a:cs typeface="Arial"/>
              </a:rPr>
              <a:t>delete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cookie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222222"/>
                </a:solidFill>
                <a:latin typeface="Arial"/>
                <a:cs typeface="Arial"/>
              </a:rPr>
              <a:t>safely,</a:t>
            </a:r>
            <a:r>
              <a:rPr sz="19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22222"/>
                </a:solidFill>
                <a:latin typeface="Arial"/>
                <a:cs typeface="Arial"/>
              </a:rPr>
              <a:t>following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snippet:</a:t>
            </a:r>
            <a:endParaRPr sz="1900">
              <a:latin typeface="Arial"/>
              <a:cs typeface="Arial"/>
            </a:endParaRPr>
          </a:p>
          <a:p>
            <a:pPr marL="1625600" marR="2842895" indent="-254000">
              <a:lnSpc>
                <a:spcPts val="2200"/>
              </a:lnSpc>
              <a:spcBef>
                <a:spcPts val="1740"/>
              </a:spcBef>
            </a:pPr>
            <a:r>
              <a:rPr sz="3000" spc="112" baseline="-8333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1900" spc="15" dirty="0">
                <a:solidFill>
                  <a:srgbClr val="2489BF"/>
                </a:solidFill>
                <a:latin typeface="Courier New"/>
                <a:cs typeface="Courier New"/>
              </a:rPr>
              <a:t>setcookie ($name, "", 1); setcookie ($name, false);  unset($_COOKIE[$name]);</a:t>
            </a:r>
            <a:endParaRPr sz="1900">
              <a:latin typeface="Courier New"/>
              <a:cs typeface="Courier New"/>
            </a:endParaRPr>
          </a:p>
          <a:p>
            <a:pPr marL="1625600" marR="30480" indent="-254000">
              <a:lnSpc>
                <a:spcPct val="113500"/>
              </a:lnSpc>
              <a:spcBef>
                <a:spcPts val="1335"/>
              </a:spcBef>
            </a:pPr>
            <a:r>
              <a:rPr sz="3000" spc="112" baseline="-5555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1900" spc="1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1900" spc="50" dirty="0">
                <a:solidFill>
                  <a:srgbClr val="222222"/>
                </a:solidFill>
                <a:latin typeface="Arial"/>
                <a:cs typeface="Arial"/>
              </a:rPr>
              <a:t>first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line </a:t>
            </a:r>
            <a:r>
              <a:rPr sz="1900" spc="15" dirty="0">
                <a:solidFill>
                  <a:srgbClr val="222222"/>
                </a:solidFill>
                <a:latin typeface="Arial"/>
                <a:cs typeface="Arial"/>
              </a:rPr>
              <a:t>ensures </a:t>
            </a:r>
            <a:r>
              <a:rPr sz="1900" spc="65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cookie </a:t>
            </a:r>
            <a:r>
              <a:rPr sz="1900" spc="45" dirty="0">
                <a:solidFill>
                  <a:srgbClr val="222222"/>
                </a:solidFill>
                <a:latin typeface="Arial"/>
                <a:cs typeface="Arial"/>
              </a:rPr>
              <a:t>expires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1900" spc="45" dirty="0">
                <a:solidFill>
                  <a:srgbClr val="222222"/>
                </a:solidFill>
                <a:latin typeface="Arial"/>
                <a:cs typeface="Arial"/>
              </a:rPr>
              <a:t>browser,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1900" spc="55" dirty="0">
                <a:solidFill>
                  <a:srgbClr val="222222"/>
                </a:solidFill>
                <a:latin typeface="Arial"/>
                <a:cs typeface="Arial"/>
              </a:rPr>
              <a:t>second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line </a:t>
            </a:r>
            <a:r>
              <a:rPr sz="1900" spc="-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1900" spc="55" dirty="0">
                <a:solidFill>
                  <a:srgbClr val="222222"/>
                </a:solidFill>
                <a:latin typeface="Arial"/>
                <a:cs typeface="Arial"/>
              </a:rPr>
              <a:t>standard </a:t>
            </a:r>
            <a:r>
              <a:rPr sz="1900" spc="45" dirty="0">
                <a:solidFill>
                  <a:srgbClr val="222222"/>
                </a:solidFill>
                <a:latin typeface="Arial"/>
                <a:cs typeface="Arial"/>
              </a:rPr>
              <a:t>way </a:t>
            </a:r>
            <a:r>
              <a:rPr sz="1900" spc="95" dirty="0">
                <a:solidFill>
                  <a:srgbClr val="222222"/>
                </a:solidFill>
                <a:latin typeface="Arial"/>
                <a:cs typeface="Arial"/>
              </a:rPr>
              <a:t>of  </a:t>
            </a:r>
            <a:r>
              <a:rPr sz="1900" spc="85" dirty="0">
                <a:solidFill>
                  <a:srgbClr val="222222"/>
                </a:solidFill>
                <a:latin typeface="Arial"/>
                <a:cs typeface="Arial"/>
              </a:rPr>
              <a:t>removing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cookie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222222"/>
                </a:solidFill>
                <a:latin typeface="Arial"/>
                <a:cs typeface="Arial"/>
              </a:rPr>
              <a:t>(thus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222222"/>
                </a:solidFill>
                <a:latin typeface="Arial"/>
                <a:cs typeface="Arial"/>
              </a:rPr>
              <a:t>can't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222222"/>
                </a:solidFill>
                <a:latin typeface="Arial"/>
                <a:cs typeface="Arial"/>
              </a:rPr>
              <a:t>store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22222"/>
                </a:solidFill>
                <a:latin typeface="Arial"/>
                <a:cs typeface="Arial"/>
              </a:rPr>
              <a:t>false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222222"/>
                </a:solidFill>
                <a:latin typeface="Arial"/>
                <a:cs typeface="Arial"/>
              </a:rPr>
              <a:t>cookie).</a:t>
            </a:r>
            <a:r>
              <a:rPr sz="190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22222"/>
                </a:solidFill>
                <a:latin typeface="Arial"/>
                <a:cs typeface="Arial"/>
              </a:rPr>
              <a:t>third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line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222222"/>
                </a:solidFill>
                <a:latin typeface="Arial"/>
                <a:cs typeface="Arial"/>
              </a:rPr>
              <a:t>removes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cookie  </a:t>
            </a:r>
            <a:r>
              <a:rPr sz="1900" spc="90" dirty="0">
                <a:solidFill>
                  <a:srgbClr val="222222"/>
                </a:solidFill>
                <a:latin typeface="Arial"/>
                <a:cs typeface="Arial"/>
              </a:rPr>
              <a:t>from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222222"/>
                </a:solidFill>
                <a:latin typeface="Arial"/>
                <a:cs typeface="Arial"/>
              </a:rPr>
              <a:t>script.</a:t>
            </a:r>
            <a:r>
              <a:rPr sz="19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22222"/>
                </a:solidFill>
                <a:latin typeface="Arial"/>
                <a:cs typeface="Arial"/>
              </a:rPr>
              <a:t>Many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guides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222222"/>
                </a:solidFill>
                <a:latin typeface="Arial"/>
                <a:cs typeface="Arial"/>
              </a:rPr>
              <a:t>tell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developers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22222"/>
                </a:solidFill>
                <a:latin typeface="Arial"/>
                <a:cs typeface="Arial"/>
              </a:rPr>
              <a:t>time()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222222"/>
                </a:solidFill>
                <a:latin typeface="Arial"/>
                <a:cs typeface="Arial"/>
              </a:rPr>
              <a:t>-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222222"/>
                </a:solidFill>
                <a:latin typeface="Arial"/>
                <a:cs typeface="Arial"/>
              </a:rPr>
              <a:t>3600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222222"/>
                </a:solidFill>
                <a:latin typeface="Arial"/>
                <a:cs typeface="Arial"/>
              </a:rPr>
              <a:t>expiry,</a:t>
            </a:r>
            <a:r>
              <a:rPr sz="19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22222"/>
                </a:solidFill>
                <a:latin typeface="Arial"/>
                <a:cs typeface="Arial"/>
              </a:rPr>
              <a:t>but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22222"/>
                </a:solidFill>
                <a:latin typeface="Arial"/>
                <a:cs typeface="Arial"/>
              </a:rPr>
              <a:t>might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22222"/>
                </a:solidFill>
                <a:latin typeface="Arial"/>
                <a:cs typeface="Arial"/>
              </a:rPr>
              <a:t>not  </a:t>
            </a:r>
            <a:r>
              <a:rPr sz="1900" spc="95" dirty="0">
                <a:solidFill>
                  <a:srgbClr val="222222"/>
                </a:solidFill>
                <a:latin typeface="Arial"/>
                <a:cs typeface="Arial"/>
              </a:rPr>
              <a:t>work</a:t>
            </a:r>
            <a:r>
              <a:rPr sz="19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sz="19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browser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22222"/>
                </a:solidFill>
                <a:latin typeface="Arial"/>
                <a:cs typeface="Arial"/>
              </a:rPr>
              <a:t>time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222222"/>
                </a:solidFill>
                <a:latin typeface="Arial"/>
                <a:cs typeface="Arial"/>
              </a:rPr>
              <a:t>correct.</a:t>
            </a:r>
            <a:endParaRPr sz="1900">
              <a:latin typeface="Arial"/>
              <a:cs typeface="Arial"/>
            </a:endParaRPr>
          </a:p>
          <a:p>
            <a:pPr marL="1371600">
              <a:lnSpc>
                <a:spcPct val="100000"/>
              </a:lnSpc>
              <a:spcBef>
                <a:spcPts val="1820"/>
              </a:spcBef>
            </a:pPr>
            <a:r>
              <a:rPr sz="3000" spc="112" baseline="-277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000" spc="434" baseline="-277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1900" spc="-20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222222"/>
                </a:solidFill>
                <a:latin typeface="Arial"/>
                <a:cs typeface="Arial"/>
              </a:rPr>
              <a:t>also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222222"/>
                </a:solidFill>
                <a:latin typeface="Arial"/>
                <a:cs typeface="Arial"/>
              </a:rPr>
              <a:t>session_name()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22222"/>
                </a:solidFill>
                <a:latin typeface="Arial"/>
                <a:cs typeface="Arial"/>
              </a:rPr>
              <a:t>retrieve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22222"/>
                </a:solidFill>
                <a:latin typeface="Arial"/>
                <a:cs typeface="Arial"/>
              </a:rPr>
              <a:t>name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default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222222"/>
                </a:solidFill>
                <a:latin typeface="Arial"/>
                <a:cs typeface="Arial"/>
              </a:rPr>
              <a:t>session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22222"/>
                </a:solidFill>
                <a:latin typeface="Arial"/>
                <a:cs typeface="Arial"/>
              </a:rPr>
              <a:t>cookie.</a:t>
            </a:r>
            <a:endParaRPr sz="1900">
              <a:latin typeface="Arial"/>
              <a:cs typeface="Arial"/>
            </a:endParaRPr>
          </a:p>
          <a:p>
            <a:pPr marL="1181100" marR="267335" indent="-254000">
              <a:lnSpc>
                <a:spcPct val="113500"/>
              </a:lnSpc>
              <a:spcBef>
                <a:spcPts val="1475"/>
              </a:spcBef>
            </a:pPr>
            <a:r>
              <a:rPr sz="3000" spc="112" baseline="-277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1900" b="1" dirty="0">
                <a:solidFill>
                  <a:srgbClr val="222222"/>
                </a:solidFill>
                <a:latin typeface="Arial"/>
                <a:cs typeface="Arial"/>
              </a:rPr>
              <a:t>HTTP </a:t>
            </a:r>
            <a:r>
              <a:rPr sz="1900" b="1" spc="70" dirty="0">
                <a:solidFill>
                  <a:srgbClr val="222222"/>
                </a:solidFill>
                <a:latin typeface="Arial"/>
                <a:cs typeface="Arial"/>
              </a:rPr>
              <a:t>Only </a:t>
            </a:r>
            <a:r>
              <a:rPr sz="1900" b="1" spc="-5" dirty="0">
                <a:solidFill>
                  <a:srgbClr val="222222"/>
                </a:solidFill>
                <a:latin typeface="Arial"/>
                <a:cs typeface="Arial"/>
              </a:rPr>
              <a:t>-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most </a:t>
            </a:r>
            <a:r>
              <a:rPr sz="1900" spc="100" dirty="0">
                <a:solidFill>
                  <a:srgbClr val="222222"/>
                </a:solidFill>
                <a:latin typeface="Arial"/>
                <a:cs typeface="Arial"/>
              </a:rPr>
              <a:t>modern </a:t>
            </a:r>
            <a:r>
              <a:rPr sz="1900" spc="50" dirty="0">
                <a:solidFill>
                  <a:srgbClr val="222222"/>
                </a:solidFill>
                <a:latin typeface="Arial"/>
                <a:cs typeface="Arial"/>
              </a:rPr>
              <a:t>browsers </a:t>
            </a:r>
            <a:r>
              <a:rPr sz="1900" spc="85" dirty="0">
                <a:solidFill>
                  <a:srgbClr val="222222"/>
                </a:solidFill>
                <a:latin typeface="Arial"/>
                <a:cs typeface="Arial"/>
              </a:rPr>
              <a:t>support </a:t>
            </a:r>
            <a:r>
              <a:rPr sz="1900" dirty="0">
                <a:solidFill>
                  <a:srgbClr val="222222"/>
                </a:solidFill>
                <a:latin typeface="Arial"/>
                <a:cs typeface="Arial"/>
              </a:rPr>
              <a:t>HTTP-only </a:t>
            </a:r>
            <a:r>
              <a:rPr sz="1900" spc="40" dirty="0">
                <a:solidFill>
                  <a:srgbClr val="222222"/>
                </a:solidFill>
                <a:latin typeface="Arial"/>
                <a:cs typeface="Arial"/>
              </a:rPr>
              <a:t>cookies. </a:t>
            </a:r>
            <a:r>
              <a:rPr sz="1900" dirty="0">
                <a:solidFill>
                  <a:srgbClr val="222222"/>
                </a:solidFill>
                <a:latin typeface="Arial"/>
                <a:cs typeface="Arial"/>
              </a:rPr>
              <a:t>These </a:t>
            </a:r>
            <a:r>
              <a:rPr sz="1900" spc="50" dirty="0">
                <a:solidFill>
                  <a:srgbClr val="222222"/>
                </a:solidFill>
                <a:latin typeface="Arial"/>
                <a:cs typeface="Arial"/>
              </a:rPr>
              <a:t>cookies </a:t>
            </a:r>
            <a:r>
              <a:rPr sz="1900" spc="25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only  </a:t>
            </a:r>
            <a:r>
              <a:rPr sz="1900" spc="25" dirty="0">
                <a:solidFill>
                  <a:srgbClr val="222222"/>
                </a:solidFill>
                <a:latin typeface="Arial"/>
                <a:cs typeface="Arial"/>
              </a:rPr>
              <a:t>accessible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222222"/>
                </a:solidFill>
                <a:latin typeface="Arial"/>
                <a:cs typeface="Arial"/>
              </a:rPr>
              <a:t>via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222222"/>
                </a:solidFill>
                <a:latin typeface="Arial"/>
                <a:cs typeface="Arial"/>
              </a:rPr>
              <a:t>HTTP(s)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222222"/>
                </a:solidFill>
                <a:latin typeface="Arial"/>
                <a:cs typeface="Arial"/>
              </a:rPr>
              <a:t>requests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190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22222"/>
                </a:solidFill>
                <a:latin typeface="Arial"/>
                <a:cs typeface="Arial"/>
              </a:rPr>
              <a:t>JavaScript,</a:t>
            </a:r>
            <a:r>
              <a:rPr sz="19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222222"/>
                </a:solidFill>
                <a:latin typeface="Arial"/>
                <a:cs typeface="Arial"/>
              </a:rPr>
              <a:t>so</a:t>
            </a:r>
            <a:r>
              <a:rPr sz="19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222222"/>
                </a:solidFill>
                <a:latin typeface="Arial"/>
                <a:cs typeface="Arial"/>
              </a:rPr>
              <a:t>XSS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22222"/>
                </a:solidFill>
                <a:latin typeface="Arial"/>
                <a:cs typeface="Arial"/>
              </a:rPr>
              <a:t>snippets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222222"/>
                </a:solidFill>
                <a:latin typeface="Arial"/>
                <a:cs typeface="Arial"/>
              </a:rPr>
              <a:t>access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them.</a:t>
            </a:r>
            <a:r>
              <a:rPr sz="1900" spc="-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222222"/>
                </a:solidFill>
                <a:latin typeface="Arial"/>
                <a:cs typeface="Arial"/>
              </a:rPr>
              <a:t>They  </a:t>
            </a:r>
            <a:r>
              <a:rPr sz="1900" spc="2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222222"/>
                </a:solidFill>
                <a:latin typeface="Arial"/>
                <a:cs typeface="Arial"/>
              </a:rPr>
              <a:t>very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22222"/>
                </a:solidFill>
                <a:latin typeface="Arial"/>
                <a:cs typeface="Arial"/>
              </a:rPr>
              <a:t>good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222222"/>
                </a:solidFill>
                <a:latin typeface="Arial"/>
                <a:cs typeface="Arial"/>
              </a:rPr>
              <a:t>practice,</a:t>
            </a:r>
            <a:r>
              <a:rPr sz="19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22222"/>
                </a:solidFill>
                <a:latin typeface="Arial"/>
                <a:cs typeface="Arial"/>
              </a:rPr>
              <a:t>but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222222"/>
                </a:solidFill>
                <a:latin typeface="Arial"/>
                <a:cs typeface="Arial"/>
              </a:rPr>
              <a:t>satisfactory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22222"/>
                </a:solidFill>
                <a:latin typeface="Arial"/>
                <a:cs typeface="Arial"/>
              </a:rPr>
              <a:t>since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222222"/>
                </a:solidFill>
                <a:latin typeface="Arial"/>
                <a:cs typeface="Arial"/>
              </a:rPr>
              <a:t>there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22222"/>
                </a:solidFill>
                <a:latin typeface="Arial"/>
                <a:cs typeface="Arial"/>
              </a:rPr>
              <a:t>many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222222"/>
                </a:solidFill>
                <a:latin typeface="Arial"/>
                <a:cs typeface="Arial"/>
              </a:rPr>
              <a:t>flaws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22222"/>
                </a:solidFill>
                <a:latin typeface="Arial"/>
                <a:cs typeface="Arial"/>
              </a:rPr>
              <a:t>discovered</a:t>
            </a:r>
            <a:r>
              <a:rPr sz="19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9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222222"/>
                </a:solidFill>
                <a:latin typeface="Arial"/>
                <a:cs typeface="Arial"/>
              </a:rPr>
              <a:t>major  </a:t>
            </a:r>
            <a:r>
              <a:rPr sz="1900" spc="50" dirty="0">
                <a:solidFill>
                  <a:srgbClr val="222222"/>
                </a:solidFill>
                <a:latin typeface="Arial"/>
                <a:cs typeface="Arial"/>
              </a:rPr>
              <a:t>browsers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22222"/>
                </a:solidFill>
                <a:latin typeface="Arial"/>
                <a:cs typeface="Arial"/>
              </a:rPr>
              <a:t>lead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22222"/>
                </a:solidFill>
                <a:latin typeface="Arial"/>
                <a:cs typeface="Arial"/>
              </a:rPr>
              <a:t>exposure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19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222222"/>
                </a:solidFill>
                <a:latin typeface="Arial"/>
                <a:cs typeface="Arial"/>
              </a:rPr>
              <a:t>HTTP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22222"/>
                </a:solidFill>
                <a:latin typeface="Arial"/>
                <a:cs typeface="Arial"/>
              </a:rPr>
              <a:t>only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222222"/>
                </a:solidFill>
                <a:latin typeface="Arial"/>
                <a:cs typeface="Arial"/>
              </a:rPr>
              <a:t>cookies</a:t>
            </a:r>
            <a:r>
              <a:rPr sz="19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9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22222"/>
                </a:solidFill>
                <a:latin typeface="Arial"/>
                <a:cs typeface="Arial"/>
              </a:rPr>
              <a:t>JavaScript.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32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7319"/>
            <a:ext cx="12082145" cy="12888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50" spc="-300" dirty="0"/>
              <a:t>TIPS &amp; COMMON MISTAKES - AUTHENTICATION AND SESSION 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69654"/>
            <a:ext cx="12108815" cy="6635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350" spc="112" baseline="-3831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350" spc="502" baseline="-3831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750" b="1" spc="35" dirty="0">
                <a:solidFill>
                  <a:srgbClr val="222222"/>
                </a:solidFill>
                <a:latin typeface="Arial"/>
                <a:cs typeface="Arial"/>
              </a:rPr>
              <a:t>Authentication</a:t>
            </a:r>
            <a:endParaRPr sz="2750">
              <a:latin typeface="Arial"/>
              <a:cs typeface="Arial"/>
            </a:endParaRPr>
          </a:p>
          <a:p>
            <a:pPr marL="812800" marR="262890" indent="-355600">
              <a:lnSpc>
                <a:spcPct val="114300"/>
              </a:lnSpc>
              <a:spcBef>
                <a:spcPts val="2125"/>
              </a:spcBef>
            </a:pPr>
            <a:r>
              <a:rPr sz="4350" spc="112" baseline="-383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750" b="1" spc="60" dirty="0">
                <a:solidFill>
                  <a:srgbClr val="222222"/>
                </a:solidFill>
                <a:latin typeface="Arial"/>
                <a:cs typeface="Arial"/>
              </a:rPr>
              <a:t>Remember </a:t>
            </a:r>
            <a:r>
              <a:rPr sz="2750" b="1" spc="225" dirty="0">
                <a:solidFill>
                  <a:srgbClr val="222222"/>
                </a:solidFill>
                <a:latin typeface="Arial"/>
                <a:cs typeface="Arial"/>
              </a:rPr>
              <a:t>Me </a:t>
            </a:r>
            <a:r>
              <a:rPr sz="2750" b="1" spc="-20" dirty="0">
                <a:solidFill>
                  <a:srgbClr val="222222"/>
                </a:solidFill>
                <a:latin typeface="Arial"/>
                <a:cs typeface="Arial"/>
              </a:rPr>
              <a:t>- </a:t>
            </a:r>
            <a:r>
              <a:rPr sz="2750" spc="50" dirty="0">
                <a:solidFill>
                  <a:srgbClr val="222222"/>
                </a:solidFill>
                <a:latin typeface="Arial"/>
                <a:cs typeface="Arial"/>
              </a:rPr>
              <a:t>many websites </a:t>
            </a:r>
            <a:r>
              <a:rPr sz="2750" spc="114" dirty="0">
                <a:solidFill>
                  <a:srgbClr val="222222"/>
                </a:solidFill>
                <a:latin typeface="Arial"/>
                <a:cs typeface="Arial"/>
              </a:rPr>
              <a:t>implement </a:t>
            </a:r>
            <a:r>
              <a:rPr sz="2750" spc="65" dirty="0">
                <a:solidFill>
                  <a:srgbClr val="222222"/>
                </a:solidFill>
                <a:latin typeface="Arial"/>
                <a:cs typeface="Arial"/>
              </a:rPr>
              <a:t>vulnerable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"remember  </a:t>
            </a:r>
            <a:r>
              <a:rPr sz="2750" spc="125" dirty="0">
                <a:solidFill>
                  <a:srgbClr val="222222"/>
                </a:solidFill>
                <a:latin typeface="Arial"/>
                <a:cs typeface="Arial"/>
              </a:rPr>
              <a:t>me"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5" dirty="0">
                <a:solidFill>
                  <a:srgbClr val="222222"/>
                </a:solidFill>
                <a:latin typeface="Arial"/>
                <a:cs typeface="Arial"/>
              </a:rPr>
              <a:t>features.</a:t>
            </a:r>
            <a:r>
              <a:rPr sz="2750" spc="-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75" dirty="0">
                <a:solidFill>
                  <a:srgbClr val="222222"/>
                </a:solidFill>
                <a:latin typeface="Arial"/>
                <a:cs typeface="Arial"/>
              </a:rPr>
              <a:t>Often,</a:t>
            </a:r>
            <a:r>
              <a:rPr sz="2750" spc="-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30" dirty="0">
                <a:solidFill>
                  <a:srgbClr val="222222"/>
                </a:solidFill>
                <a:latin typeface="Arial"/>
                <a:cs typeface="Arial"/>
              </a:rPr>
              <a:t>these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65" dirty="0">
                <a:solidFill>
                  <a:srgbClr val="222222"/>
                </a:solidFill>
                <a:latin typeface="Arial"/>
                <a:cs typeface="Arial"/>
              </a:rPr>
              <a:t>vulnerabilities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65" dirty="0">
                <a:solidFill>
                  <a:srgbClr val="222222"/>
                </a:solidFill>
                <a:latin typeface="Arial"/>
                <a:cs typeface="Arial"/>
              </a:rPr>
              <a:t>trivially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222222"/>
                </a:solidFill>
                <a:latin typeface="Arial"/>
                <a:cs typeface="Arial"/>
              </a:rPr>
              <a:t>exploitable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20" dirty="0">
                <a:solidFill>
                  <a:srgbClr val="222222"/>
                </a:solidFill>
                <a:latin typeface="Arial"/>
                <a:cs typeface="Arial"/>
              </a:rPr>
              <a:t>(e.g. 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storing </a:t>
            </a:r>
            <a:r>
              <a:rPr sz="2750" spc="90" dirty="0">
                <a:solidFill>
                  <a:srgbClr val="222222"/>
                </a:solidFill>
                <a:latin typeface="Arial"/>
                <a:cs typeface="Arial"/>
              </a:rPr>
              <a:t>userid=13 </a:t>
            </a:r>
            <a:r>
              <a:rPr sz="2750" spc="114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750" spc="-4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70" dirty="0">
                <a:solidFill>
                  <a:srgbClr val="222222"/>
                </a:solidFill>
                <a:latin typeface="Arial"/>
                <a:cs typeface="Arial"/>
              </a:rPr>
              <a:t>username=paul&amp;password=abcdefg).</a:t>
            </a:r>
            <a:endParaRPr sz="2750">
              <a:latin typeface="Arial"/>
              <a:cs typeface="Arial"/>
            </a:endParaRPr>
          </a:p>
          <a:p>
            <a:pPr marL="812800" marR="5080" indent="-355600">
              <a:lnSpc>
                <a:spcPct val="113500"/>
              </a:lnSpc>
              <a:spcBef>
                <a:spcPts val="2080"/>
              </a:spcBef>
            </a:pPr>
            <a:r>
              <a:rPr sz="4350" spc="112" baseline="-383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750" b="1" spc="90" dirty="0">
                <a:solidFill>
                  <a:srgbClr val="222222"/>
                </a:solidFill>
                <a:latin typeface="Arial"/>
                <a:cs typeface="Arial"/>
              </a:rPr>
              <a:t>Never </a:t>
            </a:r>
            <a:r>
              <a:rPr sz="2750" b="1" dirty="0">
                <a:solidFill>
                  <a:srgbClr val="222222"/>
                </a:solidFill>
                <a:latin typeface="Arial"/>
                <a:cs typeface="Arial"/>
              </a:rPr>
              <a:t>store </a:t>
            </a:r>
            <a:r>
              <a:rPr sz="2750" b="1" spc="35" dirty="0">
                <a:solidFill>
                  <a:srgbClr val="222222"/>
                </a:solidFill>
                <a:latin typeface="Arial"/>
                <a:cs typeface="Arial"/>
              </a:rPr>
              <a:t>username/password </a:t>
            </a:r>
            <a:r>
              <a:rPr sz="2750" b="1" spc="4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2750" b="1" spc="25" dirty="0">
                <a:solidFill>
                  <a:srgbClr val="222222"/>
                </a:solidFill>
                <a:latin typeface="Arial"/>
                <a:cs typeface="Arial"/>
              </a:rPr>
              <a:t>any </a:t>
            </a:r>
            <a:r>
              <a:rPr sz="2750" b="1" spc="50" dirty="0">
                <a:solidFill>
                  <a:srgbClr val="222222"/>
                </a:solidFill>
                <a:latin typeface="Arial"/>
                <a:cs typeface="Arial"/>
              </a:rPr>
              <a:t>relevant information</a:t>
            </a:r>
            <a:r>
              <a:rPr sz="2750" b="1" spc="-5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b="1" spc="30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2750" b="1" spc="80" dirty="0">
                <a:solidFill>
                  <a:srgbClr val="222222"/>
                </a:solidFill>
                <a:latin typeface="Arial"/>
                <a:cs typeface="Arial"/>
              </a:rPr>
              <a:t>the  </a:t>
            </a:r>
            <a:r>
              <a:rPr sz="2750" b="1" spc="40" dirty="0">
                <a:solidFill>
                  <a:srgbClr val="222222"/>
                </a:solidFill>
                <a:latin typeface="Arial"/>
                <a:cs typeface="Arial"/>
              </a:rPr>
              <a:t>cookie.</a:t>
            </a:r>
            <a:endParaRPr sz="2750">
              <a:latin typeface="Arial"/>
              <a:cs typeface="Arial"/>
            </a:endParaRPr>
          </a:p>
          <a:p>
            <a:pPr marL="1257300" marR="41910" indent="-355600">
              <a:lnSpc>
                <a:spcPct val="114799"/>
              </a:lnSpc>
              <a:spcBef>
                <a:spcPts val="2135"/>
              </a:spcBef>
            </a:pPr>
            <a:r>
              <a:rPr sz="4350" spc="112" baseline="-3831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350" spc="517" baseline="-3831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750" spc="25" dirty="0">
                <a:solidFill>
                  <a:srgbClr val="222222"/>
                </a:solidFill>
                <a:latin typeface="Arial"/>
                <a:cs typeface="Arial"/>
              </a:rPr>
              <a:t>Instead,</a:t>
            </a:r>
            <a:r>
              <a:rPr sz="2750" spc="-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75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75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-15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222222"/>
                </a:solidFill>
                <a:latin typeface="Arial"/>
                <a:cs typeface="Arial"/>
              </a:rPr>
              <a:t>random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token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222222"/>
                </a:solidFill>
                <a:latin typeface="Arial"/>
                <a:cs typeface="Arial"/>
              </a:rPr>
              <a:t>(at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5" dirty="0">
                <a:solidFill>
                  <a:srgbClr val="222222"/>
                </a:solidFill>
                <a:latin typeface="Arial"/>
                <a:cs typeface="Arial"/>
              </a:rPr>
              <a:t>least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16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" dirty="0">
                <a:solidFill>
                  <a:srgbClr val="222222"/>
                </a:solidFill>
                <a:latin typeface="Arial"/>
                <a:cs typeface="Arial"/>
              </a:rPr>
              <a:t>characters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from  </a:t>
            </a:r>
            <a:r>
              <a:rPr sz="2750" spc="-5" dirty="0">
                <a:solidFill>
                  <a:srgbClr val="2489BF"/>
                </a:solidFill>
                <a:latin typeface="Courier New"/>
                <a:cs typeface="Courier New"/>
              </a:rPr>
              <a:t>random_bytes()</a:t>
            </a:r>
            <a:r>
              <a:rPr sz="2750" spc="-5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encoded </a:t>
            </a:r>
            <a:r>
              <a:rPr sz="2750" spc="80" dirty="0">
                <a:solidFill>
                  <a:srgbClr val="222222"/>
                </a:solidFill>
                <a:latin typeface="Arial"/>
                <a:cs typeface="Arial"/>
              </a:rPr>
              <a:t>however </a:t>
            </a:r>
            <a:r>
              <a:rPr sz="2750" spc="75" dirty="0">
                <a:solidFill>
                  <a:srgbClr val="222222"/>
                </a:solidFill>
                <a:latin typeface="Arial"/>
                <a:cs typeface="Arial"/>
              </a:rPr>
              <a:t>you </a:t>
            </a:r>
            <a:r>
              <a:rPr sz="2750" spc="30" dirty="0">
                <a:solidFill>
                  <a:srgbClr val="222222"/>
                </a:solidFill>
                <a:latin typeface="Arial"/>
                <a:cs typeface="Arial"/>
              </a:rPr>
              <a:t>like), </a:t>
            </a:r>
            <a:r>
              <a:rPr sz="2750" spc="75" dirty="0">
                <a:solidFill>
                  <a:srgbClr val="222222"/>
                </a:solidFill>
                <a:latin typeface="Arial"/>
                <a:cs typeface="Arial"/>
              </a:rPr>
              <a:t>which should </a:t>
            </a:r>
            <a:r>
              <a:rPr sz="2750" spc="135" dirty="0">
                <a:solidFill>
                  <a:srgbClr val="222222"/>
                </a:solidFill>
                <a:latin typeface="Arial"/>
                <a:cs typeface="Arial"/>
              </a:rPr>
              <a:t>be  </a:t>
            </a:r>
            <a:r>
              <a:rPr sz="2750" spc="70" dirty="0">
                <a:solidFill>
                  <a:srgbClr val="222222"/>
                </a:solidFill>
                <a:latin typeface="Arial"/>
                <a:cs typeface="Arial"/>
              </a:rPr>
              <a:t>stored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only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222222"/>
                </a:solidFill>
                <a:latin typeface="Arial"/>
                <a:cs typeface="Arial"/>
              </a:rPr>
              <a:t>two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30" dirty="0">
                <a:solidFill>
                  <a:srgbClr val="222222"/>
                </a:solidFill>
                <a:latin typeface="Arial"/>
                <a:cs typeface="Arial"/>
              </a:rPr>
              <a:t>places:</a:t>
            </a:r>
            <a:r>
              <a:rPr sz="2750" spc="-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-1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5" dirty="0">
                <a:solidFill>
                  <a:srgbClr val="222222"/>
                </a:solidFill>
                <a:latin typeface="Arial"/>
                <a:cs typeface="Arial"/>
              </a:rPr>
              <a:t>user's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cookie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40" dirty="0">
                <a:solidFill>
                  <a:srgbClr val="222222"/>
                </a:solidFill>
                <a:latin typeface="Arial"/>
                <a:cs typeface="Arial"/>
              </a:rPr>
              <a:t>database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222222"/>
                </a:solidFill>
                <a:latin typeface="Arial"/>
                <a:cs typeface="Arial"/>
              </a:rPr>
              <a:t>record.  </a:t>
            </a:r>
            <a:r>
              <a:rPr sz="2750" spc="40" dirty="0">
                <a:solidFill>
                  <a:srgbClr val="222222"/>
                </a:solidFill>
                <a:latin typeface="Arial"/>
                <a:cs typeface="Arial"/>
              </a:rPr>
              <a:t>However, </a:t>
            </a:r>
            <a:r>
              <a:rPr sz="2750" spc="45" dirty="0">
                <a:solidFill>
                  <a:srgbClr val="222222"/>
                </a:solidFill>
                <a:latin typeface="Arial"/>
                <a:cs typeface="Arial"/>
              </a:rPr>
              <a:t>even </a:t>
            </a:r>
            <a:r>
              <a:rPr sz="2750" spc="40" dirty="0">
                <a:solidFill>
                  <a:srgbClr val="222222"/>
                </a:solidFill>
                <a:latin typeface="Arial"/>
                <a:cs typeface="Arial"/>
              </a:rPr>
              <a:t>this </a:t>
            </a:r>
            <a:r>
              <a:rPr sz="2750" spc="45" dirty="0">
                <a:solidFill>
                  <a:srgbClr val="222222"/>
                </a:solidFill>
                <a:latin typeface="Arial"/>
                <a:cs typeface="Arial"/>
              </a:rPr>
              <a:t>strategy </a:t>
            </a:r>
            <a:r>
              <a:rPr sz="2750" spc="-2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fraught </a:t>
            </a:r>
            <a:r>
              <a:rPr sz="2750" spc="114" dirty="0">
                <a:solidFill>
                  <a:srgbClr val="222222"/>
                </a:solidFill>
                <a:latin typeface="Arial"/>
                <a:cs typeface="Arial"/>
              </a:rPr>
              <a:t>with </a:t>
            </a:r>
            <a:r>
              <a:rPr sz="2750" spc="100" dirty="0">
                <a:solidFill>
                  <a:srgbClr val="222222"/>
                </a:solidFill>
                <a:latin typeface="Arial"/>
                <a:cs typeface="Arial"/>
              </a:rPr>
              <a:t>peril: </a:t>
            </a:r>
            <a:r>
              <a:rPr sz="2750" spc="-20" dirty="0">
                <a:solidFill>
                  <a:srgbClr val="222222"/>
                </a:solidFill>
                <a:latin typeface="Arial"/>
                <a:cs typeface="Arial"/>
              </a:rPr>
              <a:t>Your </a:t>
            </a:r>
            <a:r>
              <a:rPr sz="2750" spc="40" dirty="0">
                <a:solidFill>
                  <a:srgbClr val="222222"/>
                </a:solidFill>
                <a:latin typeface="Arial"/>
                <a:cs typeface="Arial"/>
              </a:rPr>
              <a:t>database  </a:t>
            </a:r>
            <a:r>
              <a:rPr sz="2750" spc="80" dirty="0">
                <a:solidFill>
                  <a:srgbClr val="222222"/>
                </a:solidFill>
                <a:latin typeface="Arial"/>
                <a:cs typeface="Arial"/>
              </a:rPr>
              <a:t>lookups </a:t>
            </a:r>
            <a:r>
              <a:rPr sz="2750" spc="45" dirty="0">
                <a:solidFill>
                  <a:srgbClr val="222222"/>
                </a:solidFill>
                <a:latin typeface="Arial"/>
                <a:cs typeface="Arial"/>
              </a:rPr>
              <a:t>(like </a:t>
            </a:r>
            <a:r>
              <a:rPr sz="2750" spc="70" dirty="0">
                <a:solidFill>
                  <a:srgbClr val="222222"/>
                </a:solidFill>
                <a:latin typeface="Arial"/>
                <a:cs typeface="Arial"/>
              </a:rPr>
              <a:t>most </a:t>
            </a:r>
            <a:r>
              <a:rPr sz="2750" spc="-15" dirty="0">
                <a:solidFill>
                  <a:srgbClr val="222222"/>
                </a:solidFill>
                <a:latin typeface="Arial"/>
                <a:cs typeface="Arial"/>
              </a:rPr>
              <a:t>search </a:t>
            </a:r>
            <a:r>
              <a:rPr sz="2750" spc="55" dirty="0">
                <a:solidFill>
                  <a:srgbClr val="222222"/>
                </a:solidFill>
                <a:latin typeface="Arial"/>
                <a:cs typeface="Arial"/>
              </a:rPr>
              <a:t>operations) </a:t>
            </a:r>
            <a:r>
              <a:rPr sz="2750" spc="5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2750" spc="40" dirty="0">
                <a:solidFill>
                  <a:srgbClr val="222222"/>
                </a:solidFill>
                <a:latin typeface="Arial"/>
                <a:cs typeface="Arial"/>
              </a:rPr>
              <a:t>leak </a:t>
            </a:r>
            <a:r>
              <a:rPr sz="2750" spc="130" dirty="0">
                <a:solidFill>
                  <a:srgbClr val="222222"/>
                </a:solidFill>
                <a:latin typeface="Arial"/>
                <a:cs typeface="Arial"/>
              </a:rPr>
              <a:t>timing </a:t>
            </a:r>
            <a:r>
              <a:rPr sz="2750" spc="80" dirty="0">
                <a:solidFill>
                  <a:srgbClr val="222222"/>
                </a:solidFill>
                <a:latin typeface="Arial"/>
                <a:cs typeface="Arial"/>
              </a:rPr>
              <a:t>information,  </a:t>
            </a:r>
            <a:r>
              <a:rPr sz="2750" spc="75" dirty="0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-2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70" dirty="0">
                <a:solidFill>
                  <a:srgbClr val="222222"/>
                </a:solidFill>
                <a:latin typeface="Arial"/>
                <a:cs typeface="Arial"/>
              </a:rPr>
              <a:t>typically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222222"/>
                </a:solidFill>
                <a:latin typeface="Arial"/>
                <a:cs typeface="Arial"/>
              </a:rPr>
              <a:t>visible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5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30" dirty="0">
                <a:solidFill>
                  <a:srgbClr val="222222"/>
                </a:solidFill>
                <a:latin typeface="Arial"/>
                <a:cs typeface="Arial"/>
              </a:rPr>
              <a:t>attacker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70" dirty="0">
                <a:solidFill>
                  <a:srgbClr val="222222"/>
                </a:solidFill>
                <a:latin typeface="Arial"/>
                <a:cs typeface="Arial"/>
              </a:rPr>
              <a:t>over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7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0" dirty="0">
                <a:solidFill>
                  <a:srgbClr val="222222"/>
                </a:solidFill>
                <a:latin typeface="Arial"/>
                <a:cs typeface="Arial"/>
              </a:rPr>
              <a:t>network.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33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7200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STORING PASSWORDS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12400"/>
              </a:lnSpc>
              <a:spcBef>
                <a:spcPts val="10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5325" spc="712" baseline="-469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400" spc="95" dirty="0"/>
              <a:t>When</a:t>
            </a:r>
            <a:r>
              <a:rPr sz="3400" spc="-95" dirty="0"/>
              <a:t> </a:t>
            </a:r>
            <a:r>
              <a:rPr sz="3400" spc="90" dirty="0"/>
              <a:t>you</a:t>
            </a:r>
            <a:r>
              <a:rPr sz="3400" spc="-95" dirty="0"/>
              <a:t> </a:t>
            </a:r>
            <a:r>
              <a:rPr sz="3400" spc="25" dirty="0"/>
              <a:t>have</a:t>
            </a:r>
            <a:r>
              <a:rPr sz="3400" spc="-95" dirty="0"/>
              <a:t> </a:t>
            </a:r>
            <a:r>
              <a:rPr sz="3400" spc="175" dirty="0"/>
              <a:t>to</a:t>
            </a:r>
            <a:r>
              <a:rPr sz="3400" spc="-95" dirty="0"/>
              <a:t> </a:t>
            </a:r>
            <a:r>
              <a:rPr sz="3400" spc="-45" dirty="0"/>
              <a:t>save</a:t>
            </a:r>
            <a:r>
              <a:rPr sz="3400" spc="-95" dirty="0"/>
              <a:t> </a:t>
            </a:r>
            <a:r>
              <a:rPr sz="3400" spc="-25" dirty="0"/>
              <a:t>user’s</a:t>
            </a:r>
            <a:r>
              <a:rPr sz="3400" spc="-95" dirty="0"/>
              <a:t> </a:t>
            </a:r>
            <a:r>
              <a:rPr sz="3400" spc="60" dirty="0"/>
              <a:t>password</a:t>
            </a:r>
            <a:r>
              <a:rPr sz="3400" spc="-95" dirty="0"/>
              <a:t> </a:t>
            </a:r>
            <a:r>
              <a:rPr sz="3400" spc="105" dirty="0"/>
              <a:t>in</a:t>
            </a:r>
            <a:r>
              <a:rPr sz="3400" spc="-95" dirty="0"/>
              <a:t> </a:t>
            </a:r>
            <a:r>
              <a:rPr sz="3400" spc="-50" dirty="0"/>
              <a:t>a</a:t>
            </a:r>
            <a:r>
              <a:rPr sz="3400" spc="-90" dirty="0"/>
              <a:t> </a:t>
            </a:r>
            <a:r>
              <a:rPr sz="3400" spc="50" dirty="0"/>
              <a:t>database</a:t>
            </a:r>
            <a:r>
              <a:rPr sz="3400" spc="-95" dirty="0"/>
              <a:t> </a:t>
            </a:r>
            <a:r>
              <a:rPr sz="3400" spc="90" dirty="0"/>
              <a:t>you  </a:t>
            </a:r>
            <a:r>
              <a:rPr sz="3400" spc="95" dirty="0"/>
              <a:t>should </a:t>
            </a:r>
            <a:r>
              <a:rPr sz="3400" b="1" spc="65" dirty="0">
                <a:latin typeface="Arial"/>
                <a:cs typeface="Arial"/>
              </a:rPr>
              <a:t>never </a:t>
            </a:r>
            <a:r>
              <a:rPr sz="3400" b="1" dirty="0">
                <a:latin typeface="Arial"/>
                <a:cs typeface="Arial"/>
              </a:rPr>
              <a:t>store </a:t>
            </a:r>
            <a:r>
              <a:rPr sz="3400" b="1" spc="100" dirty="0">
                <a:latin typeface="Arial"/>
                <a:cs typeface="Arial"/>
              </a:rPr>
              <a:t>them </a:t>
            </a:r>
            <a:r>
              <a:rPr sz="3400" b="1" spc="35" dirty="0">
                <a:latin typeface="Arial"/>
                <a:cs typeface="Arial"/>
              </a:rPr>
              <a:t>in </a:t>
            </a:r>
            <a:r>
              <a:rPr sz="3400" b="1" spc="65" dirty="0">
                <a:latin typeface="Arial"/>
                <a:cs typeface="Arial"/>
              </a:rPr>
              <a:t>plain </a:t>
            </a:r>
            <a:r>
              <a:rPr sz="3400" b="1" spc="110" dirty="0">
                <a:latin typeface="Arial"/>
                <a:cs typeface="Arial"/>
              </a:rPr>
              <a:t>text </a:t>
            </a:r>
            <a:r>
              <a:rPr sz="3400" spc="130" dirty="0"/>
              <a:t>for </a:t>
            </a:r>
            <a:r>
              <a:rPr sz="3400" spc="40" dirty="0"/>
              <a:t>security  </a:t>
            </a:r>
            <a:r>
              <a:rPr sz="3400" spc="65" dirty="0"/>
              <a:t>precautions </a:t>
            </a:r>
            <a:r>
              <a:rPr sz="3400" spc="100" dirty="0"/>
              <a:t>and </a:t>
            </a:r>
            <a:r>
              <a:rPr sz="3400" spc="30" dirty="0"/>
              <a:t>privacy. </a:t>
            </a:r>
            <a:r>
              <a:rPr sz="3400" spc="40" dirty="0"/>
              <a:t>If </a:t>
            </a:r>
            <a:r>
              <a:rPr sz="3400" spc="114" dirty="0"/>
              <a:t>we </a:t>
            </a:r>
            <a:r>
              <a:rPr sz="3400" spc="225" dirty="0"/>
              <a:t>do </a:t>
            </a:r>
            <a:r>
              <a:rPr sz="3400" spc="60" dirty="0"/>
              <a:t>hashing </a:t>
            </a:r>
            <a:r>
              <a:rPr sz="3400" spc="105" dirty="0"/>
              <a:t>the </a:t>
            </a:r>
            <a:r>
              <a:rPr sz="3400" spc="30" dirty="0"/>
              <a:t>passwords  </a:t>
            </a:r>
            <a:r>
              <a:rPr sz="3400" spc="114" dirty="0"/>
              <a:t>before </a:t>
            </a:r>
            <a:r>
              <a:rPr sz="3400" spc="40" dirty="0"/>
              <a:t>saving </a:t>
            </a:r>
            <a:r>
              <a:rPr sz="3400" spc="125" dirty="0"/>
              <a:t>them </a:t>
            </a:r>
            <a:r>
              <a:rPr sz="3400" spc="175" dirty="0"/>
              <a:t>to </a:t>
            </a:r>
            <a:r>
              <a:rPr sz="3400" spc="105" dirty="0"/>
              <a:t>the </a:t>
            </a:r>
            <a:r>
              <a:rPr sz="3400" spc="50" dirty="0"/>
              <a:t>database </a:t>
            </a:r>
            <a:r>
              <a:rPr sz="3400" spc="114" dirty="0"/>
              <a:t>we </a:t>
            </a:r>
            <a:r>
              <a:rPr sz="3400" spc="135" dirty="0"/>
              <a:t>will </a:t>
            </a:r>
            <a:r>
              <a:rPr sz="3400" spc="25" dirty="0"/>
              <a:t>have </a:t>
            </a:r>
            <a:r>
              <a:rPr sz="3400" spc="-50" dirty="0"/>
              <a:t>a </a:t>
            </a:r>
            <a:r>
              <a:rPr sz="3400" spc="15" dirty="0"/>
              <a:t>safety  </a:t>
            </a:r>
            <a:r>
              <a:rPr sz="3400" spc="50" dirty="0"/>
              <a:t>mechanism</a:t>
            </a:r>
            <a:r>
              <a:rPr sz="3400" spc="-100" dirty="0"/>
              <a:t> </a:t>
            </a:r>
            <a:r>
              <a:rPr sz="3400" spc="130" dirty="0"/>
              <a:t>for</a:t>
            </a:r>
            <a:r>
              <a:rPr sz="3400" spc="-95" dirty="0"/>
              <a:t> </a:t>
            </a:r>
            <a:r>
              <a:rPr sz="3400" spc="145" dirty="0"/>
              <a:t>not</a:t>
            </a:r>
            <a:r>
              <a:rPr sz="3400" spc="-95" dirty="0"/>
              <a:t> </a:t>
            </a:r>
            <a:r>
              <a:rPr sz="3400" spc="75" dirty="0"/>
              <a:t>revealing</a:t>
            </a:r>
            <a:r>
              <a:rPr sz="3400" spc="-95" dirty="0"/>
              <a:t> </a:t>
            </a:r>
            <a:r>
              <a:rPr sz="3400" spc="125" dirty="0"/>
              <a:t>them</a:t>
            </a:r>
            <a:r>
              <a:rPr sz="3400" spc="-95" dirty="0"/>
              <a:t> </a:t>
            </a:r>
            <a:r>
              <a:rPr sz="3400" spc="175" dirty="0"/>
              <a:t>to</a:t>
            </a:r>
            <a:r>
              <a:rPr sz="3400" spc="-95" dirty="0"/>
              <a:t> </a:t>
            </a:r>
            <a:r>
              <a:rPr sz="3400" spc="105" dirty="0"/>
              <a:t>the</a:t>
            </a:r>
            <a:r>
              <a:rPr sz="3400" spc="-100" dirty="0"/>
              <a:t> </a:t>
            </a:r>
            <a:r>
              <a:rPr sz="3400" spc="10" dirty="0"/>
              <a:t>attacker.</a:t>
            </a:r>
            <a:endParaRPr sz="3400" dirty="0">
              <a:latin typeface="Arial"/>
              <a:cs typeface="Arial"/>
            </a:endParaRPr>
          </a:p>
          <a:p>
            <a:pPr marL="457200" marR="172085" indent="-444500">
              <a:lnSpc>
                <a:spcPct val="112400"/>
              </a:lnSpc>
              <a:spcBef>
                <a:spcPts val="264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125" dirty="0"/>
              <a:t>One </a:t>
            </a:r>
            <a:r>
              <a:rPr sz="3400" spc="145" dirty="0"/>
              <a:t>of </a:t>
            </a:r>
            <a:r>
              <a:rPr sz="3400" spc="105" dirty="0"/>
              <a:t>the </a:t>
            </a:r>
            <a:r>
              <a:rPr sz="3400" spc="85" dirty="0"/>
              <a:t>most </a:t>
            </a:r>
            <a:r>
              <a:rPr sz="3400" spc="135" dirty="0"/>
              <a:t>popular </a:t>
            </a:r>
            <a:r>
              <a:rPr sz="3400" spc="175" dirty="0"/>
              <a:t>but </a:t>
            </a:r>
            <a:r>
              <a:rPr sz="3400" spc="145" dirty="0"/>
              <a:t>wrong </a:t>
            </a:r>
            <a:r>
              <a:rPr sz="3400" spc="45" dirty="0"/>
              <a:t>way </a:t>
            </a:r>
            <a:r>
              <a:rPr sz="3400" spc="145" dirty="0"/>
              <a:t>of </a:t>
            </a:r>
            <a:r>
              <a:rPr sz="3400" spc="60" dirty="0"/>
              <a:t>hashing  password</a:t>
            </a:r>
            <a:r>
              <a:rPr sz="3400" spc="-95" dirty="0"/>
              <a:t> </a:t>
            </a:r>
            <a:r>
              <a:rPr sz="3400" spc="-25" dirty="0"/>
              <a:t>was</a:t>
            </a:r>
            <a:r>
              <a:rPr sz="3400" spc="-90" dirty="0"/>
              <a:t> </a:t>
            </a:r>
            <a:r>
              <a:rPr sz="3400" spc="70" dirty="0"/>
              <a:t>using</a:t>
            </a:r>
            <a:r>
              <a:rPr sz="3400" spc="-95" dirty="0"/>
              <a:t> </a:t>
            </a:r>
            <a:r>
              <a:rPr sz="3400" dirty="0">
                <a:latin typeface="Courier New"/>
                <a:cs typeface="Courier New"/>
              </a:rPr>
              <a:t>md5()</a:t>
            </a:r>
            <a:r>
              <a:rPr sz="3400" spc="-1190" dirty="0">
                <a:latin typeface="Courier New"/>
                <a:cs typeface="Courier New"/>
              </a:rPr>
              <a:t> </a:t>
            </a:r>
            <a:r>
              <a:rPr sz="3400" spc="100" dirty="0"/>
              <a:t>function</a:t>
            </a:r>
            <a:r>
              <a:rPr sz="3400" spc="-95" dirty="0"/>
              <a:t> </a:t>
            </a:r>
            <a:r>
              <a:rPr sz="3400" spc="85" dirty="0"/>
              <a:t>that</a:t>
            </a:r>
            <a:r>
              <a:rPr sz="3400" spc="-90" dirty="0"/>
              <a:t> </a:t>
            </a:r>
            <a:r>
              <a:rPr sz="3400" spc="20" dirty="0"/>
              <a:t>calculates</a:t>
            </a:r>
            <a:r>
              <a:rPr sz="3400" spc="-95" dirty="0"/>
              <a:t> </a:t>
            </a:r>
            <a:r>
              <a:rPr sz="3400" spc="190" dirty="0"/>
              <a:t>md5  </a:t>
            </a:r>
            <a:r>
              <a:rPr sz="3400" spc="-15" dirty="0"/>
              <a:t>hash</a:t>
            </a:r>
            <a:r>
              <a:rPr sz="3400" spc="-100" dirty="0"/>
              <a:t> </a:t>
            </a:r>
            <a:r>
              <a:rPr sz="3400" spc="145" dirty="0"/>
              <a:t>of</a:t>
            </a:r>
            <a:r>
              <a:rPr sz="3400" spc="-15" dirty="0"/>
              <a:t> </a:t>
            </a:r>
            <a:r>
              <a:rPr sz="3400" spc="-50" dirty="0"/>
              <a:t>a</a:t>
            </a:r>
            <a:r>
              <a:rPr sz="3400" spc="-95" dirty="0"/>
              <a:t> </a:t>
            </a:r>
            <a:r>
              <a:rPr sz="3400" spc="70" dirty="0"/>
              <a:t>string.</a:t>
            </a:r>
            <a:r>
              <a:rPr sz="3400" spc="-200" dirty="0"/>
              <a:t> </a:t>
            </a:r>
            <a:r>
              <a:rPr sz="3400" spc="50" dirty="0"/>
              <a:t>Hashing</a:t>
            </a:r>
            <a:r>
              <a:rPr sz="3400" spc="-95" dirty="0"/>
              <a:t> </a:t>
            </a:r>
            <a:r>
              <a:rPr sz="3400" spc="30" dirty="0"/>
              <a:t>passwords</a:t>
            </a:r>
            <a:r>
              <a:rPr sz="3400" spc="-95" dirty="0"/>
              <a:t> </a:t>
            </a:r>
            <a:r>
              <a:rPr sz="3400" spc="140" dirty="0"/>
              <a:t>with</a:t>
            </a:r>
            <a:r>
              <a:rPr sz="3400" spc="-100" dirty="0"/>
              <a:t> </a:t>
            </a:r>
            <a:r>
              <a:rPr sz="3400" spc="190" dirty="0"/>
              <a:t>md5</a:t>
            </a:r>
            <a:r>
              <a:rPr sz="3400" spc="-95" dirty="0"/>
              <a:t> </a:t>
            </a:r>
            <a:r>
              <a:rPr sz="3400" spc="70" dirty="0"/>
              <a:t>(or</a:t>
            </a:r>
            <a:r>
              <a:rPr sz="3400" spc="-95" dirty="0"/>
              <a:t> </a:t>
            </a:r>
            <a:r>
              <a:rPr sz="3400" spc="-5" dirty="0"/>
              <a:t>sha1</a:t>
            </a:r>
            <a:r>
              <a:rPr sz="3400" spc="-95" dirty="0"/>
              <a:t> </a:t>
            </a:r>
            <a:r>
              <a:rPr sz="3400" spc="140" dirty="0"/>
              <a:t>or  </a:t>
            </a:r>
            <a:r>
              <a:rPr sz="3400" spc="50" dirty="0"/>
              <a:t>even </a:t>
            </a:r>
            <a:r>
              <a:rPr sz="3400" spc="25" dirty="0"/>
              <a:t>sha256) </a:t>
            </a:r>
            <a:r>
              <a:rPr sz="3400" spc="-35" dirty="0"/>
              <a:t>is </a:t>
            </a:r>
            <a:r>
              <a:rPr sz="3400" spc="160" dirty="0"/>
              <a:t>bad </a:t>
            </a:r>
            <a:r>
              <a:rPr sz="3400" spc="30" dirty="0"/>
              <a:t>because </a:t>
            </a:r>
            <a:r>
              <a:rPr sz="3400" spc="35" dirty="0"/>
              <a:t>these </a:t>
            </a:r>
            <a:r>
              <a:rPr sz="3400" spc="-35" dirty="0"/>
              <a:t>hashes </a:t>
            </a:r>
            <a:r>
              <a:rPr sz="3400" spc="5" dirty="0"/>
              <a:t>can </a:t>
            </a:r>
            <a:r>
              <a:rPr sz="3400" spc="160" dirty="0"/>
              <a:t>get  </a:t>
            </a:r>
            <a:r>
              <a:rPr sz="3400" spc="110" dirty="0"/>
              <a:t>decrypted.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34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2763266"/>
            <a:ext cx="12094210" cy="587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25" spc="82" baseline="-516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050" b="1" spc="15" dirty="0">
                <a:solidFill>
                  <a:srgbClr val="222222"/>
                </a:solidFill>
                <a:latin typeface="Arial"/>
                <a:cs typeface="Arial"/>
              </a:rPr>
              <a:t>A4-Broken </a:t>
            </a:r>
            <a:r>
              <a:rPr sz="2050" b="1" spc="-85" dirty="0">
                <a:solidFill>
                  <a:srgbClr val="222222"/>
                </a:solidFill>
                <a:latin typeface="Arial"/>
                <a:cs typeface="Arial"/>
              </a:rPr>
              <a:t>Access</a:t>
            </a:r>
            <a:r>
              <a:rPr sz="2050" b="1" spc="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222222"/>
                </a:solidFill>
                <a:latin typeface="Arial"/>
                <a:cs typeface="Arial"/>
              </a:rPr>
              <a:t>Control</a:t>
            </a:r>
            <a:endParaRPr sz="2050" dirty="0">
              <a:latin typeface="Arial"/>
              <a:cs typeface="Arial"/>
            </a:endParaRPr>
          </a:p>
          <a:p>
            <a:pPr marL="749300" marR="65405" indent="-266700">
              <a:lnSpc>
                <a:spcPct val="109100"/>
              </a:lnSpc>
              <a:spcBef>
                <a:spcPts val="1485"/>
              </a:spcBef>
            </a:pPr>
            <a:r>
              <a:rPr sz="3225" spc="82" baseline="-7751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225" spc="442" baseline="-7751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Restrictions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what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authenticated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222222"/>
                </a:solidFill>
                <a:latin typeface="Arial"/>
                <a:cs typeface="Arial"/>
              </a:rPr>
              <a:t>users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allowed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properly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enforced.</a:t>
            </a:r>
            <a:r>
              <a:rPr sz="205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Attackers  </a:t>
            </a:r>
            <a:r>
              <a:rPr sz="2050" spc="-5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2050" spc="75" dirty="0">
                <a:solidFill>
                  <a:srgbClr val="222222"/>
                </a:solidFill>
                <a:latin typeface="Arial"/>
                <a:cs typeface="Arial"/>
              </a:rPr>
              <a:t>exploit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these flaws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access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unauthorized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functionality </a:t>
            </a:r>
            <a:r>
              <a:rPr sz="2050" spc="85" dirty="0">
                <a:solidFill>
                  <a:srgbClr val="222222"/>
                </a:solidFill>
                <a:latin typeface="Arial"/>
                <a:cs typeface="Arial"/>
              </a:rPr>
              <a:t>and/or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data, </a:t>
            </a:r>
            <a:r>
              <a:rPr sz="2050" spc="-10" dirty="0">
                <a:solidFill>
                  <a:srgbClr val="222222"/>
                </a:solidFill>
                <a:latin typeface="Arial"/>
                <a:cs typeface="Arial"/>
              </a:rPr>
              <a:t>such </a:t>
            </a:r>
            <a:r>
              <a:rPr sz="2050" spc="-8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access </a:t>
            </a:r>
            <a:r>
              <a:rPr sz="2050" spc="65" dirty="0">
                <a:solidFill>
                  <a:srgbClr val="222222"/>
                </a:solidFill>
                <a:latin typeface="Arial"/>
                <a:cs typeface="Arial"/>
              </a:rPr>
              <a:t>other 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users'</a:t>
            </a:r>
            <a:r>
              <a:rPr sz="20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accounts,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view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22222"/>
                </a:solidFill>
                <a:latin typeface="Arial"/>
                <a:cs typeface="Arial"/>
              </a:rPr>
              <a:t>sensitive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files,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modify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222222"/>
                </a:solidFill>
                <a:latin typeface="Arial"/>
                <a:cs typeface="Arial"/>
              </a:rPr>
              <a:t>other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222222"/>
                </a:solidFill>
                <a:latin typeface="Arial"/>
                <a:cs typeface="Arial"/>
              </a:rPr>
              <a:t>users’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data,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change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access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rights,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etc.</a:t>
            </a:r>
            <a:endParaRPr sz="20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39"/>
              </a:spcBef>
            </a:pPr>
            <a:r>
              <a:rPr sz="3225" spc="82" baseline="-775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050" b="1" spc="5" dirty="0">
                <a:solidFill>
                  <a:srgbClr val="222222"/>
                </a:solidFill>
                <a:latin typeface="Arial"/>
                <a:cs typeface="Arial"/>
              </a:rPr>
              <a:t>A5-Security</a:t>
            </a:r>
            <a:r>
              <a:rPr sz="2050" b="1" spc="1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b="1" spc="20" dirty="0">
                <a:solidFill>
                  <a:srgbClr val="222222"/>
                </a:solidFill>
                <a:latin typeface="Arial"/>
                <a:cs typeface="Arial"/>
              </a:rPr>
              <a:t>Misconfiguration</a:t>
            </a:r>
            <a:endParaRPr sz="2050" dirty="0">
              <a:latin typeface="Arial"/>
              <a:cs typeface="Arial"/>
            </a:endParaRPr>
          </a:p>
          <a:p>
            <a:pPr marL="749300" marR="30480" indent="-266700">
              <a:lnSpc>
                <a:spcPct val="109300"/>
              </a:lnSpc>
              <a:spcBef>
                <a:spcPts val="1580"/>
              </a:spcBef>
            </a:pPr>
            <a:r>
              <a:rPr sz="3225" spc="82" baseline="-516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3225" spc="434" baseline="-516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2050" spc="85" dirty="0">
                <a:solidFill>
                  <a:srgbClr val="222222"/>
                </a:solidFill>
                <a:latin typeface="Arial"/>
                <a:cs typeface="Arial"/>
              </a:rPr>
              <a:t>Good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security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222222"/>
                </a:solidFill>
                <a:latin typeface="Arial"/>
                <a:cs typeface="Arial"/>
              </a:rPr>
              <a:t>requires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having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22222"/>
                </a:solidFill>
                <a:latin typeface="Arial"/>
                <a:cs typeface="Arial"/>
              </a:rPr>
              <a:t>secure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configuration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defined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222222"/>
                </a:solidFill>
                <a:latin typeface="Arial"/>
                <a:cs typeface="Arial"/>
              </a:rPr>
              <a:t>deployed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application, 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frameworks,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application </a:t>
            </a:r>
            <a:r>
              <a:rPr sz="2050" spc="-15" dirty="0">
                <a:solidFill>
                  <a:srgbClr val="222222"/>
                </a:solidFill>
                <a:latin typeface="Arial"/>
                <a:cs typeface="Arial"/>
              </a:rPr>
              <a:t>server, </a:t>
            </a:r>
            <a:r>
              <a:rPr sz="2050" spc="90" dirty="0">
                <a:solidFill>
                  <a:srgbClr val="222222"/>
                </a:solidFill>
                <a:latin typeface="Arial"/>
                <a:cs typeface="Arial"/>
              </a:rPr>
              <a:t>web </a:t>
            </a:r>
            <a:r>
              <a:rPr sz="2050" spc="-15" dirty="0">
                <a:solidFill>
                  <a:srgbClr val="222222"/>
                </a:solidFill>
                <a:latin typeface="Arial"/>
                <a:cs typeface="Arial"/>
              </a:rPr>
              <a:t>server,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database </a:t>
            </a:r>
            <a:r>
              <a:rPr sz="2050" spc="-15" dirty="0">
                <a:solidFill>
                  <a:srgbClr val="222222"/>
                </a:solidFill>
                <a:latin typeface="Arial"/>
                <a:cs typeface="Arial"/>
              </a:rPr>
              <a:t>server,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platform,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etc. </a:t>
            </a:r>
            <a:r>
              <a:rPr sz="2050" spc="-20" dirty="0">
                <a:solidFill>
                  <a:srgbClr val="222222"/>
                </a:solidFill>
                <a:latin typeface="Arial"/>
                <a:cs typeface="Arial"/>
              </a:rPr>
              <a:t>Secure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settings 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should </a:t>
            </a:r>
            <a:r>
              <a:rPr sz="2050" spc="90" dirty="0">
                <a:solidFill>
                  <a:srgbClr val="222222"/>
                </a:solidFill>
                <a:latin typeface="Arial"/>
                <a:cs typeface="Arial"/>
              </a:rPr>
              <a:t>be </a:t>
            </a:r>
            <a:r>
              <a:rPr sz="2050" spc="65" dirty="0">
                <a:solidFill>
                  <a:srgbClr val="222222"/>
                </a:solidFill>
                <a:latin typeface="Arial"/>
                <a:cs typeface="Arial"/>
              </a:rPr>
              <a:t>defined,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implemented,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maintained, </a:t>
            </a:r>
            <a:r>
              <a:rPr sz="2050" spc="-8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defaults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often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insecure.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Additionally, 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software</a:t>
            </a:r>
            <a:r>
              <a:rPr sz="20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222222"/>
                </a:solidFill>
                <a:latin typeface="Arial"/>
                <a:cs typeface="Arial"/>
              </a:rPr>
              <a:t>should</a:t>
            </a:r>
            <a:r>
              <a:rPr sz="20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20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kept</a:t>
            </a:r>
            <a:r>
              <a:rPr sz="20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up</a:t>
            </a:r>
            <a:r>
              <a:rPr sz="20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05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date.</a:t>
            </a:r>
            <a:endParaRPr sz="20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39"/>
              </a:spcBef>
            </a:pPr>
            <a:r>
              <a:rPr sz="3225" spc="82" baseline="-516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050" b="1" spc="10" dirty="0">
                <a:solidFill>
                  <a:srgbClr val="222222"/>
                </a:solidFill>
                <a:latin typeface="Arial"/>
                <a:cs typeface="Arial"/>
              </a:rPr>
              <a:t>A6-Sensitive </a:t>
            </a:r>
            <a:r>
              <a:rPr sz="2050" b="1" spc="40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sz="2050" b="1" spc="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222222"/>
                </a:solidFill>
                <a:latin typeface="Arial"/>
                <a:cs typeface="Arial"/>
              </a:rPr>
              <a:t>Exposure</a:t>
            </a:r>
            <a:endParaRPr sz="2050" dirty="0">
              <a:latin typeface="Arial"/>
              <a:cs typeface="Arial"/>
            </a:endParaRPr>
          </a:p>
          <a:p>
            <a:pPr marL="749300" marR="53975" indent="-266700">
              <a:lnSpc>
                <a:spcPct val="109300"/>
              </a:lnSpc>
              <a:spcBef>
                <a:spcPts val="1580"/>
              </a:spcBef>
            </a:pPr>
            <a:r>
              <a:rPr sz="3225" spc="82" baseline="-516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Many </a:t>
            </a:r>
            <a:r>
              <a:rPr sz="2050" spc="90" dirty="0">
                <a:solidFill>
                  <a:srgbClr val="222222"/>
                </a:solidFill>
                <a:latin typeface="Arial"/>
                <a:cs typeface="Arial"/>
              </a:rPr>
              <a:t>web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applications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APIs </a:t>
            </a:r>
            <a:r>
              <a:rPr sz="2050" spc="125" dirty="0">
                <a:solidFill>
                  <a:srgbClr val="222222"/>
                </a:solidFill>
                <a:latin typeface="Arial"/>
                <a:cs typeface="Arial"/>
              </a:rPr>
              <a:t>do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properly </a:t>
            </a:r>
            <a:r>
              <a:rPr sz="2050" spc="65" dirty="0">
                <a:solidFill>
                  <a:srgbClr val="222222"/>
                </a:solidFill>
                <a:latin typeface="Arial"/>
                <a:cs typeface="Arial"/>
              </a:rPr>
              <a:t>protect </a:t>
            </a:r>
            <a:r>
              <a:rPr sz="2050" spc="10" dirty="0">
                <a:solidFill>
                  <a:srgbClr val="222222"/>
                </a:solidFill>
                <a:latin typeface="Arial"/>
                <a:cs typeface="Arial"/>
              </a:rPr>
              <a:t>sensitive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data, </a:t>
            </a:r>
            <a:r>
              <a:rPr sz="2050" spc="-10" dirty="0">
                <a:solidFill>
                  <a:srgbClr val="222222"/>
                </a:solidFill>
                <a:latin typeface="Arial"/>
                <a:cs typeface="Arial"/>
              </a:rPr>
              <a:t>such </a:t>
            </a:r>
            <a:r>
              <a:rPr sz="2050" spc="-8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financial, 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healthcare,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222222"/>
                </a:solidFill>
                <a:latin typeface="Arial"/>
                <a:cs typeface="Arial"/>
              </a:rPr>
              <a:t>PII.</a:t>
            </a:r>
            <a:r>
              <a:rPr sz="205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Attackers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may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steal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modify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22222"/>
                </a:solidFill>
                <a:latin typeface="Arial"/>
                <a:cs typeface="Arial"/>
              </a:rPr>
              <a:t>such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222222"/>
                </a:solidFill>
                <a:latin typeface="Arial"/>
                <a:cs typeface="Arial"/>
              </a:rPr>
              <a:t>weakly</a:t>
            </a:r>
            <a:r>
              <a:rPr sz="205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protected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conduct</a:t>
            </a:r>
            <a:r>
              <a:rPr sz="205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credit 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card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fraud,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identity </a:t>
            </a:r>
            <a:r>
              <a:rPr sz="2050" spc="45" dirty="0">
                <a:solidFill>
                  <a:srgbClr val="222222"/>
                </a:solidFill>
                <a:latin typeface="Arial"/>
                <a:cs typeface="Arial"/>
              </a:rPr>
              <a:t>theft,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2050" spc="65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2050" spc="10" dirty="0">
                <a:solidFill>
                  <a:srgbClr val="222222"/>
                </a:solidFill>
                <a:latin typeface="Arial"/>
                <a:cs typeface="Arial"/>
              </a:rPr>
              <a:t>crimes. </a:t>
            </a:r>
            <a:r>
              <a:rPr sz="2050" dirty="0">
                <a:solidFill>
                  <a:srgbClr val="222222"/>
                </a:solidFill>
                <a:latin typeface="Arial"/>
                <a:cs typeface="Arial"/>
              </a:rPr>
              <a:t>Sensitive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deserves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extra </a:t>
            </a:r>
            <a:r>
              <a:rPr sz="2050" spc="70" dirty="0">
                <a:solidFill>
                  <a:srgbClr val="222222"/>
                </a:solidFill>
                <a:latin typeface="Arial"/>
                <a:cs typeface="Arial"/>
              </a:rPr>
              <a:t>protection </a:t>
            </a:r>
            <a:r>
              <a:rPr sz="2050" spc="-10" dirty="0">
                <a:solidFill>
                  <a:srgbClr val="222222"/>
                </a:solidFill>
                <a:latin typeface="Arial"/>
                <a:cs typeface="Arial"/>
              </a:rPr>
              <a:t>such </a:t>
            </a:r>
            <a:r>
              <a:rPr sz="2050" spc="-80" dirty="0">
                <a:solidFill>
                  <a:srgbClr val="222222"/>
                </a:solidFill>
                <a:latin typeface="Arial"/>
                <a:cs typeface="Arial"/>
              </a:rPr>
              <a:t>as 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encryption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at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22222"/>
                </a:solidFill>
                <a:latin typeface="Arial"/>
                <a:cs typeface="Arial"/>
              </a:rPr>
              <a:t>rest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222222"/>
                </a:solidFill>
                <a:latin typeface="Arial"/>
                <a:cs typeface="Arial"/>
              </a:rPr>
              <a:t>transit,</a:t>
            </a:r>
            <a:r>
              <a:rPr sz="2050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222222"/>
                </a:solidFill>
                <a:latin typeface="Arial"/>
                <a:cs typeface="Arial"/>
              </a:rPr>
              <a:t>well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222222"/>
                </a:solidFill>
                <a:latin typeface="Arial"/>
                <a:cs typeface="Arial"/>
              </a:rPr>
              <a:t>special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22222"/>
                </a:solidFill>
                <a:latin typeface="Arial"/>
                <a:cs typeface="Arial"/>
              </a:rPr>
              <a:t>precautions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222222"/>
                </a:solidFill>
                <a:latin typeface="Arial"/>
                <a:cs typeface="Arial"/>
              </a:rPr>
              <a:t>when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222222"/>
                </a:solidFill>
                <a:latin typeface="Arial"/>
                <a:cs typeface="Arial"/>
              </a:rPr>
              <a:t>exchanged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05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222222"/>
                </a:solidFill>
                <a:latin typeface="Arial"/>
                <a:cs typeface="Arial"/>
              </a:rPr>
              <a:t>browser.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19" y="45178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F192E-0086-4405-9062-6A41B9DBD66F}"/>
              </a:ext>
            </a:extLst>
          </p:cNvPr>
          <p:cNvSpPr txBox="1"/>
          <p:nvPr/>
        </p:nvSpPr>
        <p:spPr>
          <a:xfrm>
            <a:off x="381552" y="1310681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OSWAP TOP </a:t>
            </a:r>
            <a:r>
              <a:rPr lang="en-PH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791" y="1083282"/>
            <a:ext cx="76892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Arial"/>
                <a:cs typeface="Arial"/>
              </a:rPr>
              <a:t>STORING PASSWORDS - THE WRONG WAY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00" y="2743200"/>
            <a:ext cx="12192000" cy="6673215"/>
          </a:xfrm>
          <a:custGeom>
            <a:avLst/>
            <a:gdLst/>
            <a:ahLst/>
            <a:cxnLst/>
            <a:rect l="l" t="t" r="r" b="b"/>
            <a:pathLst>
              <a:path w="12192000" h="6673215">
                <a:moveTo>
                  <a:pt x="0" y="0"/>
                </a:moveTo>
                <a:lnTo>
                  <a:pt x="12192000" y="0"/>
                </a:lnTo>
                <a:lnTo>
                  <a:pt x="12192000" y="6672759"/>
                </a:lnTo>
                <a:lnTo>
                  <a:pt x="0" y="6672759"/>
                </a:lnTo>
                <a:lnTo>
                  <a:pt x="0" y="0"/>
                </a:lnTo>
                <a:close/>
              </a:path>
            </a:pathLst>
          </a:custGeom>
          <a:solidFill>
            <a:srgbClr val="23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2761488"/>
            <a:ext cx="11421745" cy="6069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CC7831"/>
                </a:solidFill>
                <a:latin typeface="DejaVu Sans Mono"/>
                <a:cs typeface="DejaVu Sans Mono"/>
              </a:rPr>
              <a:t>&lt;?php</a:t>
            </a:r>
            <a:endParaRPr sz="16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// plain text</a:t>
            </a:r>
            <a:r>
              <a:rPr sz="1650" spc="-5" dirty="0">
                <a:solidFill>
                  <a:srgbClr val="808080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password</a:t>
            </a:r>
            <a:endParaRPr sz="16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9876AA"/>
                </a:solidFill>
                <a:latin typeface="DejaVu Sans Mono"/>
                <a:cs typeface="DejaVu Sans Mono"/>
              </a:rPr>
              <a:t>$password </a:t>
            </a:r>
            <a:r>
              <a:rPr sz="1650" dirty="0">
                <a:solidFill>
                  <a:srgbClr val="A9B7C6"/>
                </a:solidFill>
                <a:latin typeface="DejaVu Sans Mono"/>
                <a:cs typeface="DejaVu Sans Mono"/>
              </a:rPr>
              <a:t>=</a:t>
            </a:r>
            <a:r>
              <a:rPr sz="1650" spc="-5" dirty="0">
                <a:solidFill>
                  <a:srgbClr val="A9B7C6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6A8759"/>
                </a:solidFill>
                <a:latin typeface="DejaVu Sans Mono"/>
                <a:cs typeface="DejaVu Sans Mono"/>
              </a:rPr>
              <a:t>'secretcode'</a:t>
            </a:r>
            <a:r>
              <a:rPr sz="1650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6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// hash the password with</a:t>
            </a:r>
            <a:r>
              <a:rPr sz="1650" spc="-5" dirty="0">
                <a:solidFill>
                  <a:srgbClr val="808080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md5</a:t>
            </a:r>
            <a:endParaRPr sz="16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9876AA"/>
                </a:solidFill>
                <a:latin typeface="DejaVu Sans Mono"/>
                <a:cs typeface="DejaVu Sans Mono"/>
              </a:rPr>
              <a:t>$md5 </a:t>
            </a:r>
            <a:r>
              <a:rPr sz="1650" dirty="0">
                <a:solidFill>
                  <a:srgbClr val="A9B7C6"/>
                </a:solidFill>
                <a:latin typeface="DejaVu Sans Mono"/>
                <a:cs typeface="DejaVu Sans Mono"/>
              </a:rPr>
              <a:t>=</a:t>
            </a:r>
            <a:r>
              <a:rPr sz="1650" spc="-5" dirty="0">
                <a:solidFill>
                  <a:srgbClr val="A9B7C6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A9B7C6"/>
                </a:solidFill>
                <a:latin typeface="DejaVu Sans Mono"/>
                <a:cs typeface="DejaVu Sans Mono"/>
              </a:rPr>
              <a:t>md5(</a:t>
            </a:r>
            <a:r>
              <a:rPr sz="1650" dirty="0">
                <a:solidFill>
                  <a:srgbClr val="9876AA"/>
                </a:solidFill>
                <a:latin typeface="DejaVu Sans Mono"/>
                <a:cs typeface="DejaVu Sans Mono"/>
              </a:rPr>
              <a:t>$password</a:t>
            </a:r>
            <a:r>
              <a:rPr sz="1650" dirty="0">
                <a:solidFill>
                  <a:srgbClr val="A9B7C6"/>
                </a:solidFill>
                <a:latin typeface="DejaVu Sans Mono"/>
                <a:cs typeface="DejaVu Sans Mono"/>
              </a:rPr>
              <a:t>)</a:t>
            </a:r>
            <a:r>
              <a:rPr sz="1650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6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DejaVu Sans Mono"/>
              <a:cs typeface="DejaVu Sans Mono"/>
            </a:endParaRPr>
          </a:p>
          <a:p>
            <a:pPr marL="12700" marR="5080">
              <a:lnSpc>
                <a:spcPts val="1900"/>
              </a:lnSpc>
            </a:pP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// Hashing passwords with md5 (or sha1 or even sha256) is bad because these hashes can get  decrypted.</a:t>
            </a:r>
            <a:endParaRPr sz="16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tabLst>
                <a:tab pos="4064000" algn="l"/>
              </a:tabLst>
            </a:pP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// </a:t>
            </a:r>
            <a:r>
              <a:rPr sz="1650" u="heavy" dirty="0">
                <a:solidFill>
                  <a:srgbClr val="808080"/>
                </a:solidFill>
                <a:uFill>
                  <a:solidFill>
                    <a:srgbClr val="7F7F7F"/>
                  </a:solidFill>
                </a:uFill>
                <a:latin typeface="DejaVu Sans Mono"/>
                <a:cs typeface="DejaVu Sans Mono"/>
              </a:rPr>
              <a:t> 	</a:t>
            </a:r>
            <a:endParaRPr sz="16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// Common solution to preventing decryption is using the</a:t>
            </a:r>
            <a:r>
              <a:rPr sz="1650" spc="20" dirty="0">
                <a:solidFill>
                  <a:srgbClr val="808080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salt.</a:t>
            </a:r>
            <a:endParaRPr sz="16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// plain text</a:t>
            </a:r>
            <a:r>
              <a:rPr sz="1650" spc="-5" dirty="0">
                <a:solidFill>
                  <a:srgbClr val="808080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password</a:t>
            </a:r>
            <a:endParaRPr sz="16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9876AA"/>
                </a:solidFill>
                <a:latin typeface="DejaVu Sans Mono"/>
                <a:cs typeface="DejaVu Sans Mono"/>
              </a:rPr>
              <a:t>$password </a:t>
            </a:r>
            <a:r>
              <a:rPr sz="1650" dirty="0">
                <a:solidFill>
                  <a:srgbClr val="A9B7C6"/>
                </a:solidFill>
                <a:latin typeface="DejaVu Sans Mono"/>
                <a:cs typeface="DejaVu Sans Mono"/>
              </a:rPr>
              <a:t>=</a:t>
            </a:r>
            <a:r>
              <a:rPr sz="1650" spc="-5" dirty="0">
                <a:solidFill>
                  <a:srgbClr val="A9B7C6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6A8759"/>
                </a:solidFill>
                <a:latin typeface="DejaVu Sans Mono"/>
                <a:cs typeface="DejaVu Sans Mono"/>
              </a:rPr>
              <a:t>'secretcode'</a:t>
            </a:r>
            <a:r>
              <a:rPr sz="1650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6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// add random characters - the salt</a:t>
            </a:r>
            <a:endParaRPr sz="16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9876AA"/>
                </a:solidFill>
                <a:latin typeface="DejaVu Sans Mono"/>
                <a:cs typeface="DejaVu Sans Mono"/>
              </a:rPr>
              <a:t>$salt </a:t>
            </a:r>
            <a:r>
              <a:rPr sz="1650" dirty="0">
                <a:solidFill>
                  <a:srgbClr val="A9B7C6"/>
                </a:solidFill>
                <a:latin typeface="DejaVu Sans Mono"/>
                <a:cs typeface="DejaVu Sans Mono"/>
              </a:rPr>
              <a:t>=</a:t>
            </a:r>
            <a:r>
              <a:rPr sz="1650" spc="15" dirty="0">
                <a:solidFill>
                  <a:srgbClr val="A9B7C6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6A8759"/>
                </a:solidFill>
                <a:latin typeface="DejaVu Sans Mono"/>
                <a:cs typeface="DejaVu Sans Mono"/>
              </a:rPr>
              <a:t>'k*jJlrsH:cY]O^Z^/J2)Pz{)qz:+yCa]^+V0S98Zf$sV[c@hKKG07Q{utg%OlODS'</a:t>
            </a:r>
            <a:r>
              <a:rPr sz="1650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6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// hash salt and password together</a:t>
            </a:r>
            <a:endParaRPr sz="1650" dirty="0">
              <a:latin typeface="DejaVu Sans Mono"/>
              <a:cs typeface="DejaVu Sans Mono"/>
            </a:endParaRPr>
          </a:p>
          <a:p>
            <a:pPr marL="12700">
              <a:lnSpc>
                <a:spcPts val="1939"/>
              </a:lnSpc>
            </a:pPr>
            <a:r>
              <a:rPr sz="1650" dirty="0">
                <a:solidFill>
                  <a:srgbClr val="9876AA"/>
                </a:solidFill>
                <a:latin typeface="DejaVu Sans Mono"/>
                <a:cs typeface="DejaVu Sans Mono"/>
              </a:rPr>
              <a:t>$md5 </a:t>
            </a:r>
            <a:r>
              <a:rPr sz="1650" dirty="0">
                <a:solidFill>
                  <a:srgbClr val="A9B7C6"/>
                </a:solidFill>
                <a:latin typeface="DejaVu Sans Mono"/>
                <a:cs typeface="DejaVu Sans Mono"/>
              </a:rPr>
              <a:t>= md5(</a:t>
            </a:r>
            <a:r>
              <a:rPr sz="1650" dirty="0">
                <a:solidFill>
                  <a:srgbClr val="9876AA"/>
                </a:solidFill>
                <a:latin typeface="DejaVu Sans Mono"/>
                <a:cs typeface="DejaVu Sans Mono"/>
              </a:rPr>
              <a:t>$salt </a:t>
            </a:r>
            <a:r>
              <a:rPr sz="1650" dirty="0">
                <a:solidFill>
                  <a:srgbClr val="A9B7C6"/>
                </a:solidFill>
                <a:latin typeface="DejaVu Sans Mono"/>
                <a:cs typeface="DejaVu Sans Mono"/>
              </a:rPr>
              <a:t>.</a:t>
            </a:r>
            <a:r>
              <a:rPr sz="1650" spc="-5" dirty="0">
                <a:solidFill>
                  <a:srgbClr val="A9B7C6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9876AA"/>
                </a:solidFill>
                <a:latin typeface="DejaVu Sans Mono"/>
                <a:cs typeface="DejaVu Sans Mono"/>
              </a:rPr>
              <a:t>$password</a:t>
            </a:r>
            <a:r>
              <a:rPr sz="1650" dirty="0">
                <a:solidFill>
                  <a:srgbClr val="A9B7C6"/>
                </a:solidFill>
                <a:latin typeface="DejaVu Sans Mono"/>
                <a:cs typeface="DejaVu Sans Mono"/>
              </a:rPr>
              <a:t>)</a:t>
            </a:r>
            <a:r>
              <a:rPr sz="1650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6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// This is still not good enough though - Rainbow</a:t>
            </a:r>
            <a:r>
              <a:rPr sz="1650" spc="15" dirty="0">
                <a:solidFill>
                  <a:srgbClr val="808080"/>
                </a:solidFill>
                <a:latin typeface="DejaVu Sans Mono"/>
                <a:cs typeface="DejaVu Sans Mono"/>
              </a:rPr>
              <a:t> </a:t>
            </a:r>
            <a:r>
              <a:rPr sz="1650" dirty="0">
                <a:solidFill>
                  <a:srgbClr val="808080"/>
                </a:solidFill>
                <a:latin typeface="DejaVu Sans Mono"/>
                <a:cs typeface="DejaVu Sans Mono"/>
              </a:rPr>
              <a:t>tables</a:t>
            </a:r>
            <a:endParaRPr sz="1650" dirty="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35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53048"/>
            <a:ext cx="738378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Arial"/>
                <a:cs typeface="Arial"/>
              </a:rPr>
              <a:t>STORING PASSWORDS - THE RIGHT WAY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00" y="2743200"/>
            <a:ext cx="12192000" cy="6673215"/>
          </a:xfrm>
          <a:custGeom>
            <a:avLst/>
            <a:gdLst/>
            <a:ahLst/>
            <a:cxnLst/>
            <a:rect l="l" t="t" r="r" b="b"/>
            <a:pathLst>
              <a:path w="12192000" h="6673215">
                <a:moveTo>
                  <a:pt x="0" y="0"/>
                </a:moveTo>
                <a:lnTo>
                  <a:pt x="12192000" y="0"/>
                </a:lnTo>
                <a:lnTo>
                  <a:pt x="12192000" y="6672759"/>
                </a:lnTo>
                <a:lnTo>
                  <a:pt x="0" y="6672759"/>
                </a:lnTo>
                <a:lnTo>
                  <a:pt x="0" y="0"/>
                </a:lnTo>
                <a:close/>
              </a:path>
            </a:pathLst>
          </a:custGeom>
          <a:solidFill>
            <a:srgbClr val="23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2768600"/>
            <a:ext cx="11311255" cy="590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7831"/>
                </a:solidFill>
                <a:latin typeface="DejaVu Sans Mono"/>
                <a:cs typeface="DejaVu Sans Mono"/>
              </a:rPr>
              <a:t>&lt;?php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750">
              <a:latin typeface="DejaVu Sans Mono"/>
              <a:cs typeface="DejaVu Sans Mono"/>
            </a:endParaRPr>
          </a:p>
          <a:p>
            <a:pPr marL="12700">
              <a:lnSpc>
                <a:spcPts val="2130"/>
              </a:lnSpc>
              <a:tabLst>
                <a:tab pos="425450" algn="l"/>
                <a:tab pos="1250950" algn="l"/>
                <a:tab pos="1939289" algn="l"/>
              </a:tabLst>
            </a:pPr>
            <a:r>
              <a:rPr sz="1800" dirty="0">
                <a:solidFill>
                  <a:srgbClr val="808080"/>
                </a:solidFill>
                <a:latin typeface="DejaVu Sans Mono"/>
                <a:cs typeface="DejaVu Sans Mono"/>
              </a:rPr>
              <a:t>//	plain	text	password</a:t>
            </a:r>
            <a:endParaRPr sz="1800">
              <a:latin typeface="DejaVu Sans Mono"/>
              <a:cs typeface="DejaVu Sans Mono"/>
            </a:endParaRPr>
          </a:p>
          <a:p>
            <a:pPr marL="12700">
              <a:lnSpc>
                <a:spcPts val="2130"/>
              </a:lnSpc>
              <a:tabLst>
                <a:tab pos="1388745" algn="l"/>
                <a:tab pos="1663700" algn="l"/>
              </a:tabLst>
            </a:pPr>
            <a:r>
              <a:rPr sz="1800" dirty="0">
                <a:solidFill>
                  <a:srgbClr val="9876AA"/>
                </a:solidFill>
                <a:latin typeface="DejaVu Sans Mono"/>
                <a:cs typeface="DejaVu Sans Mono"/>
              </a:rPr>
              <a:t>$password	</a:t>
            </a:r>
            <a:r>
              <a:rPr sz="1800" dirty="0">
                <a:solidFill>
                  <a:srgbClr val="A9B7C6"/>
                </a:solidFill>
                <a:latin typeface="DejaVu Sans Mono"/>
                <a:cs typeface="DejaVu Sans Mono"/>
              </a:rPr>
              <a:t>=	</a:t>
            </a:r>
            <a:r>
              <a:rPr sz="1800" spc="-5" dirty="0">
                <a:solidFill>
                  <a:srgbClr val="6A8759"/>
                </a:solidFill>
                <a:latin typeface="DejaVu Sans Mono"/>
                <a:cs typeface="DejaVu Sans Mono"/>
              </a:rPr>
              <a:t>'secretcode'</a:t>
            </a:r>
            <a:r>
              <a:rPr sz="1800" spc="-5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DejaVu Sans Mono"/>
              <a:cs typeface="DejaVu Sans Mono"/>
            </a:endParaRPr>
          </a:p>
          <a:p>
            <a:pPr marL="12700">
              <a:lnSpc>
                <a:spcPts val="2130"/>
              </a:lnSpc>
              <a:tabLst>
                <a:tab pos="425450" algn="l"/>
                <a:tab pos="975994" algn="l"/>
                <a:tab pos="1663700" algn="l"/>
                <a:tab pos="3040380" algn="l"/>
                <a:tab pos="3590925" algn="l"/>
                <a:tab pos="4554220" algn="l"/>
                <a:tab pos="5242560" algn="l"/>
                <a:tab pos="5930265" algn="l"/>
                <a:tab pos="6343650" algn="l"/>
                <a:tab pos="7581900" algn="l"/>
              </a:tabLst>
            </a:pPr>
            <a:r>
              <a:rPr sz="1800" dirty="0">
                <a:solidFill>
                  <a:srgbClr val="808080"/>
                </a:solidFill>
                <a:latin typeface="DejaVu Sans Mono"/>
                <a:cs typeface="DejaVu Sans Mono"/>
              </a:rPr>
              <a:t>//	The	cost	parameter	can	change	over	time	as	hardware	improves</a:t>
            </a:r>
            <a:endParaRPr sz="1800">
              <a:latin typeface="DejaVu Sans Mono"/>
              <a:cs typeface="DejaVu Sans Mono"/>
            </a:endParaRPr>
          </a:p>
          <a:p>
            <a:pPr marL="12700">
              <a:lnSpc>
                <a:spcPts val="2130"/>
              </a:lnSpc>
              <a:tabLst>
                <a:tab pos="1250950" algn="l"/>
                <a:tab pos="1526540" algn="l"/>
                <a:tab pos="2626995" algn="l"/>
                <a:tab pos="3040380" algn="l"/>
              </a:tabLst>
            </a:pPr>
            <a:r>
              <a:rPr sz="1800" dirty="0">
                <a:solidFill>
                  <a:srgbClr val="9876AA"/>
                </a:solidFill>
                <a:latin typeface="DejaVu Sans Mono"/>
                <a:cs typeface="DejaVu Sans Mono"/>
              </a:rPr>
              <a:t>$options	</a:t>
            </a:r>
            <a:r>
              <a:rPr sz="1800" dirty="0">
                <a:solidFill>
                  <a:srgbClr val="A9B7C6"/>
                </a:solidFill>
                <a:latin typeface="DejaVu Sans Mono"/>
                <a:cs typeface="DejaVu Sans Mono"/>
              </a:rPr>
              <a:t>=	</a:t>
            </a:r>
            <a:r>
              <a:rPr sz="1800" spc="-5" dirty="0">
                <a:solidFill>
                  <a:srgbClr val="A9B7C6"/>
                </a:solidFill>
                <a:latin typeface="DejaVu Sans Mono"/>
                <a:cs typeface="DejaVu Sans Mono"/>
              </a:rPr>
              <a:t>[</a:t>
            </a:r>
            <a:r>
              <a:rPr sz="1800" spc="-5" dirty="0">
                <a:solidFill>
                  <a:srgbClr val="6A8759"/>
                </a:solidFill>
                <a:latin typeface="DejaVu Sans Mono"/>
                <a:cs typeface="DejaVu Sans Mono"/>
              </a:rPr>
              <a:t>'cost'	</a:t>
            </a:r>
            <a:r>
              <a:rPr sz="1800" dirty="0">
                <a:solidFill>
                  <a:srgbClr val="A9B7C6"/>
                </a:solidFill>
                <a:latin typeface="DejaVu Sans Mono"/>
                <a:cs typeface="DejaVu Sans Mono"/>
              </a:rPr>
              <a:t>=&gt;	</a:t>
            </a:r>
            <a:r>
              <a:rPr sz="1800" spc="-5" dirty="0">
                <a:solidFill>
                  <a:srgbClr val="6897BB"/>
                </a:solidFill>
                <a:latin typeface="DejaVu Sans Mono"/>
                <a:cs typeface="DejaVu Sans Mono"/>
              </a:rPr>
              <a:t>12</a:t>
            </a:r>
            <a:r>
              <a:rPr sz="1800" spc="-5" dirty="0">
                <a:solidFill>
                  <a:srgbClr val="A9B7C6"/>
                </a:solidFill>
                <a:latin typeface="DejaVu Sans Mono"/>
                <a:cs typeface="DejaVu Sans Mono"/>
              </a:rPr>
              <a:t>]</a:t>
            </a:r>
            <a:r>
              <a:rPr sz="1800" spc="-5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750">
              <a:latin typeface="DejaVu Sans Mono"/>
              <a:cs typeface="DejaVu Sans Mono"/>
            </a:endParaRPr>
          </a:p>
          <a:p>
            <a:pPr marL="12700">
              <a:lnSpc>
                <a:spcPts val="2130"/>
              </a:lnSpc>
              <a:tabLst>
                <a:tab pos="700405" algn="l"/>
                <a:tab pos="4141470" algn="l"/>
                <a:tab pos="6618605" algn="l"/>
              </a:tabLst>
            </a:pPr>
            <a:r>
              <a:rPr sz="1800" b="1" dirty="0">
                <a:solidFill>
                  <a:srgbClr val="CC7831"/>
                </a:solidFill>
                <a:latin typeface="DejaVu Sans Mono"/>
                <a:cs typeface="DejaVu Sans Mono"/>
              </a:rPr>
              <a:t>echo	</a:t>
            </a:r>
            <a:r>
              <a:rPr sz="1800" spc="-5" dirty="0">
                <a:solidFill>
                  <a:srgbClr val="A9B7C6"/>
                </a:solidFill>
                <a:latin typeface="DejaVu Sans Mono"/>
                <a:cs typeface="DejaVu Sans Mono"/>
              </a:rPr>
              <a:t>password_hash(</a:t>
            </a:r>
            <a:r>
              <a:rPr sz="1800" spc="-5" dirty="0">
                <a:solidFill>
                  <a:srgbClr val="9876AA"/>
                </a:solidFill>
                <a:latin typeface="DejaVu Sans Mono"/>
                <a:cs typeface="DejaVu Sans Mono"/>
              </a:rPr>
              <a:t>$password</a:t>
            </a:r>
            <a:r>
              <a:rPr sz="1800" spc="-5" dirty="0">
                <a:solidFill>
                  <a:srgbClr val="CC7831"/>
                </a:solidFill>
                <a:latin typeface="DejaVu Sans Mono"/>
                <a:cs typeface="DejaVu Sans Mono"/>
              </a:rPr>
              <a:t>,	</a:t>
            </a:r>
            <a:r>
              <a:rPr sz="1800" i="1" spc="-5" dirty="0">
                <a:solidFill>
                  <a:srgbClr val="9876AA"/>
                </a:solidFill>
                <a:latin typeface="DejaVu Sans Mono"/>
                <a:cs typeface="DejaVu Sans Mono"/>
              </a:rPr>
              <a:t>PASSWORD_DEFAULT</a:t>
            </a:r>
            <a:r>
              <a:rPr sz="1800" spc="-5" dirty="0">
                <a:solidFill>
                  <a:srgbClr val="CC7831"/>
                </a:solidFill>
                <a:latin typeface="DejaVu Sans Mono"/>
                <a:cs typeface="DejaVu Sans Mono"/>
              </a:rPr>
              <a:t>,	</a:t>
            </a:r>
            <a:r>
              <a:rPr sz="1800" spc="-5" dirty="0">
                <a:solidFill>
                  <a:srgbClr val="9876AA"/>
                </a:solidFill>
                <a:latin typeface="DejaVu Sans Mono"/>
                <a:cs typeface="DejaVu Sans Mono"/>
              </a:rPr>
              <a:t>$options</a:t>
            </a:r>
            <a:r>
              <a:rPr sz="1800" spc="-5" dirty="0">
                <a:solidFill>
                  <a:srgbClr val="A9B7C6"/>
                </a:solidFill>
                <a:latin typeface="DejaVu Sans Mono"/>
                <a:cs typeface="DejaVu Sans Mono"/>
              </a:rPr>
              <a:t>)</a:t>
            </a:r>
            <a:r>
              <a:rPr sz="1800" spc="-5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800">
              <a:latin typeface="DejaVu Sans Mono"/>
              <a:cs typeface="DejaVu Sans Mono"/>
            </a:endParaRPr>
          </a:p>
          <a:p>
            <a:pPr marL="12700">
              <a:lnSpc>
                <a:spcPts val="2100"/>
              </a:lnSpc>
              <a:tabLst>
                <a:tab pos="425450" algn="l"/>
                <a:tab pos="1663700" algn="l"/>
              </a:tabLst>
            </a:pPr>
            <a:r>
              <a:rPr sz="1800" dirty="0">
                <a:solidFill>
                  <a:srgbClr val="808080"/>
                </a:solidFill>
                <a:latin typeface="DejaVu Sans Mono"/>
                <a:cs typeface="DejaVu Sans Mono"/>
              </a:rPr>
              <a:t>//	outputs:	$2y$12$3BZAuYlYaaz4hdxuZRsEV.D69wq.oiT18cVhqoxIsmGkd4JbCq8Ai</a:t>
            </a:r>
            <a:endParaRPr sz="1800">
              <a:latin typeface="DejaVu Sans Mono"/>
              <a:cs typeface="DejaVu Sans Mono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  <a:tabLst>
                <a:tab pos="425450" algn="l"/>
                <a:tab pos="975994" algn="l"/>
                <a:tab pos="1526540" algn="l"/>
                <a:tab pos="1939289" algn="l"/>
                <a:tab pos="2214245" algn="l"/>
                <a:tab pos="2764790" algn="l"/>
                <a:tab pos="3177540" algn="l"/>
                <a:tab pos="3590925" algn="l"/>
                <a:tab pos="5793105" algn="l"/>
                <a:tab pos="7031355" algn="l"/>
                <a:tab pos="7581900" algn="l"/>
                <a:tab pos="8270240" algn="l"/>
                <a:tab pos="8820785" algn="l"/>
                <a:tab pos="9646285" algn="l"/>
                <a:tab pos="10196830" algn="l"/>
                <a:tab pos="10885170" algn="l"/>
              </a:tabLst>
            </a:pPr>
            <a:r>
              <a:rPr sz="1800" dirty="0">
                <a:solidFill>
                  <a:srgbClr val="808080"/>
                </a:solidFill>
                <a:latin typeface="DejaVu Sans Mono"/>
                <a:cs typeface="DejaVu Sans Mono"/>
              </a:rPr>
              <a:t>//	The	string	returned	by	password_hash()	contains	not	only	the	hash,	but	also	the  algorithm,	cost	and	salt.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7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5104765" algn="l"/>
              </a:tabLst>
            </a:pPr>
            <a:r>
              <a:rPr sz="1800" dirty="0">
                <a:solidFill>
                  <a:srgbClr val="808080"/>
                </a:solidFill>
                <a:latin typeface="DejaVu Sans Mono"/>
                <a:cs typeface="DejaVu Sans Mono"/>
              </a:rPr>
              <a:t>//	</a:t>
            </a:r>
            <a:r>
              <a:rPr sz="1800" u="heavy" dirty="0">
                <a:solidFill>
                  <a:srgbClr val="808080"/>
                </a:solidFill>
                <a:uFill>
                  <a:solidFill>
                    <a:srgbClr val="7F7F7F"/>
                  </a:solidFill>
                </a:uFill>
                <a:latin typeface="DejaVu Sans Mono"/>
                <a:cs typeface="DejaVu Sans Mono"/>
              </a:rPr>
              <a:t> 	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7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tabLst>
                <a:tab pos="838200" algn="l"/>
                <a:tab pos="1113155" algn="l"/>
              </a:tabLst>
            </a:pPr>
            <a:r>
              <a:rPr sz="1800" dirty="0">
                <a:solidFill>
                  <a:srgbClr val="9876AA"/>
                </a:solidFill>
                <a:latin typeface="DejaVu Sans Mono"/>
                <a:cs typeface="DejaVu Sans Mono"/>
              </a:rPr>
              <a:t>$hash	</a:t>
            </a:r>
            <a:r>
              <a:rPr sz="1800" dirty="0">
                <a:solidFill>
                  <a:srgbClr val="A9B7C6"/>
                </a:solidFill>
                <a:latin typeface="DejaVu Sans Mono"/>
                <a:cs typeface="DejaVu Sans Mono"/>
              </a:rPr>
              <a:t>=	</a:t>
            </a:r>
            <a:r>
              <a:rPr sz="1800" spc="-5" dirty="0">
                <a:solidFill>
                  <a:srgbClr val="6A8759"/>
                </a:solidFill>
                <a:latin typeface="DejaVu Sans Mono"/>
                <a:cs typeface="DejaVu Sans Mono"/>
              </a:rPr>
              <a:t>'$2y$12$3BZAuYlYaaz4hdxuZRsEV.D69wq.oiT18cVhqoxIsmGkd4JbCq8Ai'</a:t>
            </a:r>
            <a:r>
              <a:rPr sz="1800" spc="-5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DejaVu Sans Mono"/>
              <a:cs typeface="DejaVu Sans Mono"/>
            </a:endParaRPr>
          </a:p>
          <a:p>
            <a:pPr marL="12700">
              <a:lnSpc>
                <a:spcPts val="2130"/>
              </a:lnSpc>
              <a:tabLst>
                <a:tab pos="425450" algn="l"/>
                <a:tab pos="4692015" algn="l"/>
                <a:tab pos="5792470" algn="l"/>
              </a:tabLst>
            </a:pPr>
            <a:r>
              <a:rPr sz="1800" b="1" dirty="0">
                <a:solidFill>
                  <a:srgbClr val="CC7831"/>
                </a:solidFill>
                <a:latin typeface="DejaVu Sans Mono"/>
                <a:cs typeface="DejaVu Sans Mono"/>
              </a:rPr>
              <a:t>if	</a:t>
            </a:r>
            <a:r>
              <a:rPr sz="1800" spc="-5" dirty="0">
                <a:solidFill>
                  <a:srgbClr val="A9B7C6"/>
                </a:solidFill>
                <a:latin typeface="DejaVu Sans Mono"/>
                <a:cs typeface="DejaVu Sans Mono"/>
              </a:rPr>
              <a:t>(password_verify(</a:t>
            </a:r>
            <a:r>
              <a:rPr sz="1800" spc="-5" dirty="0">
                <a:solidFill>
                  <a:srgbClr val="6A8759"/>
                </a:solidFill>
                <a:latin typeface="DejaVu Sans Mono"/>
                <a:cs typeface="DejaVu Sans Mono"/>
              </a:rPr>
              <a:t>'secretcode'</a:t>
            </a:r>
            <a:r>
              <a:rPr sz="1800" spc="-5" dirty="0">
                <a:solidFill>
                  <a:srgbClr val="CC7831"/>
                </a:solidFill>
                <a:latin typeface="DejaVu Sans Mono"/>
                <a:cs typeface="DejaVu Sans Mono"/>
              </a:rPr>
              <a:t>,	</a:t>
            </a:r>
            <a:r>
              <a:rPr sz="1800" spc="-5" dirty="0">
                <a:solidFill>
                  <a:srgbClr val="9876AA"/>
                </a:solidFill>
                <a:latin typeface="DejaVu Sans Mono"/>
                <a:cs typeface="DejaVu Sans Mono"/>
              </a:rPr>
              <a:t>$hash</a:t>
            </a:r>
            <a:r>
              <a:rPr sz="1800" spc="-5" dirty="0">
                <a:solidFill>
                  <a:srgbClr val="A9B7C6"/>
                </a:solidFill>
                <a:latin typeface="DejaVu Sans Mono"/>
                <a:cs typeface="DejaVu Sans Mono"/>
              </a:rPr>
              <a:t>))	</a:t>
            </a:r>
            <a:r>
              <a:rPr sz="1800" dirty="0">
                <a:solidFill>
                  <a:srgbClr val="A9B7C6"/>
                </a:solidFill>
                <a:latin typeface="DejaVu Sans Mono"/>
                <a:cs typeface="DejaVu Sans Mono"/>
              </a:rPr>
              <a:t>{</a:t>
            </a:r>
            <a:endParaRPr sz="1800">
              <a:latin typeface="DejaVu Sans Mono"/>
              <a:cs typeface="DejaVu Sans Mono"/>
            </a:endParaRPr>
          </a:p>
          <a:p>
            <a:pPr marL="562610">
              <a:lnSpc>
                <a:spcPts val="2100"/>
              </a:lnSpc>
              <a:tabLst>
                <a:tab pos="1250950" algn="l"/>
                <a:tab pos="2626995" algn="l"/>
                <a:tab pos="3040380" algn="l"/>
              </a:tabLst>
            </a:pPr>
            <a:r>
              <a:rPr sz="1800" b="1" dirty="0">
                <a:solidFill>
                  <a:srgbClr val="CC7831"/>
                </a:solidFill>
                <a:latin typeface="DejaVu Sans Mono"/>
                <a:cs typeface="DejaVu Sans Mono"/>
              </a:rPr>
              <a:t>echo	</a:t>
            </a:r>
            <a:r>
              <a:rPr sz="1800" dirty="0">
                <a:solidFill>
                  <a:srgbClr val="6A8759"/>
                </a:solidFill>
                <a:latin typeface="DejaVu Sans Mono"/>
                <a:cs typeface="DejaVu Sans Mono"/>
              </a:rPr>
              <a:t>'Password	is	</a:t>
            </a:r>
            <a:r>
              <a:rPr sz="1800" spc="-5" dirty="0">
                <a:solidFill>
                  <a:srgbClr val="6A8759"/>
                </a:solidFill>
                <a:latin typeface="DejaVu Sans Mono"/>
                <a:cs typeface="DejaVu Sans Mono"/>
              </a:rPr>
              <a:t>valid!'</a:t>
            </a:r>
            <a:r>
              <a:rPr sz="1800" spc="-5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800">
              <a:latin typeface="DejaVu Sans Mono"/>
              <a:cs typeface="DejaVu Sans Mono"/>
            </a:endParaRPr>
          </a:p>
          <a:p>
            <a:pPr marL="12700">
              <a:lnSpc>
                <a:spcPts val="2100"/>
              </a:lnSpc>
              <a:tabLst>
                <a:tab pos="287655" algn="l"/>
                <a:tab pos="975994" algn="l"/>
              </a:tabLst>
            </a:pPr>
            <a:r>
              <a:rPr sz="1800" dirty="0">
                <a:solidFill>
                  <a:srgbClr val="A9B7C6"/>
                </a:solidFill>
                <a:latin typeface="DejaVu Sans Mono"/>
                <a:cs typeface="DejaVu Sans Mono"/>
              </a:rPr>
              <a:t>}	</a:t>
            </a:r>
            <a:r>
              <a:rPr sz="1800" b="1" dirty="0">
                <a:solidFill>
                  <a:srgbClr val="CC7831"/>
                </a:solidFill>
                <a:latin typeface="DejaVu Sans Mono"/>
                <a:cs typeface="DejaVu Sans Mono"/>
              </a:rPr>
              <a:t>else	</a:t>
            </a:r>
            <a:r>
              <a:rPr sz="1800" dirty="0">
                <a:solidFill>
                  <a:srgbClr val="A9B7C6"/>
                </a:solidFill>
                <a:latin typeface="DejaVu Sans Mono"/>
                <a:cs typeface="DejaVu Sans Mono"/>
              </a:rPr>
              <a:t>{</a:t>
            </a:r>
            <a:endParaRPr sz="1800">
              <a:latin typeface="DejaVu Sans Mono"/>
              <a:cs typeface="DejaVu Sans Mono"/>
            </a:endParaRPr>
          </a:p>
          <a:p>
            <a:pPr marL="562610">
              <a:lnSpc>
                <a:spcPts val="2100"/>
              </a:lnSpc>
              <a:tabLst>
                <a:tab pos="1250950" algn="l"/>
                <a:tab pos="2489835" algn="l"/>
              </a:tabLst>
            </a:pPr>
            <a:r>
              <a:rPr sz="1800" b="1" dirty="0">
                <a:solidFill>
                  <a:srgbClr val="CC7831"/>
                </a:solidFill>
                <a:latin typeface="DejaVu Sans Mono"/>
                <a:cs typeface="DejaVu Sans Mono"/>
              </a:rPr>
              <a:t>echo	</a:t>
            </a:r>
            <a:r>
              <a:rPr sz="1800" dirty="0">
                <a:solidFill>
                  <a:srgbClr val="6A8759"/>
                </a:solidFill>
                <a:latin typeface="DejaVu Sans Mono"/>
                <a:cs typeface="DejaVu Sans Mono"/>
              </a:rPr>
              <a:t>'Invalid	</a:t>
            </a:r>
            <a:r>
              <a:rPr sz="1800" spc="-5" dirty="0">
                <a:solidFill>
                  <a:srgbClr val="6A8759"/>
                </a:solidFill>
                <a:latin typeface="DejaVu Sans Mono"/>
                <a:cs typeface="DejaVu Sans Mono"/>
              </a:rPr>
              <a:t>password.'</a:t>
            </a:r>
            <a:r>
              <a:rPr sz="1800" spc="-5" dirty="0">
                <a:solidFill>
                  <a:srgbClr val="CC7831"/>
                </a:solidFill>
                <a:latin typeface="DejaVu Sans Mono"/>
                <a:cs typeface="DejaVu Sans Mono"/>
              </a:rPr>
              <a:t>;</a:t>
            </a:r>
            <a:endParaRPr sz="1800">
              <a:latin typeface="DejaVu Sans Mono"/>
              <a:cs typeface="DejaVu Sans Mono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A9B7C6"/>
                </a:solidFill>
                <a:latin typeface="DejaVu Sans Mono"/>
                <a:cs typeface="DejaVu Sans Mono"/>
              </a:rPr>
              <a:t>}</a:t>
            </a:r>
            <a:endParaRPr sz="18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36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10325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PHP SECURITY 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438400"/>
            <a:ext cx="12117070" cy="651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75" spc="135" baseline="-341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spc="-20" dirty="0">
                <a:solidFill>
                  <a:srgbClr val="222222"/>
                </a:solidFill>
                <a:latin typeface="Arial"/>
                <a:cs typeface="Arial"/>
              </a:rPr>
              <a:t>OWASP 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TOP </a:t>
            </a:r>
            <a:r>
              <a:rPr sz="3100" spc="114" dirty="0">
                <a:solidFill>
                  <a:srgbClr val="222222"/>
                </a:solidFill>
                <a:latin typeface="Arial"/>
                <a:cs typeface="Arial"/>
              </a:rPr>
              <a:t>10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4" dirty="0">
                <a:solidFill>
                  <a:srgbClr val="222222"/>
                </a:solidFill>
                <a:latin typeface="Arial"/>
                <a:cs typeface="Arial"/>
              </a:rPr>
              <a:t>2017</a:t>
            </a:r>
            <a:endParaRPr sz="31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800"/>
              </a:spcBef>
            </a:pPr>
            <a:r>
              <a:rPr sz="4875" spc="135" baseline="-5128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875" spc="675" baseline="-5128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</a:rPr>
              <a:t>ht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2"/>
              </a:rPr>
              <a:t>tps://ww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</a:rPr>
              <a:t>w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2"/>
              </a:rPr>
              <a:t>.owasp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</a:rPr>
              <a:t>.or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2"/>
              </a:rPr>
              <a:t>g/index.php/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</a:rPr>
              <a:t>T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2"/>
              </a:rPr>
              <a:t>op_10_2017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</a:rPr>
              <a:t>-</a:t>
            </a:r>
            <a:r>
              <a:rPr sz="3100" u="heavy" spc="7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2"/>
              </a:rPr>
              <a:t>Top_10</a:t>
            </a: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875" spc="135" baseline="-341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spc="-20" dirty="0">
                <a:solidFill>
                  <a:srgbClr val="222222"/>
                </a:solidFill>
                <a:latin typeface="Arial"/>
                <a:cs typeface="Arial"/>
              </a:rPr>
              <a:t>OWASP </a:t>
            </a:r>
            <a:r>
              <a:rPr sz="3100" spc="-150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3100" spc="15" dirty="0">
                <a:solidFill>
                  <a:srgbClr val="222222"/>
                </a:solidFill>
                <a:latin typeface="Arial"/>
                <a:cs typeface="Arial"/>
              </a:rPr>
              <a:t>Securtiy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Cheat</a:t>
            </a:r>
            <a:r>
              <a:rPr sz="3100" spc="1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5" dirty="0">
                <a:solidFill>
                  <a:srgbClr val="222222"/>
                </a:solidFill>
                <a:latin typeface="Arial"/>
                <a:cs typeface="Arial"/>
              </a:rPr>
              <a:t>Sheet</a:t>
            </a:r>
            <a:endParaRPr sz="31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800"/>
              </a:spcBef>
            </a:pPr>
            <a:r>
              <a:rPr sz="4875" spc="135" baseline="-5128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875" spc="817" baseline="-5128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100" u="heavy" spc="5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</a:rPr>
              <a:t>ht</a:t>
            </a:r>
            <a:r>
              <a:rPr sz="3100" u="heavy" spc="5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3"/>
              </a:rPr>
              <a:t>tps://ww</a:t>
            </a:r>
            <a:r>
              <a:rPr sz="3100" u="heavy" spc="5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</a:rPr>
              <a:t>w</a:t>
            </a:r>
            <a:r>
              <a:rPr sz="3100" u="heavy" spc="5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3"/>
              </a:rPr>
              <a:t>.owasp</a:t>
            </a:r>
            <a:r>
              <a:rPr sz="3100" u="heavy" spc="5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</a:rPr>
              <a:t>.or</a:t>
            </a:r>
            <a:r>
              <a:rPr sz="3100" u="heavy" spc="5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3"/>
              </a:rPr>
              <a:t>g/index.php/PHP_Security_Che</a:t>
            </a:r>
            <a:r>
              <a:rPr sz="3100" u="heavy" spc="5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</a:rPr>
              <a:t>a</a:t>
            </a:r>
            <a:r>
              <a:rPr sz="3100" u="heavy" spc="5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3"/>
              </a:rPr>
              <a:t>t_Sheet</a:t>
            </a: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875" spc="135" baseline="-341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spc="-150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3100" spc="60" dirty="0">
                <a:solidFill>
                  <a:srgbClr val="222222"/>
                </a:solidFill>
                <a:latin typeface="Arial"/>
                <a:cs typeface="Arial"/>
              </a:rPr>
              <a:t>Manual </a:t>
            </a:r>
            <a:r>
              <a:rPr sz="3100" spc="-45" dirty="0">
                <a:solidFill>
                  <a:srgbClr val="222222"/>
                </a:solidFill>
                <a:latin typeface="Arial"/>
                <a:cs typeface="Arial"/>
              </a:rPr>
              <a:t>-</a:t>
            </a:r>
            <a:r>
              <a:rPr sz="3100" spc="1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20" dirty="0">
                <a:solidFill>
                  <a:srgbClr val="222222"/>
                </a:solidFill>
                <a:latin typeface="Arial"/>
                <a:cs typeface="Arial"/>
              </a:rPr>
              <a:t>Security</a:t>
            </a:r>
            <a:endParaRPr sz="31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800"/>
              </a:spcBef>
            </a:pPr>
            <a:r>
              <a:rPr sz="4875" spc="135" baseline="-5128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875" spc="652" baseline="-5128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100" u="heavy" spc="11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4"/>
              </a:rPr>
              <a:t>http://php.net/manual/en/security.php</a:t>
            </a: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875" spc="135" baseline="-341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spc="-15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3100" spc="25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5" dirty="0">
                <a:solidFill>
                  <a:srgbClr val="222222"/>
                </a:solidFill>
                <a:latin typeface="Arial"/>
                <a:cs typeface="Arial"/>
              </a:rPr>
              <a:t>password_hash():</a:t>
            </a:r>
            <a:endParaRPr sz="31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800"/>
              </a:spcBef>
            </a:pPr>
            <a:r>
              <a:rPr sz="4875" spc="135" baseline="-5128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875" spc="652" baseline="-5128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100" u="heavy" spc="90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Arial"/>
                <a:cs typeface="Arial"/>
                <a:hlinkClick r:id="rId5"/>
              </a:rPr>
              <a:t>http://php.net/password_hash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8" y="451789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37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771457"/>
            <a:ext cx="12110720" cy="6564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75" spc="127" baseline="-419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50" b="1" spc="25" dirty="0">
                <a:solidFill>
                  <a:srgbClr val="222222"/>
                </a:solidFill>
                <a:latin typeface="Arial"/>
                <a:cs typeface="Arial"/>
              </a:rPr>
              <a:t>A7-Insufficient </a:t>
            </a:r>
            <a:r>
              <a:rPr sz="2550" b="1" spc="20" dirty="0">
                <a:solidFill>
                  <a:srgbClr val="222222"/>
                </a:solidFill>
                <a:latin typeface="Arial"/>
                <a:cs typeface="Arial"/>
              </a:rPr>
              <a:t>Attack</a:t>
            </a:r>
            <a:r>
              <a:rPr sz="2550" b="1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b="1" spc="10" dirty="0">
                <a:solidFill>
                  <a:srgbClr val="222222"/>
                </a:solidFill>
                <a:latin typeface="Arial"/>
                <a:cs typeface="Arial"/>
              </a:rPr>
              <a:t>Protection</a:t>
            </a:r>
            <a:endParaRPr sz="2550">
              <a:latin typeface="Arial"/>
              <a:cs typeface="Arial"/>
            </a:endParaRPr>
          </a:p>
          <a:p>
            <a:pPr marL="787400" marR="5080" indent="-330200">
              <a:lnSpc>
                <a:spcPct val="113999"/>
              </a:lnSpc>
              <a:spcBef>
                <a:spcPts val="1975"/>
              </a:spcBef>
            </a:pPr>
            <a:r>
              <a:rPr sz="3975" spc="127" baseline="-419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50" spc="-1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majority </a:t>
            </a:r>
            <a:r>
              <a:rPr sz="2550" spc="10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550" spc="60" dirty="0">
                <a:solidFill>
                  <a:srgbClr val="222222"/>
                </a:solidFill>
                <a:latin typeface="Arial"/>
                <a:cs typeface="Arial"/>
              </a:rPr>
              <a:t>applications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550" spc="-60" dirty="0">
                <a:solidFill>
                  <a:srgbClr val="222222"/>
                </a:solidFill>
                <a:latin typeface="Arial"/>
                <a:cs typeface="Arial"/>
              </a:rPr>
              <a:t>APIs </a:t>
            </a:r>
            <a:r>
              <a:rPr sz="2550" spc="25" dirty="0">
                <a:solidFill>
                  <a:srgbClr val="222222"/>
                </a:solidFill>
                <a:latin typeface="Arial"/>
                <a:cs typeface="Arial"/>
              </a:rPr>
              <a:t>lack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550" spc="20" dirty="0">
                <a:solidFill>
                  <a:srgbClr val="222222"/>
                </a:solidFill>
                <a:latin typeface="Arial"/>
                <a:cs typeface="Arial"/>
              </a:rPr>
              <a:t>basic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ability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550" spc="65" dirty="0">
                <a:solidFill>
                  <a:srgbClr val="222222"/>
                </a:solidFill>
                <a:latin typeface="Arial"/>
                <a:cs typeface="Arial"/>
              </a:rPr>
              <a:t>detect, 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prevent,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and respond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550" spc="135" dirty="0">
                <a:solidFill>
                  <a:srgbClr val="222222"/>
                </a:solidFill>
                <a:latin typeface="Arial"/>
                <a:cs typeface="Arial"/>
              </a:rPr>
              <a:t>both </a:t>
            </a:r>
            <a:r>
              <a:rPr sz="2550" spc="45" dirty="0">
                <a:solidFill>
                  <a:srgbClr val="222222"/>
                </a:solidFill>
                <a:latin typeface="Arial"/>
                <a:cs typeface="Arial"/>
              </a:rPr>
              <a:t>manual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automated </a:t>
            </a:r>
            <a:r>
              <a:rPr sz="2550" spc="-5" dirty="0">
                <a:solidFill>
                  <a:srgbClr val="222222"/>
                </a:solidFill>
                <a:latin typeface="Arial"/>
                <a:cs typeface="Arial"/>
              </a:rPr>
              <a:t>attacks.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Attack 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protection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goes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22222"/>
                </a:solidFill>
                <a:latin typeface="Arial"/>
                <a:cs typeface="Arial"/>
              </a:rPr>
              <a:t>far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beyond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20" dirty="0">
                <a:solidFill>
                  <a:srgbClr val="222222"/>
                </a:solidFill>
                <a:latin typeface="Arial"/>
                <a:cs typeface="Arial"/>
              </a:rPr>
              <a:t>basic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input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222222"/>
                </a:solidFill>
                <a:latin typeface="Arial"/>
                <a:cs typeface="Arial"/>
              </a:rPr>
              <a:t>validation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35" dirty="0">
                <a:solidFill>
                  <a:srgbClr val="222222"/>
                </a:solidFill>
                <a:latin typeface="Arial"/>
                <a:cs typeface="Arial"/>
              </a:rPr>
              <a:t>involves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automatically 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detecting,</a:t>
            </a:r>
            <a:r>
              <a:rPr sz="255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14" dirty="0">
                <a:solidFill>
                  <a:srgbClr val="222222"/>
                </a:solidFill>
                <a:latin typeface="Arial"/>
                <a:cs typeface="Arial"/>
              </a:rPr>
              <a:t>logging,</a:t>
            </a:r>
            <a:r>
              <a:rPr sz="255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responding,</a:t>
            </a:r>
            <a:r>
              <a:rPr sz="255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22222"/>
                </a:solidFill>
                <a:latin typeface="Arial"/>
                <a:cs typeface="Arial"/>
              </a:rPr>
              <a:t>even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05" dirty="0">
                <a:solidFill>
                  <a:srgbClr val="222222"/>
                </a:solidFill>
                <a:latin typeface="Arial"/>
                <a:cs typeface="Arial"/>
              </a:rPr>
              <a:t>blocking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222222"/>
                </a:solidFill>
                <a:latin typeface="Arial"/>
                <a:cs typeface="Arial"/>
              </a:rPr>
              <a:t>exploit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222222"/>
                </a:solidFill>
                <a:latin typeface="Arial"/>
                <a:cs typeface="Arial"/>
              </a:rPr>
              <a:t>attempts.</a:t>
            </a:r>
            <a:endParaRPr sz="2550">
              <a:latin typeface="Arial"/>
              <a:cs typeface="Arial"/>
            </a:endParaRPr>
          </a:p>
          <a:p>
            <a:pPr marL="787400" marR="1043305">
              <a:lnSpc>
                <a:spcPct val="114399"/>
              </a:lnSpc>
            </a:pPr>
            <a:r>
              <a:rPr sz="2550" spc="95" dirty="0">
                <a:solidFill>
                  <a:srgbClr val="222222"/>
                </a:solidFill>
                <a:latin typeface="Arial"/>
                <a:cs typeface="Arial"/>
              </a:rPr>
              <a:t>Application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222222"/>
                </a:solidFill>
                <a:latin typeface="Arial"/>
                <a:cs typeface="Arial"/>
              </a:rPr>
              <a:t>owners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22222"/>
                </a:solidFill>
                <a:latin typeface="Arial"/>
                <a:cs typeface="Arial"/>
              </a:rPr>
              <a:t>also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222222"/>
                </a:solidFill>
                <a:latin typeface="Arial"/>
                <a:cs typeface="Arial"/>
              </a:rPr>
              <a:t>need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2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able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deploy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22222"/>
                </a:solidFill>
                <a:latin typeface="Arial"/>
                <a:cs typeface="Arial"/>
              </a:rPr>
              <a:t>patches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222222"/>
                </a:solidFill>
                <a:latin typeface="Arial"/>
                <a:cs typeface="Arial"/>
              </a:rPr>
              <a:t>quickly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to 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protect </a:t>
            </a:r>
            <a:r>
              <a:rPr sz="2550" spc="35" dirty="0">
                <a:solidFill>
                  <a:srgbClr val="222222"/>
                </a:solidFill>
                <a:latin typeface="Arial"/>
                <a:cs typeface="Arial"/>
              </a:rPr>
              <a:t>against</a:t>
            </a:r>
            <a:r>
              <a:rPr sz="2550" spc="-2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22222"/>
                </a:solidFill>
                <a:latin typeface="Arial"/>
                <a:cs typeface="Arial"/>
              </a:rPr>
              <a:t>attacks.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975" spc="127" baseline="-419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50" b="1" spc="-20" dirty="0">
                <a:solidFill>
                  <a:srgbClr val="222222"/>
                </a:solidFill>
                <a:latin typeface="Arial"/>
                <a:cs typeface="Arial"/>
              </a:rPr>
              <a:t>A8-Cross-Site </a:t>
            </a:r>
            <a:r>
              <a:rPr sz="2550" b="1" dirty="0">
                <a:solidFill>
                  <a:srgbClr val="222222"/>
                </a:solidFill>
                <a:latin typeface="Arial"/>
                <a:cs typeface="Arial"/>
              </a:rPr>
              <a:t>Request </a:t>
            </a:r>
            <a:r>
              <a:rPr sz="2550" b="1" spc="10" dirty="0">
                <a:solidFill>
                  <a:srgbClr val="222222"/>
                </a:solidFill>
                <a:latin typeface="Arial"/>
                <a:cs typeface="Arial"/>
              </a:rPr>
              <a:t>Forgery</a:t>
            </a:r>
            <a:r>
              <a:rPr sz="2550" b="1" spc="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b="1" spc="-80" dirty="0">
                <a:solidFill>
                  <a:srgbClr val="222222"/>
                </a:solidFill>
                <a:latin typeface="Arial"/>
                <a:cs typeface="Arial"/>
              </a:rPr>
              <a:t>(CSRF)</a:t>
            </a:r>
            <a:endParaRPr sz="2550">
              <a:latin typeface="Arial"/>
              <a:cs typeface="Arial"/>
            </a:endParaRPr>
          </a:p>
          <a:p>
            <a:pPr marL="787400" marR="37465" indent="-330200">
              <a:lnSpc>
                <a:spcPct val="114100"/>
              </a:lnSpc>
              <a:spcBef>
                <a:spcPts val="1970"/>
              </a:spcBef>
            </a:pPr>
            <a:r>
              <a:rPr sz="3975" spc="127" baseline="-419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550" spc="-170" dirty="0">
                <a:solidFill>
                  <a:srgbClr val="222222"/>
                </a:solidFill>
                <a:latin typeface="Arial"/>
                <a:cs typeface="Arial"/>
              </a:rPr>
              <a:t>CSRF </a:t>
            </a:r>
            <a:r>
              <a:rPr sz="2550" spc="25" dirty="0">
                <a:solidFill>
                  <a:srgbClr val="222222"/>
                </a:solidFill>
                <a:latin typeface="Arial"/>
                <a:cs typeface="Arial"/>
              </a:rPr>
              <a:t>attack </a:t>
            </a:r>
            <a:r>
              <a:rPr sz="2550" spc="20" dirty="0">
                <a:solidFill>
                  <a:srgbClr val="222222"/>
                </a:solidFill>
                <a:latin typeface="Arial"/>
                <a:cs typeface="Arial"/>
              </a:rPr>
              <a:t>forces </a:t>
            </a:r>
            <a:r>
              <a:rPr sz="2550" spc="-4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550" spc="114" dirty="0">
                <a:solidFill>
                  <a:srgbClr val="222222"/>
                </a:solidFill>
                <a:latin typeface="Arial"/>
                <a:cs typeface="Arial"/>
              </a:rPr>
              <a:t>logged-on </a:t>
            </a:r>
            <a:r>
              <a:rPr sz="2550" spc="30" dirty="0">
                <a:solidFill>
                  <a:srgbClr val="222222"/>
                </a:solidFill>
                <a:latin typeface="Arial"/>
                <a:cs typeface="Arial"/>
              </a:rPr>
              <a:t>victim’s </a:t>
            </a:r>
            <a:r>
              <a:rPr sz="2550" spc="65" dirty="0">
                <a:solidFill>
                  <a:srgbClr val="222222"/>
                </a:solidFill>
                <a:latin typeface="Arial"/>
                <a:cs typeface="Arial"/>
              </a:rPr>
              <a:t>browser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550" spc="40" dirty="0">
                <a:solidFill>
                  <a:srgbClr val="222222"/>
                </a:solidFill>
                <a:latin typeface="Arial"/>
                <a:cs typeface="Arial"/>
              </a:rPr>
              <a:t>send </a:t>
            </a:r>
            <a:r>
              <a:rPr sz="2550" spc="-4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550" spc="110" dirty="0">
                <a:solidFill>
                  <a:srgbClr val="222222"/>
                </a:solidFill>
                <a:latin typeface="Arial"/>
                <a:cs typeface="Arial"/>
              </a:rPr>
              <a:t>forged </a:t>
            </a:r>
            <a:r>
              <a:rPr sz="2550" spc="-95" dirty="0">
                <a:solidFill>
                  <a:srgbClr val="222222"/>
                </a:solidFill>
                <a:latin typeface="Arial"/>
                <a:cs typeface="Arial"/>
              </a:rPr>
              <a:t>HTTP  </a:t>
            </a:r>
            <a:r>
              <a:rPr sz="2550" spc="35" dirty="0">
                <a:solidFill>
                  <a:srgbClr val="222222"/>
                </a:solidFill>
                <a:latin typeface="Arial"/>
                <a:cs typeface="Arial"/>
              </a:rPr>
              <a:t>request, </a:t>
            </a:r>
            <a:r>
              <a:rPr sz="2550" spc="95" dirty="0">
                <a:solidFill>
                  <a:srgbClr val="222222"/>
                </a:solidFill>
                <a:latin typeface="Arial"/>
                <a:cs typeface="Arial"/>
              </a:rPr>
              <a:t>including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550" spc="30" dirty="0">
                <a:solidFill>
                  <a:srgbClr val="222222"/>
                </a:solidFill>
                <a:latin typeface="Arial"/>
                <a:cs typeface="Arial"/>
              </a:rPr>
              <a:t>victim’s </a:t>
            </a:r>
            <a:r>
              <a:rPr sz="2550" spc="-15" dirty="0">
                <a:solidFill>
                  <a:srgbClr val="222222"/>
                </a:solidFill>
                <a:latin typeface="Arial"/>
                <a:cs typeface="Arial"/>
              </a:rPr>
              <a:t>session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cookie and </a:t>
            </a:r>
            <a:r>
              <a:rPr sz="2550" spc="10" dirty="0">
                <a:solidFill>
                  <a:srgbClr val="222222"/>
                </a:solidFill>
                <a:latin typeface="Arial"/>
                <a:cs typeface="Arial"/>
              </a:rPr>
              <a:t>any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automatically  </a:t>
            </a:r>
            <a:r>
              <a:rPr sz="2550" spc="90" dirty="0">
                <a:solidFill>
                  <a:srgbClr val="222222"/>
                </a:solidFill>
                <a:latin typeface="Arial"/>
                <a:cs typeface="Arial"/>
              </a:rPr>
              <a:t>included </a:t>
            </a:r>
            <a:r>
              <a:rPr sz="2550" spc="65" dirty="0">
                <a:solidFill>
                  <a:srgbClr val="222222"/>
                </a:solidFill>
                <a:latin typeface="Arial"/>
                <a:cs typeface="Arial"/>
              </a:rPr>
              <a:t>authentication </a:t>
            </a:r>
            <a:r>
              <a:rPr sz="2550" spc="75" dirty="0">
                <a:solidFill>
                  <a:srgbClr val="222222"/>
                </a:solidFill>
                <a:latin typeface="Arial"/>
                <a:cs typeface="Arial"/>
              </a:rPr>
              <a:t>information,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2550" spc="-4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sz="2550" spc="60" dirty="0">
                <a:solidFill>
                  <a:srgbClr val="222222"/>
                </a:solidFill>
                <a:latin typeface="Arial"/>
                <a:cs typeface="Arial"/>
              </a:rPr>
              <a:t>vulnerable </a:t>
            </a:r>
            <a:r>
              <a:rPr sz="2550" spc="125" dirty="0">
                <a:solidFill>
                  <a:srgbClr val="222222"/>
                </a:solidFill>
                <a:latin typeface="Arial"/>
                <a:cs typeface="Arial"/>
              </a:rPr>
              <a:t>web </a:t>
            </a:r>
            <a:r>
              <a:rPr sz="2550" spc="70" dirty="0">
                <a:solidFill>
                  <a:srgbClr val="222222"/>
                </a:solidFill>
                <a:latin typeface="Arial"/>
                <a:cs typeface="Arial"/>
              </a:rPr>
              <a:t>application. </a:t>
            </a:r>
            <a:r>
              <a:rPr sz="2550" spc="-35" dirty="0">
                <a:solidFill>
                  <a:srgbClr val="222222"/>
                </a:solidFill>
                <a:latin typeface="Arial"/>
                <a:cs typeface="Arial"/>
              </a:rPr>
              <a:t>Such  </a:t>
            </a:r>
            <a:r>
              <a:rPr sz="2550" spc="10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22222"/>
                </a:solidFill>
                <a:latin typeface="Arial"/>
                <a:cs typeface="Arial"/>
              </a:rPr>
              <a:t>attack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222222"/>
                </a:solidFill>
                <a:latin typeface="Arial"/>
                <a:cs typeface="Arial"/>
              </a:rPr>
              <a:t>allows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22222"/>
                </a:solidFill>
                <a:latin typeface="Arial"/>
                <a:cs typeface="Arial"/>
              </a:rPr>
              <a:t>attacker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222222"/>
                </a:solidFill>
                <a:latin typeface="Arial"/>
                <a:cs typeface="Arial"/>
              </a:rPr>
              <a:t>force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22222"/>
                </a:solidFill>
                <a:latin typeface="Arial"/>
                <a:cs typeface="Arial"/>
              </a:rPr>
              <a:t>victim’s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222222"/>
                </a:solidFill>
                <a:latin typeface="Arial"/>
                <a:cs typeface="Arial"/>
              </a:rPr>
              <a:t>browser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3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5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222222"/>
                </a:solidFill>
                <a:latin typeface="Arial"/>
                <a:cs typeface="Arial"/>
              </a:rPr>
              <a:t>generate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22222"/>
                </a:solidFill>
                <a:latin typeface="Arial"/>
                <a:cs typeface="Arial"/>
              </a:rPr>
              <a:t>requests 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222222"/>
                </a:solidFill>
                <a:latin typeface="Arial"/>
                <a:cs typeface="Arial"/>
              </a:rPr>
              <a:t>vulnerable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application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22222"/>
                </a:solidFill>
                <a:latin typeface="Arial"/>
                <a:cs typeface="Arial"/>
              </a:rPr>
              <a:t>thinks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222222"/>
                </a:solidFill>
                <a:latin typeface="Arial"/>
                <a:cs typeface="Arial"/>
              </a:rPr>
              <a:t>legitimate</a:t>
            </a:r>
            <a:r>
              <a:rPr sz="255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22222"/>
                </a:solidFill>
                <a:latin typeface="Arial"/>
                <a:cs typeface="Arial"/>
              </a:rPr>
              <a:t>requests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222222"/>
                </a:solidFill>
                <a:latin typeface="Arial"/>
                <a:cs typeface="Arial"/>
              </a:rPr>
              <a:t>from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5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222222"/>
                </a:solidFill>
                <a:latin typeface="Arial"/>
                <a:cs typeface="Arial"/>
              </a:rPr>
              <a:t>victim.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19" y="45178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CB46A-04B6-4A7B-837C-299E52F15C0A}"/>
              </a:ext>
            </a:extLst>
          </p:cNvPr>
          <p:cNvSpPr txBox="1"/>
          <p:nvPr/>
        </p:nvSpPr>
        <p:spPr>
          <a:xfrm>
            <a:off x="444500" y="15240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OSWAP TOP </a:t>
            </a:r>
            <a:r>
              <a:rPr lang="en-PH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765120"/>
            <a:ext cx="12111990" cy="6652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50" spc="142" baseline="-383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750" b="1" spc="50" dirty="0">
                <a:solidFill>
                  <a:srgbClr val="222222"/>
                </a:solidFill>
                <a:latin typeface="Arial"/>
                <a:cs typeface="Arial"/>
              </a:rPr>
              <a:t>A9-Using </a:t>
            </a:r>
            <a:r>
              <a:rPr sz="2750" b="1" spc="45" dirty="0">
                <a:solidFill>
                  <a:srgbClr val="222222"/>
                </a:solidFill>
                <a:latin typeface="Arial"/>
                <a:cs typeface="Arial"/>
              </a:rPr>
              <a:t>Components </a:t>
            </a:r>
            <a:r>
              <a:rPr sz="2750" b="1" spc="125" dirty="0">
                <a:solidFill>
                  <a:srgbClr val="222222"/>
                </a:solidFill>
                <a:latin typeface="Arial"/>
                <a:cs typeface="Arial"/>
              </a:rPr>
              <a:t>with </a:t>
            </a:r>
            <a:r>
              <a:rPr sz="2750" b="1" spc="85" dirty="0">
                <a:solidFill>
                  <a:srgbClr val="222222"/>
                </a:solidFill>
                <a:latin typeface="Arial"/>
                <a:cs typeface="Arial"/>
              </a:rPr>
              <a:t>Known</a:t>
            </a:r>
            <a:r>
              <a:rPr sz="2750" b="1" spc="-2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b="1" spc="45" dirty="0">
                <a:solidFill>
                  <a:srgbClr val="222222"/>
                </a:solidFill>
                <a:latin typeface="Arial"/>
                <a:cs typeface="Arial"/>
              </a:rPr>
              <a:t>Vulnerabilities</a:t>
            </a:r>
            <a:endParaRPr sz="2750">
              <a:latin typeface="Arial"/>
              <a:cs typeface="Arial"/>
            </a:endParaRPr>
          </a:p>
          <a:p>
            <a:pPr marL="825500" marR="381000" indent="-368300">
              <a:lnSpc>
                <a:spcPct val="114799"/>
              </a:lnSpc>
              <a:spcBef>
                <a:spcPts val="2105"/>
              </a:spcBef>
            </a:pPr>
            <a:r>
              <a:rPr sz="4350" spc="142" baseline="-383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Components, </a:t>
            </a:r>
            <a:r>
              <a:rPr sz="2750" spc="10" dirty="0">
                <a:solidFill>
                  <a:srgbClr val="222222"/>
                </a:solidFill>
                <a:latin typeface="Arial"/>
                <a:cs typeface="Arial"/>
              </a:rPr>
              <a:t>such 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750" spc="60" dirty="0">
                <a:solidFill>
                  <a:srgbClr val="222222"/>
                </a:solidFill>
                <a:latin typeface="Arial"/>
                <a:cs typeface="Arial"/>
              </a:rPr>
              <a:t>libraries, </a:t>
            </a:r>
            <a:r>
              <a:rPr sz="2750" spc="65" dirty="0">
                <a:solidFill>
                  <a:srgbClr val="222222"/>
                </a:solidFill>
                <a:latin typeface="Arial"/>
                <a:cs typeface="Arial"/>
              </a:rPr>
              <a:t>frameworks,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750" spc="114" dirty="0">
                <a:solidFill>
                  <a:srgbClr val="222222"/>
                </a:solidFill>
                <a:latin typeface="Arial"/>
                <a:cs typeface="Arial"/>
              </a:rPr>
              <a:t>other </a:t>
            </a:r>
            <a:r>
              <a:rPr sz="2750" spc="60" dirty="0">
                <a:solidFill>
                  <a:srgbClr val="222222"/>
                </a:solidFill>
                <a:latin typeface="Arial"/>
                <a:cs typeface="Arial"/>
              </a:rPr>
              <a:t>software 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modules, </a:t>
            </a:r>
            <a:r>
              <a:rPr sz="2750" spc="90" dirty="0">
                <a:solidFill>
                  <a:srgbClr val="222222"/>
                </a:solidFill>
                <a:latin typeface="Arial"/>
                <a:cs typeface="Arial"/>
              </a:rPr>
              <a:t>run </a:t>
            </a:r>
            <a:r>
              <a:rPr sz="2750" spc="130" dirty="0">
                <a:solidFill>
                  <a:srgbClr val="222222"/>
                </a:solidFill>
                <a:latin typeface="Arial"/>
                <a:cs typeface="Arial"/>
              </a:rPr>
              <a:t>with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750" spc="20" dirty="0">
                <a:solidFill>
                  <a:srgbClr val="222222"/>
                </a:solidFill>
                <a:latin typeface="Arial"/>
                <a:cs typeface="Arial"/>
              </a:rPr>
              <a:t>same </a:t>
            </a:r>
            <a:r>
              <a:rPr sz="2750" spc="90" dirty="0">
                <a:solidFill>
                  <a:srgbClr val="222222"/>
                </a:solidFill>
                <a:latin typeface="Arial"/>
                <a:cs typeface="Arial"/>
              </a:rPr>
              <a:t>privileges 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as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2750" spc="90" dirty="0">
                <a:solidFill>
                  <a:srgbClr val="222222"/>
                </a:solidFill>
                <a:latin typeface="Arial"/>
                <a:cs typeface="Arial"/>
              </a:rPr>
              <a:t>application. </a:t>
            </a:r>
            <a:r>
              <a:rPr sz="2750" spc="45" dirty="0">
                <a:solidFill>
                  <a:srgbClr val="222222"/>
                </a:solidFill>
                <a:latin typeface="Arial"/>
                <a:cs typeface="Arial"/>
              </a:rPr>
              <a:t>If </a:t>
            </a:r>
            <a:r>
              <a:rPr sz="2750" spc="-20" dirty="0">
                <a:solidFill>
                  <a:srgbClr val="222222"/>
                </a:solidFill>
                <a:latin typeface="Arial"/>
                <a:cs typeface="Arial"/>
              </a:rPr>
              <a:t>a 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vulnerable </a:t>
            </a:r>
            <a:r>
              <a:rPr sz="2750" spc="130" dirty="0">
                <a:solidFill>
                  <a:srgbClr val="222222"/>
                </a:solidFill>
                <a:latin typeface="Arial"/>
                <a:cs typeface="Arial"/>
              </a:rPr>
              <a:t>component </a:t>
            </a:r>
            <a:r>
              <a:rPr sz="2750" spc="-15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2750" spc="110" dirty="0">
                <a:solidFill>
                  <a:srgbClr val="222222"/>
                </a:solidFill>
                <a:latin typeface="Arial"/>
                <a:cs typeface="Arial"/>
              </a:rPr>
              <a:t>exploited, </a:t>
            </a:r>
            <a:r>
              <a:rPr sz="2750" spc="10" dirty="0">
                <a:solidFill>
                  <a:srgbClr val="222222"/>
                </a:solidFill>
                <a:latin typeface="Arial"/>
                <a:cs typeface="Arial"/>
              </a:rPr>
              <a:t>such </a:t>
            </a:r>
            <a:r>
              <a:rPr sz="2750" spc="35" dirty="0">
                <a:solidFill>
                  <a:srgbClr val="222222"/>
                </a:solidFill>
                <a:latin typeface="Arial"/>
                <a:cs typeface="Arial"/>
              </a:rPr>
              <a:t>an </a:t>
            </a:r>
            <a:r>
              <a:rPr sz="2750" spc="45" dirty="0">
                <a:solidFill>
                  <a:srgbClr val="222222"/>
                </a:solidFill>
                <a:latin typeface="Arial"/>
                <a:cs typeface="Arial"/>
              </a:rPr>
              <a:t>attack </a:t>
            </a:r>
            <a:r>
              <a:rPr sz="2750" spc="25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2750" spc="70" dirty="0">
                <a:solidFill>
                  <a:srgbClr val="222222"/>
                </a:solidFill>
                <a:latin typeface="Arial"/>
                <a:cs typeface="Arial"/>
              </a:rPr>
              <a:t>facilitate  </a:t>
            </a:r>
            <a:r>
              <a:rPr sz="2750" spc="35" dirty="0">
                <a:solidFill>
                  <a:srgbClr val="222222"/>
                </a:solidFill>
                <a:latin typeface="Arial"/>
                <a:cs typeface="Arial"/>
              </a:rPr>
              <a:t>serious </a:t>
            </a:r>
            <a:r>
              <a:rPr sz="2750" spc="80" dirty="0">
                <a:solidFill>
                  <a:srgbClr val="222222"/>
                </a:solidFill>
                <a:latin typeface="Arial"/>
                <a:cs typeface="Arial"/>
              </a:rPr>
              <a:t>data </a:t>
            </a:r>
            <a:r>
              <a:rPr sz="2750" dirty="0">
                <a:solidFill>
                  <a:srgbClr val="222222"/>
                </a:solidFill>
                <a:latin typeface="Arial"/>
                <a:cs typeface="Arial"/>
              </a:rPr>
              <a:t>loss </a:t>
            </a:r>
            <a:r>
              <a:rPr sz="2750" spc="13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2750" spc="35" dirty="0">
                <a:solidFill>
                  <a:srgbClr val="222222"/>
                </a:solidFill>
                <a:latin typeface="Arial"/>
                <a:cs typeface="Arial"/>
              </a:rPr>
              <a:t>server </a:t>
            </a:r>
            <a:r>
              <a:rPr sz="2750" spc="45" dirty="0">
                <a:solidFill>
                  <a:srgbClr val="222222"/>
                </a:solidFill>
                <a:latin typeface="Arial"/>
                <a:cs typeface="Arial"/>
              </a:rPr>
              <a:t>takeover. </a:t>
            </a:r>
            <a:r>
              <a:rPr sz="2750" spc="95" dirty="0">
                <a:solidFill>
                  <a:srgbClr val="222222"/>
                </a:solidFill>
                <a:latin typeface="Arial"/>
                <a:cs typeface="Arial"/>
              </a:rPr>
              <a:t>Applications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750" spc="-45" dirty="0">
                <a:solidFill>
                  <a:srgbClr val="222222"/>
                </a:solidFill>
                <a:latin typeface="Arial"/>
                <a:cs typeface="Arial"/>
              </a:rPr>
              <a:t>APIs </a:t>
            </a:r>
            <a:r>
              <a:rPr sz="2750" spc="75" dirty="0">
                <a:solidFill>
                  <a:srgbClr val="222222"/>
                </a:solidFill>
                <a:latin typeface="Arial"/>
                <a:cs typeface="Arial"/>
              </a:rPr>
              <a:t>using  </a:t>
            </a:r>
            <a:r>
              <a:rPr sz="2750" spc="100" dirty="0">
                <a:solidFill>
                  <a:srgbClr val="222222"/>
                </a:solidFill>
                <a:latin typeface="Arial"/>
                <a:cs typeface="Arial"/>
              </a:rPr>
              <a:t>components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3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20" dirty="0">
                <a:solidFill>
                  <a:srgbClr val="222222"/>
                </a:solidFill>
                <a:latin typeface="Arial"/>
                <a:cs typeface="Arial"/>
              </a:rPr>
              <a:t>known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0" dirty="0">
                <a:solidFill>
                  <a:srgbClr val="222222"/>
                </a:solidFill>
                <a:latin typeface="Arial"/>
                <a:cs typeface="Arial"/>
              </a:rPr>
              <a:t>vulnerabilities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222222"/>
                </a:solidFill>
                <a:latin typeface="Arial"/>
                <a:cs typeface="Arial"/>
              </a:rPr>
              <a:t>may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14" dirty="0">
                <a:solidFill>
                  <a:srgbClr val="222222"/>
                </a:solidFill>
                <a:latin typeface="Arial"/>
                <a:cs typeface="Arial"/>
              </a:rPr>
              <a:t>undermine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application  </a:t>
            </a:r>
            <a:r>
              <a:rPr sz="2750" spc="45" dirty="0">
                <a:solidFill>
                  <a:srgbClr val="222222"/>
                </a:solidFill>
                <a:latin typeface="Arial"/>
                <a:cs typeface="Arial"/>
              </a:rPr>
              <a:t>defenses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90" dirty="0">
                <a:solidFill>
                  <a:srgbClr val="222222"/>
                </a:solidFill>
                <a:latin typeface="Arial"/>
                <a:cs typeface="Arial"/>
              </a:rPr>
              <a:t>enable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45" dirty="0">
                <a:solidFill>
                  <a:srgbClr val="222222"/>
                </a:solidFill>
                <a:latin typeface="Arial"/>
                <a:cs typeface="Arial"/>
              </a:rPr>
              <a:t>various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5" dirty="0">
                <a:solidFill>
                  <a:srgbClr val="222222"/>
                </a:solidFill>
                <a:latin typeface="Arial"/>
                <a:cs typeface="Arial"/>
              </a:rPr>
              <a:t>attacks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222222"/>
                </a:solidFill>
                <a:latin typeface="Arial"/>
                <a:cs typeface="Arial"/>
              </a:rPr>
              <a:t>impacts.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0"/>
              </a:spcBef>
            </a:pPr>
            <a:r>
              <a:rPr sz="4350" spc="142" baseline="-383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750" b="1" spc="95" dirty="0">
                <a:solidFill>
                  <a:srgbClr val="222222"/>
                </a:solidFill>
                <a:latin typeface="Arial"/>
                <a:cs typeface="Arial"/>
              </a:rPr>
              <a:t>A10-Underprotected</a:t>
            </a:r>
            <a:r>
              <a:rPr sz="2750" b="1" spc="20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b="1" spc="-25" dirty="0">
                <a:solidFill>
                  <a:srgbClr val="222222"/>
                </a:solidFill>
                <a:latin typeface="Arial"/>
                <a:cs typeface="Arial"/>
              </a:rPr>
              <a:t>APIs</a:t>
            </a:r>
            <a:endParaRPr sz="2750">
              <a:latin typeface="Arial"/>
              <a:cs typeface="Arial"/>
            </a:endParaRPr>
          </a:p>
          <a:p>
            <a:pPr marL="825500" marR="5080" indent="-368300">
              <a:lnSpc>
                <a:spcPct val="114599"/>
              </a:lnSpc>
              <a:spcBef>
                <a:spcPts val="2115"/>
              </a:spcBef>
            </a:pPr>
            <a:r>
              <a:rPr sz="4350" spc="142" baseline="-3831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2750" spc="145" dirty="0">
                <a:solidFill>
                  <a:srgbClr val="222222"/>
                </a:solidFill>
                <a:latin typeface="Arial"/>
                <a:cs typeface="Arial"/>
              </a:rPr>
              <a:t>Modern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applications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often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involve </a:t>
            </a:r>
            <a:r>
              <a:rPr sz="2750" spc="75" dirty="0">
                <a:solidFill>
                  <a:srgbClr val="222222"/>
                </a:solidFill>
                <a:latin typeface="Arial"/>
                <a:cs typeface="Arial"/>
              </a:rPr>
              <a:t>rich </a:t>
            </a:r>
            <a:r>
              <a:rPr sz="2750" spc="90" dirty="0">
                <a:solidFill>
                  <a:srgbClr val="222222"/>
                </a:solidFill>
                <a:latin typeface="Arial"/>
                <a:cs typeface="Arial"/>
              </a:rPr>
              <a:t>client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applications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750" spc="-45" dirty="0">
                <a:solidFill>
                  <a:srgbClr val="222222"/>
                </a:solidFill>
                <a:latin typeface="Arial"/>
                <a:cs typeface="Arial"/>
              </a:rPr>
              <a:t>APIs,  </a:t>
            </a:r>
            <a:r>
              <a:rPr sz="2750" spc="10" dirty="0">
                <a:solidFill>
                  <a:srgbClr val="222222"/>
                </a:solidFill>
                <a:latin typeface="Arial"/>
                <a:cs typeface="Arial"/>
              </a:rPr>
              <a:t>such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-80" dirty="0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sz="275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30" dirty="0">
                <a:solidFill>
                  <a:srgbClr val="222222"/>
                </a:solidFill>
                <a:latin typeface="Arial"/>
                <a:cs typeface="Arial"/>
              </a:rPr>
              <a:t>JavaScript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90" dirty="0">
                <a:solidFill>
                  <a:srgbClr val="222222"/>
                </a:solidFill>
                <a:latin typeface="Arial"/>
                <a:cs typeface="Arial"/>
              </a:rPr>
              <a:t>browser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222222"/>
                </a:solidFill>
                <a:latin typeface="Arial"/>
                <a:cs typeface="Arial"/>
              </a:rPr>
              <a:t>mobile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222222"/>
                </a:solidFill>
                <a:latin typeface="Arial"/>
                <a:cs typeface="Arial"/>
              </a:rPr>
              <a:t>apps,</a:t>
            </a:r>
            <a:r>
              <a:rPr sz="275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0" dirty="0">
                <a:solidFill>
                  <a:srgbClr val="222222"/>
                </a:solidFill>
                <a:latin typeface="Arial"/>
                <a:cs typeface="Arial"/>
              </a:rPr>
              <a:t>connect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6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750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35" dirty="0">
                <a:solidFill>
                  <a:srgbClr val="222222"/>
                </a:solidFill>
                <a:latin typeface="Arial"/>
                <a:cs typeface="Arial"/>
              </a:rPr>
              <a:t>an  </a:t>
            </a:r>
            <a:r>
              <a:rPr sz="2750" spc="-15" dirty="0">
                <a:solidFill>
                  <a:srgbClr val="222222"/>
                </a:solidFill>
                <a:latin typeface="Arial"/>
                <a:cs typeface="Arial"/>
              </a:rPr>
              <a:t>API </a:t>
            </a:r>
            <a:r>
              <a:rPr sz="2750" spc="13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2750" spc="70" dirty="0">
                <a:solidFill>
                  <a:srgbClr val="222222"/>
                </a:solidFill>
                <a:latin typeface="Arial"/>
                <a:cs typeface="Arial"/>
              </a:rPr>
              <a:t>some </a:t>
            </a:r>
            <a:r>
              <a:rPr sz="2750" spc="130" dirty="0">
                <a:solidFill>
                  <a:srgbClr val="222222"/>
                </a:solidFill>
                <a:latin typeface="Arial"/>
                <a:cs typeface="Arial"/>
              </a:rPr>
              <a:t>kind </a:t>
            </a:r>
            <a:r>
              <a:rPr sz="2750" spc="25" dirty="0">
                <a:solidFill>
                  <a:srgbClr val="222222"/>
                </a:solidFill>
                <a:latin typeface="Arial"/>
                <a:cs typeface="Arial"/>
              </a:rPr>
              <a:t>(SOAP/XML, </a:t>
            </a:r>
            <a:r>
              <a:rPr sz="2750" spc="-45" dirty="0">
                <a:solidFill>
                  <a:srgbClr val="222222"/>
                </a:solidFill>
                <a:latin typeface="Arial"/>
                <a:cs typeface="Arial"/>
              </a:rPr>
              <a:t>REST/JSON, </a:t>
            </a:r>
            <a:r>
              <a:rPr sz="2750" spc="-130" dirty="0">
                <a:solidFill>
                  <a:srgbClr val="222222"/>
                </a:solidFill>
                <a:latin typeface="Arial"/>
                <a:cs typeface="Arial"/>
              </a:rPr>
              <a:t>RPC, </a:t>
            </a:r>
            <a:r>
              <a:rPr sz="2750" spc="-50" dirty="0">
                <a:solidFill>
                  <a:srgbClr val="222222"/>
                </a:solidFill>
                <a:latin typeface="Arial"/>
                <a:cs typeface="Arial"/>
              </a:rPr>
              <a:t>GWT, </a:t>
            </a:r>
            <a:r>
              <a:rPr sz="2750" spc="15" dirty="0">
                <a:solidFill>
                  <a:srgbClr val="222222"/>
                </a:solidFill>
                <a:latin typeface="Arial"/>
                <a:cs typeface="Arial"/>
              </a:rPr>
              <a:t>etc.). </a:t>
            </a:r>
            <a:r>
              <a:rPr sz="2750" spc="-15" dirty="0">
                <a:solidFill>
                  <a:srgbClr val="222222"/>
                </a:solidFill>
                <a:latin typeface="Arial"/>
                <a:cs typeface="Arial"/>
              </a:rPr>
              <a:t>These  </a:t>
            </a:r>
            <a:r>
              <a:rPr sz="2750" spc="-45" dirty="0">
                <a:solidFill>
                  <a:srgbClr val="222222"/>
                </a:solidFill>
                <a:latin typeface="Arial"/>
                <a:cs typeface="Arial"/>
              </a:rPr>
              <a:t>APIs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25" dirty="0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often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20" dirty="0">
                <a:solidFill>
                  <a:srgbClr val="222222"/>
                </a:solidFill>
                <a:latin typeface="Arial"/>
                <a:cs typeface="Arial"/>
              </a:rPr>
              <a:t>unprotected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222222"/>
                </a:solidFill>
                <a:latin typeface="Arial"/>
                <a:cs typeface="Arial"/>
              </a:rPr>
              <a:t>contain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75" dirty="0">
                <a:solidFill>
                  <a:srgbClr val="222222"/>
                </a:solidFill>
                <a:latin typeface="Arial"/>
                <a:cs typeface="Arial"/>
              </a:rPr>
              <a:t>numerous</a:t>
            </a:r>
            <a:r>
              <a:rPr sz="275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750" spc="70" dirty="0">
                <a:solidFill>
                  <a:srgbClr val="222222"/>
                </a:solidFill>
                <a:latin typeface="Arial"/>
                <a:cs typeface="Arial"/>
              </a:rPr>
              <a:t>vulnerabilities.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19" y="45178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1F844-9230-4F35-9A6E-4C4EF32F1D08}"/>
              </a:ext>
            </a:extLst>
          </p:cNvPr>
          <p:cNvSpPr txBox="1"/>
          <p:nvPr/>
        </p:nvSpPr>
        <p:spPr>
          <a:xfrm>
            <a:off x="426830" y="1331486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OSWAP TOP </a:t>
            </a:r>
            <a:r>
              <a:rPr lang="en-PH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4838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</a:rPr>
              <a:t>LANGUAGE 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57881"/>
            <a:ext cx="12092305" cy="650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75" spc="165" baseline="-512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b="1" spc="114" dirty="0">
                <a:solidFill>
                  <a:srgbClr val="222222"/>
                </a:solidFill>
                <a:latin typeface="Arial"/>
                <a:cs typeface="Arial"/>
              </a:rPr>
              <a:t>Weak</a:t>
            </a:r>
            <a:r>
              <a:rPr sz="3100" b="1" spc="229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b="1" spc="100" dirty="0">
                <a:solidFill>
                  <a:srgbClr val="222222"/>
                </a:solidFill>
                <a:latin typeface="Arial"/>
                <a:cs typeface="Arial"/>
              </a:rPr>
              <a:t>typing</a:t>
            </a:r>
            <a:endParaRPr sz="3100">
              <a:latin typeface="Arial"/>
              <a:cs typeface="Arial"/>
            </a:endParaRPr>
          </a:p>
          <a:p>
            <a:pPr marL="863600" marR="71120" indent="-406400">
              <a:lnSpc>
                <a:spcPct val="112400"/>
              </a:lnSpc>
              <a:spcBef>
                <a:spcPts val="2315"/>
              </a:spcBef>
            </a:pPr>
            <a:r>
              <a:rPr sz="4875" spc="165" baseline="-5128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100" spc="-125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3100" spc="-20" dirty="0">
                <a:solidFill>
                  <a:srgbClr val="222222"/>
                </a:solidFill>
                <a:latin typeface="Arial"/>
                <a:cs typeface="Arial"/>
              </a:rPr>
              <a:t>is </a:t>
            </a:r>
            <a:r>
              <a:rPr sz="3100" spc="70" dirty="0">
                <a:solidFill>
                  <a:srgbClr val="222222"/>
                </a:solidFill>
                <a:latin typeface="Arial"/>
                <a:cs typeface="Arial"/>
              </a:rPr>
              <a:t>weakly </a:t>
            </a:r>
            <a:r>
              <a:rPr sz="3100" spc="120" dirty="0">
                <a:solidFill>
                  <a:srgbClr val="222222"/>
                </a:solidFill>
                <a:latin typeface="Arial"/>
                <a:cs typeface="Arial"/>
              </a:rPr>
              <a:t>typed, </a:t>
            </a:r>
            <a:r>
              <a:rPr sz="3100" spc="100" dirty="0">
                <a:solidFill>
                  <a:srgbClr val="222222"/>
                </a:solidFill>
                <a:latin typeface="Arial"/>
                <a:cs typeface="Arial"/>
              </a:rPr>
              <a:t>which </a:t>
            </a:r>
            <a:r>
              <a:rPr sz="3100" spc="25" dirty="0">
                <a:solidFill>
                  <a:srgbClr val="222222"/>
                </a:solidFill>
                <a:latin typeface="Arial"/>
                <a:cs typeface="Arial"/>
              </a:rPr>
              <a:t>means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it </a:t>
            </a:r>
            <a:r>
              <a:rPr sz="3100" spc="135" dirty="0">
                <a:solidFill>
                  <a:srgbClr val="222222"/>
                </a:solidFill>
                <a:latin typeface="Arial"/>
                <a:cs typeface="Arial"/>
              </a:rPr>
              <a:t>will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automatically 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convert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31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30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incorrect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30" dirty="0">
                <a:solidFill>
                  <a:srgbClr val="222222"/>
                </a:solidFill>
                <a:latin typeface="Arial"/>
                <a:cs typeface="Arial"/>
              </a:rPr>
              <a:t>type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into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expected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type.</a:t>
            </a:r>
            <a:r>
              <a:rPr sz="3100" spc="-2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-30" dirty="0">
                <a:solidFill>
                  <a:srgbClr val="222222"/>
                </a:solidFill>
                <a:latin typeface="Arial"/>
                <a:cs typeface="Arial"/>
              </a:rPr>
              <a:t>This  </a:t>
            </a:r>
            <a:r>
              <a:rPr sz="3100" spc="65" dirty="0">
                <a:solidFill>
                  <a:srgbClr val="222222"/>
                </a:solidFill>
                <a:latin typeface="Arial"/>
                <a:cs typeface="Arial"/>
              </a:rPr>
              <a:t>feature</a:t>
            </a:r>
            <a:r>
              <a:rPr sz="31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55" dirty="0">
                <a:solidFill>
                  <a:srgbClr val="222222"/>
                </a:solidFill>
                <a:latin typeface="Arial"/>
                <a:cs typeface="Arial"/>
              </a:rPr>
              <a:t>very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4" dirty="0">
                <a:solidFill>
                  <a:srgbClr val="222222"/>
                </a:solidFill>
                <a:latin typeface="Arial"/>
                <a:cs typeface="Arial"/>
              </a:rPr>
              <a:t>often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222222"/>
                </a:solidFill>
                <a:latin typeface="Arial"/>
                <a:cs typeface="Arial"/>
              </a:rPr>
              <a:t>masks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55" dirty="0">
                <a:solidFill>
                  <a:srgbClr val="222222"/>
                </a:solidFill>
                <a:latin typeface="Arial"/>
                <a:cs typeface="Arial"/>
              </a:rPr>
              <a:t>errors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25" dirty="0">
                <a:solidFill>
                  <a:srgbClr val="222222"/>
                </a:solidFill>
                <a:latin typeface="Arial"/>
                <a:cs typeface="Arial"/>
              </a:rPr>
              <a:t>developer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injections 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31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05" dirty="0">
                <a:solidFill>
                  <a:srgbClr val="222222"/>
                </a:solidFill>
                <a:latin typeface="Arial"/>
                <a:cs typeface="Arial"/>
              </a:rPr>
              <a:t>unexpected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55" dirty="0">
                <a:solidFill>
                  <a:srgbClr val="222222"/>
                </a:solidFill>
                <a:latin typeface="Arial"/>
                <a:cs typeface="Arial"/>
              </a:rPr>
              <a:t>data,</a:t>
            </a:r>
            <a:r>
              <a:rPr sz="3100" spc="-1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25" dirty="0">
                <a:solidFill>
                  <a:srgbClr val="222222"/>
                </a:solidFill>
                <a:latin typeface="Arial"/>
                <a:cs typeface="Arial"/>
              </a:rPr>
              <a:t>leading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75" dirty="0">
                <a:solidFill>
                  <a:srgbClr val="222222"/>
                </a:solidFill>
                <a:latin typeface="Arial"/>
                <a:cs typeface="Arial"/>
              </a:rPr>
              <a:t>vulnerabilities.</a:t>
            </a:r>
            <a:endParaRPr sz="3100">
              <a:latin typeface="Arial"/>
              <a:cs typeface="Arial"/>
            </a:endParaRPr>
          </a:p>
          <a:p>
            <a:pPr marL="863600" marR="5080" indent="-406400">
              <a:lnSpc>
                <a:spcPct val="112599"/>
              </a:lnSpc>
              <a:spcBef>
                <a:spcPts val="2440"/>
              </a:spcBef>
            </a:pPr>
            <a:r>
              <a:rPr sz="4875" spc="165" baseline="-5128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875" spc="644" baseline="-5128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100" spc="-95" dirty="0">
                <a:solidFill>
                  <a:srgbClr val="222222"/>
                </a:solidFill>
                <a:latin typeface="Arial"/>
                <a:cs typeface="Arial"/>
              </a:rPr>
              <a:t>Try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222222"/>
                </a:solidFill>
                <a:latin typeface="Arial"/>
                <a:cs typeface="Arial"/>
              </a:rPr>
              <a:t>use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75" dirty="0">
                <a:solidFill>
                  <a:srgbClr val="222222"/>
                </a:solidFill>
                <a:latin typeface="Arial"/>
                <a:cs typeface="Arial"/>
              </a:rPr>
              <a:t>functions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operators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22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22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sz="3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35" dirty="0">
                <a:solidFill>
                  <a:srgbClr val="222222"/>
                </a:solidFill>
                <a:latin typeface="Arial"/>
                <a:cs typeface="Arial"/>
              </a:rPr>
              <a:t>implicit</a:t>
            </a:r>
            <a:r>
              <a:rPr sz="3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130" dirty="0">
                <a:solidFill>
                  <a:srgbClr val="222222"/>
                </a:solidFill>
                <a:latin typeface="Arial"/>
                <a:cs typeface="Arial"/>
              </a:rPr>
              <a:t>type  </a:t>
            </a:r>
            <a:r>
              <a:rPr sz="3100" spc="50" dirty="0">
                <a:solidFill>
                  <a:srgbClr val="222222"/>
                </a:solidFill>
                <a:latin typeface="Arial"/>
                <a:cs typeface="Arial"/>
              </a:rPr>
              <a:t>conversions </a:t>
            </a:r>
            <a:r>
              <a:rPr sz="3100" spc="35" dirty="0">
                <a:solidFill>
                  <a:srgbClr val="222222"/>
                </a:solidFill>
                <a:latin typeface="Arial"/>
                <a:cs typeface="Arial"/>
              </a:rPr>
              <a:t>(e.g. </a:t>
            </a:r>
            <a:r>
              <a:rPr sz="3100" spc="270" dirty="0">
                <a:solidFill>
                  <a:srgbClr val="222222"/>
                </a:solidFill>
                <a:latin typeface="Arial"/>
                <a:cs typeface="Arial"/>
              </a:rPr>
              <a:t>===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==).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Not </a:t>
            </a:r>
            <a:r>
              <a:rPr sz="3100" spc="70" dirty="0">
                <a:solidFill>
                  <a:srgbClr val="222222"/>
                </a:solidFill>
                <a:latin typeface="Arial"/>
                <a:cs typeface="Arial"/>
              </a:rPr>
              <a:t>all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operators </a:t>
            </a:r>
            <a:r>
              <a:rPr sz="3100" spc="40" dirty="0">
                <a:solidFill>
                  <a:srgbClr val="222222"/>
                </a:solidFill>
                <a:latin typeface="Arial"/>
                <a:cs typeface="Arial"/>
              </a:rPr>
              <a:t>have  </a:t>
            </a:r>
            <a:r>
              <a:rPr sz="3100" spc="65" dirty="0">
                <a:solidFill>
                  <a:srgbClr val="222222"/>
                </a:solidFill>
                <a:latin typeface="Arial"/>
                <a:cs typeface="Arial"/>
              </a:rPr>
              <a:t>strict </a:t>
            </a:r>
            <a:r>
              <a:rPr sz="3100" spc="30" dirty="0">
                <a:solidFill>
                  <a:srgbClr val="222222"/>
                </a:solidFill>
                <a:latin typeface="Arial"/>
                <a:cs typeface="Arial"/>
              </a:rPr>
              <a:t>versions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(for </a:t>
            </a:r>
            <a:r>
              <a:rPr sz="3100" spc="95" dirty="0">
                <a:solidFill>
                  <a:srgbClr val="222222"/>
                </a:solidFill>
                <a:latin typeface="Arial"/>
                <a:cs typeface="Arial"/>
              </a:rPr>
              <a:t>example </a:t>
            </a:r>
            <a:r>
              <a:rPr sz="3100" spc="85" dirty="0">
                <a:solidFill>
                  <a:srgbClr val="222222"/>
                </a:solidFill>
                <a:latin typeface="Arial"/>
                <a:cs typeface="Arial"/>
              </a:rPr>
              <a:t>greater </a:t>
            </a:r>
            <a:r>
              <a:rPr sz="3100" spc="80" dirty="0">
                <a:solidFill>
                  <a:srgbClr val="222222"/>
                </a:solidFill>
                <a:latin typeface="Arial"/>
                <a:cs typeface="Arial"/>
              </a:rPr>
              <a:t>than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100" spc="-35" dirty="0">
                <a:solidFill>
                  <a:srgbClr val="222222"/>
                </a:solidFill>
                <a:latin typeface="Arial"/>
                <a:cs typeface="Arial"/>
              </a:rPr>
              <a:t>less </a:t>
            </a:r>
            <a:r>
              <a:rPr sz="3100" spc="40" dirty="0">
                <a:solidFill>
                  <a:srgbClr val="222222"/>
                </a:solidFill>
                <a:latin typeface="Arial"/>
                <a:cs typeface="Arial"/>
              </a:rPr>
              <a:t>than), </a:t>
            </a:r>
            <a:r>
              <a:rPr sz="3100" spc="110" dirty="0">
                <a:solidFill>
                  <a:srgbClr val="222222"/>
                </a:solidFill>
                <a:latin typeface="Arial"/>
                <a:cs typeface="Arial"/>
              </a:rPr>
              <a:t>and  </a:t>
            </a:r>
            <a:r>
              <a:rPr sz="3100" spc="70" dirty="0">
                <a:solidFill>
                  <a:srgbClr val="222222"/>
                </a:solidFill>
                <a:latin typeface="Arial"/>
                <a:cs typeface="Arial"/>
              </a:rPr>
              <a:t>many </a:t>
            </a:r>
            <a:r>
              <a:rPr sz="3100" spc="120" dirty="0">
                <a:solidFill>
                  <a:srgbClr val="222222"/>
                </a:solidFill>
                <a:latin typeface="Arial"/>
                <a:cs typeface="Arial"/>
              </a:rPr>
              <a:t>built-in </a:t>
            </a:r>
            <a:r>
              <a:rPr sz="3100" spc="75" dirty="0">
                <a:solidFill>
                  <a:srgbClr val="222222"/>
                </a:solidFill>
                <a:latin typeface="Arial"/>
                <a:cs typeface="Arial"/>
              </a:rPr>
              <a:t>functions </a:t>
            </a:r>
            <a:r>
              <a:rPr sz="3100" spc="60" dirty="0">
                <a:solidFill>
                  <a:srgbClr val="222222"/>
                </a:solidFill>
                <a:latin typeface="Arial"/>
                <a:cs typeface="Arial"/>
              </a:rPr>
              <a:t>(like </a:t>
            </a:r>
            <a:r>
              <a:rPr sz="3100" spc="5" dirty="0">
                <a:solidFill>
                  <a:srgbClr val="2489BF"/>
                </a:solidFill>
                <a:latin typeface="Courier New"/>
                <a:cs typeface="Courier New"/>
              </a:rPr>
              <a:t>in_array</a:t>
            </a:r>
            <a:r>
              <a:rPr sz="3100" spc="5" dirty="0">
                <a:solidFill>
                  <a:srgbClr val="222222"/>
                </a:solidFill>
                <a:latin typeface="Arial"/>
                <a:cs typeface="Arial"/>
              </a:rPr>
              <a:t>) </a:t>
            </a:r>
            <a:r>
              <a:rPr sz="3100" dirty="0">
                <a:solidFill>
                  <a:srgbClr val="222222"/>
                </a:solidFill>
                <a:latin typeface="Arial"/>
                <a:cs typeface="Arial"/>
              </a:rPr>
              <a:t>use </a:t>
            </a:r>
            <a:r>
              <a:rPr sz="3100" spc="70" dirty="0">
                <a:solidFill>
                  <a:srgbClr val="222222"/>
                </a:solidFill>
                <a:latin typeface="Arial"/>
                <a:cs typeface="Arial"/>
              </a:rPr>
              <a:t>weakly </a:t>
            </a:r>
            <a:r>
              <a:rPr sz="3100" spc="155" dirty="0">
                <a:solidFill>
                  <a:srgbClr val="222222"/>
                </a:solidFill>
                <a:latin typeface="Arial"/>
                <a:cs typeface="Arial"/>
              </a:rPr>
              <a:t>typed 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comparison </a:t>
            </a:r>
            <a:r>
              <a:rPr sz="3100" spc="75" dirty="0">
                <a:solidFill>
                  <a:srgbClr val="222222"/>
                </a:solidFill>
                <a:latin typeface="Arial"/>
                <a:cs typeface="Arial"/>
              </a:rPr>
              <a:t>functions </a:t>
            </a:r>
            <a:r>
              <a:rPr sz="3100" spc="145" dirty="0">
                <a:solidFill>
                  <a:srgbClr val="222222"/>
                </a:solidFill>
                <a:latin typeface="Arial"/>
                <a:cs typeface="Arial"/>
              </a:rPr>
              <a:t>by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default, </a:t>
            </a:r>
            <a:r>
              <a:rPr sz="3100" spc="120" dirty="0">
                <a:solidFill>
                  <a:srgbClr val="222222"/>
                </a:solidFill>
                <a:latin typeface="Arial"/>
                <a:cs typeface="Arial"/>
              </a:rPr>
              <a:t>making </a:t>
            </a:r>
            <a:r>
              <a:rPr sz="3100" spc="140" dirty="0">
                <a:solidFill>
                  <a:srgbClr val="222222"/>
                </a:solidFill>
                <a:latin typeface="Arial"/>
                <a:cs typeface="Arial"/>
              </a:rPr>
              <a:t>it </a:t>
            </a:r>
            <a:r>
              <a:rPr sz="3100" spc="114" dirty="0">
                <a:solidFill>
                  <a:srgbClr val="222222"/>
                </a:solidFill>
                <a:latin typeface="Arial"/>
                <a:cs typeface="Arial"/>
              </a:rPr>
              <a:t>difficult </a:t>
            </a:r>
            <a:r>
              <a:rPr sz="3100" spc="17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100" spc="125" dirty="0">
                <a:solidFill>
                  <a:srgbClr val="222222"/>
                </a:solidFill>
                <a:latin typeface="Arial"/>
                <a:cs typeface="Arial"/>
              </a:rPr>
              <a:t>write  </a:t>
            </a:r>
            <a:r>
              <a:rPr sz="3100" spc="75" dirty="0">
                <a:solidFill>
                  <a:srgbClr val="222222"/>
                </a:solidFill>
                <a:latin typeface="Arial"/>
                <a:cs typeface="Arial"/>
              </a:rPr>
              <a:t>correct</a:t>
            </a:r>
            <a:r>
              <a:rPr sz="310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100" spc="90" dirty="0">
                <a:solidFill>
                  <a:srgbClr val="222222"/>
                </a:solidFill>
                <a:latin typeface="Arial"/>
                <a:cs typeface="Arial"/>
              </a:rPr>
              <a:t>code.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19" y="45178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6057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LANGUAGE</a:t>
            </a:r>
            <a:r>
              <a:rPr spc="-500" dirty="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65145"/>
            <a:ext cx="12042775" cy="6372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00" spc="165" baseline="-326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250" b="1" dirty="0">
                <a:solidFill>
                  <a:srgbClr val="222222"/>
                </a:solidFill>
                <a:latin typeface="Arial"/>
                <a:cs typeface="Arial"/>
              </a:rPr>
              <a:t>Exceptions </a:t>
            </a:r>
            <a:r>
              <a:rPr sz="3250" b="1" spc="7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250" b="1" spc="45" dirty="0">
                <a:solidFill>
                  <a:srgbClr val="222222"/>
                </a:solidFill>
                <a:latin typeface="Arial"/>
                <a:cs typeface="Arial"/>
              </a:rPr>
              <a:t>error</a:t>
            </a:r>
            <a:r>
              <a:rPr sz="3250" b="1" spc="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b="1" spc="70" dirty="0">
                <a:solidFill>
                  <a:srgbClr val="222222"/>
                </a:solidFill>
                <a:latin typeface="Arial"/>
                <a:cs typeface="Arial"/>
              </a:rPr>
              <a:t>handling</a:t>
            </a:r>
            <a:endParaRPr sz="3250" dirty="0">
              <a:latin typeface="Arial"/>
              <a:cs typeface="Arial"/>
            </a:endParaRPr>
          </a:p>
          <a:p>
            <a:pPr marL="889000" marR="5080" indent="-431800" algn="just">
              <a:lnSpc>
                <a:spcPct val="114700"/>
              </a:lnSpc>
              <a:spcBef>
                <a:spcPts val="2520"/>
              </a:spcBef>
            </a:pPr>
            <a:r>
              <a:rPr sz="5100" spc="165" baseline="-3267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5100" spc="750" baseline="-3267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250" spc="105" dirty="0">
                <a:solidFill>
                  <a:srgbClr val="222222"/>
                </a:solidFill>
                <a:latin typeface="Arial"/>
                <a:cs typeface="Arial"/>
              </a:rPr>
              <a:t>Almost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70" dirty="0">
                <a:solidFill>
                  <a:srgbClr val="222222"/>
                </a:solidFill>
                <a:latin typeface="Arial"/>
                <a:cs typeface="Arial"/>
              </a:rPr>
              <a:t>all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-14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85" dirty="0">
                <a:solidFill>
                  <a:srgbClr val="222222"/>
                </a:solidFill>
                <a:latin typeface="Arial"/>
                <a:cs typeface="Arial"/>
              </a:rPr>
              <a:t>builtins,</a:t>
            </a:r>
            <a:r>
              <a:rPr sz="3250" spc="-1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0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65" dirty="0">
                <a:solidFill>
                  <a:srgbClr val="222222"/>
                </a:solidFill>
                <a:latin typeface="Arial"/>
                <a:cs typeface="Arial"/>
              </a:rPr>
              <a:t>many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-140" dirty="0">
                <a:solidFill>
                  <a:srgbClr val="222222"/>
                </a:solidFill>
                <a:latin typeface="Arial"/>
                <a:cs typeface="Arial"/>
              </a:rPr>
              <a:t>PHP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55" dirty="0">
                <a:solidFill>
                  <a:srgbClr val="222222"/>
                </a:solidFill>
                <a:latin typeface="Arial"/>
                <a:cs typeface="Arial"/>
              </a:rPr>
              <a:t>libraries,</a:t>
            </a:r>
            <a:r>
              <a:rPr sz="3250" spc="-1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220" dirty="0">
                <a:solidFill>
                  <a:srgbClr val="222222"/>
                </a:solidFill>
                <a:latin typeface="Arial"/>
                <a:cs typeface="Arial"/>
              </a:rPr>
              <a:t>do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45" dirty="0">
                <a:solidFill>
                  <a:srgbClr val="222222"/>
                </a:solidFill>
                <a:latin typeface="Arial"/>
                <a:cs typeface="Arial"/>
              </a:rPr>
              <a:t>not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-10" dirty="0">
                <a:solidFill>
                  <a:srgbClr val="222222"/>
                </a:solidFill>
                <a:latin typeface="Arial"/>
                <a:cs typeface="Arial"/>
              </a:rPr>
              <a:t>use  </a:t>
            </a:r>
            <a:r>
              <a:rPr sz="3250" spc="60" dirty="0">
                <a:solidFill>
                  <a:srgbClr val="222222"/>
                </a:solidFill>
                <a:latin typeface="Arial"/>
                <a:cs typeface="Arial"/>
              </a:rPr>
              <a:t>exceptions,</a:t>
            </a:r>
            <a:r>
              <a:rPr sz="3250" spc="-1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75" dirty="0">
                <a:solidFill>
                  <a:srgbClr val="222222"/>
                </a:solidFill>
                <a:latin typeface="Arial"/>
                <a:cs typeface="Arial"/>
              </a:rPr>
              <a:t>but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65" dirty="0">
                <a:solidFill>
                  <a:srgbClr val="222222"/>
                </a:solidFill>
                <a:latin typeface="Arial"/>
                <a:cs typeface="Arial"/>
              </a:rPr>
              <a:t>instead</a:t>
            </a:r>
            <a:r>
              <a:rPr sz="325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25" dirty="0">
                <a:solidFill>
                  <a:srgbClr val="222222"/>
                </a:solidFill>
                <a:latin typeface="Arial"/>
                <a:cs typeface="Arial"/>
              </a:rPr>
              <a:t>report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50" dirty="0">
                <a:solidFill>
                  <a:srgbClr val="222222"/>
                </a:solidFill>
                <a:latin typeface="Arial"/>
                <a:cs typeface="Arial"/>
              </a:rPr>
              <a:t>errors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0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20" dirty="0">
                <a:solidFill>
                  <a:srgbClr val="222222"/>
                </a:solidFill>
                <a:latin typeface="Arial"/>
                <a:cs typeface="Arial"/>
              </a:rPr>
              <a:t>other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-5" dirty="0">
                <a:solidFill>
                  <a:srgbClr val="222222"/>
                </a:solidFill>
                <a:latin typeface="Arial"/>
                <a:cs typeface="Arial"/>
              </a:rPr>
              <a:t>ways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-15" dirty="0">
                <a:solidFill>
                  <a:srgbClr val="222222"/>
                </a:solidFill>
                <a:latin typeface="Arial"/>
                <a:cs typeface="Arial"/>
              </a:rPr>
              <a:t>(such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-110" dirty="0">
                <a:solidFill>
                  <a:srgbClr val="222222"/>
                </a:solidFill>
                <a:latin typeface="Arial"/>
                <a:cs typeface="Arial"/>
              </a:rPr>
              <a:t>as  </a:t>
            </a:r>
            <a:r>
              <a:rPr sz="3250" spc="35" dirty="0">
                <a:solidFill>
                  <a:srgbClr val="222222"/>
                </a:solidFill>
                <a:latin typeface="Arial"/>
                <a:cs typeface="Arial"/>
              </a:rPr>
              <a:t>via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45" dirty="0">
                <a:solidFill>
                  <a:srgbClr val="222222"/>
                </a:solidFill>
                <a:latin typeface="Arial"/>
                <a:cs typeface="Arial"/>
              </a:rPr>
              <a:t>notices)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90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10" dirty="0">
                <a:solidFill>
                  <a:srgbClr val="222222"/>
                </a:solidFill>
                <a:latin typeface="Arial"/>
                <a:cs typeface="Arial"/>
              </a:rPr>
              <a:t>allow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1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80" dirty="0">
                <a:solidFill>
                  <a:srgbClr val="222222"/>
                </a:solidFill>
                <a:latin typeface="Arial"/>
                <a:cs typeface="Arial"/>
              </a:rPr>
              <a:t>faulty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2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30" dirty="0">
                <a:solidFill>
                  <a:srgbClr val="222222"/>
                </a:solidFill>
                <a:latin typeface="Arial"/>
                <a:cs typeface="Arial"/>
              </a:rPr>
              <a:t>carry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35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222222"/>
                </a:solidFill>
                <a:latin typeface="Arial"/>
                <a:cs typeface="Arial"/>
              </a:rPr>
              <a:t>running.</a:t>
            </a:r>
            <a:endParaRPr sz="3250" dirty="0">
              <a:latin typeface="Arial"/>
              <a:cs typeface="Arial"/>
            </a:endParaRPr>
          </a:p>
          <a:p>
            <a:pPr marL="889000" marR="16510" indent="-431800">
              <a:lnSpc>
                <a:spcPct val="115100"/>
              </a:lnSpc>
              <a:spcBef>
                <a:spcPts val="2535"/>
              </a:spcBef>
            </a:pPr>
            <a:r>
              <a:rPr sz="5100" spc="165" baseline="-3267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250" spc="-40" dirty="0">
                <a:solidFill>
                  <a:srgbClr val="222222"/>
                </a:solidFill>
                <a:latin typeface="Arial"/>
                <a:cs typeface="Arial"/>
              </a:rPr>
              <a:t>This has </a:t>
            </a:r>
            <a:r>
              <a:rPr sz="3250" spc="11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250" spc="70" dirty="0">
                <a:solidFill>
                  <a:srgbClr val="222222"/>
                </a:solidFill>
                <a:latin typeface="Arial"/>
                <a:cs typeface="Arial"/>
              </a:rPr>
              <a:t>effect </a:t>
            </a:r>
            <a:r>
              <a:rPr sz="3250" spc="14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250" spc="75" dirty="0">
                <a:solidFill>
                  <a:srgbClr val="222222"/>
                </a:solidFill>
                <a:latin typeface="Arial"/>
                <a:cs typeface="Arial"/>
              </a:rPr>
              <a:t>masking </a:t>
            </a:r>
            <a:r>
              <a:rPr sz="3250" spc="65" dirty="0">
                <a:solidFill>
                  <a:srgbClr val="222222"/>
                </a:solidFill>
                <a:latin typeface="Arial"/>
                <a:cs typeface="Arial"/>
              </a:rPr>
              <a:t>many </a:t>
            </a:r>
            <a:r>
              <a:rPr sz="3250" spc="75" dirty="0">
                <a:solidFill>
                  <a:srgbClr val="222222"/>
                </a:solidFill>
                <a:latin typeface="Arial"/>
                <a:cs typeface="Arial"/>
              </a:rPr>
              <a:t>bugs. </a:t>
            </a:r>
            <a:r>
              <a:rPr sz="3250" spc="3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3250" spc="65" dirty="0">
                <a:solidFill>
                  <a:srgbClr val="222222"/>
                </a:solidFill>
                <a:latin typeface="Arial"/>
                <a:cs typeface="Arial"/>
              </a:rPr>
              <a:t>many </a:t>
            </a:r>
            <a:r>
              <a:rPr sz="3250" spc="120" dirty="0">
                <a:solidFill>
                  <a:srgbClr val="222222"/>
                </a:solidFill>
                <a:latin typeface="Arial"/>
                <a:cs typeface="Arial"/>
              </a:rPr>
              <a:t>other  </a:t>
            </a:r>
            <a:r>
              <a:rPr sz="3250" spc="55" dirty="0">
                <a:solidFill>
                  <a:srgbClr val="222222"/>
                </a:solidFill>
                <a:latin typeface="Arial"/>
                <a:cs typeface="Arial"/>
              </a:rPr>
              <a:t>languages, </a:t>
            </a:r>
            <a:r>
              <a:rPr sz="3250" spc="10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3250" spc="90" dirty="0">
                <a:solidFill>
                  <a:srgbClr val="222222"/>
                </a:solidFill>
                <a:latin typeface="Arial"/>
                <a:cs typeface="Arial"/>
              </a:rPr>
              <a:t>most </a:t>
            </a:r>
            <a:r>
              <a:rPr sz="3250" spc="140" dirty="0">
                <a:solidFill>
                  <a:srgbClr val="222222"/>
                </a:solidFill>
                <a:latin typeface="Arial"/>
                <a:cs typeface="Arial"/>
              </a:rPr>
              <a:t>high </a:t>
            </a:r>
            <a:r>
              <a:rPr sz="3250" spc="75" dirty="0">
                <a:solidFill>
                  <a:srgbClr val="222222"/>
                </a:solidFill>
                <a:latin typeface="Arial"/>
                <a:cs typeface="Arial"/>
              </a:rPr>
              <a:t>level </a:t>
            </a:r>
            <a:r>
              <a:rPr sz="3250" spc="70" dirty="0">
                <a:solidFill>
                  <a:srgbClr val="222222"/>
                </a:solidFill>
                <a:latin typeface="Arial"/>
                <a:cs typeface="Arial"/>
              </a:rPr>
              <a:t>languages </a:t>
            </a:r>
            <a:r>
              <a:rPr sz="3250" spc="9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250" spc="130" dirty="0">
                <a:solidFill>
                  <a:srgbClr val="222222"/>
                </a:solidFill>
                <a:latin typeface="Arial"/>
                <a:cs typeface="Arial"/>
              </a:rPr>
              <a:t>compete  </a:t>
            </a:r>
            <a:r>
              <a:rPr sz="3250" spc="140" dirty="0">
                <a:solidFill>
                  <a:srgbClr val="222222"/>
                </a:solidFill>
                <a:latin typeface="Arial"/>
                <a:cs typeface="Arial"/>
              </a:rPr>
              <a:t>with </a:t>
            </a:r>
            <a:r>
              <a:rPr sz="3250" spc="-240" dirty="0">
                <a:solidFill>
                  <a:srgbClr val="222222"/>
                </a:solidFill>
                <a:latin typeface="Arial"/>
                <a:cs typeface="Arial"/>
              </a:rPr>
              <a:t>PHP, </a:t>
            </a:r>
            <a:r>
              <a:rPr sz="3250" spc="95" dirty="0">
                <a:solidFill>
                  <a:srgbClr val="222222"/>
                </a:solidFill>
                <a:latin typeface="Arial"/>
                <a:cs typeface="Arial"/>
              </a:rPr>
              <a:t>error </a:t>
            </a:r>
            <a:r>
              <a:rPr sz="3250" spc="100" dirty="0">
                <a:solidFill>
                  <a:srgbClr val="222222"/>
                </a:solidFill>
                <a:latin typeface="Arial"/>
                <a:cs typeface="Arial"/>
              </a:rPr>
              <a:t>conditions </a:t>
            </a:r>
            <a:r>
              <a:rPr sz="3250" spc="9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250" spc="20" dirty="0">
                <a:solidFill>
                  <a:srgbClr val="222222"/>
                </a:solidFill>
                <a:latin typeface="Arial"/>
                <a:cs typeface="Arial"/>
              </a:rPr>
              <a:t>are </a:t>
            </a:r>
            <a:r>
              <a:rPr sz="3250" spc="30" dirty="0">
                <a:solidFill>
                  <a:srgbClr val="222222"/>
                </a:solidFill>
                <a:latin typeface="Arial"/>
                <a:cs typeface="Arial"/>
              </a:rPr>
              <a:t>caused </a:t>
            </a:r>
            <a:r>
              <a:rPr sz="3250" spc="140" dirty="0">
                <a:solidFill>
                  <a:srgbClr val="222222"/>
                </a:solidFill>
                <a:latin typeface="Arial"/>
                <a:cs typeface="Arial"/>
              </a:rPr>
              <a:t>by </a:t>
            </a:r>
            <a:r>
              <a:rPr sz="3250" spc="125" dirty="0">
                <a:solidFill>
                  <a:srgbClr val="222222"/>
                </a:solidFill>
                <a:latin typeface="Arial"/>
                <a:cs typeface="Arial"/>
              </a:rPr>
              <a:t>developer  </a:t>
            </a:r>
            <a:r>
              <a:rPr sz="3250" spc="35" dirty="0">
                <a:solidFill>
                  <a:srgbClr val="222222"/>
                </a:solidFill>
                <a:latin typeface="Arial"/>
                <a:cs typeface="Arial"/>
              </a:rPr>
              <a:t>errors, </a:t>
            </a:r>
            <a:r>
              <a:rPr sz="3250" spc="14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3250" spc="114" dirty="0">
                <a:solidFill>
                  <a:srgbClr val="222222"/>
                </a:solidFill>
                <a:latin typeface="Arial"/>
                <a:cs typeface="Arial"/>
              </a:rPr>
              <a:t>runtime </a:t>
            </a:r>
            <a:r>
              <a:rPr sz="3250" spc="50" dirty="0">
                <a:solidFill>
                  <a:srgbClr val="222222"/>
                </a:solidFill>
                <a:latin typeface="Arial"/>
                <a:cs typeface="Arial"/>
              </a:rPr>
              <a:t>errors </a:t>
            </a:r>
            <a:r>
              <a:rPr sz="3250" spc="90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3250" spc="11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250" spc="125" dirty="0">
                <a:solidFill>
                  <a:srgbClr val="222222"/>
                </a:solidFill>
                <a:latin typeface="Arial"/>
                <a:cs typeface="Arial"/>
              </a:rPr>
              <a:t>developer </a:t>
            </a:r>
            <a:r>
              <a:rPr sz="3250" spc="-40" dirty="0">
                <a:solidFill>
                  <a:srgbClr val="222222"/>
                </a:solidFill>
                <a:latin typeface="Arial"/>
                <a:cs typeface="Arial"/>
              </a:rPr>
              <a:t>has </a:t>
            </a:r>
            <a:r>
              <a:rPr sz="3250" spc="105" dirty="0">
                <a:solidFill>
                  <a:srgbClr val="222222"/>
                </a:solidFill>
                <a:latin typeface="Arial"/>
                <a:cs typeface="Arial"/>
              </a:rPr>
              <a:t>failed </a:t>
            </a:r>
            <a:r>
              <a:rPr sz="3250" spc="175" dirty="0">
                <a:solidFill>
                  <a:srgbClr val="222222"/>
                </a:solidFill>
                <a:latin typeface="Arial"/>
                <a:cs typeface="Arial"/>
              </a:rPr>
              <a:t>to  </a:t>
            </a:r>
            <a:r>
              <a:rPr sz="3250" spc="75" dirty="0">
                <a:solidFill>
                  <a:srgbClr val="222222"/>
                </a:solidFill>
                <a:latin typeface="Arial"/>
                <a:cs typeface="Arial"/>
              </a:rPr>
              <a:t>anticipate,</a:t>
            </a:r>
            <a:r>
              <a:rPr sz="3250" spc="-1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35" dirty="0">
                <a:solidFill>
                  <a:srgbClr val="222222"/>
                </a:solidFill>
                <a:latin typeface="Arial"/>
                <a:cs typeface="Arial"/>
              </a:rPr>
              <a:t>will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-15" dirty="0">
                <a:solidFill>
                  <a:srgbClr val="222222"/>
                </a:solidFill>
                <a:latin typeface="Arial"/>
                <a:cs typeface="Arial"/>
              </a:rPr>
              <a:t>cause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1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30" dirty="0">
                <a:solidFill>
                  <a:srgbClr val="222222"/>
                </a:solidFill>
                <a:latin typeface="Arial"/>
                <a:cs typeface="Arial"/>
              </a:rPr>
              <a:t>program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250" spc="-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10" dirty="0">
                <a:solidFill>
                  <a:srgbClr val="222222"/>
                </a:solidFill>
                <a:latin typeface="Arial"/>
                <a:cs typeface="Arial"/>
              </a:rPr>
              <a:t>stop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222222"/>
                </a:solidFill>
                <a:latin typeface="Arial"/>
                <a:cs typeface="Arial"/>
              </a:rPr>
              <a:t>running,</a:t>
            </a:r>
            <a:r>
              <a:rPr sz="3250" spc="-1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sz="325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-30" dirty="0">
                <a:solidFill>
                  <a:srgbClr val="222222"/>
                </a:solidFill>
                <a:latin typeface="Arial"/>
                <a:cs typeface="Arial"/>
              </a:rPr>
              <a:t>is  </a:t>
            </a:r>
            <a:r>
              <a:rPr sz="3250" spc="11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250" spc="-10" dirty="0">
                <a:solidFill>
                  <a:srgbClr val="222222"/>
                </a:solidFill>
                <a:latin typeface="Arial"/>
                <a:cs typeface="Arial"/>
              </a:rPr>
              <a:t>safest </a:t>
            </a:r>
            <a:r>
              <a:rPr sz="3250" spc="145" dirty="0">
                <a:solidFill>
                  <a:srgbClr val="222222"/>
                </a:solidFill>
                <a:latin typeface="Arial"/>
                <a:cs typeface="Arial"/>
              </a:rPr>
              <a:t>thing </a:t>
            </a:r>
            <a:r>
              <a:rPr sz="325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250" spc="-6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250" spc="114" dirty="0">
                <a:solidFill>
                  <a:srgbClr val="222222"/>
                </a:solidFill>
                <a:latin typeface="Arial"/>
                <a:cs typeface="Arial"/>
              </a:rPr>
              <a:t>do.</a:t>
            </a:r>
            <a:endParaRPr sz="3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19" y="45178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PHP</a:t>
            </a:r>
            <a:r>
              <a:rPr sz="2400" b="1" spc="3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6057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LANGUAGE 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59710"/>
            <a:ext cx="12037060" cy="5594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5325" spc="705" baseline="-4694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400" b="1" spc="70" dirty="0">
                <a:solidFill>
                  <a:srgbClr val="222222"/>
                </a:solidFill>
                <a:latin typeface="Arial"/>
                <a:cs typeface="Arial"/>
              </a:rPr>
              <a:t>php.ini</a:t>
            </a:r>
            <a:endParaRPr sz="3400">
              <a:latin typeface="Arial"/>
              <a:cs typeface="Arial"/>
            </a:endParaRPr>
          </a:p>
          <a:p>
            <a:pPr marL="901700" marR="5080" indent="-444500">
              <a:lnSpc>
                <a:spcPct val="112599"/>
              </a:lnSpc>
              <a:spcBef>
                <a:spcPts val="2600"/>
              </a:spcBef>
            </a:pPr>
            <a:r>
              <a:rPr sz="5325" spc="165" baseline="-4694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400" spc="-2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behaviour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400" spc="-160" dirty="0">
                <a:solidFill>
                  <a:srgbClr val="222222"/>
                </a:solidFill>
                <a:latin typeface="Arial"/>
                <a:cs typeface="Arial"/>
              </a:rPr>
              <a:t>PHP </a:t>
            </a:r>
            <a:r>
              <a:rPr sz="3400" spc="120" dirty="0">
                <a:solidFill>
                  <a:srgbClr val="222222"/>
                </a:solidFill>
                <a:latin typeface="Arial"/>
                <a:cs typeface="Arial"/>
              </a:rPr>
              <a:t>code </a:t>
            </a:r>
            <a:r>
              <a:rPr sz="3400" spc="110" dirty="0">
                <a:solidFill>
                  <a:srgbClr val="222222"/>
                </a:solidFill>
                <a:latin typeface="Arial"/>
                <a:cs typeface="Arial"/>
              </a:rPr>
              <a:t>often </a:t>
            </a:r>
            <a:r>
              <a:rPr sz="3400" spc="114" dirty="0">
                <a:solidFill>
                  <a:srgbClr val="222222"/>
                </a:solidFill>
                <a:latin typeface="Arial"/>
                <a:cs typeface="Arial"/>
              </a:rPr>
              <a:t>depends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strongly </a:t>
            </a:r>
            <a:r>
              <a:rPr sz="3400" spc="135" dirty="0">
                <a:solidFill>
                  <a:srgbClr val="222222"/>
                </a:solidFill>
                <a:latin typeface="Arial"/>
                <a:cs typeface="Arial"/>
              </a:rPr>
              <a:t>on 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3400" spc="5" dirty="0">
                <a:solidFill>
                  <a:srgbClr val="222222"/>
                </a:solidFill>
                <a:latin typeface="Arial"/>
                <a:cs typeface="Arial"/>
              </a:rPr>
              <a:t>values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3400" spc="55" dirty="0">
                <a:solidFill>
                  <a:srgbClr val="222222"/>
                </a:solidFill>
                <a:latin typeface="Arial"/>
                <a:cs typeface="Arial"/>
              </a:rPr>
              <a:t>many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configuration </a:t>
            </a:r>
            <a:r>
              <a:rPr sz="3400" spc="40" dirty="0">
                <a:solidFill>
                  <a:srgbClr val="222222"/>
                </a:solidFill>
                <a:latin typeface="Arial"/>
                <a:cs typeface="Arial"/>
              </a:rPr>
              <a:t>settings, </a:t>
            </a:r>
            <a:r>
              <a:rPr sz="3400" spc="125" dirty="0">
                <a:solidFill>
                  <a:srgbClr val="222222"/>
                </a:solidFill>
                <a:latin typeface="Arial"/>
                <a:cs typeface="Arial"/>
              </a:rPr>
              <a:t>including 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fundamental </a:t>
            </a:r>
            <a:r>
              <a:rPr sz="3400" spc="30" dirty="0">
                <a:solidFill>
                  <a:srgbClr val="222222"/>
                </a:solidFill>
                <a:latin typeface="Arial"/>
                <a:cs typeface="Arial"/>
              </a:rPr>
              <a:t>changes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things </a:t>
            </a:r>
            <a:r>
              <a:rPr sz="3400" spc="80" dirty="0">
                <a:solidFill>
                  <a:srgbClr val="222222"/>
                </a:solidFill>
                <a:latin typeface="Arial"/>
                <a:cs typeface="Arial"/>
              </a:rPr>
              <a:t>like </a:t>
            </a:r>
            <a:r>
              <a:rPr sz="3400" spc="150" dirty="0">
                <a:solidFill>
                  <a:srgbClr val="222222"/>
                </a:solidFill>
                <a:latin typeface="Arial"/>
                <a:cs typeface="Arial"/>
              </a:rPr>
              <a:t>how </a:t>
            </a:r>
            <a:r>
              <a:rPr sz="3400" spc="45" dirty="0">
                <a:solidFill>
                  <a:srgbClr val="222222"/>
                </a:solidFill>
                <a:latin typeface="Arial"/>
                <a:cs typeface="Arial"/>
              </a:rPr>
              <a:t>errors </a:t>
            </a:r>
            <a:r>
              <a:rPr sz="3400" spc="10" dirty="0">
                <a:solidFill>
                  <a:srgbClr val="222222"/>
                </a:solidFill>
                <a:latin typeface="Arial"/>
                <a:cs typeface="Arial"/>
              </a:rPr>
              <a:t>are  </a:t>
            </a:r>
            <a:r>
              <a:rPr sz="3400" spc="95" dirty="0">
                <a:solidFill>
                  <a:srgbClr val="222222"/>
                </a:solidFill>
                <a:latin typeface="Arial"/>
                <a:cs typeface="Arial"/>
              </a:rPr>
              <a:t>handled.</a:t>
            </a:r>
            <a:r>
              <a:rPr sz="3400" spc="-2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-45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22222"/>
                </a:solidFill>
                <a:latin typeface="Arial"/>
                <a:cs typeface="Arial"/>
              </a:rPr>
              <a:t>make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45" dirty="0">
                <a:solidFill>
                  <a:srgbClr val="222222"/>
                </a:solidFill>
                <a:latin typeface="Arial"/>
                <a:cs typeface="Arial"/>
              </a:rPr>
              <a:t>very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14" dirty="0">
                <a:solidFill>
                  <a:srgbClr val="222222"/>
                </a:solidFill>
                <a:latin typeface="Arial"/>
                <a:cs typeface="Arial"/>
              </a:rPr>
              <a:t>difficult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25" dirty="0">
                <a:solidFill>
                  <a:srgbClr val="222222"/>
                </a:solidFill>
                <a:latin typeface="Arial"/>
                <a:cs typeface="Arial"/>
              </a:rPr>
              <a:t>write</a:t>
            </a:r>
            <a:r>
              <a:rPr sz="3400" spc="-9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12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3400" spc="-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that  </a:t>
            </a:r>
            <a:r>
              <a:rPr sz="3400" spc="65" dirty="0">
                <a:solidFill>
                  <a:srgbClr val="222222"/>
                </a:solidFill>
                <a:latin typeface="Arial"/>
                <a:cs typeface="Arial"/>
              </a:rPr>
              <a:t>works </a:t>
            </a:r>
            <a:r>
              <a:rPr sz="3400" spc="70" dirty="0">
                <a:solidFill>
                  <a:srgbClr val="222222"/>
                </a:solidFill>
                <a:latin typeface="Arial"/>
                <a:cs typeface="Arial"/>
              </a:rPr>
              <a:t>correctly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3400" spc="65" dirty="0">
                <a:solidFill>
                  <a:srgbClr val="222222"/>
                </a:solidFill>
                <a:latin typeface="Arial"/>
                <a:cs typeface="Arial"/>
              </a:rPr>
              <a:t>all </a:t>
            </a:r>
            <a:r>
              <a:rPr sz="3400" spc="10" dirty="0">
                <a:solidFill>
                  <a:srgbClr val="222222"/>
                </a:solidFill>
                <a:latin typeface="Arial"/>
                <a:cs typeface="Arial"/>
              </a:rPr>
              <a:t>circumstances.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Different </a:t>
            </a:r>
            <a:r>
              <a:rPr sz="3400" spc="65" dirty="0">
                <a:solidFill>
                  <a:srgbClr val="222222"/>
                </a:solidFill>
                <a:latin typeface="Arial"/>
                <a:cs typeface="Arial"/>
              </a:rPr>
              <a:t>libraries  </a:t>
            </a:r>
            <a:r>
              <a:rPr sz="3400" spc="5" dirty="0">
                <a:solidFill>
                  <a:srgbClr val="222222"/>
                </a:solidFill>
                <a:latin typeface="Arial"/>
                <a:cs typeface="Arial"/>
              </a:rPr>
              <a:t>can </a:t>
            </a:r>
            <a:r>
              <a:rPr sz="3400" spc="25" dirty="0">
                <a:solidFill>
                  <a:srgbClr val="222222"/>
                </a:solidFill>
                <a:latin typeface="Arial"/>
                <a:cs typeface="Arial"/>
              </a:rPr>
              <a:t>have </a:t>
            </a:r>
            <a:r>
              <a:rPr sz="3400" spc="105" dirty="0">
                <a:solidFill>
                  <a:srgbClr val="222222"/>
                </a:solidFill>
                <a:latin typeface="Arial"/>
                <a:cs typeface="Arial"/>
              </a:rPr>
              <a:t>different </a:t>
            </a:r>
            <a:r>
              <a:rPr sz="3400" spc="65" dirty="0">
                <a:solidFill>
                  <a:srgbClr val="222222"/>
                </a:solidFill>
                <a:latin typeface="Arial"/>
                <a:cs typeface="Arial"/>
              </a:rPr>
              <a:t>expectations </a:t>
            </a:r>
            <a:r>
              <a:rPr sz="3400" spc="140" dirty="0">
                <a:solidFill>
                  <a:srgbClr val="222222"/>
                </a:solidFill>
                <a:latin typeface="Arial"/>
                <a:cs typeface="Arial"/>
              </a:rPr>
              <a:t>or </a:t>
            </a:r>
            <a:r>
              <a:rPr sz="3400" spc="80" dirty="0">
                <a:solidFill>
                  <a:srgbClr val="222222"/>
                </a:solidFill>
                <a:latin typeface="Arial"/>
                <a:cs typeface="Arial"/>
              </a:rPr>
              <a:t>requirements </a:t>
            </a:r>
            <a:r>
              <a:rPr sz="3400" spc="130" dirty="0">
                <a:solidFill>
                  <a:srgbClr val="222222"/>
                </a:solidFill>
                <a:latin typeface="Arial"/>
                <a:cs typeface="Arial"/>
              </a:rPr>
              <a:t>about  </a:t>
            </a:r>
            <a:r>
              <a:rPr sz="3400" spc="35" dirty="0">
                <a:solidFill>
                  <a:srgbClr val="222222"/>
                </a:solidFill>
                <a:latin typeface="Arial"/>
                <a:cs typeface="Arial"/>
              </a:rPr>
              <a:t>these </a:t>
            </a:r>
            <a:r>
              <a:rPr sz="3400" spc="40" dirty="0">
                <a:solidFill>
                  <a:srgbClr val="222222"/>
                </a:solidFill>
                <a:latin typeface="Arial"/>
                <a:cs typeface="Arial"/>
              </a:rPr>
              <a:t>settings, </a:t>
            </a:r>
            <a:r>
              <a:rPr sz="3400" spc="114" dirty="0">
                <a:solidFill>
                  <a:srgbClr val="222222"/>
                </a:solidFill>
                <a:latin typeface="Arial"/>
                <a:cs typeface="Arial"/>
              </a:rPr>
              <a:t>making </a:t>
            </a:r>
            <a:r>
              <a:rPr sz="3400" spc="145" dirty="0">
                <a:solidFill>
                  <a:srgbClr val="222222"/>
                </a:solidFill>
                <a:latin typeface="Arial"/>
                <a:cs typeface="Arial"/>
              </a:rPr>
              <a:t>it </a:t>
            </a:r>
            <a:r>
              <a:rPr sz="3400" spc="114" dirty="0">
                <a:solidFill>
                  <a:srgbClr val="222222"/>
                </a:solidFill>
                <a:latin typeface="Arial"/>
                <a:cs typeface="Arial"/>
              </a:rPr>
              <a:t>difficult </a:t>
            </a:r>
            <a:r>
              <a:rPr sz="3400" spc="175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3400" spc="70" dirty="0">
                <a:solidFill>
                  <a:srgbClr val="222222"/>
                </a:solidFill>
                <a:latin typeface="Arial"/>
                <a:cs typeface="Arial"/>
              </a:rPr>
              <a:t>correctly </a:t>
            </a:r>
            <a:r>
              <a:rPr sz="3400" spc="-20" dirty="0">
                <a:solidFill>
                  <a:srgbClr val="222222"/>
                </a:solidFill>
                <a:latin typeface="Arial"/>
                <a:cs typeface="Arial"/>
              </a:rPr>
              <a:t>use </a:t>
            </a:r>
            <a:r>
              <a:rPr sz="3400" spc="140" dirty="0">
                <a:solidFill>
                  <a:srgbClr val="222222"/>
                </a:solidFill>
                <a:latin typeface="Arial"/>
                <a:cs typeface="Arial"/>
              </a:rPr>
              <a:t>3rd  </a:t>
            </a:r>
            <a:r>
              <a:rPr sz="3400" spc="90" dirty="0">
                <a:solidFill>
                  <a:srgbClr val="222222"/>
                </a:solidFill>
                <a:latin typeface="Arial"/>
                <a:cs typeface="Arial"/>
              </a:rPr>
              <a:t>party</a:t>
            </a:r>
            <a:r>
              <a:rPr sz="3400" spc="-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3400" spc="85" dirty="0">
                <a:solidFill>
                  <a:srgbClr val="222222"/>
                </a:solidFill>
                <a:latin typeface="Arial"/>
                <a:cs typeface="Arial"/>
              </a:rPr>
              <a:t>code.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19" y="45178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838787"/>
                </a:solidFill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A5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3449D2C84EB4ABEB5CAFBC6C50168" ma:contentTypeVersion="8" ma:contentTypeDescription="Create a new document." ma:contentTypeScope="" ma:versionID="a242091ebb446b1aeb33c958ed289fdf">
  <xsd:schema xmlns:xsd="http://www.w3.org/2001/XMLSchema" xmlns:xs="http://www.w3.org/2001/XMLSchema" xmlns:p="http://schemas.microsoft.com/office/2006/metadata/properties" xmlns:ns2="a22d9c9b-772e-48ca-a24b-ea4c640a499b" targetNamespace="http://schemas.microsoft.com/office/2006/metadata/properties" ma:root="true" ma:fieldsID="78c3f2fe48186649dce0df9b521ae861" ns2:_="">
    <xsd:import namespace="a22d9c9b-772e-48ca-a24b-ea4c640a49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d9c9b-772e-48ca-a24b-ea4c640a49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FCC170-6AFC-4B1F-BC73-E5D13E279CA4}"/>
</file>

<file path=customXml/itemProps2.xml><?xml version="1.0" encoding="utf-8"?>
<ds:datastoreItem xmlns:ds="http://schemas.openxmlformats.org/officeDocument/2006/customXml" ds:itemID="{C02A5334-E508-4A35-B11A-25DA25AE38E1}"/>
</file>

<file path=customXml/itemProps3.xml><?xml version="1.0" encoding="utf-8"?>
<ds:datastoreItem xmlns:ds="http://schemas.openxmlformats.org/officeDocument/2006/customXml" ds:itemID="{DA54C9F1-6BF9-412D-A090-F33BECD8D0A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5057</Words>
  <Application>Microsoft Office PowerPoint</Application>
  <PresentationFormat>Custom</PresentationFormat>
  <Paragraphs>318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Aharoni</vt:lpstr>
      <vt:lpstr>Arial</vt:lpstr>
      <vt:lpstr>Calibri</vt:lpstr>
      <vt:lpstr>Courier New</vt:lpstr>
      <vt:lpstr>DejaVu Sans</vt:lpstr>
      <vt:lpstr>DejaVu Sans Mono</vt:lpstr>
      <vt:lpstr>Trebuchet MS</vt:lpstr>
      <vt:lpstr>Office Theme</vt:lpstr>
      <vt:lpstr>PowerPoint Presentation</vt:lpstr>
      <vt:lpstr>INTRO</vt:lpstr>
      <vt:lpstr>PHP SECURITY</vt:lpstr>
      <vt:lpstr>PHP SECURITY</vt:lpstr>
      <vt:lpstr>PowerPoint Presentation</vt:lpstr>
      <vt:lpstr>PowerPoint Presentation</vt:lpstr>
      <vt:lpstr>LANGUAGE ISSUES</vt:lpstr>
      <vt:lpstr>LANGUAGE ISSUES</vt:lpstr>
      <vt:lpstr>LANGUAGE ISSUES</vt:lpstr>
      <vt:lpstr>LANGUAGE ISSUES</vt:lpstr>
      <vt:lpstr>PHP SECURITY</vt:lpstr>
      <vt:lpstr>FRAMEWORK ISSUES </vt:lpstr>
      <vt:lpstr>FRAMEWORK ISSUES</vt:lpstr>
      <vt:lpstr>THIRD PARTY PHP CODE</vt:lpstr>
      <vt:lpstr>TIPS &amp; COMMON MISTAKES</vt:lpstr>
      <vt:lpstr>TIPS &amp; COMMON MISTAKES</vt:lpstr>
      <vt:lpstr>TIPS &amp; COMMON MISTAKES</vt:lpstr>
      <vt:lpstr>TIPS &amp; COMMON MISTAKES</vt:lpstr>
      <vt:lpstr>TIPS &amp; COMMON MISTAKES - DATABASE</vt:lpstr>
      <vt:lpstr>TIPS &amp; COMMON MISTAKES - DATABASE</vt:lpstr>
      <vt:lpstr>TIPS &amp; COMMON MISTAKES - DATABASE</vt:lpstr>
      <vt:lpstr>TIPS &amp; COMMON MISTAKES - INJECTIONS</vt:lpstr>
      <vt:lpstr>TIPS &amp; COMMON MISTAKES - INJECTIONS</vt:lpstr>
      <vt:lpstr>TIPS &amp; COMMON MISTAKES - INJECTIONS</vt:lpstr>
      <vt:lpstr>PHP SECURITY</vt:lpstr>
      <vt:lpstr>TIPS &amp; COMMON MISTAKES - XSS </vt:lpstr>
      <vt:lpstr>TIPS &amp; COMMON MISTAKES - XSS</vt:lpstr>
      <vt:lpstr>PHP SECURITY</vt:lpstr>
      <vt:lpstr>TIPS &amp; COMMON MISTAKES - XSS</vt:lpstr>
      <vt:lpstr>TIPS &amp; COMMON MISTAKES - CSRF</vt:lpstr>
      <vt:lpstr>TIPS &amp; COMMON MISTAKES - CSRF</vt:lpstr>
      <vt:lpstr>TIPS &amp; COMMON MISTAKES - AUTHENTICATION AND SESSION MANAGEMENT</vt:lpstr>
      <vt:lpstr>TIPS &amp; COMMON MISTAKES - AUTHENTICATION AND SESSION MANAGEMENT</vt:lpstr>
      <vt:lpstr>TIPS &amp; COMMON MISTAKES - AUTHENTICATION AND SESSION MANAGEMENT</vt:lpstr>
      <vt:lpstr>PHP SECURITY</vt:lpstr>
      <vt:lpstr>TIPS &amp; COMMON MISTAKES - AUTHENTICATION AND SESSION MANAGEMENT </vt:lpstr>
      <vt:lpstr>PHP SECURITY</vt:lpstr>
      <vt:lpstr>TIPS &amp; COMMON MISTAKES - AUTHENTICATION AND SESSION MANAGEMENT</vt:lpstr>
      <vt:lpstr>STORING PASSWORDS</vt:lpstr>
      <vt:lpstr>PHP SECURITY</vt:lpstr>
      <vt:lpstr>PHP SECURITY</vt:lpstr>
      <vt:lpstr>PHP SECURITY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RON</cp:lastModifiedBy>
  <cp:revision>6</cp:revision>
  <dcterms:created xsi:type="dcterms:W3CDTF">2021-02-08T20:40:45Z</dcterms:created>
  <dcterms:modified xsi:type="dcterms:W3CDTF">2021-02-08T23:45:54Z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2021-02-08T00:00:00Z</vt:filetime>
  </property>
  <property fmtid="{D5CDD505-2E9C-101B-9397-08002B2CF9AE}" pid="3" name="ContentTypeId">
    <vt:lpwstr>0x010100B8E3449D2C84EB4ABEB5CAFBC6C50168</vt:lpwstr>
  </property>
  <property fmtid="{D5CDD505-2E9C-101B-9397-08002B2CF9AE}" pid="4" name="Order">
    <vt:r8>1400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