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2" r:id="rId6"/>
    <p:sldId id="274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FE69-71F2-7048-9D6C-4942D8096891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541EB-C55D-914D-A657-F5550BD8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lexdec$rLength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residuals(lm(Length ~ Frequency, data =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lexdec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</a:t>
            </a:r>
            <a:endParaRPr lang="en-US" dirty="0" smtClean="0">
              <a:effectLst/>
            </a:endParaRPr>
          </a:p>
          <a:p>
            <a:r>
              <a:rPr lang="en-US" dirty="0" smtClean="0"/>
              <a:t>This yields</a:t>
            </a:r>
            <a:r>
              <a:rPr lang="en-US" baseline="0" dirty="0" smtClean="0"/>
              <a:t> a predictor that corresponds to word length with frequency’s explanatory power of length regressed out.  We can then use </a:t>
            </a:r>
            <a:r>
              <a:rPr lang="en-US" baseline="0" dirty="0" err="1" smtClean="0"/>
              <a:t>rlength</a:t>
            </a:r>
            <a:r>
              <a:rPr lang="en-US" baseline="0" dirty="0" smtClean="0"/>
              <a:t> as a predictor in the model RT ~ </a:t>
            </a:r>
            <a:r>
              <a:rPr lang="en-US" baseline="0" dirty="0" err="1" smtClean="0"/>
              <a:t>rLength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cFrequency</a:t>
            </a:r>
            <a:r>
              <a:rPr lang="en-US" baseline="0" dirty="0" smtClean="0"/>
              <a:t> and that will reduce </a:t>
            </a:r>
            <a:r>
              <a:rPr lang="en-US" baseline="0" dirty="0" err="1" smtClean="0"/>
              <a:t>collinearity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541EB-C55D-914D-A657-F5550BD880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we measure reading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110AE-456B-F048-BC26-E8964B0E56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1E8C-DB75-0F41-8B17-291706E2472D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F966-D1E9-5B43-91D9-2A8E663F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Fine</a:t>
            </a:r>
          </a:p>
          <a:p>
            <a:r>
              <a:rPr lang="en-US" dirty="0" smtClean="0"/>
              <a:t>2.26.14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3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experienced -------- ------ ----- --- -------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soldiers ------ ----- --- -------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warned ----- --- -------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about --- -------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the -------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--- dangers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--- ------- conducted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--- ------- --------- the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--- ------- --------- --- midnight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--- ------- --------- --- -------- raid.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--- ------- conducted the midnight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3286" y="3201109"/>
            <a:ext cx="6291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MacDonald et al. (1992), we designate this the “disambiguating region”, and will focus our analyses on this region of the sentence. 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1892838" y="1051982"/>
            <a:ext cx="315302" cy="27337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collinearity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Collinearity</a:t>
            </a:r>
            <a:r>
              <a:rPr lang="en-US" dirty="0" smtClean="0"/>
              <a:t> (or </a:t>
            </a:r>
            <a:r>
              <a:rPr lang="en-US" dirty="0" err="1" smtClean="0"/>
              <a:t>multicollinearity</a:t>
            </a:r>
            <a:r>
              <a:rPr lang="en-US" dirty="0" smtClean="0"/>
              <a:t>) arises when two or more predictors in a model are (almost) linear transformations of each other</a:t>
            </a:r>
          </a:p>
          <a:p>
            <a:pPr lvl="1"/>
            <a:r>
              <a:rPr lang="en-US" dirty="0" smtClean="0"/>
              <a:t>This causes several problems (practically speaking):</a:t>
            </a:r>
          </a:p>
          <a:p>
            <a:pPr lvl="2"/>
            <a:r>
              <a:rPr lang="en-US" dirty="0" smtClean="0"/>
              <a:t>Standard errors of collinear predictors tend to get </a:t>
            </a:r>
            <a:r>
              <a:rPr lang="en-US" i="1" dirty="0" smtClean="0"/>
              <a:t>in</a:t>
            </a:r>
            <a:r>
              <a:rPr lang="en-US" dirty="0" smtClean="0"/>
              <a:t>flated (leading to Type II errors)</a:t>
            </a:r>
          </a:p>
          <a:p>
            <a:pPr lvl="2"/>
            <a:r>
              <a:rPr lang="en-US" dirty="0" smtClean="0"/>
              <a:t>The math that underlies estimating coefficients can give VERY different results given very small changes to the data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5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309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can we avoid </a:t>
            </a:r>
            <a:r>
              <a:rPr lang="en-US" dirty="0" err="1" smtClean="0"/>
              <a:t>collinearity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Simple step:  center predictors.  Why does this help? (see “</a:t>
            </a:r>
            <a:r>
              <a:rPr lang="en-US" dirty="0" err="1" smtClean="0"/>
              <a:t>CenteringExample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Residualization</a:t>
            </a:r>
            <a:r>
              <a:rPr lang="en-US" dirty="0" smtClean="0"/>
              <a:t>:  regress one predictor against another.  We’ll cover that if we have time.</a:t>
            </a:r>
          </a:p>
          <a:p>
            <a:pPr lvl="1"/>
            <a:r>
              <a:rPr lang="en-US" dirty="0" smtClean="0"/>
              <a:t>PCA:  if you have a bunch of super-collinear predictors that are all kind of conceptually related, consider doing something like PCA (the function in R is called </a:t>
            </a:r>
            <a:r>
              <a:rPr lang="en-US" dirty="0" err="1" smtClean="0">
                <a:latin typeface="Courier"/>
                <a:cs typeface="Courier"/>
              </a:rPr>
              <a:t>princomp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, for those of you who are curious)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6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effects:</a:t>
            </a:r>
          </a:p>
          <a:p>
            <a:pPr lvl="1"/>
            <a:r>
              <a:rPr lang="en-US" dirty="0" smtClean="0"/>
              <a:t>“full factorial design” of ambiguity and item order</a:t>
            </a:r>
          </a:p>
          <a:p>
            <a:pPr lvl="1"/>
            <a:r>
              <a:rPr lang="en-US" dirty="0" smtClean="0"/>
              <a:t>Plus a main effect of log stimulus order</a:t>
            </a:r>
          </a:p>
          <a:p>
            <a:pPr lvl="1"/>
            <a:r>
              <a:rPr lang="en-US" dirty="0" smtClean="0"/>
              <a:t>All main effects were centered to reduce </a:t>
            </a:r>
            <a:r>
              <a:rPr lang="en-US" dirty="0" err="1" smtClean="0"/>
              <a:t>collinearity</a:t>
            </a:r>
            <a:r>
              <a:rPr lang="en-US" dirty="0" smtClean="0"/>
              <a:t> with interaction terms</a:t>
            </a:r>
          </a:p>
          <a:p>
            <a:pPr lvl="1"/>
            <a:r>
              <a:rPr lang="en-US" dirty="0" err="1" smtClean="0"/>
              <a:t>Collinearity</a:t>
            </a:r>
            <a:r>
              <a:rPr lang="en-US" dirty="0" smtClean="0"/>
              <a:t> remained low (&lt;.2), with the exception of item order and log stimulus order (r = XX)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06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effects:</a:t>
            </a:r>
          </a:p>
          <a:p>
            <a:pPr lvl="1"/>
            <a:r>
              <a:rPr lang="en-US" dirty="0" smtClean="0"/>
              <a:t>The model contained the maximal random effects structure justified by the design of the experiment that would converge (report which version of R, which version of lme4, etc.)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main effect of ambiguity (β=X, SE=X, p &lt; .05):  length-corrected RTs during the disambiguating region were greater for ambiguous relative to unambiguous sentences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main effect of log stimulus order (β=X, SE=X, p &lt; .05):  length-corrected RTs decreased significantly over the course of </a:t>
            </a:r>
            <a:r>
              <a:rPr lang="en-US" smtClean="0"/>
              <a:t>the experiment.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0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experience-based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Evidence:  reading times when temporarily ambiguous sentences are disambiguated: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The experienced soldiers warned about the dangers…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Main Verb</a:t>
            </a:r>
            <a:r>
              <a:rPr lang="en-US" sz="1800" dirty="0" smtClean="0"/>
              <a:t>:  The experienced soldiers warned about the dangers </a:t>
            </a:r>
            <a:r>
              <a:rPr lang="en-US" sz="1800" dirty="0" smtClean="0">
                <a:solidFill>
                  <a:srgbClr val="FF0000"/>
                </a:solidFill>
              </a:rPr>
              <a:t>before the midnight </a:t>
            </a:r>
            <a:r>
              <a:rPr lang="en-US" sz="1800" dirty="0" smtClean="0"/>
              <a:t>raid.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Rel. clause</a:t>
            </a:r>
            <a:r>
              <a:rPr lang="en-US" sz="1800" dirty="0" smtClean="0"/>
              <a:t>:  The experienced soldiers warned about the dangers </a:t>
            </a:r>
            <a:r>
              <a:rPr lang="en-US" sz="1800" dirty="0" smtClean="0">
                <a:solidFill>
                  <a:srgbClr val="0000FF"/>
                </a:solidFill>
              </a:rPr>
              <a:t>conducted the midnight </a:t>
            </a:r>
            <a:r>
              <a:rPr lang="en-US" sz="1800" dirty="0" smtClean="0"/>
              <a:t>raid.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Unambig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RC</a:t>
            </a:r>
            <a:r>
              <a:rPr lang="en-US" sz="1800" dirty="0" smtClean="0"/>
              <a:t>:  The experienced soldiers </a:t>
            </a:r>
            <a:r>
              <a:rPr lang="en-US" sz="1800" dirty="0" smtClean="0">
                <a:solidFill>
                  <a:srgbClr val="000000"/>
                </a:solidFill>
              </a:rPr>
              <a:t>who were warned </a:t>
            </a:r>
            <a:r>
              <a:rPr lang="en-US" sz="1800" dirty="0" smtClean="0"/>
              <a:t>about the dangers </a:t>
            </a:r>
            <a:r>
              <a:rPr lang="en-US" sz="1800" dirty="0" smtClean="0">
                <a:solidFill>
                  <a:srgbClr val="558ED5"/>
                </a:solidFill>
              </a:rPr>
              <a:t>conducted the midnight </a:t>
            </a:r>
            <a:r>
              <a:rPr lang="en-US" sz="1800" dirty="0" smtClean="0"/>
              <a:t>raid.</a:t>
            </a:r>
          </a:p>
        </p:txBody>
      </p:sp>
    </p:spTree>
    <p:extLst>
      <p:ext uri="{BB962C8B-B14F-4D97-AF65-F5344CB8AC3E}">
        <p14:creationId xmlns:p14="http://schemas.microsoft.com/office/powerpoint/2010/main" val="287938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Evidence:  reading times when temporarily ambiguous sentences are disambiguated: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The experienced soldiers warned about the dangers…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Main Verb</a:t>
            </a:r>
            <a:r>
              <a:rPr lang="en-US" sz="1800" dirty="0" smtClean="0"/>
              <a:t>:  The experienced soldiers warned about the dangers </a:t>
            </a:r>
            <a:r>
              <a:rPr lang="en-US" sz="1800" dirty="0" smtClean="0">
                <a:solidFill>
                  <a:srgbClr val="FF0000"/>
                </a:solidFill>
              </a:rPr>
              <a:t>before the midnight </a:t>
            </a:r>
            <a:r>
              <a:rPr lang="en-US" sz="1800" dirty="0" smtClean="0"/>
              <a:t>raid.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Rel. clause</a:t>
            </a:r>
            <a:r>
              <a:rPr lang="en-US" sz="1800" dirty="0" smtClean="0"/>
              <a:t>:  The experienced soldiers warned about the dangers </a:t>
            </a:r>
            <a:r>
              <a:rPr lang="en-US" sz="1800" dirty="0" smtClean="0">
                <a:solidFill>
                  <a:srgbClr val="0000FF"/>
                </a:solidFill>
              </a:rPr>
              <a:t>conducted the midnight </a:t>
            </a:r>
            <a:r>
              <a:rPr lang="en-US" sz="1800" dirty="0" smtClean="0"/>
              <a:t>raid.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Unambig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RC</a:t>
            </a:r>
            <a:r>
              <a:rPr lang="en-US" sz="1800" dirty="0" smtClean="0"/>
              <a:t>:  The experienced soldiers </a:t>
            </a:r>
            <a:r>
              <a:rPr lang="en-US" sz="1800" dirty="0" smtClean="0">
                <a:solidFill>
                  <a:srgbClr val="000000"/>
                </a:solidFill>
              </a:rPr>
              <a:t>who were warned </a:t>
            </a:r>
            <a:r>
              <a:rPr lang="en-US" sz="1800" dirty="0" smtClean="0"/>
              <a:t>about the dangers </a:t>
            </a:r>
            <a:r>
              <a:rPr lang="en-US" sz="1800" dirty="0" smtClean="0">
                <a:solidFill>
                  <a:srgbClr val="558ED5"/>
                </a:solidFill>
              </a:rPr>
              <a:t>conducted the midnight </a:t>
            </a:r>
            <a:r>
              <a:rPr lang="en-US" sz="1800" dirty="0" smtClean="0"/>
              <a:t>raid.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350211"/>
            <a:ext cx="7987573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Background: experience-based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But as experience with language in a specific environment accumulates, subjects might LEARN that p(RC) is locally higher, which leads to the prediction that the ambiguity effect should decrease over the course of the experiment.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The experienced soldiers warned about the dangers…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Rel. clause</a:t>
            </a:r>
            <a:r>
              <a:rPr lang="en-US" sz="1800" dirty="0" smtClean="0"/>
              <a:t>:  The experienced soldiers warned about the dangers </a:t>
            </a:r>
            <a:r>
              <a:rPr lang="en-US" sz="1800" dirty="0" smtClean="0">
                <a:solidFill>
                  <a:srgbClr val="0000FF"/>
                </a:solidFill>
              </a:rPr>
              <a:t>conducted the midnight </a:t>
            </a:r>
            <a:r>
              <a:rPr lang="en-US" sz="1800" dirty="0" smtClean="0"/>
              <a:t>raid.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Unambig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RC</a:t>
            </a:r>
            <a:r>
              <a:rPr lang="en-US" sz="1800" dirty="0" smtClean="0"/>
              <a:t>:  The experienced soldiers who were warned about the dangers </a:t>
            </a:r>
            <a:r>
              <a:rPr lang="en-US" sz="1800" dirty="0" smtClean="0">
                <a:solidFill>
                  <a:srgbClr val="558ED5"/>
                </a:solidFill>
              </a:rPr>
              <a:t>conducted the midnight </a:t>
            </a:r>
            <a:r>
              <a:rPr lang="en-US" sz="1800" dirty="0" smtClean="0"/>
              <a:t>raid.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Background: experience-based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read 40 critical sentences that contained the relative clause structure</a:t>
            </a:r>
          </a:p>
          <a:p>
            <a:r>
              <a:rPr lang="en-US" dirty="0" smtClean="0"/>
              <a:t>Half of these were ambiguous, half unambiguous (counter-balanced, etc.)</a:t>
            </a:r>
          </a:p>
          <a:p>
            <a:r>
              <a:rPr lang="en-US" dirty="0" smtClean="0"/>
              <a:t>80 fillers</a:t>
            </a:r>
          </a:p>
          <a:p>
            <a:r>
              <a:rPr lang="en-US" dirty="0" smtClean="0"/>
              <a:t>Sentences presented in two pseudo-randomized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7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Ambiguous:  …warned about the dangers…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Unambiguous:  …warned about the dangers…</a:t>
            </a:r>
          </a:p>
          <a:p>
            <a:pPr marL="0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Prediction 1:  Overall cost for ambiguous sentences (</a:t>
            </a:r>
            <a:r>
              <a:rPr lang="en-US" i="1" dirty="0" smtClean="0"/>
              <a:t>main effect of ambiguity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Prediction 2:  As experience </a:t>
            </a:r>
            <a:r>
              <a:rPr lang="en-US" dirty="0" smtClean="0"/>
              <a:t>in the environment accumulates, ambiguity effect gets smaller (interactio</a:t>
            </a:r>
            <a:r>
              <a:rPr lang="en-US" dirty="0" smtClean="0"/>
              <a:t>n between item order and ambiguity)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0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--- ----------- -------- ------ ----- --- -------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The ----------- -------- ------ ----- --- ------- --------- --- -------- ----. 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FC99-C83E-AB4F-96DD-04BC459215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1668</Words>
  <Application>Microsoft Macintosh PowerPoint</Application>
  <PresentationFormat>On-screen Show (4:3)</PresentationFormat>
  <Paragraphs>125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MEM example</vt:lpstr>
      <vt:lpstr>The question</vt:lpstr>
      <vt:lpstr>Background: experience-based processing</vt:lpstr>
      <vt:lpstr>PowerPoint Presentation</vt:lpstr>
      <vt:lpstr>PowerPoint Presentation</vt:lpstr>
      <vt:lpstr>Design</vt:lpstr>
      <vt:lpstr>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Collinearity</vt:lpstr>
      <vt:lpstr>Collinearity</vt:lpstr>
      <vt:lpstr>Describing this model</vt:lpstr>
      <vt:lpstr>Describing this model</vt:lpstr>
      <vt:lpstr>Interpreting the model</vt:lpstr>
      <vt:lpstr>Interpreting the model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 example</dc:title>
  <dc:creator>Alex Fine</dc:creator>
  <cp:lastModifiedBy>Alex Fine</cp:lastModifiedBy>
  <cp:revision>13</cp:revision>
  <dcterms:created xsi:type="dcterms:W3CDTF">2014-02-26T22:34:15Z</dcterms:created>
  <dcterms:modified xsi:type="dcterms:W3CDTF">2014-02-27T01:37:04Z</dcterms:modified>
</cp:coreProperties>
</file>