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58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314" r:id="rId22"/>
    <p:sldId id="279" r:id="rId23"/>
    <p:sldId id="280" r:id="rId24"/>
    <p:sldId id="281" r:id="rId25"/>
    <p:sldId id="282" r:id="rId26"/>
    <p:sldId id="283" r:id="rId27"/>
    <p:sldId id="284" r:id="rId28"/>
    <p:sldId id="313" r:id="rId29"/>
    <p:sldId id="285" r:id="rId30"/>
    <p:sldId id="286" r:id="rId31"/>
    <p:sldId id="287" r:id="rId32"/>
    <p:sldId id="288" r:id="rId33"/>
    <p:sldId id="289" r:id="rId34"/>
    <p:sldId id="290" r:id="rId35"/>
    <p:sldId id="312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91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47B"/>
    <a:srgbClr val="496279"/>
    <a:srgbClr val="476077"/>
    <a:srgbClr val="455E75"/>
    <a:srgbClr val="292E36"/>
    <a:srgbClr val="2A2F37"/>
    <a:srgbClr val="445D74"/>
    <a:srgbClr val="2B2F3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7" autoAdjust="0"/>
  </p:normalViewPr>
  <p:slideViewPr>
    <p:cSldViewPr snapToGrid="0" snapToObjects="1">
      <p:cViewPr varScale="1">
        <p:scale>
          <a:sx n="107" d="100"/>
          <a:sy n="107" d="100"/>
        </p:scale>
        <p:origin x="-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0BC927F8-1AB9-4DB2-9A4F-793C4FE5A2CA}" type="datetimeFigureOut">
              <a:rPr lang="en-US"/>
              <a:pPr>
                <a:defRPr/>
              </a:pPr>
              <a:t>6/1/2010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686EFBED-DAD1-4912-9A78-BE8DFB9D5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1" y="2501210"/>
            <a:ext cx="6400800" cy="114123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2B65B8A-9BF2-4B5F-A873-7FFCE808BC3A}" type="datetime1">
              <a:rPr lang="en-US"/>
              <a:pPr>
                <a:defRPr/>
              </a:pPr>
              <a:t>6/1/2010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433763" y="6356350"/>
            <a:ext cx="2133600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467" y="0"/>
            <a:ext cx="6519334" cy="1138322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06FC5DB5-0E59-4736-85D0-A4F5E6CB46DD}" type="datetime1">
              <a:rPr lang="en-US"/>
              <a:pPr>
                <a:defRPr/>
              </a:pPr>
              <a:t>6/1/2010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446463" y="6356350"/>
            <a:ext cx="2133600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5241D04E-88CF-4206-BF72-30B1AAE6DC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4313592-D123-40DE-8004-196C6B313725}" type="datetime1">
              <a:rPr lang="en-US"/>
              <a:pPr>
                <a:defRPr/>
              </a:pPr>
              <a:t>6/1/2010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3548D29D-3EE4-4C12-97B2-12A97CF65C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466" y="274638"/>
            <a:ext cx="6646333" cy="749829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53D1B0C-0887-4BAB-93DD-DC3C153B7F9D}" type="datetime1">
              <a:rPr lang="en-US"/>
              <a:pPr>
                <a:defRPr/>
              </a:pPr>
              <a:t>6/1/2010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471863" y="6356350"/>
            <a:ext cx="2243137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C3310BB6-4476-40A2-B26C-8FEB30CAA1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7706" y="274638"/>
            <a:ext cx="6679094" cy="749829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750B7F7-00A3-4B85-A924-425922771F73}" type="datetime1">
              <a:rPr lang="en-US"/>
              <a:pPr>
                <a:defRPr/>
              </a:pPr>
              <a:t>6/1/2010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430588" y="6356350"/>
            <a:ext cx="2251075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2B01B693-DAEE-4F8C-B5FA-5525F1A9B9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730" y="274638"/>
            <a:ext cx="6641069" cy="766762"/>
          </a:xfrm>
        </p:spPr>
        <p:txBody>
          <a:bodyPr/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CE911F6-A9D0-41A2-B8AE-0534E9A0FBE6}" type="datetime1">
              <a:rPr lang="en-US"/>
              <a:pPr>
                <a:defRPr/>
              </a:pPr>
              <a:t>6/1/2010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AC2EDA29-90BB-4D03-8474-684E2206F7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9CDD3238-7AE2-4245-858B-04BFE89DBCF8}" type="datetime1">
              <a:rPr lang="en-US"/>
              <a:pPr>
                <a:defRPr/>
              </a:pPr>
              <a:t>6/1/2010</a:t>
            </a:fld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60439670-409C-4ADD-8545-49F736E6CA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008313" cy="888999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25600"/>
            <a:ext cx="5111750" cy="450056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40000"/>
            <a:ext cx="3008313" cy="3586163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34950A5-3BA0-4297-A948-2F9E651F7E51}" type="datetime1">
              <a:rPr lang="en-US"/>
              <a:pPr>
                <a:defRPr/>
              </a:pPr>
              <a:t>6/1/2010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75050" y="6356350"/>
            <a:ext cx="2133600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1F0E7E05-C880-473C-9FDC-48C1CC8D4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76375"/>
            <a:ext cx="5486400" cy="3324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0FC6153-3320-4BFC-983C-DD4CE4E657CE}" type="datetime1">
              <a:rPr lang="en-US"/>
              <a:pPr>
                <a:defRPr/>
              </a:pPr>
              <a:t>6/1/2010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8952A2ED-9D57-4C95-BEED-D8620DCD74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B647B"/>
            </a:gs>
            <a:gs pos="100000">
              <a:srgbClr val="292E3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9AEBECF-F869-4481-98E0-76694C87F5DC}" type="datetime1">
              <a:rPr lang="en-US"/>
              <a:pPr>
                <a:defRPr/>
              </a:pPr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1B7B84F-D66F-4C80-8A8A-6B1963E6B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9" descr="bgbottom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0" descr="bgtop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144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371600" y="1801091"/>
            <a:ext cx="6400800" cy="205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Ryan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S.J.d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Baker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B. Goldstein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Neil T. Heffernan</a:t>
            </a:r>
          </a:p>
        </p:txBody>
      </p:sp>
      <p:pic>
        <p:nvPicPr>
          <p:cNvPr id="5" name="Picture 167" descr="LearnLabLogo_hir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0"/>
            <a:ext cx="113531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032000" y="0"/>
            <a:ext cx="7111999" cy="1138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+mj-lt"/>
                <a:ea typeface="ＭＳ Ｐゴシック" pitchFamily="-111" charset="-128"/>
                <a:cs typeface="ＭＳ Ｐゴシック" pitchFamily="-111" charset="-128"/>
              </a:rPr>
              <a:t>Detecting the Moment of Learning</a:t>
            </a:r>
            <a:endParaRPr kumimoji="0" lang="en-US" sz="36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+mj-lt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8" name="Picture 42" descr="Ryan Bak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1818" y="4077133"/>
            <a:ext cx="13716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0" descr="NeilHeffernan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61018" y="4077133"/>
            <a:ext cx="13716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4" descr="Adam Application Phot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46419" y="4066021"/>
            <a:ext cx="14478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take an action, and the probability the student knows the skill at that point, according to Bayesian Knowledge Tracing (Corbett &amp; Anderson, 1995)</a:t>
            </a:r>
          </a:p>
          <a:p>
            <a:endParaRPr lang="en-US" dirty="0" smtClean="0"/>
          </a:p>
          <a:p>
            <a:r>
              <a:rPr lang="en-US" dirty="0" smtClean="0"/>
              <a:t>We look at the next two actions</a:t>
            </a:r>
          </a:p>
          <a:p>
            <a:endParaRPr lang="en-US" dirty="0" smtClean="0"/>
          </a:p>
          <a:p>
            <a:r>
              <a:rPr lang="en-US" dirty="0" smtClean="0"/>
              <a:t>We apply </a:t>
            </a:r>
            <a:r>
              <a:rPr lang="en-US" dirty="0" err="1" smtClean="0"/>
              <a:t>Bayes</a:t>
            </a:r>
            <a:r>
              <a:rPr lang="en-US" dirty="0" smtClean="0"/>
              <a:t>’ Theorem</a:t>
            </a:r>
          </a:p>
          <a:p>
            <a:endParaRPr lang="en-US" dirty="0" smtClean="0"/>
          </a:p>
          <a:p>
            <a:r>
              <a:rPr lang="en-US" dirty="0" smtClean="0"/>
              <a:t>This gives us training labels; we then develop a model that uses only features from the current action and the past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5% probability student knew skill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 </a:t>
            </a:r>
            <a:r>
              <a:rPr lang="en-US" dirty="0" err="1" smtClean="0"/>
              <a:t>W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endParaRPr lang="en-US" dirty="0" smtClean="0"/>
          </a:p>
          <a:p>
            <a:pPr lvl="1"/>
            <a:r>
              <a:rPr lang="en-US" dirty="0" smtClean="0"/>
              <a:t>Skill was probably not learned at red action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90% probability student knew skill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 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endParaRPr lang="en-US" dirty="0" smtClean="0"/>
          </a:p>
          <a:p>
            <a:pPr lvl="1"/>
            <a:r>
              <a:rPr lang="en-US" dirty="0" smtClean="0"/>
              <a:t>Skill was probably not learned at red action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30% probability student knew skill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 </a:t>
            </a:r>
            <a:r>
              <a:rPr lang="en-US" dirty="0" smtClean="0"/>
              <a:t>R </a:t>
            </a:r>
            <a:r>
              <a:rPr lang="en-US" dirty="0" err="1" smtClean="0"/>
              <a:t>R</a:t>
            </a:r>
            <a:endParaRPr lang="en-US" dirty="0" smtClean="0"/>
          </a:p>
          <a:p>
            <a:pPr lvl="1"/>
            <a:r>
              <a:rPr lang="en-US" dirty="0" smtClean="0"/>
              <a:t>Skill was quite possibly learned at red action (or previous action)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30% probability student knew skill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 </a:t>
            </a:r>
            <a:r>
              <a:rPr lang="en-US" dirty="0" smtClean="0"/>
              <a:t>R </a:t>
            </a:r>
            <a:r>
              <a:rPr lang="en-US" dirty="0" err="1" smtClean="0"/>
              <a:t>R</a:t>
            </a:r>
            <a:endParaRPr lang="en-US" dirty="0" smtClean="0"/>
          </a:p>
          <a:p>
            <a:pPr lvl="1"/>
            <a:r>
              <a:rPr lang="en-US" dirty="0" smtClean="0"/>
              <a:t>Skill was quite possibly learned at red action (or next action)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30% probability student knew skill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 </a:t>
            </a:r>
            <a:r>
              <a:rPr lang="en-US" dirty="0" err="1" smtClean="0"/>
              <a:t>W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Skill was probably not learned at red action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for more details…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co-author, Adam Goldstein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dirty="0" smtClean="0"/>
              <a:t>P(J) model</a:t>
            </a:r>
          </a:p>
          <a:p>
            <a:pPr lvl="1"/>
            <a:r>
              <a:rPr lang="en-US" dirty="0" smtClean="0"/>
              <a:t>Labeling Process</a:t>
            </a:r>
          </a:p>
          <a:p>
            <a:pPr lvl="1"/>
            <a:r>
              <a:rPr lang="en-US" dirty="0" smtClean="0"/>
              <a:t>Features </a:t>
            </a:r>
          </a:p>
          <a:p>
            <a:pPr lvl="1"/>
            <a:r>
              <a:rPr lang="en-US" dirty="0" smtClean="0"/>
              <a:t>ML Procedure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Spikiness Models</a:t>
            </a:r>
          </a:p>
          <a:p>
            <a:r>
              <a:rPr lang="en-US" dirty="0" smtClean="0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8945" cy="4525963"/>
          </a:xfrm>
        </p:spPr>
        <p:txBody>
          <a:bodyPr/>
          <a:lstStyle/>
          <a:p>
            <a:r>
              <a:rPr lang="en-US" dirty="0" smtClean="0"/>
              <a:t>232 students’ use of CMU’s </a:t>
            </a:r>
            <a:r>
              <a:rPr lang="en-US" dirty="0" smtClean="0"/>
              <a:t>Middle School Cognitive </a:t>
            </a:r>
            <a:r>
              <a:rPr lang="en-US" dirty="0" smtClean="0"/>
              <a:t>Tutor </a:t>
            </a:r>
          </a:p>
          <a:p>
            <a:r>
              <a:rPr lang="en-US" dirty="0" smtClean="0"/>
              <a:t>Math classes in one middle school in Pittsburgh suburbs during 2002-2003</a:t>
            </a:r>
          </a:p>
          <a:p>
            <a:r>
              <a:rPr lang="en-US" dirty="0" smtClean="0"/>
              <a:t>Used tutor twice a week as part of </a:t>
            </a:r>
            <a:r>
              <a:rPr lang="en-US" dirty="0" smtClean="0"/>
              <a:t>their regular curriculum</a:t>
            </a:r>
            <a:endParaRPr lang="en-US" dirty="0" smtClean="0"/>
          </a:p>
          <a:p>
            <a:r>
              <a:rPr lang="en-US" dirty="0" smtClean="0"/>
              <a:t>581,785 transactions</a:t>
            </a:r>
          </a:p>
          <a:p>
            <a:r>
              <a:rPr lang="en-US" dirty="0" smtClean="0"/>
              <a:t>171,987 problem steps over 253 skills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P(J) model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Labeling Process</a:t>
            </a:r>
          </a:p>
          <a:p>
            <a:pPr lvl="1"/>
            <a:r>
              <a:rPr lang="en-US" dirty="0" smtClean="0"/>
              <a:t>Features </a:t>
            </a:r>
          </a:p>
          <a:p>
            <a:pPr lvl="1"/>
            <a:r>
              <a:rPr lang="en-US" dirty="0" smtClean="0"/>
              <a:t>ML Procedure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Spikiness Models</a:t>
            </a:r>
          </a:p>
          <a:p>
            <a:r>
              <a:rPr lang="en-US" dirty="0" smtClean="0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 smtClean="0"/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P(J) model</a:t>
            </a:r>
          </a:p>
          <a:p>
            <a:pPr lvl="1"/>
            <a:r>
              <a:rPr lang="en-US" dirty="0" smtClean="0"/>
              <a:t>Labeling Process</a:t>
            </a:r>
          </a:p>
          <a:p>
            <a:pPr lvl="1"/>
            <a:r>
              <a:rPr lang="en-US" dirty="0" smtClean="0"/>
              <a:t>Features </a:t>
            </a:r>
          </a:p>
          <a:p>
            <a:pPr lvl="1"/>
            <a:r>
              <a:rPr lang="en-US" dirty="0" smtClean="0"/>
              <a:t>ML Procedure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Spikiness Models</a:t>
            </a:r>
          </a:p>
          <a:p>
            <a:r>
              <a:rPr lang="en-US" dirty="0" smtClean="0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Labeling P(J)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Bear with me, it’s worth it</a:t>
            </a:r>
          </a:p>
          <a:p>
            <a:r>
              <a:rPr lang="en-US" dirty="0" smtClean="0"/>
              <a:t>Primarily considered with this statement:</a:t>
            </a:r>
          </a:p>
          <a:p>
            <a:pPr>
              <a:lnSpc>
                <a:spcPts val="1200"/>
              </a:lnSpc>
              <a:buNone/>
            </a:pPr>
            <a:endParaRPr lang="en-US" dirty="0" smtClean="0"/>
          </a:p>
          <a:p>
            <a:pPr>
              <a:lnSpc>
                <a:spcPts val="2163"/>
              </a:lnSpc>
            </a:pPr>
            <a:endParaRPr lang="en-US" dirty="0" smtClean="0"/>
          </a:p>
          <a:p>
            <a:pPr algn="ctr">
              <a:lnSpc>
                <a:spcPts val="2163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P(J) = </a:t>
            </a:r>
            <a:r>
              <a:rPr lang="en-US" dirty="0" err="1" smtClean="0">
                <a:solidFill>
                  <a:srgbClr val="FF0000"/>
                </a:solidFill>
              </a:rPr>
              <a:t>P(~L</a:t>
            </a:r>
            <a:r>
              <a:rPr lang="en-US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^ T | A</a:t>
            </a:r>
            <a:r>
              <a:rPr lang="en-US" baseline="-25000" dirty="0" smtClean="0">
                <a:solidFill>
                  <a:srgbClr val="FF0000"/>
                </a:solidFill>
              </a:rPr>
              <a:t>+1+2 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algn="ctr">
              <a:lnSpc>
                <a:spcPts val="2163"/>
              </a:lnSpc>
              <a:buNone/>
            </a:pPr>
            <a:endParaRPr lang="en-US" dirty="0" smtClean="0"/>
          </a:p>
          <a:p>
            <a:pPr algn="ctr">
              <a:lnSpc>
                <a:spcPts val="2163"/>
              </a:lnSpc>
              <a:buNone/>
            </a:pPr>
            <a:endParaRPr lang="en-US" dirty="0" smtClean="0"/>
          </a:p>
          <a:p>
            <a:pPr algn="ctr">
              <a:lnSpc>
                <a:spcPts val="2163"/>
              </a:lnSpc>
              <a:buNone/>
            </a:pPr>
            <a:r>
              <a:rPr lang="en-US" dirty="0" smtClean="0"/>
              <a:t>*Note how it is </a:t>
            </a:r>
            <a:r>
              <a:rPr lang="en-US" dirty="0" smtClean="0">
                <a:solidFill>
                  <a:srgbClr val="FF0000"/>
                </a:solidFill>
              </a:rPr>
              <a:t>distinct from T</a:t>
            </a:r>
          </a:p>
          <a:p>
            <a:pPr algn="ctr">
              <a:lnSpc>
                <a:spcPts val="2163"/>
              </a:lnSpc>
              <a:buNone/>
            </a:pPr>
            <a:r>
              <a:rPr lang="en-US" dirty="0" smtClean="0"/>
              <a:t>P(T) = P(T | ~</a:t>
            </a:r>
            <a:r>
              <a:rPr lang="en-US" dirty="0" err="1" smtClean="0"/>
              <a:t>L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pPr algn="ctr">
              <a:lnSpc>
                <a:spcPts val="2163"/>
              </a:lnSpc>
              <a:buNone/>
            </a:pPr>
            <a:r>
              <a:rPr lang="en-US" dirty="0" smtClean="0"/>
              <a:t> P(J) = P(~</a:t>
            </a:r>
            <a:r>
              <a:rPr lang="en-US" dirty="0" err="1" smtClean="0"/>
              <a:t>L</a:t>
            </a:r>
            <a:r>
              <a:rPr lang="en-US" baseline="-25000" dirty="0" err="1" smtClean="0"/>
              <a:t>n</a:t>
            </a:r>
            <a:r>
              <a:rPr lang="en-US" dirty="0" smtClean="0"/>
              <a:t> ^ T)</a:t>
            </a:r>
          </a:p>
          <a:p>
            <a:pPr algn="ctr">
              <a:lnSpc>
                <a:spcPts val="2163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P(J) is </a:t>
            </a:r>
            <a:r>
              <a:rPr lang="en-US" dirty="0" smtClean="0">
                <a:solidFill>
                  <a:srgbClr val="FF0000"/>
                </a:solidFill>
              </a:rPr>
              <a:t>distinct</a:t>
            </a:r>
            <a:r>
              <a:rPr lang="en-US" dirty="0" smtClean="0"/>
              <a:t> from P(T)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Bear with me, it’s worth it</a:t>
            </a:r>
          </a:p>
          <a:p>
            <a:r>
              <a:rPr lang="en-US" dirty="0" smtClean="0"/>
              <a:t>Primarily considered with this statement:</a:t>
            </a:r>
          </a:p>
          <a:p>
            <a:pPr>
              <a:lnSpc>
                <a:spcPts val="1200"/>
              </a:lnSpc>
              <a:buNone/>
            </a:pPr>
            <a:endParaRPr lang="en-US" dirty="0" smtClean="0"/>
          </a:p>
          <a:p>
            <a:pPr>
              <a:lnSpc>
                <a:spcPts val="2163"/>
              </a:lnSpc>
            </a:pPr>
            <a:endParaRPr lang="en-US" dirty="0" smtClean="0"/>
          </a:p>
          <a:p>
            <a:pPr algn="ctr">
              <a:lnSpc>
                <a:spcPts val="2163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P(J) = </a:t>
            </a:r>
            <a:r>
              <a:rPr lang="en-US" dirty="0" err="1" smtClean="0">
                <a:solidFill>
                  <a:srgbClr val="FF0000"/>
                </a:solidFill>
              </a:rPr>
              <a:t>P(~L</a:t>
            </a:r>
            <a:r>
              <a:rPr lang="en-US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^ T | A</a:t>
            </a:r>
            <a:r>
              <a:rPr lang="en-US" baseline="-25000" dirty="0" smtClean="0">
                <a:solidFill>
                  <a:srgbClr val="FF0000"/>
                </a:solidFill>
              </a:rPr>
              <a:t>+1+2 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algn="ctr">
              <a:lnSpc>
                <a:spcPts val="2163"/>
              </a:lnSpc>
              <a:buNone/>
            </a:pPr>
            <a:endParaRPr lang="en-US" dirty="0" smtClean="0"/>
          </a:p>
          <a:p>
            <a:pPr algn="ctr">
              <a:lnSpc>
                <a:spcPts val="2163"/>
              </a:lnSpc>
              <a:buNone/>
            </a:pPr>
            <a:endParaRPr lang="en-US" dirty="0" smtClean="0"/>
          </a:p>
          <a:p>
            <a:pPr algn="ctr">
              <a:lnSpc>
                <a:spcPts val="2163"/>
              </a:lnSpc>
              <a:buNone/>
            </a:pPr>
            <a:r>
              <a:rPr lang="en-US" dirty="0" smtClean="0"/>
              <a:t>*Note how it is </a:t>
            </a:r>
            <a:r>
              <a:rPr lang="en-US" dirty="0" smtClean="0">
                <a:solidFill>
                  <a:srgbClr val="FF0000"/>
                </a:solidFill>
              </a:rPr>
              <a:t>distinct from T</a:t>
            </a:r>
          </a:p>
          <a:p>
            <a:pPr algn="ctr">
              <a:lnSpc>
                <a:spcPts val="2163"/>
              </a:lnSpc>
              <a:buNone/>
            </a:pPr>
            <a:r>
              <a:rPr lang="en-US" dirty="0" smtClean="0"/>
              <a:t>P(T) = P(T | ~</a:t>
            </a:r>
            <a:r>
              <a:rPr lang="en-US" dirty="0" err="1" smtClean="0"/>
              <a:t>L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pPr algn="ctr">
              <a:lnSpc>
                <a:spcPts val="2163"/>
              </a:lnSpc>
              <a:buNone/>
            </a:pPr>
            <a:r>
              <a:rPr lang="en-US" dirty="0" smtClean="0"/>
              <a:t> P(J) = P(~</a:t>
            </a:r>
            <a:r>
              <a:rPr lang="en-US" dirty="0" err="1" smtClean="0"/>
              <a:t>L</a:t>
            </a:r>
            <a:r>
              <a:rPr lang="en-US" baseline="-25000" dirty="0" err="1" smtClean="0"/>
              <a:t>n</a:t>
            </a:r>
            <a:r>
              <a:rPr lang="en-US" dirty="0" smtClean="0"/>
              <a:t> ^ T)</a:t>
            </a:r>
          </a:p>
          <a:p>
            <a:pPr algn="ctr">
              <a:lnSpc>
                <a:spcPts val="2163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Labeling P(J)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3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can better understand </a:t>
            </a:r>
            <a:r>
              <a:rPr lang="en-US" dirty="0" err="1" smtClean="0"/>
              <a:t>P(~L</a:t>
            </a:r>
            <a:r>
              <a:rPr lang="en-US" baseline="-25000" dirty="0" err="1" smtClean="0"/>
              <a:t>n</a:t>
            </a:r>
            <a:r>
              <a:rPr lang="en-US" dirty="0" smtClean="0"/>
              <a:t> ^ T | A</a:t>
            </a:r>
            <a:r>
              <a:rPr lang="en-US" baseline="-25000" dirty="0" smtClean="0"/>
              <a:t>+1+2 </a:t>
            </a:r>
            <a:r>
              <a:rPr lang="en-US" dirty="0" smtClean="0"/>
              <a:t>) with an application of </a:t>
            </a:r>
            <a:r>
              <a:rPr lang="en-US" dirty="0" err="1" smtClean="0"/>
              <a:t>Bayes</a:t>
            </a:r>
            <a:r>
              <a:rPr lang="en-US" dirty="0" smtClean="0"/>
              <a:t>’ rule</a:t>
            </a:r>
          </a:p>
          <a:p>
            <a:endParaRPr lang="en-US" dirty="0" smtClean="0"/>
          </a:p>
          <a:p>
            <a:r>
              <a:rPr lang="en-US" sz="2600" dirty="0" err="1" smtClean="0"/>
              <a:t>P(~L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 ^ T | A</a:t>
            </a:r>
            <a:r>
              <a:rPr lang="en-US" sz="2600" baseline="-25000" dirty="0" smtClean="0"/>
              <a:t>+1+2 </a:t>
            </a:r>
            <a:r>
              <a:rPr lang="en-US" sz="2600" dirty="0" smtClean="0"/>
              <a:t>) =</a:t>
            </a:r>
          </a:p>
        </p:txBody>
      </p:sp>
      <p:sp>
        <p:nvSpPr>
          <p:cNvPr id="4" name="Text Box 435"/>
          <p:cNvSpPr txBox="1">
            <a:spLocks noChangeArrowheads="1"/>
          </p:cNvSpPr>
          <p:nvPr/>
        </p:nvSpPr>
        <p:spPr bwMode="auto">
          <a:xfrm>
            <a:off x="3581400" y="3030535"/>
            <a:ext cx="5562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P(A</a:t>
            </a:r>
            <a:r>
              <a:rPr lang="en-US" sz="3200" baseline="-25000" dirty="0">
                <a:solidFill>
                  <a:schemeClr val="bg1"/>
                </a:solidFill>
              </a:rPr>
              <a:t>+1+2 </a:t>
            </a:r>
            <a:r>
              <a:rPr lang="en-US" sz="3200" dirty="0">
                <a:solidFill>
                  <a:schemeClr val="bg1"/>
                </a:solidFill>
              </a:rPr>
              <a:t> | ~</a:t>
            </a:r>
            <a:r>
              <a:rPr lang="en-US" sz="3200" dirty="0" err="1">
                <a:solidFill>
                  <a:schemeClr val="bg1"/>
                </a:solidFill>
              </a:rPr>
              <a:t>L</a:t>
            </a:r>
            <a:r>
              <a:rPr lang="en-US" sz="3200" baseline="-25000" dirty="0" err="1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 ^ T) * </a:t>
            </a:r>
            <a:r>
              <a:rPr lang="en-US" sz="3200" dirty="0" err="1">
                <a:solidFill>
                  <a:schemeClr val="bg1"/>
                </a:solidFill>
              </a:rPr>
              <a:t>P(~L</a:t>
            </a:r>
            <a:r>
              <a:rPr lang="en-US" sz="3200" baseline="-25000" dirty="0" err="1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 ^ T) </a:t>
            </a:r>
          </a:p>
        </p:txBody>
      </p:sp>
      <p:sp>
        <p:nvSpPr>
          <p:cNvPr id="5" name="Text Box 435"/>
          <p:cNvSpPr txBox="1">
            <a:spLocks noChangeArrowheads="1"/>
          </p:cNvSpPr>
          <p:nvPr/>
        </p:nvSpPr>
        <p:spPr bwMode="auto">
          <a:xfrm>
            <a:off x="5077319" y="4023947"/>
            <a:ext cx="1828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 (A</a:t>
            </a:r>
            <a:r>
              <a:rPr lang="en-US" sz="3200" baseline="-25000" dirty="0">
                <a:solidFill>
                  <a:schemeClr val="bg1"/>
                </a:solidFill>
              </a:rPr>
              <a:t>+1+2 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581400" y="3797600"/>
            <a:ext cx="5257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Labeling P(J)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 probability </a:t>
            </a:r>
            <a:r>
              <a:rPr lang="en-US" dirty="0" err="1" smtClean="0"/>
              <a:t>P(~L</a:t>
            </a:r>
            <a:r>
              <a:rPr lang="en-US" baseline="-25000" dirty="0" err="1" smtClean="0"/>
              <a:t>n</a:t>
            </a:r>
            <a:r>
              <a:rPr lang="en-US" dirty="0" smtClean="0"/>
              <a:t> ^ T ) computed using a student’s current </a:t>
            </a:r>
            <a:r>
              <a:rPr lang="en-US" dirty="0" err="1" smtClean="0"/>
              <a:t>P(~L</a:t>
            </a:r>
            <a:r>
              <a:rPr lang="en-US" baseline="-25000" dirty="0" err="1" smtClean="0"/>
              <a:t>n</a:t>
            </a:r>
            <a:r>
              <a:rPr lang="en-US" dirty="0" smtClean="0"/>
              <a:t>) and P(T) from BKT</a:t>
            </a:r>
          </a:p>
          <a:p>
            <a:r>
              <a:rPr lang="en-US" dirty="0" smtClean="0"/>
              <a:t>P(A</a:t>
            </a:r>
            <a:r>
              <a:rPr lang="en-US" baseline="-25000" dirty="0" smtClean="0"/>
              <a:t>+1+2 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a function of the only three relevant </a:t>
            </a:r>
            <a:r>
              <a:rPr lang="en-US" dirty="0" smtClean="0"/>
              <a:t>scenarios, {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US" baseline="-25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~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  <a:r>
              <a:rPr lang="en-US" baseline="-25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^ 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~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</a:t>
            </a:r>
            <a:r>
              <a:rPr lang="en-US" baseline="-25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^ ~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 smtClean="0"/>
              <a:t>}, </a:t>
            </a:r>
            <a:r>
              <a:rPr lang="en-US" dirty="0" smtClean="0"/>
              <a:t>and their contingent probabilities</a:t>
            </a:r>
          </a:p>
          <a:p>
            <a:endParaRPr lang="en-US" dirty="0" smtClean="0"/>
          </a:p>
          <a:p>
            <a:r>
              <a:rPr lang="en-US" dirty="0" smtClean="0"/>
              <a:t>P(A</a:t>
            </a:r>
            <a:r>
              <a:rPr lang="en-US" baseline="-25000" dirty="0" smtClean="0"/>
              <a:t>+1+2 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P(A</a:t>
            </a:r>
            <a:r>
              <a:rPr lang="en-US" baseline="-25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+1+2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|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US" baseline="-25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)P(L</a:t>
            </a:r>
            <a:r>
              <a:rPr lang="en-US" baseline="-25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US" dirty="0" smtClean="0"/>
              <a:t>		+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P(A</a:t>
            </a:r>
            <a:r>
              <a:rPr lang="en-US" baseline="-25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+1+2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| ~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  <a:r>
              <a:rPr lang="en-US" baseline="-25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^ T)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P(~L</a:t>
            </a:r>
            <a:r>
              <a:rPr lang="en-US" baseline="-25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^ T)</a:t>
            </a:r>
          </a:p>
          <a:p>
            <a:pPr>
              <a:buNone/>
            </a:pPr>
            <a:r>
              <a:rPr lang="en-US" dirty="0" smtClean="0"/>
              <a:t>		+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P(A</a:t>
            </a:r>
            <a:r>
              <a:rPr lang="en-US" baseline="-25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+1+2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| ~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</a:t>
            </a:r>
            <a:r>
              <a:rPr lang="en-US" baseline="-25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^ ~T)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P(~L</a:t>
            </a:r>
            <a:r>
              <a:rPr lang="en-US" baseline="-25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^ ~T)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Labeling P(J)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And finally: Probability of actions at N+1 and N+2  is a function of </a:t>
            </a:r>
            <a:r>
              <a:rPr lang="en-US" dirty="0" err="1" smtClean="0"/>
              <a:t>BKT’s</a:t>
            </a:r>
            <a:r>
              <a:rPr lang="en-US" dirty="0" smtClean="0"/>
              <a:t> probabilities for guessing (G), slipping (S), and learning the skill (T)</a:t>
            </a:r>
          </a:p>
          <a:p>
            <a:r>
              <a:rPr lang="en-US" dirty="0" smtClean="0"/>
              <a:t>(Correct answers are notated with a C and incorrect answers are notated with a ~C)</a:t>
            </a:r>
          </a:p>
          <a:p>
            <a:r>
              <a:rPr lang="en-US" dirty="0" smtClean="0"/>
              <a:t>(A full list of equations is available in the paper)</a:t>
            </a:r>
          </a:p>
          <a:p>
            <a:pPr>
              <a:lnSpc>
                <a:spcPts val="2000"/>
              </a:lnSpc>
            </a:pPr>
            <a:endParaRPr lang="en-US" altLang="ja-JP" dirty="0" smtClean="0"/>
          </a:p>
          <a:p>
            <a:pPr algn="ctr"/>
            <a:r>
              <a:rPr lang="en-US" altLang="ja-JP" dirty="0" smtClean="0"/>
              <a:t>	P(</a:t>
            </a:r>
            <a:r>
              <a:rPr lang="en-US" dirty="0" smtClean="0"/>
              <a:t>A</a:t>
            </a:r>
            <a:r>
              <a:rPr lang="en-US" baseline="-25000" dirty="0" smtClean="0"/>
              <a:t>+1+2</a:t>
            </a:r>
            <a:r>
              <a:rPr lang="en-US" dirty="0" smtClean="0"/>
              <a:t> = C, C |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) = P(~S)P(~S)</a:t>
            </a:r>
            <a:endParaRPr lang="en-US" altLang="ja-JP" baseline="30000" dirty="0" smtClean="0"/>
          </a:p>
          <a:p>
            <a:pPr algn="ctr"/>
            <a:r>
              <a:rPr lang="en-US" altLang="ja-JP" dirty="0" smtClean="0"/>
              <a:t>	P(</a:t>
            </a:r>
            <a:r>
              <a:rPr lang="en-US" dirty="0" smtClean="0"/>
              <a:t>A</a:t>
            </a:r>
            <a:r>
              <a:rPr lang="en-US" baseline="-25000" dirty="0" smtClean="0"/>
              <a:t>+1+2</a:t>
            </a:r>
            <a:r>
              <a:rPr lang="en-US" dirty="0" smtClean="0"/>
              <a:t> = C, ~C |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) = P(S)P(~S)</a:t>
            </a:r>
            <a:endParaRPr lang="en-US" altLang="ja-JP" baseline="30000" dirty="0" smtClean="0"/>
          </a:p>
          <a:p>
            <a:pPr algn="ctr"/>
            <a:r>
              <a:rPr lang="en-US" altLang="ja-JP" dirty="0" smtClean="0"/>
              <a:t>	P(</a:t>
            </a:r>
            <a:r>
              <a:rPr lang="en-US" dirty="0" smtClean="0"/>
              <a:t>A</a:t>
            </a:r>
            <a:r>
              <a:rPr lang="en-US" baseline="-25000" dirty="0" smtClean="0"/>
              <a:t>+1+2</a:t>
            </a:r>
            <a:r>
              <a:rPr lang="en-US" dirty="0" smtClean="0"/>
              <a:t> = ~C, C |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) = P(S)P(~S)</a:t>
            </a:r>
            <a:endParaRPr lang="en-US" altLang="ja-JP" baseline="30000" dirty="0" smtClean="0"/>
          </a:p>
          <a:p>
            <a:pPr algn="ctr"/>
            <a:r>
              <a:rPr lang="en-US" altLang="ja-JP" dirty="0" smtClean="0"/>
              <a:t>	P(</a:t>
            </a:r>
            <a:r>
              <a:rPr lang="en-US" dirty="0" smtClean="0"/>
              <a:t>A</a:t>
            </a:r>
            <a:r>
              <a:rPr lang="en-US" baseline="-25000" dirty="0" smtClean="0"/>
              <a:t>+1+2</a:t>
            </a:r>
            <a:r>
              <a:rPr lang="en-US" dirty="0" smtClean="0"/>
              <a:t> = ~C, ~C |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) = P(S)P(S)</a:t>
            </a:r>
            <a:endParaRPr lang="en-US" altLang="ja-JP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Labeling P(J)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063" y="135255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	P(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+1+2</a:t>
            </a:r>
            <a:r>
              <a:rPr lang="en-US" sz="2800" dirty="0" smtClean="0"/>
              <a:t> = C, C |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n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) = P(~S)</a:t>
            </a:r>
            <a:r>
              <a:rPr lang="en-US" sz="2800" baseline="30000" dirty="0" smtClean="0"/>
              <a:t>2</a:t>
            </a:r>
            <a:endParaRPr lang="en-US" altLang="ja-JP" sz="2800" baseline="30000" dirty="0" smtClean="0"/>
          </a:p>
          <a:p>
            <a:r>
              <a:rPr lang="en-US" altLang="ja-JP" sz="2800" dirty="0" smtClean="0"/>
              <a:t>	P(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+1+2</a:t>
            </a:r>
            <a:r>
              <a:rPr lang="en-US" sz="2800" dirty="0" smtClean="0"/>
              <a:t> = C, ~C |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n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) = P(S)P(~S)</a:t>
            </a:r>
            <a:endParaRPr lang="en-US" altLang="ja-JP" sz="2800" baseline="30000" dirty="0" smtClean="0"/>
          </a:p>
          <a:p>
            <a:r>
              <a:rPr lang="en-US" altLang="ja-JP" sz="2800" dirty="0" smtClean="0"/>
              <a:t>	P(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+1+2</a:t>
            </a:r>
            <a:r>
              <a:rPr lang="en-US" sz="2800" dirty="0" smtClean="0"/>
              <a:t> = ~C, C |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n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) = P(S)P(~S)</a:t>
            </a:r>
            <a:endParaRPr lang="en-US" altLang="ja-JP" sz="2800" baseline="30000" dirty="0" smtClean="0"/>
          </a:p>
          <a:p>
            <a:r>
              <a:rPr lang="en-US" altLang="ja-JP" sz="2800" dirty="0" smtClean="0"/>
              <a:t>	P(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+1+2</a:t>
            </a:r>
            <a:r>
              <a:rPr lang="en-US" sz="2800" dirty="0" smtClean="0"/>
              <a:t> = ~C, ~C |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n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) = P(S)</a:t>
            </a:r>
            <a:r>
              <a:rPr lang="en-US" sz="2800" baseline="30000" dirty="0" smtClean="0"/>
              <a:t>2</a:t>
            </a:r>
            <a:endParaRPr lang="en-US" altLang="ja-JP" sz="2800" baseline="30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50" y="3754571"/>
            <a:ext cx="8858250" cy="155495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442063" y="5722937"/>
            <a:ext cx="7435237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ja-JP" sz="2800" dirty="0" smtClean="0">
                <a:solidFill>
                  <a:schemeClr val="bg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Future data is used 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only in training</a:t>
            </a:r>
            <a:r>
              <a:rPr lang="en-US" altLang="ja-JP" sz="2800" dirty="0" smtClean="0">
                <a:solidFill>
                  <a:schemeClr val="bg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. </a:t>
            </a:r>
            <a:endParaRPr kumimoji="0" lang="en-US" altLang="ja-JP" sz="2800" b="0" i="0" u="none" strike="noStrike" kern="120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Labeling P(J)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&lt;/torture&gt;</a:t>
            </a:r>
          </a:p>
          <a:p>
            <a:r>
              <a:rPr lang="en-US" dirty="0" smtClean="0"/>
              <a:t>But don’t forget: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dirty="0" smtClean="0">
                <a:solidFill>
                  <a:srgbClr val="FF0000"/>
                </a:solidFill>
              </a:rPr>
              <a:t>P(J) = </a:t>
            </a:r>
            <a:r>
              <a:rPr lang="en-US" dirty="0" err="1" smtClean="0">
                <a:solidFill>
                  <a:srgbClr val="FF0000"/>
                </a:solidFill>
              </a:rPr>
              <a:t>P(~L</a:t>
            </a:r>
            <a:r>
              <a:rPr lang="en-US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^ T | A</a:t>
            </a:r>
            <a:r>
              <a:rPr lang="en-US" baseline="-25000" dirty="0" smtClean="0">
                <a:solidFill>
                  <a:srgbClr val="FF0000"/>
                </a:solidFill>
              </a:rPr>
              <a:t>+1+2 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P(J) model</a:t>
            </a:r>
          </a:p>
          <a:p>
            <a:pPr lvl="1"/>
            <a:r>
              <a:rPr lang="en-US" dirty="0" smtClean="0"/>
              <a:t>Labeling Process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Features </a:t>
            </a:r>
          </a:p>
          <a:p>
            <a:pPr lvl="1"/>
            <a:r>
              <a:rPr lang="en-US" dirty="0" smtClean="0"/>
              <a:t>ML Procedure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Spikiness Models</a:t>
            </a:r>
          </a:p>
          <a:p>
            <a:r>
              <a:rPr lang="en-US" dirty="0" smtClean="0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of P(J)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log information on data from already completed student usage of the tutor</a:t>
            </a:r>
          </a:p>
          <a:p>
            <a:r>
              <a:rPr lang="en-US" dirty="0" smtClean="0"/>
              <a:t>Defined behavior that may be indicative of knowledge </a:t>
            </a:r>
            <a:r>
              <a:rPr lang="en-US" dirty="0" smtClean="0"/>
              <a:t>acquisition</a:t>
            </a:r>
            <a:endParaRPr lang="en-US" dirty="0" smtClean="0"/>
          </a:p>
          <a:p>
            <a:r>
              <a:rPr lang="en-US" dirty="0" smtClean="0"/>
              <a:t>Developed a means to quantify or observe that behavior</a:t>
            </a:r>
          </a:p>
          <a:p>
            <a:r>
              <a:rPr lang="en-US" dirty="0" smtClean="0"/>
              <a:t>Used same set of features as seen in [Baker, Corbett, and </a:t>
            </a:r>
            <a:r>
              <a:rPr lang="en-US" dirty="0" err="1" smtClean="0"/>
              <a:t>Aleven</a:t>
            </a:r>
            <a:r>
              <a:rPr lang="en-US" dirty="0" smtClean="0"/>
              <a:t> 2008]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of P(J)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894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training</a:t>
            </a:r>
          </a:p>
          <a:p>
            <a:pPr lvl="1"/>
            <a:r>
              <a:rPr lang="en-US" dirty="0" smtClean="0"/>
              <a:t>The label P(J) uses </a:t>
            </a:r>
            <a:r>
              <a:rPr lang="en-US" dirty="0" smtClean="0">
                <a:solidFill>
                  <a:srgbClr val="FF0000"/>
                </a:solidFill>
              </a:rPr>
              <a:t>future data </a:t>
            </a:r>
            <a:r>
              <a:rPr lang="en-US" dirty="0" smtClean="0"/>
              <a:t>from logs</a:t>
            </a:r>
          </a:p>
          <a:p>
            <a:pPr lvl="1"/>
            <a:r>
              <a:rPr lang="en-US" dirty="0" smtClean="0"/>
              <a:t>We machine learn weights for each feature to predict P(J), using only </a:t>
            </a:r>
            <a:r>
              <a:rPr lang="en-US" dirty="0" smtClean="0">
                <a:solidFill>
                  <a:srgbClr val="92D050"/>
                </a:solidFill>
              </a:rPr>
              <a:t>past/present data</a:t>
            </a:r>
          </a:p>
          <a:p>
            <a:endParaRPr lang="en-US" dirty="0" smtClean="0"/>
          </a:p>
          <a:p>
            <a:r>
              <a:rPr lang="en-US" dirty="0" smtClean="0"/>
              <a:t>In test</a:t>
            </a:r>
          </a:p>
          <a:p>
            <a:pPr lvl="1"/>
            <a:r>
              <a:rPr lang="en-US" dirty="0" smtClean="0"/>
              <a:t>To predict P(J) we calculate these features and apply the learned weights using only information available </a:t>
            </a:r>
            <a:r>
              <a:rPr lang="en-US" dirty="0" smtClean="0">
                <a:solidFill>
                  <a:srgbClr val="92D050"/>
                </a:solidFill>
              </a:rPr>
              <a:t>at run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recent years…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has been work towards developing better and better models that can predict if a student has learned a skill up to a certain time</a:t>
            </a:r>
          </a:p>
          <a:p>
            <a:pPr>
              <a:buNone/>
            </a:pPr>
            <a:r>
              <a:rPr lang="en-US" dirty="0" smtClean="0"/>
              <a:t>	[Corbett &amp; Anderson, 1995; Martin &amp; </a:t>
            </a:r>
            <a:r>
              <a:rPr lang="en-US" dirty="0" err="1" smtClean="0"/>
              <a:t>VanLehn</a:t>
            </a:r>
            <a:r>
              <a:rPr lang="en-US" dirty="0" smtClean="0"/>
              <a:t>, 1995; Shute, 1995; </a:t>
            </a:r>
            <a:r>
              <a:rPr lang="en-US" dirty="0" err="1" smtClean="0"/>
              <a:t>Conati</a:t>
            </a:r>
            <a:r>
              <a:rPr lang="en-US" dirty="0" smtClean="0"/>
              <a:t> et al, 2002; Beck et al, 2007, 2008; </a:t>
            </a:r>
            <a:r>
              <a:rPr lang="en-US" dirty="0" err="1" smtClean="0"/>
              <a:t>Pardos</a:t>
            </a:r>
            <a:r>
              <a:rPr lang="en-US" dirty="0" smtClean="0"/>
              <a:t> et al, 2008; Baker et al, 2008, 2010; </a:t>
            </a:r>
            <a:r>
              <a:rPr lang="en-US" dirty="0" err="1" smtClean="0"/>
              <a:t>Pavlik</a:t>
            </a:r>
            <a:r>
              <a:rPr lang="en-US" dirty="0" smtClean="0"/>
              <a:t> et al, 2009]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Features</a:t>
            </a:r>
            <a:endParaRPr lang="en-US" dirty="0"/>
          </a:p>
        </p:txBody>
      </p:sp>
      <p:pic>
        <p:nvPicPr>
          <p:cNvPr id="4" name="Picture 3" descr="feature-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5551" y="2081990"/>
            <a:ext cx="6534150" cy="473569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8125" y="1453340"/>
            <a:ext cx="8229600" cy="1619250"/>
          </a:xfrm>
        </p:spPr>
        <p:txBody>
          <a:bodyPr>
            <a:normAutofit/>
          </a:bodyPr>
          <a:lstStyle/>
          <a:p>
            <a:r>
              <a:rPr lang="en-US" dirty="0" smtClean="0"/>
              <a:t>All features use only first 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466" y="0"/>
            <a:ext cx="6828751" cy="11383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some of those numbers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P(J) is higher following incorrect responses</a:t>
            </a:r>
          </a:p>
          <a:p>
            <a:pPr lvl="1"/>
            <a:r>
              <a:rPr lang="en-US" dirty="0" smtClean="0"/>
              <a:t>[Citation]</a:t>
            </a:r>
          </a:p>
          <a:p>
            <a:r>
              <a:rPr lang="en-US" dirty="0" smtClean="0"/>
              <a:t>P(J) decreases as the total number of times student got this skill wrong increases</a:t>
            </a:r>
          </a:p>
          <a:p>
            <a:pPr lvl="1"/>
            <a:r>
              <a:rPr lang="en-US" dirty="0" smtClean="0"/>
              <a:t>Might need intervention not available in the tutor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466" y="0"/>
            <a:ext cx="6819515" cy="11383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some of those numbers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P(J) is lower following help requests</a:t>
            </a:r>
          </a:p>
          <a:p>
            <a:pPr lvl="1"/>
            <a:r>
              <a:rPr lang="en-US" dirty="0" smtClean="0"/>
              <a:t>Stands out in contrast to [Beck et al 2008]</a:t>
            </a:r>
          </a:p>
          <a:p>
            <a:r>
              <a:rPr lang="en-US" dirty="0" smtClean="0"/>
              <a:t>P(J) is higher when help has been used recently, i.e. in the last 5 and/or 8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P(J) model</a:t>
            </a:r>
          </a:p>
          <a:p>
            <a:pPr lvl="1"/>
            <a:r>
              <a:rPr lang="en-US" dirty="0" smtClean="0"/>
              <a:t>Labeling Process</a:t>
            </a:r>
          </a:p>
          <a:p>
            <a:pPr lvl="1"/>
            <a:r>
              <a:rPr lang="en-US" dirty="0" smtClean="0"/>
              <a:t>Features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ML Procedure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Results</a:t>
            </a:r>
          </a:p>
          <a:p>
            <a:r>
              <a:rPr lang="en-US" dirty="0" smtClean="0"/>
              <a:t>Spikiness Models</a:t>
            </a:r>
          </a:p>
          <a:p>
            <a:r>
              <a:rPr lang="en-US" dirty="0" smtClean="0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of P(J)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RapidMiner</a:t>
            </a:r>
            <a:r>
              <a:rPr lang="en-US" dirty="0" smtClean="0"/>
              <a:t>, ran linear regression to make a model for correlation between our features and the P(J) label</a:t>
            </a:r>
          </a:p>
          <a:p>
            <a:r>
              <a:rPr lang="en-US" dirty="0" smtClean="0"/>
              <a:t>Two feature sets run through 6-fold student-level cross validation</a:t>
            </a:r>
          </a:p>
          <a:p>
            <a:pPr lvl="1"/>
            <a:r>
              <a:rPr lang="en-US" dirty="0" smtClean="0"/>
              <a:t>25 including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n</a:t>
            </a:r>
            <a:r>
              <a:rPr lang="en-US" dirty="0" smtClean="0"/>
              <a:t> and L</a:t>
            </a:r>
            <a:r>
              <a:rPr lang="en-US" baseline="-25000" dirty="0" smtClean="0"/>
              <a:t>n-1</a:t>
            </a:r>
            <a:r>
              <a:rPr lang="en-US" dirty="0" smtClean="0"/>
              <a:t>: .446 correlation to labels</a:t>
            </a:r>
          </a:p>
          <a:p>
            <a:pPr lvl="1"/>
            <a:r>
              <a:rPr lang="en-US" dirty="0" smtClean="0"/>
              <a:t>23 not including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n</a:t>
            </a:r>
            <a:r>
              <a:rPr lang="en-US" dirty="0" smtClean="0"/>
              <a:t> and L</a:t>
            </a:r>
            <a:r>
              <a:rPr lang="en-US" baseline="-25000" dirty="0" smtClean="0"/>
              <a:t>n-1</a:t>
            </a:r>
            <a:r>
              <a:rPr lang="en-US" dirty="0" smtClean="0"/>
              <a:t>: .301 </a:t>
            </a:r>
            <a:r>
              <a:rPr lang="en-US" dirty="0" err="1" smtClean="0"/>
              <a:t>correleation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of P(J)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Argument could be made that using BKT probabilities (</a:t>
            </a:r>
            <a:r>
              <a:rPr lang="en-US" dirty="0" err="1" smtClean="0"/>
              <a:t>L</a:t>
            </a:r>
            <a:r>
              <a:rPr lang="en-US" baseline="-25000" dirty="0" err="1" smtClean="0"/>
              <a:t>n</a:t>
            </a:r>
            <a:r>
              <a:rPr lang="en-US" dirty="0" smtClean="0"/>
              <a:t>) in the definition of the label (~</a:t>
            </a:r>
            <a:r>
              <a:rPr lang="en-US" dirty="0" err="1" smtClean="0"/>
              <a:t>L</a:t>
            </a:r>
            <a:r>
              <a:rPr lang="en-US" baseline="-25000" dirty="0" err="1" smtClean="0"/>
              <a:t>n</a:t>
            </a:r>
            <a:r>
              <a:rPr lang="en-US" dirty="0" smtClean="0"/>
              <a:t> ^ T) is wrong</a:t>
            </a:r>
          </a:p>
          <a:p>
            <a:pPr lvl="1"/>
            <a:r>
              <a:rPr lang="en-US" dirty="0" smtClean="0"/>
              <a:t>We consider this to be valid - Interesting part is the T, not the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 if you don’t buy it, a .301 correlation coefficient is certainly still something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to Ryan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some discussion of analysis of P(J)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P(J) model</a:t>
            </a:r>
          </a:p>
          <a:p>
            <a:pPr lvl="1"/>
            <a:r>
              <a:rPr lang="en-US" dirty="0" smtClean="0"/>
              <a:t>Labeling Process</a:t>
            </a:r>
          </a:p>
          <a:p>
            <a:pPr lvl="1"/>
            <a:r>
              <a:rPr lang="en-US" dirty="0" smtClean="0"/>
              <a:t>Features </a:t>
            </a:r>
          </a:p>
          <a:p>
            <a:pPr lvl="1"/>
            <a:r>
              <a:rPr lang="en-US" dirty="0" smtClean="0"/>
              <a:t>ML Procedure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Spikiness Models</a:t>
            </a:r>
          </a:p>
          <a:p>
            <a:r>
              <a:rPr lang="en-US" dirty="0" smtClean="0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learning in intelligent tutors have more of a character of gradual learning (such as strengthening of a memory association [cf. </a:t>
            </a:r>
            <a:r>
              <a:rPr lang="en-US" dirty="0" err="1" smtClean="0"/>
              <a:t>Pavlik</a:t>
            </a:r>
            <a:r>
              <a:rPr lang="en-US" dirty="0" smtClean="0"/>
              <a:t> &amp; Anderson, 2008]) or learning given to “eureka” moments, where a skill is understood suddenly?  [Lindstrom &amp; </a:t>
            </a:r>
            <a:r>
              <a:rPr lang="en-US" dirty="0" err="1" smtClean="0"/>
              <a:t>Gulz</a:t>
            </a:r>
            <a:r>
              <a:rPr lang="en-US" dirty="0" smtClean="0"/>
              <a:t>, 2008]</a:t>
            </a:r>
          </a:p>
          <a:p>
            <a:endParaRPr lang="en-US" dirty="0" smtClean="0"/>
          </a:p>
          <a:p>
            <a:r>
              <a:rPr lang="en-US" dirty="0" smtClean="0"/>
              <a:t>Does this vary by skill?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answer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plot P(J) over time, and see how “spiky” the graph is</a:t>
            </a:r>
          </a:p>
          <a:p>
            <a:endParaRPr lang="en-US" dirty="0" smtClean="0"/>
          </a:p>
          <a:p>
            <a:r>
              <a:rPr lang="en-US" dirty="0" smtClean="0"/>
              <a:t>Note that this is effectively the derivative of the more standard theoretical learning curve (cf. Corbett &amp; Anderson, 1995; </a:t>
            </a:r>
            <a:r>
              <a:rPr lang="en-US" dirty="0" err="1" smtClean="0"/>
              <a:t>Koedinger</a:t>
            </a:r>
            <a:r>
              <a:rPr lang="en-US" dirty="0" smtClean="0"/>
              <a:t> et al, 2008)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 R W </a:t>
            </a:r>
            <a:r>
              <a:rPr lang="en-US" dirty="0" err="1" smtClean="0"/>
              <a:t>W</a:t>
            </a:r>
            <a:r>
              <a:rPr lang="en-US" dirty="0" smtClean="0"/>
              <a:t> R W </a:t>
            </a:r>
            <a:r>
              <a:rPr lang="en-US" dirty="0" err="1" smtClean="0"/>
              <a:t>W</a:t>
            </a:r>
            <a:r>
              <a:rPr lang="en-US" dirty="0" smtClean="0"/>
              <a:t> R </a:t>
            </a:r>
            <a:r>
              <a:rPr lang="en-US" dirty="0" err="1" smtClean="0"/>
              <a:t>R</a:t>
            </a:r>
            <a:r>
              <a:rPr lang="en-US" dirty="0" smtClean="0"/>
              <a:t> W R 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student has a 84% chance of now knowing the skill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Data for One Student</a:t>
            </a:r>
            <a:br>
              <a:rPr lang="en-US" dirty="0" smtClean="0"/>
            </a:br>
            <a:r>
              <a:rPr lang="en-US" dirty="0" smtClean="0"/>
              <a:t>(Two different skills)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49558"/>
          <a:stretch>
            <a:fillRect/>
          </a:stretch>
        </p:blipFill>
        <p:spPr bwMode="auto">
          <a:xfrm>
            <a:off x="1143000" y="1981200"/>
            <a:ext cx="7276858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6324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OPTOPRAC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810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P(J)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Data for One Student</a:t>
            </a:r>
            <a:br>
              <a:rPr lang="en-US" dirty="0" smtClean="0"/>
            </a:br>
            <a:r>
              <a:rPr lang="en-US" dirty="0" smtClean="0"/>
              <a:t>(Two different skills)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9558"/>
          <a:stretch>
            <a:fillRect/>
          </a:stretch>
        </p:blipFill>
        <p:spPr bwMode="auto">
          <a:xfrm>
            <a:off x="1066800" y="1905000"/>
            <a:ext cx="7276999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6324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OPTOPRAC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810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P(J)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you can see…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skill was learned gradually, the other skill was learned suddenly</a:t>
            </a:r>
          </a:p>
          <a:p>
            <a:endParaRPr lang="en-US" dirty="0" smtClean="0"/>
          </a:p>
          <a:p>
            <a:r>
              <a:rPr lang="en-US" dirty="0" smtClean="0"/>
              <a:t>Note that the first graph had *two* spikes</a:t>
            </a:r>
          </a:p>
          <a:p>
            <a:r>
              <a:rPr lang="en-US" dirty="0" smtClean="0"/>
              <a:t>This was actually very common in the data, even more common than single spikes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you can see…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One skill was learned gradually, the other skill was learned suddenly</a:t>
            </a:r>
          </a:p>
          <a:p>
            <a:endParaRPr lang="en-US" dirty="0" smtClean="0"/>
          </a:p>
          <a:p>
            <a:r>
              <a:rPr lang="en-US" dirty="0" smtClean="0"/>
              <a:t>Note that the first graph had *two* spikes</a:t>
            </a:r>
          </a:p>
          <a:p>
            <a:r>
              <a:rPr lang="en-US" dirty="0" smtClean="0"/>
              <a:t>This was actually very common in the data, even more common than single spikes</a:t>
            </a:r>
          </a:p>
          <a:p>
            <a:pPr lvl="1"/>
            <a:r>
              <a:rPr lang="en-US" dirty="0" smtClean="0"/>
              <a:t>I would very much appreciate hypotheses for why this happens, as I don’t have a good theoretical explanation for this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quantify the difference between these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r>
              <a:rPr lang="en-US" dirty="0" smtClean="0"/>
              <a:t>We can quantify the degree to which a learning sequence involves a “eureka” moment, through a metric </a:t>
            </a:r>
            <a:r>
              <a:rPr lang="en-US" dirty="0" smtClean="0"/>
              <a:t>we </a:t>
            </a:r>
            <a:r>
              <a:rPr lang="en-US" dirty="0" smtClean="0"/>
              <a:t>call “spikiness”</a:t>
            </a:r>
          </a:p>
          <a:p>
            <a:endParaRPr lang="en-US" dirty="0" smtClean="0"/>
          </a:p>
          <a:p>
            <a:r>
              <a:rPr lang="en-US" dirty="0" smtClean="0"/>
              <a:t>For a given student/skill pair, </a:t>
            </a:r>
            <a:r>
              <a:rPr lang="en-US" dirty="0" smtClean="0"/>
              <a:t>spikiness </a:t>
            </a:r>
            <a:r>
              <a:rPr lang="en-US" dirty="0" smtClean="0"/>
              <a:t>=</a:t>
            </a:r>
          </a:p>
          <a:p>
            <a:endParaRPr lang="en-US" dirty="0" smtClean="0"/>
          </a:p>
          <a:p>
            <a:r>
              <a:rPr lang="en-US" dirty="0" smtClean="0"/>
              <a:t>Max P(J)/</a:t>
            </a:r>
            <a:r>
              <a:rPr lang="en-US" dirty="0" err="1" smtClean="0"/>
              <a:t>Avg</a:t>
            </a:r>
            <a:r>
              <a:rPr lang="en-US" dirty="0" smtClean="0"/>
              <a:t> P(J)</a:t>
            </a:r>
          </a:p>
          <a:p>
            <a:pPr lvl="1"/>
            <a:r>
              <a:rPr lang="en-US" dirty="0" smtClean="0"/>
              <a:t>Scaled from 1 to infinity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Looking at spikiness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only consider action sequences at least 6 problem steps long</a:t>
            </a:r>
          </a:p>
          <a:p>
            <a:pPr lvl="1"/>
            <a:r>
              <a:rPr lang="en-US" dirty="0" smtClean="0"/>
              <a:t>(Shorter sequences tend to more often look spiky, which is a mathematical feature of using a within-sequence average)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only consider the first 20 problem steps</a:t>
            </a:r>
          </a:p>
          <a:p>
            <a:pPr lvl="1"/>
            <a:r>
              <a:rPr lang="en-US" dirty="0" smtClean="0"/>
              <a:t>After that, the student is probably floundering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Spikiness by skill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Min: 1.12</a:t>
            </a:r>
          </a:p>
          <a:p>
            <a:r>
              <a:rPr lang="en-US" dirty="0" smtClean="0"/>
              <a:t>Max: 113.52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: 8.55</a:t>
            </a:r>
          </a:p>
          <a:p>
            <a:r>
              <a:rPr lang="en-US" dirty="0" smtClean="0"/>
              <a:t>SD: 14.62</a:t>
            </a:r>
          </a:p>
          <a:p>
            <a:endParaRPr lang="en-US" dirty="0" smtClean="0"/>
          </a:p>
          <a:p>
            <a:r>
              <a:rPr lang="en-US" dirty="0" smtClean="0"/>
              <a:t>Future work: What characterizes spiky skills and gradually-learned skills?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Spikiness by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Min: 2.22</a:t>
            </a:r>
          </a:p>
          <a:p>
            <a:r>
              <a:rPr lang="en-US" dirty="0" smtClean="0"/>
              <a:t>Max: 21.81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: 6.81</a:t>
            </a:r>
          </a:p>
          <a:p>
            <a:r>
              <a:rPr lang="en-US" dirty="0" smtClean="0"/>
              <a:t>SD: 3.09</a:t>
            </a:r>
          </a:p>
          <a:p>
            <a:endParaRPr lang="en-US" dirty="0" smtClean="0"/>
          </a:p>
          <a:p>
            <a:r>
              <a:rPr lang="en-US" dirty="0" smtClean="0"/>
              <a:t>Students are less spiky than skills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correlation between a student’s spikiness, and their final average P(</a:t>
            </a:r>
            <a:r>
              <a:rPr lang="en-US" dirty="0" err="1" smtClean="0"/>
              <a:t>Ln</a:t>
            </a:r>
            <a:r>
              <a:rPr lang="en-US" dirty="0" smtClean="0"/>
              <a:t>) across skills is a high 0.71, statistically significantly different than chance</a:t>
            </a:r>
          </a:p>
          <a:p>
            <a:endParaRPr lang="en-US" dirty="0" smtClean="0"/>
          </a:p>
          <a:p>
            <a:r>
              <a:rPr lang="en-US" dirty="0" smtClean="0"/>
              <a:t>Suggests that learning spikes may be an early predictor of whether a student is going to achieve good learning of specific material</a:t>
            </a:r>
          </a:p>
          <a:p>
            <a:pPr lvl="1"/>
            <a:r>
              <a:rPr lang="en-US" dirty="0" smtClean="0"/>
              <a:t>May someday be the basis of better knowledge tracing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many analyses potentially enabled by this model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paper…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go a step further, and try to assess not just</a:t>
            </a:r>
          </a:p>
          <a:p>
            <a:pPr lvl="1"/>
            <a:r>
              <a:rPr lang="en-US" dirty="0" smtClean="0"/>
              <a:t>Whether a student knows the skill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also </a:t>
            </a:r>
          </a:p>
          <a:p>
            <a:pPr lvl="1"/>
            <a:r>
              <a:rPr lang="en-US" dirty="0" smtClean="0"/>
              <a:t>When the student learned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Worth Noting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Generally across all actions on a skill, P(J) levels don’t quite add up to </a:t>
            </a:r>
            <a:r>
              <a:rPr lang="en-US" dirty="0" smtClean="0"/>
              <a:t>a total of </a:t>
            </a:r>
            <a:r>
              <a:rPr lang="en-US" smtClean="0"/>
              <a:t>1 across all actions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general, our model is representative of P(J) at lower levels but tends to underestimate the height of spikes</a:t>
            </a:r>
          </a:p>
          <a:p>
            <a:pPr lvl="1"/>
            <a:r>
              <a:rPr lang="en-US" dirty="0" smtClean="0"/>
              <a:t>May be a result of using linear modeling approach for a fundamentally non-linear phenomenon</a:t>
            </a:r>
          </a:p>
          <a:p>
            <a:pPr lvl="1"/>
            <a:r>
              <a:rPr lang="en-US" dirty="0" smtClean="0"/>
              <a:t>May also be that P(J) is actually too high in the training labels (where it often ends up significantly above a total of 1)</a:t>
            </a:r>
          </a:p>
          <a:p>
            <a:pPr lvl="1"/>
            <a:r>
              <a:rPr lang="en-US" dirty="0" smtClean="0"/>
              <a:t>Could be normalized, for the purposes of spikiness analyses, we believe the model biases towards seeing less total spikiness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P(J) model</a:t>
            </a:r>
          </a:p>
          <a:p>
            <a:pPr lvl="1"/>
            <a:r>
              <a:rPr lang="en-US" dirty="0" smtClean="0"/>
              <a:t>Labeling Process</a:t>
            </a:r>
          </a:p>
          <a:p>
            <a:pPr lvl="1"/>
            <a:r>
              <a:rPr lang="en-US" dirty="0" smtClean="0"/>
              <a:t>Features </a:t>
            </a:r>
          </a:p>
          <a:p>
            <a:pPr lvl="1"/>
            <a:r>
              <a:rPr lang="en-US" dirty="0" smtClean="0"/>
              <a:t>ML Procedure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Spikiness Models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advanced a new model that is able to infer with moderate accuracy exactly when a student learns a skill</a:t>
            </a:r>
          </a:p>
          <a:p>
            <a:endParaRPr lang="en-US" dirty="0" smtClean="0"/>
          </a:p>
          <a:p>
            <a:r>
              <a:rPr lang="en-US" dirty="0" smtClean="0"/>
              <a:t>We’ve now gotten the model to correlate about twice as well to the training labels, by looking at more than just the first attempt at the problem step</a:t>
            </a:r>
          </a:p>
          <a:p>
            <a:pPr lvl="1"/>
            <a:r>
              <a:rPr lang="en-US" dirty="0" smtClean="0"/>
              <a:t>For more details, see our poster at EDM2010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used this model to analyze the differences in spikiness of different skills (and different students)</a:t>
            </a:r>
          </a:p>
          <a:p>
            <a:endParaRPr lang="en-US" dirty="0" smtClean="0"/>
          </a:p>
          <a:p>
            <a:r>
              <a:rPr lang="en-US" dirty="0" smtClean="0"/>
              <a:t>Discovering that double-spikes are common (a finding we don’t yet understand)</a:t>
            </a:r>
          </a:p>
          <a:p>
            <a:r>
              <a:rPr lang="en-US" dirty="0" smtClean="0"/>
              <a:t>And that student spikiness predicts the post-test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are some skills spikier than others?</a:t>
            </a:r>
          </a:p>
          <a:p>
            <a:r>
              <a:rPr lang="en-US" dirty="0" smtClean="0"/>
              <a:t>How can we use spikiness to improve student knowledge modeling?</a:t>
            </a:r>
          </a:p>
          <a:p>
            <a:r>
              <a:rPr lang="en-US" dirty="0" smtClean="0"/>
              <a:t>What are the conditions and antecedents of learning spikes?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would be very happy to share the spreadsheets and code that we used to calculate the P(J) labels with any interested colleague</a:t>
            </a:r>
          </a:p>
          <a:p>
            <a:endParaRPr lang="en-US" dirty="0" smtClean="0"/>
          </a:p>
          <a:p>
            <a:r>
              <a:rPr lang="en-US" dirty="0" smtClean="0"/>
              <a:t>Please email us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Any Questions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student probably learned the skill at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 R W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 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understand the conditions and antecedents of learning</a:t>
            </a:r>
          </a:p>
          <a:p>
            <a:endParaRPr lang="en-US" dirty="0" smtClean="0"/>
          </a:p>
          <a:p>
            <a:r>
              <a:rPr lang="en-US" dirty="0" smtClean="0"/>
              <a:t>May be possible to change style of practice after these inflection points, from focusing on learning skill to focusing on gaining fluency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Better understand the conditions and antecedents of learning</a:t>
            </a:r>
          </a:p>
          <a:p>
            <a:endParaRPr lang="en-US" dirty="0" smtClean="0"/>
          </a:p>
          <a:p>
            <a:r>
              <a:rPr lang="en-US" dirty="0" smtClean="0"/>
              <a:t>May be possible to change style of practice after these inflection points, from focusing on learning skill to focusing on gaining fluency</a:t>
            </a:r>
          </a:p>
          <a:p>
            <a:pPr lvl="1"/>
            <a:r>
              <a:rPr lang="en-US" dirty="0" smtClean="0"/>
              <a:t>Even if we’re just catching an inflection point in the strength of association rather than an actual “eureka” moment, this still might be relevant and useful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much like the models that detected contextual probability of guessing and slipping (Baker, Corbett, &amp; </a:t>
            </a:r>
            <a:r>
              <a:rPr lang="en-US" dirty="0" err="1" smtClean="0"/>
              <a:t>Aleven</a:t>
            </a:r>
            <a:r>
              <a:rPr lang="en-US" dirty="0" smtClean="0"/>
              <a:t>, 2008)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i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1927</Words>
  <Application>Microsoft Office PowerPoint</Application>
  <PresentationFormat>On-screen Show (4:3)</PresentationFormat>
  <Paragraphs>313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wpi_ppt</vt:lpstr>
      <vt:lpstr>Slide 1</vt:lpstr>
      <vt:lpstr>Talk Outline</vt:lpstr>
      <vt:lpstr>In recent years…</vt:lpstr>
      <vt:lpstr>E.g.</vt:lpstr>
      <vt:lpstr>In this paper…</vt:lpstr>
      <vt:lpstr>E.g.</vt:lpstr>
      <vt:lpstr>Why is this useful?</vt:lpstr>
      <vt:lpstr>Why is this useful?</vt:lpstr>
      <vt:lpstr>How do we do it?</vt:lpstr>
      <vt:lpstr>How do we do it?</vt:lpstr>
      <vt:lpstr>High-Level</vt:lpstr>
      <vt:lpstr>High-Level</vt:lpstr>
      <vt:lpstr>High-Level</vt:lpstr>
      <vt:lpstr>High-Level</vt:lpstr>
      <vt:lpstr>High-Level</vt:lpstr>
      <vt:lpstr>Now, for more details…</vt:lpstr>
      <vt:lpstr>Talk Outline</vt:lpstr>
      <vt:lpstr>Data used</vt:lpstr>
      <vt:lpstr>Talk Outline</vt:lpstr>
      <vt:lpstr>Labeling P(J)</vt:lpstr>
      <vt:lpstr>P(J) is distinct from P(T)</vt:lpstr>
      <vt:lpstr>Labeling P(J)</vt:lpstr>
      <vt:lpstr>Labeling P(J)</vt:lpstr>
      <vt:lpstr>Labeling P(J)</vt:lpstr>
      <vt:lpstr>Labeling P(J)</vt:lpstr>
      <vt:lpstr>Labeling P(J)</vt:lpstr>
      <vt:lpstr>Talk Outline</vt:lpstr>
      <vt:lpstr>Features of P(J)</vt:lpstr>
      <vt:lpstr>Features of P(J)</vt:lpstr>
      <vt:lpstr>Example Features</vt:lpstr>
      <vt:lpstr>What some of those numbers mean</vt:lpstr>
      <vt:lpstr>What some of those numbers mean</vt:lpstr>
      <vt:lpstr>Talk Outline</vt:lpstr>
      <vt:lpstr>Features of P(J)</vt:lpstr>
      <vt:lpstr>Features of P(J)</vt:lpstr>
      <vt:lpstr>Back to Ryan</vt:lpstr>
      <vt:lpstr>Talk Outline</vt:lpstr>
      <vt:lpstr>Research question</vt:lpstr>
      <vt:lpstr>To answer this</vt:lpstr>
      <vt:lpstr>Real Data for One Student (Two different skills)</vt:lpstr>
      <vt:lpstr>Real Data for One Student (Two different skills)</vt:lpstr>
      <vt:lpstr>As you can see…</vt:lpstr>
      <vt:lpstr>As you can see…</vt:lpstr>
      <vt:lpstr>We can quantify the difference between these graphs</vt:lpstr>
      <vt:lpstr>Looking at spikiness</vt:lpstr>
      <vt:lpstr>Spikiness by skill</vt:lpstr>
      <vt:lpstr>Spikiness by student</vt:lpstr>
      <vt:lpstr>Interestingly</vt:lpstr>
      <vt:lpstr>One of…</vt:lpstr>
      <vt:lpstr>Worth Noting</vt:lpstr>
      <vt:lpstr>Talk Outline</vt:lpstr>
      <vt:lpstr>In this paper</vt:lpstr>
      <vt:lpstr>In this paper</vt:lpstr>
      <vt:lpstr>Other future work</vt:lpstr>
      <vt:lpstr>Tools sharing</vt:lpstr>
      <vt:lpstr>Thanks!</vt:lpstr>
    </vt:vector>
  </TitlesOfParts>
  <Company>Worcester Polytechnic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WPI</dc:creator>
  <cp:lastModifiedBy>Administrator</cp:lastModifiedBy>
  <cp:revision>24</cp:revision>
  <dcterms:created xsi:type="dcterms:W3CDTF">2009-11-05T19:41:53Z</dcterms:created>
  <dcterms:modified xsi:type="dcterms:W3CDTF">2010-06-01T21:28:05Z</dcterms:modified>
</cp:coreProperties>
</file>