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Default Extension="bin" ContentType="application/vnd.openxmlformats-officedocument.oleObject"/>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32918400" cy="25603200"/>
  <p:notesSz cx="6997700" cy="9271000"/>
  <p:defaultTextStyle>
    <a:defPPr>
      <a:defRPr lang="en-US"/>
    </a:defPPr>
    <a:lvl1pPr algn="l" rtl="0" fontAlgn="base">
      <a:spcBef>
        <a:spcPct val="0"/>
      </a:spcBef>
      <a:spcAft>
        <a:spcPct val="0"/>
      </a:spcAft>
      <a:defRPr sz="6600" kern="1200">
        <a:solidFill>
          <a:schemeClr val="tx1"/>
        </a:solidFill>
        <a:latin typeface="Times New Roman" charset="0"/>
        <a:ea typeface="ＭＳ Ｐゴシック" charset="-128"/>
        <a:cs typeface="ＭＳ Ｐゴシック" charset="-128"/>
      </a:defRPr>
    </a:lvl1pPr>
    <a:lvl2pPr marL="457200" algn="l" rtl="0" fontAlgn="base">
      <a:spcBef>
        <a:spcPct val="0"/>
      </a:spcBef>
      <a:spcAft>
        <a:spcPct val="0"/>
      </a:spcAft>
      <a:defRPr sz="6600" kern="1200">
        <a:solidFill>
          <a:schemeClr val="tx1"/>
        </a:solidFill>
        <a:latin typeface="Times New Roman" charset="0"/>
        <a:ea typeface="ＭＳ Ｐゴシック" charset="-128"/>
        <a:cs typeface="ＭＳ Ｐゴシック" charset="-128"/>
      </a:defRPr>
    </a:lvl2pPr>
    <a:lvl3pPr marL="914400" algn="l" rtl="0" fontAlgn="base">
      <a:spcBef>
        <a:spcPct val="0"/>
      </a:spcBef>
      <a:spcAft>
        <a:spcPct val="0"/>
      </a:spcAft>
      <a:defRPr sz="6600" kern="1200">
        <a:solidFill>
          <a:schemeClr val="tx1"/>
        </a:solidFill>
        <a:latin typeface="Times New Roman" charset="0"/>
        <a:ea typeface="ＭＳ Ｐゴシック" charset="-128"/>
        <a:cs typeface="ＭＳ Ｐゴシック" charset="-128"/>
      </a:defRPr>
    </a:lvl3pPr>
    <a:lvl4pPr marL="1371600" algn="l" rtl="0" fontAlgn="base">
      <a:spcBef>
        <a:spcPct val="0"/>
      </a:spcBef>
      <a:spcAft>
        <a:spcPct val="0"/>
      </a:spcAft>
      <a:defRPr sz="6600" kern="1200">
        <a:solidFill>
          <a:schemeClr val="tx1"/>
        </a:solidFill>
        <a:latin typeface="Times New Roman" charset="0"/>
        <a:ea typeface="ＭＳ Ｐゴシック" charset="-128"/>
        <a:cs typeface="ＭＳ Ｐゴシック" charset="-128"/>
      </a:defRPr>
    </a:lvl4pPr>
    <a:lvl5pPr marL="1828800" algn="l" rtl="0" fontAlgn="base">
      <a:spcBef>
        <a:spcPct val="0"/>
      </a:spcBef>
      <a:spcAft>
        <a:spcPct val="0"/>
      </a:spcAft>
      <a:defRPr sz="6600" kern="1200">
        <a:solidFill>
          <a:schemeClr val="tx1"/>
        </a:solidFill>
        <a:latin typeface="Times New Roman" charset="0"/>
        <a:ea typeface="ＭＳ Ｐゴシック" charset="-128"/>
        <a:cs typeface="ＭＳ Ｐゴシック" charset="-128"/>
      </a:defRPr>
    </a:lvl5pPr>
    <a:lvl6pPr marL="2286000" algn="l" defTabSz="457200" rtl="0" eaLnBrk="1" latinLnBrk="0" hangingPunct="1">
      <a:defRPr sz="6600" kern="1200">
        <a:solidFill>
          <a:schemeClr val="tx1"/>
        </a:solidFill>
        <a:latin typeface="Times New Roman" charset="0"/>
        <a:ea typeface="ＭＳ Ｐゴシック" charset="-128"/>
        <a:cs typeface="ＭＳ Ｐゴシック" charset="-128"/>
      </a:defRPr>
    </a:lvl6pPr>
    <a:lvl7pPr marL="2743200" algn="l" defTabSz="457200" rtl="0" eaLnBrk="1" latinLnBrk="0" hangingPunct="1">
      <a:defRPr sz="6600" kern="1200">
        <a:solidFill>
          <a:schemeClr val="tx1"/>
        </a:solidFill>
        <a:latin typeface="Times New Roman" charset="0"/>
        <a:ea typeface="ＭＳ Ｐゴシック" charset="-128"/>
        <a:cs typeface="ＭＳ Ｐゴシック" charset="-128"/>
      </a:defRPr>
    </a:lvl7pPr>
    <a:lvl8pPr marL="3200400" algn="l" defTabSz="457200" rtl="0" eaLnBrk="1" latinLnBrk="0" hangingPunct="1">
      <a:defRPr sz="6600" kern="1200">
        <a:solidFill>
          <a:schemeClr val="tx1"/>
        </a:solidFill>
        <a:latin typeface="Times New Roman" charset="0"/>
        <a:ea typeface="ＭＳ Ｐゴシック" charset="-128"/>
        <a:cs typeface="ＭＳ Ｐゴシック" charset="-128"/>
      </a:defRPr>
    </a:lvl8pPr>
    <a:lvl9pPr marL="3657600" algn="l" defTabSz="457200" rtl="0" eaLnBrk="1" latinLnBrk="0" hangingPunct="1">
      <a:defRPr sz="6600" kern="1200">
        <a:solidFill>
          <a:schemeClr val="tx1"/>
        </a:solidFill>
        <a:latin typeface="Times New Roman" charset="0"/>
        <a:ea typeface="ＭＳ Ｐゴシック" charset="-128"/>
        <a:cs typeface="ＭＳ Ｐゴシック" charset="-128"/>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50021"/>
    <a:srgbClr val="57FF2A"/>
    <a:srgbClr val="4B89D0"/>
    <a:srgbClr val="3F698E"/>
    <a:srgbClr val="0080FF"/>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33" d="100"/>
          <a:sy n="33" d="100"/>
        </p:scale>
        <p:origin x="-78" y="708"/>
      </p:cViewPr>
      <p:guideLst>
        <p:guide orient="horz" pos="8064"/>
        <p:guide pos="10368"/>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3033713" cy="463550"/>
          </a:xfrm>
          <a:prstGeom prst="rect">
            <a:avLst/>
          </a:prstGeom>
          <a:noFill/>
          <a:ln w="9525">
            <a:noFill/>
            <a:miter lim="800000"/>
            <a:headEnd/>
            <a:tailEnd/>
          </a:ln>
          <a:effectLst/>
        </p:spPr>
        <p:txBody>
          <a:bodyPr vert="horz" wrap="square" lIns="89615" tIns="44807" rIns="89615" bIns="44807" numCol="1" anchor="t" anchorCtr="0" compatLnSpc="1">
            <a:prstTxWarp prst="textNoShape">
              <a:avLst/>
            </a:prstTxWarp>
          </a:bodyPr>
          <a:lstStyle>
            <a:lvl1pPr defTabSz="896369">
              <a:defRPr sz="1200">
                <a:latin typeface="Arial" pitchFamily="34" charset="0"/>
                <a:ea typeface="+mn-ea"/>
                <a:cs typeface="+mn-cs"/>
              </a:defRPr>
            </a:lvl1pPr>
          </a:lstStyle>
          <a:p>
            <a:pPr>
              <a:defRPr/>
            </a:pPr>
            <a:endParaRPr lang="en-US"/>
          </a:p>
        </p:txBody>
      </p:sp>
      <p:sp>
        <p:nvSpPr>
          <p:cNvPr id="4099" name="Rectangle 3"/>
          <p:cNvSpPr>
            <a:spLocks noGrp="1" noChangeArrowheads="1"/>
          </p:cNvSpPr>
          <p:nvPr>
            <p:ph type="dt" idx="1"/>
          </p:nvPr>
        </p:nvSpPr>
        <p:spPr bwMode="auto">
          <a:xfrm>
            <a:off x="3962400" y="0"/>
            <a:ext cx="3033713" cy="463550"/>
          </a:xfrm>
          <a:prstGeom prst="rect">
            <a:avLst/>
          </a:prstGeom>
          <a:noFill/>
          <a:ln w="9525">
            <a:noFill/>
            <a:miter lim="800000"/>
            <a:headEnd/>
            <a:tailEnd/>
          </a:ln>
          <a:effectLst/>
        </p:spPr>
        <p:txBody>
          <a:bodyPr vert="horz" wrap="square" lIns="89615" tIns="44807" rIns="89615" bIns="44807" numCol="1" anchor="t" anchorCtr="0" compatLnSpc="1">
            <a:prstTxWarp prst="textNoShape">
              <a:avLst/>
            </a:prstTxWarp>
          </a:bodyPr>
          <a:lstStyle>
            <a:lvl1pPr algn="r" defTabSz="896369">
              <a:defRPr sz="1200">
                <a:latin typeface="Arial" pitchFamily="34" charset="0"/>
                <a:ea typeface="+mn-ea"/>
                <a:cs typeface="+mn-cs"/>
              </a:defRPr>
            </a:lvl1pPr>
          </a:lstStyle>
          <a:p>
            <a:pPr>
              <a:defRPr/>
            </a:pPr>
            <a:endParaRPr lang="en-US"/>
          </a:p>
        </p:txBody>
      </p:sp>
      <p:sp>
        <p:nvSpPr>
          <p:cNvPr id="13316" name="Rectangle 4"/>
          <p:cNvSpPr>
            <a:spLocks noGrp="1" noRot="1" noChangeAspect="1" noChangeArrowheads="1" noTextEdit="1"/>
          </p:cNvSpPr>
          <p:nvPr>
            <p:ph type="sldImg" idx="2"/>
          </p:nvPr>
        </p:nvSpPr>
        <p:spPr bwMode="auto">
          <a:xfrm>
            <a:off x="1265238" y="695325"/>
            <a:ext cx="4468812" cy="3476625"/>
          </a:xfrm>
          <a:prstGeom prst="rect">
            <a:avLst/>
          </a:prstGeom>
          <a:noFill/>
          <a:ln w="9525">
            <a:solidFill>
              <a:srgbClr val="000000"/>
            </a:solidFill>
            <a:miter lim="800000"/>
            <a:headEnd/>
            <a:tailEnd/>
          </a:ln>
        </p:spPr>
      </p:sp>
      <p:sp>
        <p:nvSpPr>
          <p:cNvPr id="4101" name="Rectangle 5"/>
          <p:cNvSpPr>
            <a:spLocks noGrp="1" noChangeArrowheads="1"/>
          </p:cNvSpPr>
          <p:nvPr>
            <p:ph type="body" sz="quarter" idx="3"/>
          </p:nvPr>
        </p:nvSpPr>
        <p:spPr bwMode="auto">
          <a:xfrm>
            <a:off x="698500" y="4402138"/>
            <a:ext cx="5600700" cy="4173537"/>
          </a:xfrm>
          <a:prstGeom prst="rect">
            <a:avLst/>
          </a:prstGeom>
          <a:noFill/>
          <a:ln w="9525">
            <a:noFill/>
            <a:miter lim="800000"/>
            <a:headEnd/>
            <a:tailEnd/>
          </a:ln>
          <a:effectLst/>
        </p:spPr>
        <p:txBody>
          <a:bodyPr vert="horz" wrap="square" lIns="89615" tIns="44807" rIns="89615" bIns="44807"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4102" name="Rectangle 6"/>
          <p:cNvSpPr>
            <a:spLocks noGrp="1" noChangeArrowheads="1"/>
          </p:cNvSpPr>
          <p:nvPr>
            <p:ph type="ftr" sz="quarter" idx="4"/>
          </p:nvPr>
        </p:nvSpPr>
        <p:spPr bwMode="auto">
          <a:xfrm>
            <a:off x="0" y="8805863"/>
            <a:ext cx="3033713" cy="463550"/>
          </a:xfrm>
          <a:prstGeom prst="rect">
            <a:avLst/>
          </a:prstGeom>
          <a:noFill/>
          <a:ln w="9525">
            <a:noFill/>
            <a:miter lim="800000"/>
            <a:headEnd/>
            <a:tailEnd/>
          </a:ln>
          <a:effectLst/>
        </p:spPr>
        <p:txBody>
          <a:bodyPr vert="horz" wrap="square" lIns="89615" tIns="44807" rIns="89615" bIns="44807" numCol="1" anchor="b" anchorCtr="0" compatLnSpc="1">
            <a:prstTxWarp prst="textNoShape">
              <a:avLst/>
            </a:prstTxWarp>
          </a:bodyPr>
          <a:lstStyle>
            <a:lvl1pPr defTabSz="896369">
              <a:defRPr sz="1200">
                <a:latin typeface="Arial" pitchFamily="34" charset="0"/>
                <a:ea typeface="+mn-ea"/>
                <a:cs typeface="+mn-cs"/>
              </a:defRPr>
            </a:lvl1pPr>
          </a:lstStyle>
          <a:p>
            <a:pPr>
              <a:defRPr/>
            </a:pPr>
            <a:endParaRPr lang="en-US"/>
          </a:p>
        </p:txBody>
      </p:sp>
      <p:sp>
        <p:nvSpPr>
          <p:cNvPr id="4103" name="Rectangle 7"/>
          <p:cNvSpPr>
            <a:spLocks noGrp="1" noChangeArrowheads="1"/>
          </p:cNvSpPr>
          <p:nvPr>
            <p:ph type="sldNum" sz="quarter" idx="5"/>
          </p:nvPr>
        </p:nvSpPr>
        <p:spPr bwMode="auto">
          <a:xfrm>
            <a:off x="3962400" y="8805863"/>
            <a:ext cx="3033713" cy="463550"/>
          </a:xfrm>
          <a:prstGeom prst="rect">
            <a:avLst/>
          </a:prstGeom>
          <a:noFill/>
          <a:ln w="9525">
            <a:noFill/>
            <a:miter lim="800000"/>
            <a:headEnd/>
            <a:tailEnd/>
          </a:ln>
          <a:effectLst/>
        </p:spPr>
        <p:txBody>
          <a:bodyPr vert="horz" wrap="square" lIns="89615" tIns="44807" rIns="89615" bIns="44807" numCol="1" anchor="b" anchorCtr="0" compatLnSpc="1">
            <a:prstTxWarp prst="textNoShape">
              <a:avLst/>
            </a:prstTxWarp>
          </a:bodyPr>
          <a:lstStyle>
            <a:lvl1pPr algn="r" defTabSz="895350">
              <a:defRPr sz="1200">
                <a:latin typeface="Arial" charset="0"/>
              </a:defRPr>
            </a:lvl1pPr>
          </a:lstStyle>
          <a:p>
            <a:pPr>
              <a:defRPr/>
            </a:pPr>
            <a:fld id="{6A199797-62DB-DA4E-B25A-29652A380BEE}"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ＭＳ Ｐゴシック"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Arial" pitchFamily="34"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ＭＳ Ｐゴシック"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p:spPr>
        <p:txBody>
          <a:bodyPr/>
          <a:lstStyle/>
          <a:p>
            <a:fld id="{6281E9FD-9D03-F04D-804F-4FD10BD031FB}" type="slidenum">
              <a:rPr lang="en-US"/>
              <a:pPr/>
              <a:t>1</a:t>
            </a:fld>
            <a:endParaRPr lang="en-US"/>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p:spPr>
        <p:txBody>
          <a:bodyPr/>
          <a:lstStyle/>
          <a:p>
            <a:pPr eaLnBrk="1" hangingPunct="1"/>
            <a:endParaRPr lang="en-US" dirty="0">
              <a:latin typeface="Arial"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68563" y="7953375"/>
            <a:ext cx="27981275" cy="5487988"/>
          </a:xfrm>
        </p:spPr>
        <p:txBody>
          <a:bodyPr/>
          <a:lstStyle/>
          <a:p>
            <a:r>
              <a:rPr lang="en-US" smtClean="0"/>
              <a:t>Click to edit Master title style</a:t>
            </a:r>
            <a:endParaRPr lang="en-US"/>
          </a:p>
        </p:txBody>
      </p:sp>
      <p:sp>
        <p:nvSpPr>
          <p:cNvPr id="3" name="Subtitle 2"/>
          <p:cNvSpPr>
            <a:spLocks noGrp="1"/>
          </p:cNvSpPr>
          <p:nvPr>
            <p:ph type="subTitle" idx="1"/>
          </p:nvPr>
        </p:nvSpPr>
        <p:spPr>
          <a:xfrm>
            <a:off x="4937125" y="14508163"/>
            <a:ext cx="23044150" cy="6543675"/>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1466C81-9E35-2B43-84B6-1F56A0DCDF1E}"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8D90328D-310D-A849-BFB8-E8A6F13716AD}"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866475" y="1025525"/>
            <a:ext cx="7405688" cy="2184558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646238" y="1025525"/>
            <a:ext cx="22067837" cy="2184558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4A2BFF15-4665-7B4F-B035-79D986E56CB1}"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0A345951-169A-FD42-8971-190FA9C80720}"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00325" y="16452850"/>
            <a:ext cx="27981275" cy="5084763"/>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2600325" y="10852150"/>
            <a:ext cx="27981275" cy="56007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9550C437-A8FF-FF4C-97EE-3BE2767CE4D6}"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646238" y="5973763"/>
            <a:ext cx="14736762" cy="168973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6535400" y="5973763"/>
            <a:ext cx="14736763" cy="168973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0CD9BC69-91DF-0746-B31A-E792A1BEE047}"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646238" y="5730875"/>
            <a:ext cx="14544675" cy="238918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646238" y="8120063"/>
            <a:ext cx="14544675" cy="147510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6722725" y="5730875"/>
            <a:ext cx="14549438" cy="238918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16722725" y="8120063"/>
            <a:ext cx="14549438" cy="147510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FBFACB12-F9E9-F141-A49F-29243ED7110F}"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D7916C5F-46A6-5E4A-835D-23FEA1F1428A}"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4164E695-98EE-A645-8D11-2AEF76F7193F}"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46238" y="1019175"/>
            <a:ext cx="10829925" cy="433863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12869863" y="1019175"/>
            <a:ext cx="18402300" cy="21851938"/>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646238" y="5357813"/>
            <a:ext cx="10829925" cy="175133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9AE38EA9-F135-C14B-9B3A-B6225D409A64}"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451600" y="17922875"/>
            <a:ext cx="19751675" cy="2114550"/>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6451600" y="2287588"/>
            <a:ext cx="19751675" cy="1536223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6451600" y="20037425"/>
            <a:ext cx="19751675" cy="300513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231622C7-4F03-CB47-AFC4-5ED364158C0E}"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646238" y="1025525"/>
            <a:ext cx="29625925" cy="4267200"/>
          </a:xfrm>
          <a:prstGeom prst="rect">
            <a:avLst/>
          </a:prstGeom>
          <a:noFill/>
          <a:ln w="9525">
            <a:noFill/>
            <a:miter lim="800000"/>
            <a:headEnd/>
            <a:tailEnd/>
          </a:ln>
        </p:spPr>
        <p:txBody>
          <a:bodyPr vert="horz" wrap="square" lIns="334405" tIns="167203" rIns="334405" bIns="167203"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1646238" y="5973763"/>
            <a:ext cx="29625925" cy="16897350"/>
          </a:xfrm>
          <a:prstGeom prst="rect">
            <a:avLst/>
          </a:prstGeom>
          <a:noFill/>
          <a:ln w="9525">
            <a:noFill/>
            <a:miter lim="800000"/>
            <a:headEnd/>
            <a:tailEnd/>
          </a:ln>
        </p:spPr>
        <p:txBody>
          <a:bodyPr vert="horz" wrap="square" lIns="334405" tIns="167203" rIns="334405" bIns="167203"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1646238" y="23315613"/>
            <a:ext cx="7680325" cy="1778000"/>
          </a:xfrm>
          <a:prstGeom prst="rect">
            <a:avLst/>
          </a:prstGeom>
          <a:noFill/>
          <a:ln w="9525">
            <a:noFill/>
            <a:miter lim="800000"/>
            <a:headEnd/>
            <a:tailEnd/>
          </a:ln>
          <a:effectLst/>
        </p:spPr>
        <p:txBody>
          <a:bodyPr vert="horz" wrap="square" lIns="334405" tIns="167203" rIns="334405" bIns="167203" numCol="1" anchor="t" anchorCtr="0" compatLnSpc="1">
            <a:prstTxWarp prst="textNoShape">
              <a:avLst/>
            </a:prstTxWarp>
          </a:bodyPr>
          <a:lstStyle>
            <a:lvl1pPr>
              <a:defRPr sz="5100">
                <a:latin typeface="Arial" charset="0"/>
                <a:ea typeface="+mn-ea"/>
                <a:cs typeface="+mn-cs"/>
              </a:defRPr>
            </a:lvl1pPr>
          </a:lstStyle>
          <a:p>
            <a:pPr>
              <a:defRPr/>
            </a:pPr>
            <a:endParaRPr lang="en-US"/>
          </a:p>
        </p:txBody>
      </p:sp>
      <p:sp>
        <p:nvSpPr>
          <p:cNvPr id="1029" name="Rectangle 5"/>
          <p:cNvSpPr>
            <a:spLocks noGrp="1" noChangeArrowheads="1"/>
          </p:cNvSpPr>
          <p:nvPr>
            <p:ph type="ftr" sz="quarter" idx="3"/>
          </p:nvPr>
        </p:nvSpPr>
        <p:spPr bwMode="auto">
          <a:xfrm>
            <a:off x="11247438" y="23315613"/>
            <a:ext cx="10423525" cy="1778000"/>
          </a:xfrm>
          <a:prstGeom prst="rect">
            <a:avLst/>
          </a:prstGeom>
          <a:noFill/>
          <a:ln w="9525">
            <a:noFill/>
            <a:miter lim="800000"/>
            <a:headEnd/>
            <a:tailEnd/>
          </a:ln>
          <a:effectLst/>
        </p:spPr>
        <p:txBody>
          <a:bodyPr vert="horz" wrap="square" lIns="334405" tIns="167203" rIns="334405" bIns="167203" numCol="1" anchor="t" anchorCtr="0" compatLnSpc="1">
            <a:prstTxWarp prst="textNoShape">
              <a:avLst/>
            </a:prstTxWarp>
          </a:bodyPr>
          <a:lstStyle>
            <a:lvl1pPr algn="ctr">
              <a:defRPr sz="5100">
                <a:latin typeface="Arial" charset="0"/>
                <a:ea typeface="+mn-ea"/>
                <a:cs typeface="+mn-cs"/>
              </a:defRPr>
            </a:lvl1pPr>
          </a:lstStyle>
          <a:p>
            <a:pPr>
              <a:defRPr/>
            </a:pPr>
            <a:endParaRPr lang="en-US"/>
          </a:p>
        </p:txBody>
      </p:sp>
      <p:sp>
        <p:nvSpPr>
          <p:cNvPr id="1030" name="Rectangle 6"/>
          <p:cNvSpPr>
            <a:spLocks noGrp="1" noChangeArrowheads="1"/>
          </p:cNvSpPr>
          <p:nvPr>
            <p:ph type="sldNum" sz="quarter" idx="4"/>
          </p:nvPr>
        </p:nvSpPr>
        <p:spPr bwMode="auto">
          <a:xfrm>
            <a:off x="23591838" y="23315613"/>
            <a:ext cx="7680325" cy="1778000"/>
          </a:xfrm>
          <a:prstGeom prst="rect">
            <a:avLst/>
          </a:prstGeom>
          <a:noFill/>
          <a:ln w="9525">
            <a:noFill/>
            <a:miter lim="800000"/>
            <a:headEnd/>
            <a:tailEnd/>
          </a:ln>
          <a:effectLst/>
        </p:spPr>
        <p:txBody>
          <a:bodyPr vert="horz" wrap="square" lIns="334405" tIns="167203" rIns="334405" bIns="167203" numCol="1" anchor="t" anchorCtr="0" compatLnSpc="1">
            <a:prstTxWarp prst="textNoShape">
              <a:avLst/>
            </a:prstTxWarp>
          </a:bodyPr>
          <a:lstStyle>
            <a:lvl1pPr algn="r">
              <a:defRPr sz="5100">
                <a:latin typeface="Arial" charset="0"/>
              </a:defRPr>
            </a:lvl1pPr>
          </a:lstStyle>
          <a:p>
            <a:pPr>
              <a:defRPr/>
            </a:pPr>
            <a:fld id="{D1C3884A-40D0-084F-9CAB-07BC4815554F}"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343275" rtl="0" eaLnBrk="0" fontAlgn="base" hangingPunct="0">
        <a:spcBef>
          <a:spcPct val="0"/>
        </a:spcBef>
        <a:spcAft>
          <a:spcPct val="0"/>
        </a:spcAft>
        <a:defRPr sz="16100">
          <a:solidFill>
            <a:schemeClr val="tx2"/>
          </a:solidFill>
          <a:latin typeface="+mj-lt"/>
          <a:ea typeface="ＭＳ Ｐゴシック" charset="-128"/>
          <a:cs typeface="ＭＳ Ｐゴシック" charset="-128"/>
        </a:defRPr>
      </a:lvl1pPr>
      <a:lvl2pPr algn="ctr" defTabSz="3343275" rtl="0" eaLnBrk="0" fontAlgn="base" hangingPunct="0">
        <a:spcBef>
          <a:spcPct val="0"/>
        </a:spcBef>
        <a:spcAft>
          <a:spcPct val="0"/>
        </a:spcAft>
        <a:defRPr sz="16100">
          <a:solidFill>
            <a:schemeClr val="tx2"/>
          </a:solidFill>
          <a:latin typeface="Arial" pitchFamily="34" charset="0"/>
          <a:ea typeface="ＭＳ Ｐゴシック" charset="-128"/>
          <a:cs typeface="ＭＳ Ｐゴシック" charset="-128"/>
        </a:defRPr>
      </a:lvl2pPr>
      <a:lvl3pPr algn="ctr" defTabSz="3343275" rtl="0" eaLnBrk="0" fontAlgn="base" hangingPunct="0">
        <a:spcBef>
          <a:spcPct val="0"/>
        </a:spcBef>
        <a:spcAft>
          <a:spcPct val="0"/>
        </a:spcAft>
        <a:defRPr sz="16100">
          <a:solidFill>
            <a:schemeClr val="tx2"/>
          </a:solidFill>
          <a:latin typeface="Arial" pitchFamily="34" charset="0"/>
          <a:ea typeface="ＭＳ Ｐゴシック" charset="-128"/>
          <a:cs typeface="ＭＳ Ｐゴシック" charset="-128"/>
        </a:defRPr>
      </a:lvl3pPr>
      <a:lvl4pPr algn="ctr" defTabSz="3343275" rtl="0" eaLnBrk="0" fontAlgn="base" hangingPunct="0">
        <a:spcBef>
          <a:spcPct val="0"/>
        </a:spcBef>
        <a:spcAft>
          <a:spcPct val="0"/>
        </a:spcAft>
        <a:defRPr sz="16100">
          <a:solidFill>
            <a:schemeClr val="tx2"/>
          </a:solidFill>
          <a:latin typeface="Arial" pitchFamily="34" charset="0"/>
          <a:ea typeface="ＭＳ Ｐゴシック" charset="-128"/>
          <a:cs typeface="ＭＳ Ｐゴシック" charset="-128"/>
        </a:defRPr>
      </a:lvl4pPr>
      <a:lvl5pPr algn="ctr" defTabSz="3343275" rtl="0" eaLnBrk="0" fontAlgn="base" hangingPunct="0">
        <a:spcBef>
          <a:spcPct val="0"/>
        </a:spcBef>
        <a:spcAft>
          <a:spcPct val="0"/>
        </a:spcAft>
        <a:defRPr sz="16100">
          <a:solidFill>
            <a:schemeClr val="tx2"/>
          </a:solidFill>
          <a:latin typeface="Arial" pitchFamily="34" charset="0"/>
          <a:ea typeface="ＭＳ Ｐゴシック" charset="-128"/>
          <a:cs typeface="ＭＳ Ｐゴシック" charset="-128"/>
        </a:defRPr>
      </a:lvl5pPr>
      <a:lvl6pPr marL="457200" algn="ctr" defTabSz="3343275" rtl="0" fontAlgn="base">
        <a:spcBef>
          <a:spcPct val="0"/>
        </a:spcBef>
        <a:spcAft>
          <a:spcPct val="0"/>
        </a:spcAft>
        <a:defRPr sz="16100">
          <a:solidFill>
            <a:schemeClr val="tx2"/>
          </a:solidFill>
          <a:latin typeface="Arial" pitchFamily="34" charset="0"/>
        </a:defRPr>
      </a:lvl6pPr>
      <a:lvl7pPr marL="914400" algn="ctr" defTabSz="3343275" rtl="0" fontAlgn="base">
        <a:spcBef>
          <a:spcPct val="0"/>
        </a:spcBef>
        <a:spcAft>
          <a:spcPct val="0"/>
        </a:spcAft>
        <a:defRPr sz="16100">
          <a:solidFill>
            <a:schemeClr val="tx2"/>
          </a:solidFill>
          <a:latin typeface="Arial" pitchFamily="34" charset="0"/>
        </a:defRPr>
      </a:lvl7pPr>
      <a:lvl8pPr marL="1371600" algn="ctr" defTabSz="3343275" rtl="0" fontAlgn="base">
        <a:spcBef>
          <a:spcPct val="0"/>
        </a:spcBef>
        <a:spcAft>
          <a:spcPct val="0"/>
        </a:spcAft>
        <a:defRPr sz="16100">
          <a:solidFill>
            <a:schemeClr val="tx2"/>
          </a:solidFill>
          <a:latin typeface="Arial" pitchFamily="34" charset="0"/>
        </a:defRPr>
      </a:lvl8pPr>
      <a:lvl9pPr marL="1828800" algn="ctr" defTabSz="3343275" rtl="0" fontAlgn="base">
        <a:spcBef>
          <a:spcPct val="0"/>
        </a:spcBef>
        <a:spcAft>
          <a:spcPct val="0"/>
        </a:spcAft>
        <a:defRPr sz="16100">
          <a:solidFill>
            <a:schemeClr val="tx2"/>
          </a:solidFill>
          <a:latin typeface="Arial" pitchFamily="34" charset="0"/>
        </a:defRPr>
      </a:lvl9pPr>
    </p:titleStyle>
    <p:bodyStyle>
      <a:lvl1pPr marL="1254125" indent="-1254125" algn="l" defTabSz="3343275" rtl="0" eaLnBrk="0" fontAlgn="base" hangingPunct="0">
        <a:spcBef>
          <a:spcPct val="20000"/>
        </a:spcBef>
        <a:spcAft>
          <a:spcPct val="0"/>
        </a:spcAft>
        <a:buChar char="•"/>
        <a:defRPr sz="11700">
          <a:solidFill>
            <a:schemeClr val="tx1"/>
          </a:solidFill>
          <a:latin typeface="+mn-lt"/>
          <a:ea typeface="ＭＳ Ｐゴシック" charset="-128"/>
          <a:cs typeface="ＭＳ Ｐゴシック" charset="-128"/>
        </a:defRPr>
      </a:lvl1pPr>
      <a:lvl2pPr marL="2717800" indent="-1046163" algn="l" defTabSz="3343275" rtl="0" eaLnBrk="0" fontAlgn="base" hangingPunct="0">
        <a:spcBef>
          <a:spcPct val="20000"/>
        </a:spcBef>
        <a:spcAft>
          <a:spcPct val="0"/>
        </a:spcAft>
        <a:buChar char="–"/>
        <a:defRPr sz="10200">
          <a:solidFill>
            <a:schemeClr val="tx1"/>
          </a:solidFill>
          <a:latin typeface="+mn-lt"/>
          <a:ea typeface="ＭＳ Ｐゴシック" charset="-128"/>
        </a:defRPr>
      </a:lvl2pPr>
      <a:lvl3pPr marL="4179888" indent="-836613" algn="l" defTabSz="3343275" rtl="0" eaLnBrk="0" fontAlgn="base" hangingPunct="0">
        <a:spcBef>
          <a:spcPct val="20000"/>
        </a:spcBef>
        <a:spcAft>
          <a:spcPct val="0"/>
        </a:spcAft>
        <a:buChar char="•"/>
        <a:defRPr sz="8800">
          <a:solidFill>
            <a:schemeClr val="tx1"/>
          </a:solidFill>
          <a:latin typeface="+mn-lt"/>
          <a:ea typeface="ＭＳ Ｐゴシック" charset="-128"/>
        </a:defRPr>
      </a:lvl3pPr>
      <a:lvl4pPr marL="5851525" indent="-835025" algn="l" defTabSz="3343275" rtl="0" eaLnBrk="0" fontAlgn="base" hangingPunct="0">
        <a:spcBef>
          <a:spcPct val="20000"/>
        </a:spcBef>
        <a:spcAft>
          <a:spcPct val="0"/>
        </a:spcAft>
        <a:buChar char="–"/>
        <a:defRPr sz="7300">
          <a:solidFill>
            <a:schemeClr val="tx1"/>
          </a:solidFill>
          <a:latin typeface="+mn-lt"/>
          <a:ea typeface="ＭＳ Ｐゴシック" charset="-128"/>
        </a:defRPr>
      </a:lvl4pPr>
      <a:lvl5pPr marL="7524750" indent="-836613" algn="l" defTabSz="3343275" rtl="0" eaLnBrk="0" fontAlgn="base" hangingPunct="0">
        <a:spcBef>
          <a:spcPct val="20000"/>
        </a:spcBef>
        <a:spcAft>
          <a:spcPct val="0"/>
        </a:spcAft>
        <a:buChar char="»"/>
        <a:defRPr sz="7300">
          <a:solidFill>
            <a:schemeClr val="tx1"/>
          </a:solidFill>
          <a:latin typeface="+mn-lt"/>
          <a:ea typeface="ＭＳ Ｐゴシック" charset="-128"/>
        </a:defRPr>
      </a:lvl5pPr>
      <a:lvl6pPr marL="7981950" indent="-836613" algn="l" defTabSz="3343275" rtl="0" fontAlgn="base">
        <a:spcBef>
          <a:spcPct val="20000"/>
        </a:spcBef>
        <a:spcAft>
          <a:spcPct val="0"/>
        </a:spcAft>
        <a:buChar char="»"/>
        <a:defRPr sz="7300">
          <a:solidFill>
            <a:schemeClr val="tx1"/>
          </a:solidFill>
          <a:latin typeface="+mn-lt"/>
        </a:defRPr>
      </a:lvl6pPr>
      <a:lvl7pPr marL="8439150" indent="-836613" algn="l" defTabSz="3343275" rtl="0" fontAlgn="base">
        <a:spcBef>
          <a:spcPct val="20000"/>
        </a:spcBef>
        <a:spcAft>
          <a:spcPct val="0"/>
        </a:spcAft>
        <a:buChar char="»"/>
        <a:defRPr sz="7300">
          <a:solidFill>
            <a:schemeClr val="tx1"/>
          </a:solidFill>
          <a:latin typeface="+mn-lt"/>
        </a:defRPr>
      </a:lvl7pPr>
      <a:lvl8pPr marL="8896350" indent="-836613" algn="l" defTabSz="3343275" rtl="0" fontAlgn="base">
        <a:spcBef>
          <a:spcPct val="20000"/>
        </a:spcBef>
        <a:spcAft>
          <a:spcPct val="0"/>
        </a:spcAft>
        <a:buChar char="»"/>
        <a:defRPr sz="7300">
          <a:solidFill>
            <a:schemeClr val="tx1"/>
          </a:solidFill>
          <a:latin typeface="+mn-lt"/>
        </a:defRPr>
      </a:lvl8pPr>
      <a:lvl9pPr marL="9353550" indent="-836613" algn="l" defTabSz="3343275" rtl="0" fontAlgn="base">
        <a:spcBef>
          <a:spcPct val="20000"/>
        </a:spcBef>
        <a:spcAft>
          <a:spcPct val="0"/>
        </a:spcAft>
        <a:buChar char="»"/>
        <a:defRPr sz="73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images.google.com/imgres?imgurl=http://www.army.mil/symbols/Downloads/armylogovector_black.gif&amp;imgrefurl=http://www.army.mil/symbols/&amp;h=279&amp;w=227&amp;sz=6&amp;tbnid=a8qWjX6hdrgJ:&amp;tbnh=109&amp;tbnw=88&amp;hl=en&amp;prev=/images?q=us+army+logo&amp;hl=en&amp;lr=&amp;oi=imagesr&amp;start=3" TargetMode="External"/><Relationship Id="rId13" Type="http://schemas.openxmlformats.org/officeDocument/2006/relationships/image" Target="../media/image9.png"/><Relationship Id="rId3" Type="http://schemas.openxmlformats.org/officeDocument/2006/relationships/notesSlide" Target="../notesSlides/notesSlide1.xml"/><Relationship Id="rId7" Type="http://schemas.openxmlformats.org/officeDocument/2006/relationships/image" Target="../media/image4.jpeg"/><Relationship Id="rId12" Type="http://schemas.openxmlformats.org/officeDocument/2006/relationships/image" Target="../media/image8.jpeg"/><Relationship Id="rId2" Type="http://schemas.openxmlformats.org/officeDocument/2006/relationships/slideLayout" Target="../slideLayouts/slideLayout1.xml"/><Relationship Id="rId16" Type="http://schemas.openxmlformats.org/officeDocument/2006/relationships/image" Target="../media/image12.png"/><Relationship Id="rId1" Type="http://schemas.openxmlformats.org/officeDocument/2006/relationships/vmlDrawing" Target="../drawings/vmlDrawing1.vml"/><Relationship Id="rId6" Type="http://schemas.openxmlformats.org/officeDocument/2006/relationships/image" Target="../media/image3.png"/><Relationship Id="rId11" Type="http://schemas.openxmlformats.org/officeDocument/2006/relationships/image" Target="../media/image7.png"/><Relationship Id="rId5" Type="http://schemas.openxmlformats.org/officeDocument/2006/relationships/image" Target="../media/image2.jpeg"/><Relationship Id="rId15" Type="http://schemas.openxmlformats.org/officeDocument/2006/relationships/image" Target="../media/image11.png"/><Relationship Id="rId10" Type="http://schemas.openxmlformats.org/officeDocument/2006/relationships/image" Target="../media/image6.png"/><Relationship Id="rId4" Type="http://schemas.openxmlformats.org/officeDocument/2006/relationships/oleObject" Target="../embeddings/oleObject1.bin"/><Relationship Id="rId9" Type="http://schemas.openxmlformats.org/officeDocument/2006/relationships/image" Target="../media/image5.jpeg"/><Relationship Id="rId1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385"/>
          <p:cNvSpPr>
            <a:spLocks noChangeArrowheads="1"/>
          </p:cNvSpPr>
          <p:nvPr/>
        </p:nvSpPr>
        <p:spPr bwMode="auto">
          <a:xfrm>
            <a:off x="7924800" y="4114800"/>
            <a:ext cx="24688800" cy="21107400"/>
          </a:xfrm>
          <a:prstGeom prst="rect">
            <a:avLst/>
          </a:prstGeom>
          <a:solidFill>
            <a:srgbClr val="57FF2A">
              <a:alpha val="25000"/>
            </a:srgbClr>
          </a:solidFill>
          <a:ln w="9525">
            <a:solidFill>
              <a:schemeClr val="tx1"/>
            </a:solidFill>
            <a:miter lim="800000"/>
            <a:headEnd/>
            <a:tailEnd/>
          </a:ln>
        </p:spPr>
        <p:txBody>
          <a:bodyPr wrap="none" anchor="ctr">
            <a:prstTxWarp prst="textNoShape">
              <a:avLst/>
            </a:prstTxWarp>
          </a:bodyPr>
          <a:lstStyle/>
          <a:p>
            <a:endParaRPr lang="en-US"/>
          </a:p>
        </p:txBody>
      </p:sp>
      <p:sp>
        <p:nvSpPr>
          <p:cNvPr id="14340" name="Rectangle 4"/>
          <p:cNvSpPr>
            <a:spLocks noChangeArrowheads="1"/>
          </p:cNvSpPr>
          <p:nvPr/>
        </p:nvSpPr>
        <p:spPr bwMode="auto">
          <a:xfrm>
            <a:off x="4267200" y="457200"/>
            <a:ext cx="24384000" cy="2554288"/>
          </a:xfrm>
          <a:prstGeom prst="rect">
            <a:avLst/>
          </a:prstGeom>
          <a:noFill/>
          <a:ln w="9525">
            <a:noFill/>
            <a:miter lim="800000"/>
            <a:headEnd/>
            <a:tailEnd/>
          </a:ln>
        </p:spPr>
        <p:txBody>
          <a:bodyPr lIns="334405" tIns="167203" rIns="334405" bIns="167203">
            <a:prstTxWarp prst="textNoShape">
              <a:avLst/>
            </a:prstTxWarp>
            <a:spAutoFit/>
          </a:bodyPr>
          <a:lstStyle/>
          <a:p>
            <a:pPr algn="ctr" defTabSz="3343275"/>
            <a:r>
              <a:rPr lang="en-US" sz="9600" b="1" dirty="0" smtClean="0">
                <a:solidFill>
                  <a:srgbClr val="4B89D0"/>
                </a:solidFill>
              </a:rPr>
              <a:t>Pinpointing Learning Moments</a:t>
            </a:r>
            <a:endParaRPr lang="en-US" sz="800" b="1" dirty="0" smtClean="0">
              <a:solidFill>
                <a:srgbClr val="4B89D0"/>
              </a:solidFill>
            </a:endParaRPr>
          </a:p>
          <a:p>
            <a:pPr algn="ctr" defTabSz="3343275"/>
            <a:r>
              <a:rPr lang="en-US" sz="4800" b="1" dirty="0" smtClean="0">
                <a:solidFill>
                  <a:srgbClr val="4B89D0"/>
                </a:solidFill>
              </a:rPr>
              <a:t>Adam B. Goldstein, Ryan </a:t>
            </a:r>
            <a:r>
              <a:rPr lang="en-US" sz="4800" b="1" dirty="0" err="1">
                <a:solidFill>
                  <a:srgbClr val="4B89D0"/>
                </a:solidFill>
              </a:rPr>
              <a:t>S.J.d</a:t>
            </a:r>
            <a:r>
              <a:rPr lang="en-US" sz="4800" b="1" dirty="0">
                <a:solidFill>
                  <a:srgbClr val="4B89D0"/>
                </a:solidFill>
              </a:rPr>
              <a:t> Baker</a:t>
            </a:r>
            <a:r>
              <a:rPr lang="en-US" sz="4800" b="1" dirty="0" smtClean="0">
                <a:solidFill>
                  <a:srgbClr val="4B89D0"/>
                </a:solidFill>
              </a:rPr>
              <a:t>,, </a:t>
            </a:r>
            <a:r>
              <a:rPr lang="en-US" sz="4800" b="1" dirty="0">
                <a:solidFill>
                  <a:srgbClr val="4B89D0"/>
                </a:solidFill>
              </a:rPr>
              <a:t>and Neil T. Heffernan</a:t>
            </a:r>
          </a:p>
        </p:txBody>
      </p:sp>
      <p:graphicFrame>
        <p:nvGraphicFramePr>
          <p:cNvPr id="14338" name="Object 5"/>
          <p:cNvGraphicFramePr>
            <a:graphicFrameLocks noChangeAspect="1"/>
          </p:cNvGraphicFramePr>
          <p:nvPr/>
        </p:nvGraphicFramePr>
        <p:xfrm>
          <a:off x="1676400" y="914400"/>
          <a:ext cx="3124200" cy="1315009"/>
        </p:xfrm>
        <a:graphic>
          <a:graphicData uri="http://schemas.openxmlformats.org/presentationml/2006/ole">
            <p:oleObj spid="_x0000_s14338" name="Photo Editor Photo" r:id="rId4" imgW="2333333" imgH="1142857" progId="">
              <p:embed/>
            </p:oleObj>
          </a:graphicData>
        </a:graphic>
      </p:graphicFrame>
      <p:sp>
        <p:nvSpPr>
          <p:cNvPr id="14341" name="Line 6"/>
          <p:cNvSpPr>
            <a:spLocks noChangeShapeType="1"/>
          </p:cNvSpPr>
          <p:nvPr/>
        </p:nvSpPr>
        <p:spPr bwMode="auto">
          <a:xfrm flipV="1">
            <a:off x="457200" y="3733800"/>
            <a:ext cx="32156400" cy="0"/>
          </a:xfrm>
          <a:prstGeom prst="line">
            <a:avLst/>
          </a:prstGeom>
          <a:noFill/>
          <a:ln w="101600">
            <a:solidFill>
              <a:srgbClr val="990000"/>
            </a:solidFill>
            <a:round/>
            <a:headEnd/>
            <a:tailEnd/>
          </a:ln>
        </p:spPr>
        <p:txBody>
          <a:bodyPr wrap="none" anchor="ctr">
            <a:prstTxWarp prst="textNoShape">
              <a:avLst/>
            </a:prstTxWarp>
          </a:bodyPr>
          <a:lstStyle/>
          <a:p>
            <a:endParaRPr lang="en-US"/>
          </a:p>
        </p:txBody>
      </p:sp>
      <p:sp>
        <p:nvSpPr>
          <p:cNvPr id="14343" name="Rectangle 11"/>
          <p:cNvSpPr>
            <a:spLocks noChangeArrowheads="1"/>
          </p:cNvSpPr>
          <p:nvPr/>
        </p:nvSpPr>
        <p:spPr bwMode="auto">
          <a:xfrm>
            <a:off x="533400" y="4191000"/>
            <a:ext cx="7162800" cy="685800"/>
          </a:xfrm>
          <a:prstGeom prst="rect">
            <a:avLst/>
          </a:prstGeom>
          <a:noFill/>
          <a:ln w="9525">
            <a:noFill/>
            <a:miter lim="800000"/>
            <a:headEnd/>
            <a:tailEnd/>
          </a:ln>
        </p:spPr>
        <p:txBody>
          <a:bodyPr anchor="ctr">
            <a:prstTxWarp prst="textNoShape">
              <a:avLst/>
            </a:prstTxWarp>
          </a:bodyPr>
          <a:lstStyle/>
          <a:p>
            <a:pPr algn="ctr" defTabSz="3343275" eaLnBrk="0" hangingPunct="0"/>
            <a:r>
              <a:rPr lang="en-US" sz="4400" b="1" dirty="0" smtClean="0">
                <a:solidFill>
                  <a:srgbClr val="4B89D0"/>
                </a:solidFill>
                <a:latin typeface="Times" charset="0"/>
              </a:rPr>
              <a:t>Introduction</a:t>
            </a:r>
            <a:endParaRPr lang="en-US" sz="4400" b="1" dirty="0">
              <a:solidFill>
                <a:srgbClr val="4B89D0"/>
              </a:solidFill>
              <a:latin typeface="Times" charset="0"/>
            </a:endParaRPr>
          </a:p>
        </p:txBody>
      </p:sp>
      <p:sp>
        <p:nvSpPr>
          <p:cNvPr id="14344" name="Line 12"/>
          <p:cNvSpPr>
            <a:spLocks noChangeShapeType="1"/>
          </p:cNvSpPr>
          <p:nvPr/>
        </p:nvSpPr>
        <p:spPr bwMode="auto">
          <a:xfrm>
            <a:off x="8458200" y="4953000"/>
            <a:ext cx="10668000" cy="0"/>
          </a:xfrm>
          <a:prstGeom prst="line">
            <a:avLst/>
          </a:prstGeom>
          <a:noFill/>
          <a:ln w="76200">
            <a:solidFill>
              <a:srgbClr val="A50021"/>
            </a:solidFill>
            <a:round/>
            <a:headEnd/>
            <a:tailEnd/>
          </a:ln>
        </p:spPr>
        <p:txBody>
          <a:bodyPr>
            <a:prstTxWarp prst="textNoShape">
              <a:avLst/>
            </a:prstTxWarp>
          </a:bodyPr>
          <a:lstStyle/>
          <a:p>
            <a:endParaRPr lang="en-US"/>
          </a:p>
        </p:txBody>
      </p:sp>
      <p:sp>
        <p:nvSpPr>
          <p:cNvPr id="14346" name="Rectangle 48"/>
          <p:cNvSpPr>
            <a:spLocks noChangeArrowheads="1"/>
          </p:cNvSpPr>
          <p:nvPr/>
        </p:nvSpPr>
        <p:spPr bwMode="auto">
          <a:xfrm>
            <a:off x="0" y="12111038"/>
            <a:ext cx="32918400" cy="0"/>
          </a:xfrm>
          <a:prstGeom prst="rect">
            <a:avLst/>
          </a:prstGeom>
          <a:noFill/>
          <a:ln w="9525">
            <a:noFill/>
            <a:miter lim="800000"/>
            <a:headEnd/>
            <a:tailEnd/>
          </a:ln>
        </p:spPr>
        <p:txBody>
          <a:bodyPr wrap="none" anchor="ctr">
            <a:prstTxWarp prst="textNoShape">
              <a:avLst/>
            </a:prstTxWarp>
            <a:spAutoFit/>
          </a:bodyPr>
          <a:lstStyle/>
          <a:p>
            <a:endParaRPr lang="en-US"/>
          </a:p>
        </p:txBody>
      </p:sp>
      <p:sp>
        <p:nvSpPr>
          <p:cNvPr id="14349" name="Rectangle 306"/>
          <p:cNvSpPr>
            <a:spLocks noChangeArrowheads="1"/>
          </p:cNvSpPr>
          <p:nvPr/>
        </p:nvSpPr>
        <p:spPr bwMode="auto">
          <a:xfrm>
            <a:off x="0" y="12334875"/>
            <a:ext cx="32918400" cy="0"/>
          </a:xfrm>
          <a:prstGeom prst="rect">
            <a:avLst/>
          </a:prstGeom>
          <a:noFill/>
          <a:ln w="9525">
            <a:noFill/>
            <a:miter lim="800000"/>
            <a:headEnd/>
            <a:tailEnd/>
          </a:ln>
        </p:spPr>
        <p:txBody>
          <a:bodyPr wrap="none" anchor="ctr">
            <a:prstTxWarp prst="textNoShape">
              <a:avLst/>
            </a:prstTxWarp>
            <a:spAutoFit/>
          </a:bodyPr>
          <a:lstStyle/>
          <a:p>
            <a:endParaRPr lang="en-US"/>
          </a:p>
        </p:txBody>
      </p:sp>
      <p:pic>
        <p:nvPicPr>
          <p:cNvPr id="14350" name="Picture 326" descr="9KB NSF logo in color, .jpg format"/>
          <p:cNvPicPr>
            <a:picLocks noChangeAspect="1" noChangeArrowheads="1"/>
          </p:cNvPicPr>
          <p:nvPr/>
        </p:nvPicPr>
        <p:blipFill>
          <a:blip r:embed="rId5" cstate="print"/>
          <a:srcRect/>
          <a:stretch>
            <a:fillRect/>
          </a:stretch>
        </p:blipFill>
        <p:spPr bwMode="auto">
          <a:xfrm>
            <a:off x="26365200" y="2133600"/>
            <a:ext cx="1549400" cy="1549400"/>
          </a:xfrm>
          <a:prstGeom prst="rect">
            <a:avLst/>
          </a:prstGeom>
          <a:noFill/>
          <a:ln w="9525">
            <a:noFill/>
            <a:miter lim="800000"/>
            <a:headEnd/>
            <a:tailEnd/>
          </a:ln>
        </p:spPr>
      </p:pic>
      <p:pic>
        <p:nvPicPr>
          <p:cNvPr id="14351" name="Picture 327"/>
          <p:cNvPicPr>
            <a:picLocks noChangeAspect="1" noChangeArrowheads="1"/>
          </p:cNvPicPr>
          <p:nvPr/>
        </p:nvPicPr>
        <p:blipFill>
          <a:blip r:embed="rId6" cstate="print"/>
          <a:srcRect l="17323" t="38058" r="54330" b="26247"/>
          <a:stretch>
            <a:fillRect/>
          </a:stretch>
        </p:blipFill>
        <p:spPr bwMode="auto">
          <a:xfrm>
            <a:off x="26517600" y="609600"/>
            <a:ext cx="1604963" cy="1516063"/>
          </a:xfrm>
          <a:prstGeom prst="rect">
            <a:avLst/>
          </a:prstGeom>
          <a:noFill/>
          <a:ln w="9525">
            <a:noFill/>
            <a:miter lim="800000"/>
            <a:headEnd/>
            <a:tailEnd/>
          </a:ln>
        </p:spPr>
      </p:pic>
      <p:sp>
        <p:nvSpPr>
          <p:cNvPr id="14356" name="Rectangle 408"/>
          <p:cNvSpPr>
            <a:spLocks noChangeArrowheads="1"/>
          </p:cNvSpPr>
          <p:nvPr/>
        </p:nvSpPr>
        <p:spPr bwMode="auto">
          <a:xfrm>
            <a:off x="1447800" y="0"/>
            <a:ext cx="4876800" cy="685800"/>
          </a:xfrm>
          <a:prstGeom prst="rect">
            <a:avLst/>
          </a:prstGeom>
          <a:noFill/>
          <a:ln w="9525">
            <a:noFill/>
            <a:miter lim="800000"/>
            <a:headEnd/>
            <a:tailEnd/>
          </a:ln>
        </p:spPr>
        <p:txBody>
          <a:bodyPr anchor="ctr">
            <a:prstTxWarp prst="textNoShape">
              <a:avLst/>
            </a:prstTxWarp>
          </a:bodyPr>
          <a:lstStyle/>
          <a:p>
            <a:pPr algn="ctr" defTabSz="3343275" eaLnBrk="0" hangingPunct="0"/>
            <a:r>
              <a:rPr lang="en-US" sz="3600" b="1">
                <a:solidFill>
                  <a:srgbClr val="A50021"/>
                </a:solidFill>
                <a:latin typeface="Times" charset="0"/>
              </a:rPr>
              <a:t>Collaborators</a:t>
            </a:r>
          </a:p>
        </p:txBody>
      </p:sp>
      <p:sp>
        <p:nvSpPr>
          <p:cNvPr id="14357" name="Rectangle 409"/>
          <p:cNvSpPr>
            <a:spLocks noChangeArrowheads="1"/>
          </p:cNvSpPr>
          <p:nvPr/>
        </p:nvSpPr>
        <p:spPr bwMode="auto">
          <a:xfrm>
            <a:off x="26974800" y="0"/>
            <a:ext cx="4876800" cy="685800"/>
          </a:xfrm>
          <a:prstGeom prst="rect">
            <a:avLst/>
          </a:prstGeom>
          <a:noFill/>
          <a:ln w="9525">
            <a:noFill/>
            <a:miter lim="800000"/>
            <a:headEnd/>
            <a:tailEnd/>
          </a:ln>
        </p:spPr>
        <p:txBody>
          <a:bodyPr anchor="ctr">
            <a:prstTxWarp prst="textNoShape">
              <a:avLst/>
            </a:prstTxWarp>
          </a:bodyPr>
          <a:lstStyle/>
          <a:p>
            <a:pPr algn="ctr" defTabSz="3343275" eaLnBrk="0" hangingPunct="0"/>
            <a:r>
              <a:rPr lang="en-US" sz="3600" b="1">
                <a:solidFill>
                  <a:srgbClr val="A50021"/>
                </a:solidFill>
                <a:latin typeface="Times" charset="0"/>
              </a:rPr>
              <a:t>Sponsors</a:t>
            </a:r>
          </a:p>
        </p:txBody>
      </p:sp>
      <p:pic>
        <p:nvPicPr>
          <p:cNvPr id="14358" name="Picture 410"/>
          <p:cNvPicPr>
            <a:picLocks noChangeAspect="1" noChangeArrowheads="1"/>
          </p:cNvPicPr>
          <p:nvPr/>
        </p:nvPicPr>
        <p:blipFill>
          <a:blip r:embed="rId7" cstate="print"/>
          <a:srcRect/>
          <a:stretch>
            <a:fillRect/>
          </a:stretch>
        </p:blipFill>
        <p:spPr bwMode="auto">
          <a:xfrm>
            <a:off x="28270200" y="2362200"/>
            <a:ext cx="2743200" cy="901700"/>
          </a:xfrm>
          <a:prstGeom prst="rect">
            <a:avLst/>
          </a:prstGeom>
          <a:noFill/>
          <a:ln w="9525">
            <a:noFill/>
            <a:round/>
            <a:headEnd/>
            <a:tailEnd/>
          </a:ln>
        </p:spPr>
      </p:pic>
      <p:pic>
        <p:nvPicPr>
          <p:cNvPr id="14359" name="Picture 411">
            <a:hlinkClick r:id="rId8"/>
          </p:cNvPr>
          <p:cNvPicPr>
            <a:picLocks noChangeAspect="1" noChangeArrowheads="1"/>
          </p:cNvPicPr>
          <p:nvPr/>
        </p:nvPicPr>
        <p:blipFill>
          <a:blip r:embed="rId9" cstate="print"/>
          <a:srcRect/>
          <a:stretch>
            <a:fillRect/>
          </a:stretch>
        </p:blipFill>
        <p:spPr bwMode="auto">
          <a:xfrm>
            <a:off x="31089600" y="1981200"/>
            <a:ext cx="984250" cy="1219200"/>
          </a:xfrm>
          <a:prstGeom prst="rect">
            <a:avLst/>
          </a:prstGeom>
          <a:noFill/>
          <a:ln w="9525">
            <a:noFill/>
            <a:round/>
            <a:headEnd/>
            <a:tailEnd/>
          </a:ln>
        </p:spPr>
      </p:pic>
      <p:pic>
        <p:nvPicPr>
          <p:cNvPr id="14360" name="Picture 412"/>
          <p:cNvPicPr>
            <a:picLocks noChangeAspect="1" noChangeArrowheads="1"/>
          </p:cNvPicPr>
          <p:nvPr/>
        </p:nvPicPr>
        <p:blipFill>
          <a:blip r:embed="rId10" cstate="print"/>
          <a:srcRect/>
          <a:stretch>
            <a:fillRect/>
          </a:stretch>
        </p:blipFill>
        <p:spPr bwMode="auto">
          <a:xfrm>
            <a:off x="30861000" y="762000"/>
            <a:ext cx="1676400" cy="998538"/>
          </a:xfrm>
          <a:prstGeom prst="rect">
            <a:avLst/>
          </a:prstGeom>
          <a:noFill/>
          <a:ln w="9525">
            <a:noFill/>
            <a:round/>
            <a:headEnd/>
            <a:tailEnd/>
          </a:ln>
        </p:spPr>
      </p:pic>
      <p:pic>
        <p:nvPicPr>
          <p:cNvPr id="14361" name="Picture 413"/>
          <p:cNvPicPr>
            <a:picLocks noChangeAspect="1" noChangeArrowheads="1"/>
          </p:cNvPicPr>
          <p:nvPr/>
        </p:nvPicPr>
        <p:blipFill>
          <a:blip r:embed="rId11" cstate="print"/>
          <a:srcRect/>
          <a:stretch>
            <a:fillRect/>
          </a:stretch>
        </p:blipFill>
        <p:spPr bwMode="auto">
          <a:xfrm>
            <a:off x="28346400" y="914400"/>
            <a:ext cx="2362200" cy="1063625"/>
          </a:xfrm>
          <a:prstGeom prst="rect">
            <a:avLst/>
          </a:prstGeom>
          <a:noFill/>
          <a:ln w="9525">
            <a:noFill/>
            <a:round/>
            <a:headEnd/>
            <a:tailEnd/>
          </a:ln>
        </p:spPr>
      </p:pic>
      <p:sp>
        <p:nvSpPr>
          <p:cNvPr id="14365" name="Text Box 435"/>
          <p:cNvSpPr txBox="1">
            <a:spLocks noChangeArrowheads="1"/>
          </p:cNvSpPr>
          <p:nvPr/>
        </p:nvSpPr>
        <p:spPr bwMode="auto">
          <a:xfrm>
            <a:off x="457200" y="5105400"/>
            <a:ext cx="7543800" cy="9705221"/>
          </a:xfrm>
          <a:prstGeom prst="rect">
            <a:avLst/>
          </a:prstGeom>
          <a:noFill/>
          <a:ln w="9525">
            <a:noFill/>
            <a:miter lim="800000"/>
            <a:headEnd/>
            <a:tailEnd/>
          </a:ln>
        </p:spPr>
        <p:txBody>
          <a:bodyPr wrap="square">
            <a:prstTxWarp prst="textNoShape">
              <a:avLst/>
            </a:prstTxWarp>
            <a:spAutoFit/>
          </a:bodyPr>
          <a:lstStyle/>
          <a:p>
            <a:r>
              <a:rPr lang="en-US" sz="3200" dirty="0" smtClean="0"/>
              <a:t>In recent work (Baker, Goldstein, &amp; Heffernan, 2010), we created a model for P</a:t>
            </a:r>
            <a:r>
              <a:rPr lang="en-US" sz="3200" b="1" dirty="0" smtClean="0"/>
              <a:t>(J)</a:t>
            </a:r>
            <a:r>
              <a:rPr lang="en-US" sz="3200" dirty="0" smtClean="0"/>
              <a:t>, the probability a student </a:t>
            </a:r>
            <a:r>
              <a:rPr lang="en-US" sz="3200" b="1" dirty="0" err="1" smtClean="0"/>
              <a:t>J</a:t>
            </a:r>
            <a:r>
              <a:rPr lang="en-US" sz="3200" dirty="0" err="1" smtClean="0"/>
              <a:t>ustLearned</a:t>
            </a:r>
            <a:r>
              <a:rPr lang="en-US" sz="3200" dirty="0" smtClean="0"/>
              <a:t> a given Math skill from the problem they just completed in an Intelligent Tutoring system. Analysis of P</a:t>
            </a:r>
            <a:r>
              <a:rPr lang="en-US" sz="3200" b="1" dirty="0" smtClean="0"/>
              <a:t>(J)</a:t>
            </a:r>
            <a:r>
              <a:rPr lang="en-US" sz="3200" dirty="0" smtClean="0"/>
              <a:t> model can:</a:t>
            </a:r>
          </a:p>
          <a:p>
            <a:pPr>
              <a:lnSpc>
                <a:spcPts val="2000"/>
              </a:lnSpc>
            </a:pPr>
            <a:endParaRPr lang="en-US" altLang="ja-JP" sz="3200" dirty="0" smtClean="0"/>
          </a:p>
          <a:p>
            <a:pPr marL="457200">
              <a:buClr>
                <a:srgbClr val="57FF2A"/>
              </a:buClr>
              <a:buFont typeface="Wingdings" charset="2"/>
              <a:buChar char="ü"/>
            </a:pPr>
            <a:r>
              <a:rPr lang="en-US" altLang="ja-JP" sz="3200" dirty="0" smtClean="0"/>
              <a:t>   Help predict eventual </a:t>
            </a:r>
            <a:r>
              <a:rPr lang="en-US" altLang="ja-JP" sz="3200" b="1" dirty="0" err="1" smtClean="0"/>
              <a:t>L</a:t>
            </a:r>
            <a:r>
              <a:rPr lang="en-US" altLang="ja-JP" sz="3200" b="1" baseline="-25000" dirty="0" err="1" smtClean="0"/>
              <a:t>n</a:t>
            </a:r>
            <a:r>
              <a:rPr lang="en-US" altLang="ja-JP" sz="3200" dirty="0" smtClean="0"/>
              <a:t> values</a:t>
            </a:r>
          </a:p>
          <a:p>
            <a:pPr marL="457200">
              <a:buClr>
                <a:srgbClr val="57FF2A"/>
              </a:buClr>
              <a:buFont typeface="Wingdings" charset="2"/>
              <a:buChar char="ü"/>
            </a:pPr>
            <a:r>
              <a:rPr lang="en-US" altLang="ja-JP" sz="3200" dirty="0" smtClean="0"/>
              <a:t>   Help identify learning spikes</a:t>
            </a:r>
          </a:p>
          <a:p>
            <a:pPr marL="457200">
              <a:buClr>
                <a:srgbClr val="57FF2A"/>
              </a:buClr>
              <a:buFont typeface="Wingdings" charset="2"/>
              <a:buChar char="ü"/>
            </a:pPr>
            <a:r>
              <a:rPr lang="en-US" altLang="ja-JP" sz="3200" dirty="0" smtClean="0"/>
              <a:t>   Allow for biasing ITS’s intelligently</a:t>
            </a:r>
          </a:p>
          <a:p>
            <a:pPr marL="457200">
              <a:buClr>
                <a:srgbClr val="57FF2A"/>
              </a:buClr>
              <a:buFont typeface="Wingdings" charset="2"/>
              <a:buChar char="ü"/>
            </a:pPr>
            <a:endParaRPr lang="en-US" altLang="ja-JP" sz="3200" dirty="0" smtClean="0"/>
          </a:p>
          <a:p>
            <a:pPr>
              <a:buClr>
                <a:srgbClr val="57FF2A"/>
              </a:buClr>
            </a:pPr>
            <a:r>
              <a:rPr lang="en-US" altLang="ja-JP" sz="3200" dirty="0" smtClean="0"/>
              <a:t>Our original model was constructed with data from CMU’s Cognitive Tutor. We now present a second model that uses data from </a:t>
            </a:r>
            <a:r>
              <a:rPr lang="en-US" altLang="ja-JP" sz="3200" dirty="0" err="1" smtClean="0"/>
              <a:t>ASSISTments</a:t>
            </a:r>
            <a:r>
              <a:rPr lang="en-US" altLang="ja-JP" sz="3200" dirty="0" smtClean="0"/>
              <a:t>. Previously our features ignored what specifically happened in actions subsequent  to the first response on each skill; by paying attention to that information, we hope to gain significant additional variance about P</a:t>
            </a:r>
            <a:r>
              <a:rPr lang="en-US" altLang="ja-JP" sz="3200" b="1" dirty="0" smtClean="0"/>
              <a:t>(J)</a:t>
            </a:r>
            <a:r>
              <a:rPr lang="en-US" altLang="ja-JP" sz="3200" dirty="0" smtClean="0"/>
              <a:t>.</a:t>
            </a:r>
            <a:endParaRPr lang="en-US" altLang="ja-JP" sz="3200" dirty="0"/>
          </a:p>
        </p:txBody>
      </p:sp>
      <p:sp>
        <p:nvSpPr>
          <p:cNvPr id="14368" name="Text Box 435"/>
          <p:cNvSpPr txBox="1">
            <a:spLocks noChangeArrowheads="1"/>
          </p:cNvSpPr>
          <p:nvPr/>
        </p:nvSpPr>
        <p:spPr bwMode="auto">
          <a:xfrm>
            <a:off x="8458200" y="5105401"/>
            <a:ext cx="11277600" cy="3554819"/>
          </a:xfrm>
          <a:prstGeom prst="rect">
            <a:avLst/>
          </a:prstGeom>
          <a:noFill/>
          <a:ln w="9525">
            <a:noFill/>
            <a:miter lim="800000"/>
            <a:headEnd/>
            <a:tailEnd/>
          </a:ln>
        </p:spPr>
        <p:txBody>
          <a:bodyPr wrap="square">
            <a:prstTxWarp prst="textNoShape">
              <a:avLst/>
            </a:prstTxWarp>
            <a:spAutoFit/>
          </a:bodyPr>
          <a:lstStyle/>
          <a:p>
            <a:r>
              <a:rPr lang="en-US" sz="3200" dirty="0" smtClean="0"/>
              <a:t>Probability student learned skill </a:t>
            </a:r>
            <a:r>
              <a:rPr lang="en-US" sz="3200" dirty="0"/>
              <a:t>at step </a:t>
            </a:r>
            <a:r>
              <a:rPr lang="en-US" sz="3200" b="1" dirty="0"/>
              <a:t>N</a:t>
            </a:r>
            <a:r>
              <a:rPr lang="en-US" sz="3200" b="1" i="1" dirty="0"/>
              <a:t>, </a:t>
            </a:r>
            <a:r>
              <a:rPr lang="en-US" sz="3200" dirty="0"/>
              <a:t>given </a:t>
            </a:r>
            <a:r>
              <a:rPr lang="en-US" sz="3200" b="1" dirty="0" smtClean="0"/>
              <a:t>N+1</a:t>
            </a:r>
            <a:r>
              <a:rPr lang="en-US" sz="3200" b="1" dirty="0"/>
              <a:t>,</a:t>
            </a:r>
            <a:r>
              <a:rPr lang="en-US" sz="3200" dirty="0"/>
              <a:t> </a:t>
            </a:r>
            <a:r>
              <a:rPr lang="en-US" sz="3200" b="1" dirty="0" smtClean="0"/>
              <a:t>N+2</a:t>
            </a:r>
            <a:r>
              <a:rPr lang="en-US" sz="3200" dirty="0" smtClean="0"/>
              <a:t>:</a:t>
            </a:r>
            <a:endParaRPr lang="en-US" sz="3200" dirty="0"/>
          </a:p>
          <a:p>
            <a:pPr>
              <a:lnSpc>
                <a:spcPts val="1200"/>
              </a:lnSpc>
            </a:pPr>
            <a:r>
              <a:rPr lang="en-US" sz="3200" dirty="0"/>
              <a:t> </a:t>
            </a:r>
          </a:p>
          <a:p>
            <a:pPr>
              <a:lnSpc>
                <a:spcPts val="2163"/>
              </a:lnSpc>
            </a:pPr>
            <a:endParaRPr lang="en-US" sz="3200" dirty="0"/>
          </a:p>
          <a:p>
            <a:pPr algn="ctr">
              <a:lnSpc>
                <a:spcPts val="2163"/>
              </a:lnSpc>
            </a:pPr>
            <a:r>
              <a:rPr lang="en-US" sz="3200" dirty="0" smtClean="0"/>
              <a:t>P(</a:t>
            </a:r>
            <a:r>
              <a:rPr lang="en-US" sz="3200" b="1" dirty="0" smtClean="0"/>
              <a:t>J</a:t>
            </a:r>
            <a:r>
              <a:rPr lang="en-US" sz="3200" dirty="0"/>
              <a:t>) = P(</a:t>
            </a:r>
            <a:r>
              <a:rPr lang="en-US" sz="3200" b="1" dirty="0"/>
              <a:t>~</a:t>
            </a:r>
            <a:r>
              <a:rPr lang="en-US" sz="3200" b="1" dirty="0" err="1"/>
              <a:t>L</a:t>
            </a:r>
            <a:r>
              <a:rPr lang="en-US" sz="3200" b="1" baseline="-25000" dirty="0" err="1"/>
              <a:t>n</a:t>
            </a:r>
            <a:r>
              <a:rPr lang="en-US" sz="3200" dirty="0"/>
              <a:t> </a:t>
            </a:r>
            <a:r>
              <a:rPr lang="en-US" sz="3200" b="1" dirty="0"/>
              <a:t>^</a:t>
            </a:r>
            <a:r>
              <a:rPr lang="en-US" sz="3200" dirty="0"/>
              <a:t> </a:t>
            </a:r>
            <a:r>
              <a:rPr lang="en-US" sz="3200" b="1" dirty="0"/>
              <a:t>T</a:t>
            </a:r>
            <a:r>
              <a:rPr lang="en-US" sz="3200" dirty="0"/>
              <a:t> | </a:t>
            </a:r>
            <a:r>
              <a:rPr lang="en-US" sz="3200" b="1" dirty="0"/>
              <a:t>A</a:t>
            </a:r>
            <a:r>
              <a:rPr lang="en-US" sz="3200" b="1" baseline="-25000" dirty="0"/>
              <a:t>+1+2 </a:t>
            </a:r>
            <a:r>
              <a:rPr lang="en-US" sz="3200" dirty="0"/>
              <a:t>)</a:t>
            </a:r>
          </a:p>
          <a:p>
            <a:pPr>
              <a:lnSpc>
                <a:spcPts val="2163"/>
              </a:lnSpc>
            </a:pPr>
            <a:r>
              <a:rPr lang="en-US" sz="3200" dirty="0"/>
              <a:t> </a:t>
            </a:r>
          </a:p>
          <a:p>
            <a:r>
              <a:rPr lang="en-US" sz="3200" dirty="0" smtClean="0"/>
              <a:t>We </a:t>
            </a:r>
            <a:r>
              <a:rPr lang="en-US" sz="3200" dirty="0"/>
              <a:t>find P(</a:t>
            </a:r>
            <a:r>
              <a:rPr lang="en-US" sz="3200" b="1" dirty="0"/>
              <a:t>J</a:t>
            </a:r>
            <a:r>
              <a:rPr lang="en-US" sz="3200" dirty="0"/>
              <a:t>) </a:t>
            </a:r>
            <a:r>
              <a:rPr lang="en-US" sz="3200" dirty="0" smtClean="0"/>
              <a:t>with </a:t>
            </a:r>
            <a:r>
              <a:rPr lang="en-US" sz="3200" dirty="0"/>
              <a:t>a function using </a:t>
            </a:r>
            <a:r>
              <a:rPr lang="en-US" sz="3200" dirty="0" err="1"/>
              <a:t>Bayes</a:t>
            </a:r>
            <a:r>
              <a:rPr lang="en-US" sz="3200" dirty="0"/>
              <a:t>’ Rule:</a:t>
            </a:r>
          </a:p>
          <a:p>
            <a:endParaRPr lang="en-US" sz="3200" dirty="0"/>
          </a:p>
          <a:p>
            <a:r>
              <a:rPr lang="en-US" sz="3200" dirty="0" smtClean="0"/>
              <a:t>P</a:t>
            </a:r>
            <a:r>
              <a:rPr lang="en-US" sz="3200" dirty="0"/>
              <a:t>(</a:t>
            </a:r>
            <a:r>
              <a:rPr lang="en-US" sz="3200" b="1" dirty="0"/>
              <a:t>~</a:t>
            </a:r>
            <a:r>
              <a:rPr lang="en-US" sz="3200" b="1" dirty="0" err="1"/>
              <a:t>L</a:t>
            </a:r>
            <a:r>
              <a:rPr lang="en-US" sz="3200" b="1" baseline="-25000" dirty="0" err="1"/>
              <a:t>n</a:t>
            </a:r>
            <a:r>
              <a:rPr lang="en-US" sz="3200" dirty="0"/>
              <a:t> </a:t>
            </a:r>
            <a:r>
              <a:rPr lang="en-US" sz="3200" b="1" dirty="0"/>
              <a:t>^</a:t>
            </a:r>
            <a:r>
              <a:rPr lang="en-US" sz="3200" dirty="0"/>
              <a:t> </a:t>
            </a:r>
            <a:r>
              <a:rPr lang="en-US" sz="3200" b="1" dirty="0"/>
              <a:t>T</a:t>
            </a:r>
            <a:r>
              <a:rPr lang="en-US" sz="3200" dirty="0"/>
              <a:t> | </a:t>
            </a:r>
            <a:r>
              <a:rPr lang="en-US" sz="3200" b="1" dirty="0"/>
              <a:t>A</a:t>
            </a:r>
            <a:r>
              <a:rPr lang="en-US" sz="3200" b="1" baseline="-25000" dirty="0"/>
              <a:t>+1+2 </a:t>
            </a:r>
            <a:r>
              <a:rPr lang="en-US" sz="3200" dirty="0"/>
              <a:t>)  =</a:t>
            </a:r>
          </a:p>
          <a:p>
            <a:endParaRPr lang="en-US" sz="3200" dirty="0"/>
          </a:p>
        </p:txBody>
      </p:sp>
      <p:sp>
        <p:nvSpPr>
          <p:cNvPr id="14440" name="Text Box 435"/>
          <p:cNvSpPr txBox="1">
            <a:spLocks noChangeArrowheads="1"/>
          </p:cNvSpPr>
          <p:nvPr/>
        </p:nvSpPr>
        <p:spPr bwMode="auto">
          <a:xfrm>
            <a:off x="12268200" y="7239000"/>
            <a:ext cx="5562600" cy="584200"/>
          </a:xfrm>
          <a:prstGeom prst="rect">
            <a:avLst/>
          </a:prstGeom>
          <a:noFill/>
          <a:ln w="9525">
            <a:noFill/>
            <a:miter lim="800000"/>
            <a:headEnd/>
            <a:tailEnd/>
          </a:ln>
        </p:spPr>
        <p:txBody>
          <a:bodyPr>
            <a:prstTxWarp prst="textNoShape">
              <a:avLst/>
            </a:prstTxWarp>
            <a:spAutoFit/>
          </a:bodyPr>
          <a:lstStyle/>
          <a:p>
            <a:r>
              <a:rPr lang="en-US" sz="3200" dirty="0"/>
              <a:t>P(</a:t>
            </a:r>
            <a:r>
              <a:rPr lang="en-US" sz="3200" b="1" dirty="0"/>
              <a:t>A</a:t>
            </a:r>
            <a:r>
              <a:rPr lang="en-US" sz="3200" b="1" baseline="-25000" dirty="0"/>
              <a:t>+1+2 </a:t>
            </a:r>
            <a:r>
              <a:rPr lang="en-US" sz="3200" dirty="0"/>
              <a:t> | </a:t>
            </a:r>
            <a:r>
              <a:rPr lang="en-US" sz="3200" b="1" dirty="0"/>
              <a:t>~</a:t>
            </a:r>
            <a:r>
              <a:rPr lang="en-US" sz="3200" b="1" dirty="0" err="1"/>
              <a:t>L</a:t>
            </a:r>
            <a:r>
              <a:rPr lang="en-US" sz="3200" b="1" baseline="-25000" dirty="0" err="1"/>
              <a:t>n</a:t>
            </a:r>
            <a:r>
              <a:rPr lang="en-US" sz="3200" dirty="0"/>
              <a:t> </a:t>
            </a:r>
            <a:r>
              <a:rPr lang="en-US" sz="3200" b="1" dirty="0"/>
              <a:t>^</a:t>
            </a:r>
            <a:r>
              <a:rPr lang="en-US" sz="3200" dirty="0"/>
              <a:t> </a:t>
            </a:r>
            <a:r>
              <a:rPr lang="en-US" sz="3200" b="1" dirty="0"/>
              <a:t>T</a:t>
            </a:r>
            <a:r>
              <a:rPr lang="en-US" sz="3200" dirty="0"/>
              <a:t>) * P(</a:t>
            </a:r>
            <a:r>
              <a:rPr lang="en-US" sz="3200" b="1" dirty="0"/>
              <a:t>~</a:t>
            </a:r>
            <a:r>
              <a:rPr lang="en-US" sz="3200" b="1" dirty="0" err="1"/>
              <a:t>L</a:t>
            </a:r>
            <a:r>
              <a:rPr lang="en-US" sz="3200" b="1" baseline="-25000" dirty="0" err="1"/>
              <a:t>n</a:t>
            </a:r>
            <a:r>
              <a:rPr lang="en-US" sz="3200" dirty="0"/>
              <a:t> </a:t>
            </a:r>
            <a:r>
              <a:rPr lang="en-US" sz="3200" b="1" dirty="0"/>
              <a:t>^</a:t>
            </a:r>
            <a:r>
              <a:rPr lang="en-US" sz="3200" dirty="0"/>
              <a:t> </a:t>
            </a:r>
            <a:r>
              <a:rPr lang="en-US" sz="3200" b="1" dirty="0"/>
              <a:t>T</a:t>
            </a:r>
            <a:r>
              <a:rPr lang="en-US" sz="3200" dirty="0"/>
              <a:t>) </a:t>
            </a:r>
          </a:p>
        </p:txBody>
      </p:sp>
      <p:sp>
        <p:nvSpPr>
          <p:cNvPr id="14441" name="Line 12"/>
          <p:cNvSpPr>
            <a:spLocks noChangeShapeType="1"/>
          </p:cNvSpPr>
          <p:nvPr/>
        </p:nvSpPr>
        <p:spPr bwMode="auto">
          <a:xfrm>
            <a:off x="12344400" y="7924800"/>
            <a:ext cx="5257800" cy="0"/>
          </a:xfrm>
          <a:prstGeom prst="line">
            <a:avLst/>
          </a:prstGeom>
          <a:noFill/>
          <a:ln w="38100">
            <a:solidFill>
              <a:schemeClr val="tx1"/>
            </a:solidFill>
            <a:round/>
            <a:headEnd/>
            <a:tailEnd/>
          </a:ln>
        </p:spPr>
        <p:txBody>
          <a:bodyPr>
            <a:prstTxWarp prst="textNoShape">
              <a:avLst/>
            </a:prstTxWarp>
          </a:bodyPr>
          <a:lstStyle/>
          <a:p>
            <a:endParaRPr lang="en-US"/>
          </a:p>
        </p:txBody>
      </p:sp>
      <p:sp>
        <p:nvSpPr>
          <p:cNvPr id="14442" name="Text Box 435"/>
          <p:cNvSpPr txBox="1">
            <a:spLocks noChangeArrowheads="1"/>
          </p:cNvSpPr>
          <p:nvPr/>
        </p:nvSpPr>
        <p:spPr bwMode="auto">
          <a:xfrm>
            <a:off x="14020800" y="8001000"/>
            <a:ext cx="1828800" cy="584200"/>
          </a:xfrm>
          <a:prstGeom prst="rect">
            <a:avLst/>
          </a:prstGeom>
          <a:noFill/>
          <a:ln w="9525">
            <a:noFill/>
            <a:miter lim="800000"/>
            <a:headEnd/>
            <a:tailEnd/>
          </a:ln>
        </p:spPr>
        <p:txBody>
          <a:bodyPr>
            <a:prstTxWarp prst="textNoShape">
              <a:avLst/>
            </a:prstTxWarp>
            <a:spAutoFit/>
          </a:bodyPr>
          <a:lstStyle/>
          <a:p>
            <a:r>
              <a:rPr lang="en-US" sz="3200" dirty="0"/>
              <a:t>P (</a:t>
            </a:r>
            <a:r>
              <a:rPr lang="en-US" sz="3200" b="1" dirty="0"/>
              <a:t>A</a:t>
            </a:r>
            <a:r>
              <a:rPr lang="en-US" sz="3200" b="1" baseline="-25000" dirty="0"/>
              <a:t>+1+2 </a:t>
            </a:r>
            <a:r>
              <a:rPr lang="en-US" sz="3200" dirty="0"/>
              <a:t>)</a:t>
            </a:r>
          </a:p>
        </p:txBody>
      </p:sp>
      <p:pic>
        <p:nvPicPr>
          <p:cNvPr id="43" name="Picture 7" descr="Worcester Public Schools Logo"/>
          <p:cNvPicPr>
            <a:picLocks noChangeAspect="1" noChangeArrowheads="1"/>
          </p:cNvPicPr>
          <p:nvPr/>
        </p:nvPicPr>
        <p:blipFill>
          <a:blip r:embed="rId12" cstate="print"/>
          <a:srcRect l="10634" t="5354" r="19141" b="5354"/>
          <a:stretch>
            <a:fillRect/>
          </a:stretch>
        </p:blipFill>
        <p:spPr bwMode="auto">
          <a:xfrm>
            <a:off x="5410200" y="1066800"/>
            <a:ext cx="2185988" cy="2209800"/>
          </a:xfrm>
          <a:prstGeom prst="rect">
            <a:avLst/>
          </a:prstGeom>
          <a:noFill/>
          <a:ln w="9525">
            <a:noFill/>
            <a:miter lim="800000"/>
            <a:headEnd/>
            <a:tailEnd/>
          </a:ln>
        </p:spPr>
      </p:pic>
      <p:pic>
        <p:nvPicPr>
          <p:cNvPr id="45" name="Picture 44" descr="logo-trans.png"/>
          <p:cNvPicPr>
            <a:picLocks noChangeAspect="1"/>
          </p:cNvPicPr>
          <p:nvPr/>
        </p:nvPicPr>
        <p:blipFill>
          <a:blip r:embed="rId13" cstate="print"/>
          <a:stretch>
            <a:fillRect/>
          </a:stretch>
        </p:blipFill>
        <p:spPr>
          <a:xfrm>
            <a:off x="1205089" y="2514600"/>
            <a:ext cx="4128911" cy="838200"/>
          </a:xfrm>
          <a:prstGeom prst="rect">
            <a:avLst/>
          </a:prstGeom>
        </p:spPr>
      </p:pic>
      <p:pic>
        <p:nvPicPr>
          <p:cNvPr id="48" name="Picture 47" descr="Scaffolding.png"/>
          <p:cNvPicPr>
            <a:picLocks noChangeAspect="1"/>
          </p:cNvPicPr>
          <p:nvPr/>
        </p:nvPicPr>
        <p:blipFill>
          <a:blip r:embed="rId14" cstate="print"/>
          <a:stretch>
            <a:fillRect/>
          </a:stretch>
        </p:blipFill>
        <p:spPr>
          <a:xfrm>
            <a:off x="25831800" y="5105400"/>
            <a:ext cx="6400799" cy="8623300"/>
          </a:xfrm>
          <a:prstGeom prst="rect">
            <a:avLst/>
          </a:prstGeom>
        </p:spPr>
      </p:pic>
      <p:pic>
        <p:nvPicPr>
          <p:cNvPr id="52" name="Picture 51" descr="Boh.png"/>
          <p:cNvPicPr>
            <a:picLocks noChangeAspect="1"/>
          </p:cNvPicPr>
          <p:nvPr/>
        </p:nvPicPr>
        <p:blipFill>
          <a:blip r:embed="rId15" cstate="print"/>
          <a:stretch>
            <a:fillRect/>
          </a:stretch>
        </p:blipFill>
        <p:spPr>
          <a:xfrm>
            <a:off x="19659600" y="5105400"/>
            <a:ext cx="6019800" cy="8641654"/>
          </a:xfrm>
          <a:prstGeom prst="rect">
            <a:avLst/>
          </a:prstGeom>
        </p:spPr>
      </p:pic>
      <p:sp>
        <p:nvSpPr>
          <p:cNvPr id="34" name="Rectangle 11"/>
          <p:cNvSpPr>
            <a:spLocks noChangeArrowheads="1"/>
          </p:cNvSpPr>
          <p:nvPr/>
        </p:nvSpPr>
        <p:spPr bwMode="auto">
          <a:xfrm>
            <a:off x="9906000" y="4191000"/>
            <a:ext cx="7162800" cy="685800"/>
          </a:xfrm>
          <a:prstGeom prst="rect">
            <a:avLst/>
          </a:prstGeom>
          <a:noFill/>
          <a:ln w="9525">
            <a:noFill/>
            <a:miter lim="800000"/>
            <a:headEnd/>
            <a:tailEnd/>
          </a:ln>
        </p:spPr>
        <p:txBody>
          <a:bodyPr anchor="ctr">
            <a:prstTxWarp prst="textNoShape">
              <a:avLst/>
            </a:prstTxWarp>
          </a:bodyPr>
          <a:lstStyle/>
          <a:p>
            <a:pPr algn="ctr" defTabSz="3343275" eaLnBrk="0" hangingPunct="0"/>
            <a:r>
              <a:rPr lang="en-US" sz="4400" b="1" dirty="0" smtClean="0">
                <a:solidFill>
                  <a:srgbClr val="4B89D0"/>
                </a:solidFill>
                <a:latin typeface="Times" charset="0"/>
              </a:rPr>
              <a:t>Labeling P(J)</a:t>
            </a:r>
            <a:endParaRPr lang="en-US" sz="4400" b="1" dirty="0">
              <a:solidFill>
                <a:srgbClr val="4B89D0"/>
              </a:solidFill>
              <a:latin typeface="Times" charset="0"/>
            </a:endParaRPr>
          </a:p>
        </p:txBody>
      </p:sp>
      <p:sp>
        <p:nvSpPr>
          <p:cNvPr id="35" name="Line 12"/>
          <p:cNvSpPr>
            <a:spLocks noChangeShapeType="1"/>
          </p:cNvSpPr>
          <p:nvPr/>
        </p:nvSpPr>
        <p:spPr bwMode="auto">
          <a:xfrm>
            <a:off x="457200" y="4953000"/>
            <a:ext cx="7315200" cy="0"/>
          </a:xfrm>
          <a:prstGeom prst="line">
            <a:avLst/>
          </a:prstGeom>
          <a:noFill/>
          <a:ln w="76200">
            <a:solidFill>
              <a:srgbClr val="A50021"/>
            </a:solidFill>
            <a:round/>
            <a:headEnd/>
            <a:tailEnd/>
          </a:ln>
        </p:spPr>
        <p:txBody>
          <a:bodyPr>
            <a:prstTxWarp prst="textNoShape">
              <a:avLst/>
            </a:prstTxWarp>
          </a:bodyPr>
          <a:lstStyle/>
          <a:p>
            <a:endParaRPr lang="en-US"/>
          </a:p>
        </p:txBody>
      </p:sp>
      <p:sp>
        <p:nvSpPr>
          <p:cNvPr id="37" name="Rectangle 11"/>
          <p:cNvSpPr>
            <a:spLocks noChangeArrowheads="1"/>
          </p:cNvSpPr>
          <p:nvPr/>
        </p:nvSpPr>
        <p:spPr bwMode="auto">
          <a:xfrm>
            <a:off x="533400" y="19859685"/>
            <a:ext cx="7162800" cy="685800"/>
          </a:xfrm>
          <a:prstGeom prst="rect">
            <a:avLst/>
          </a:prstGeom>
          <a:noFill/>
          <a:ln w="9525">
            <a:noFill/>
            <a:miter lim="800000"/>
            <a:headEnd/>
            <a:tailEnd/>
          </a:ln>
        </p:spPr>
        <p:txBody>
          <a:bodyPr anchor="ctr">
            <a:prstTxWarp prst="textNoShape">
              <a:avLst/>
            </a:prstTxWarp>
          </a:bodyPr>
          <a:lstStyle/>
          <a:p>
            <a:pPr algn="ctr" defTabSz="3343275" eaLnBrk="0" hangingPunct="0"/>
            <a:r>
              <a:rPr lang="en-US" sz="4400" b="1" dirty="0" smtClean="0">
                <a:solidFill>
                  <a:srgbClr val="4B89D0"/>
                </a:solidFill>
                <a:latin typeface="Times" charset="0"/>
              </a:rPr>
              <a:t>Results and Conclusions</a:t>
            </a:r>
            <a:endParaRPr lang="en-US" sz="4400" b="1" dirty="0">
              <a:solidFill>
                <a:srgbClr val="4B89D0"/>
              </a:solidFill>
              <a:latin typeface="Times" charset="0"/>
            </a:endParaRPr>
          </a:p>
        </p:txBody>
      </p:sp>
      <p:sp>
        <p:nvSpPr>
          <p:cNvPr id="38" name="Line 12"/>
          <p:cNvSpPr>
            <a:spLocks noChangeShapeType="1"/>
          </p:cNvSpPr>
          <p:nvPr/>
        </p:nvSpPr>
        <p:spPr bwMode="auto">
          <a:xfrm>
            <a:off x="533400" y="20545485"/>
            <a:ext cx="7391400" cy="0"/>
          </a:xfrm>
          <a:prstGeom prst="line">
            <a:avLst/>
          </a:prstGeom>
          <a:noFill/>
          <a:ln w="76200">
            <a:solidFill>
              <a:srgbClr val="A50021"/>
            </a:solidFill>
            <a:round/>
            <a:headEnd/>
            <a:tailEnd/>
          </a:ln>
        </p:spPr>
        <p:txBody>
          <a:bodyPr>
            <a:prstTxWarp prst="textNoShape">
              <a:avLst/>
            </a:prstTxWarp>
          </a:bodyPr>
          <a:lstStyle/>
          <a:p>
            <a:endParaRPr lang="en-US"/>
          </a:p>
        </p:txBody>
      </p:sp>
      <p:sp>
        <p:nvSpPr>
          <p:cNvPr id="39" name="Rectangle 11"/>
          <p:cNvSpPr>
            <a:spLocks noChangeArrowheads="1"/>
          </p:cNvSpPr>
          <p:nvPr/>
        </p:nvSpPr>
        <p:spPr bwMode="auto">
          <a:xfrm>
            <a:off x="381000" y="14935200"/>
            <a:ext cx="7162800" cy="685800"/>
          </a:xfrm>
          <a:prstGeom prst="rect">
            <a:avLst/>
          </a:prstGeom>
          <a:noFill/>
          <a:ln w="9525">
            <a:noFill/>
            <a:miter lim="800000"/>
            <a:headEnd/>
            <a:tailEnd/>
          </a:ln>
        </p:spPr>
        <p:txBody>
          <a:bodyPr anchor="ctr">
            <a:prstTxWarp prst="textNoShape">
              <a:avLst/>
            </a:prstTxWarp>
          </a:bodyPr>
          <a:lstStyle/>
          <a:p>
            <a:pPr algn="ctr" defTabSz="3343275" eaLnBrk="0" hangingPunct="0"/>
            <a:r>
              <a:rPr lang="en-US" sz="4400" b="1" dirty="0" smtClean="0">
                <a:solidFill>
                  <a:srgbClr val="4B89D0"/>
                </a:solidFill>
                <a:latin typeface="Times" charset="0"/>
              </a:rPr>
              <a:t>Data</a:t>
            </a:r>
            <a:endParaRPr lang="en-US" sz="4400" b="1" dirty="0">
              <a:solidFill>
                <a:srgbClr val="4B89D0"/>
              </a:solidFill>
              <a:latin typeface="Times" charset="0"/>
            </a:endParaRPr>
          </a:p>
        </p:txBody>
      </p:sp>
      <p:sp>
        <p:nvSpPr>
          <p:cNvPr id="40" name="Line 12"/>
          <p:cNvSpPr>
            <a:spLocks noChangeShapeType="1"/>
          </p:cNvSpPr>
          <p:nvPr/>
        </p:nvSpPr>
        <p:spPr bwMode="auto">
          <a:xfrm>
            <a:off x="457200" y="15697200"/>
            <a:ext cx="7391400" cy="0"/>
          </a:xfrm>
          <a:prstGeom prst="line">
            <a:avLst/>
          </a:prstGeom>
          <a:noFill/>
          <a:ln w="76200">
            <a:solidFill>
              <a:srgbClr val="A50021"/>
            </a:solidFill>
            <a:round/>
            <a:headEnd/>
            <a:tailEnd/>
          </a:ln>
        </p:spPr>
        <p:txBody>
          <a:bodyPr>
            <a:prstTxWarp prst="textNoShape">
              <a:avLst/>
            </a:prstTxWarp>
          </a:bodyPr>
          <a:lstStyle/>
          <a:p>
            <a:endParaRPr lang="en-US"/>
          </a:p>
        </p:txBody>
      </p:sp>
      <p:sp>
        <p:nvSpPr>
          <p:cNvPr id="42" name="Text Box 435"/>
          <p:cNvSpPr txBox="1">
            <a:spLocks noChangeArrowheads="1"/>
          </p:cNvSpPr>
          <p:nvPr/>
        </p:nvSpPr>
        <p:spPr bwMode="auto">
          <a:xfrm>
            <a:off x="381000" y="15849600"/>
            <a:ext cx="7543800" cy="3539430"/>
          </a:xfrm>
          <a:prstGeom prst="rect">
            <a:avLst/>
          </a:prstGeom>
          <a:noFill/>
          <a:ln w="9525">
            <a:noFill/>
            <a:miter lim="800000"/>
            <a:headEnd/>
            <a:tailEnd/>
          </a:ln>
        </p:spPr>
        <p:txBody>
          <a:bodyPr wrap="square">
            <a:prstTxWarp prst="textNoShape">
              <a:avLst/>
            </a:prstTxWarp>
            <a:spAutoFit/>
          </a:bodyPr>
          <a:lstStyle/>
          <a:p>
            <a:r>
              <a:rPr lang="en-US" sz="3200" dirty="0" smtClean="0"/>
              <a:t>Our new data set was drawn from the </a:t>
            </a:r>
            <a:r>
              <a:rPr lang="en-US" sz="3200" dirty="0" err="1" smtClean="0"/>
              <a:t>ASSISTments</a:t>
            </a:r>
            <a:r>
              <a:rPr lang="en-US" sz="3200" dirty="0" smtClean="0"/>
              <a:t> tutoring system (</a:t>
            </a:r>
            <a:r>
              <a:rPr lang="en-US" sz="3200" dirty="0" err="1" smtClean="0"/>
              <a:t>Razzaq</a:t>
            </a:r>
            <a:r>
              <a:rPr lang="en-US" sz="3200" dirty="0" smtClean="0"/>
              <a:t> et al, 2007). The logs cover use by 4187 students from New England middle and high school students using the system between 2008 and 2010. The data includes 55 unique skills and 418,513 logged actions.</a:t>
            </a:r>
          </a:p>
        </p:txBody>
      </p:sp>
      <p:sp>
        <p:nvSpPr>
          <p:cNvPr id="44" name="Text Box 435"/>
          <p:cNvSpPr txBox="1">
            <a:spLocks noChangeArrowheads="1"/>
          </p:cNvSpPr>
          <p:nvPr/>
        </p:nvSpPr>
        <p:spPr bwMode="auto">
          <a:xfrm>
            <a:off x="381000" y="20697885"/>
            <a:ext cx="7543800" cy="4524315"/>
          </a:xfrm>
          <a:prstGeom prst="rect">
            <a:avLst/>
          </a:prstGeom>
          <a:noFill/>
          <a:ln w="9525">
            <a:noFill/>
            <a:miter lim="800000"/>
            <a:headEnd/>
            <a:tailEnd/>
          </a:ln>
        </p:spPr>
        <p:txBody>
          <a:bodyPr wrap="square">
            <a:prstTxWarp prst="textNoShape">
              <a:avLst/>
            </a:prstTxWarp>
            <a:spAutoFit/>
          </a:bodyPr>
          <a:lstStyle/>
          <a:p>
            <a:r>
              <a:rPr lang="en-US" sz="3200" dirty="0" smtClean="0"/>
              <a:t>Previously we achieved a correlation coefficient of 0.446 with data from the Cognitive Tutor. We achieved </a:t>
            </a:r>
            <a:r>
              <a:rPr lang="en-US" sz="3200" dirty="0" smtClean="0"/>
              <a:t>0.429 </a:t>
            </a:r>
            <a:r>
              <a:rPr lang="en-US" sz="3200" dirty="0" smtClean="0"/>
              <a:t>with </a:t>
            </a:r>
            <a:r>
              <a:rPr lang="en-US" sz="3200" dirty="0" err="1" smtClean="0"/>
              <a:t>ASSISTments</a:t>
            </a:r>
            <a:r>
              <a:rPr lang="en-US" sz="3200" dirty="0" smtClean="0"/>
              <a:t>, using subsequent actions on a step as well as first actions. However, we achieved </a:t>
            </a:r>
            <a:r>
              <a:rPr lang="en-US" sz="3200" dirty="0" smtClean="0"/>
              <a:t>0.398 </a:t>
            </a:r>
            <a:r>
              <a:rPr lang="en-US" sz="3200" dirty="0" smtClean="0"/>
              <a:t>using the first actions only, suggesting that effective models of  P</a:t>
            </a:r>
            <a:r>
              <a:rPr lang="en-US" sz="3200" b="1" dirty="0" smtClean="0"/>
              <a:t>(J)</a:t>
            </a:r>
            <a:r>
              <a:rPr lang="en-US" sz="3200" dirty="0" smtClean="0"/>
              <a:t> can be achieved without the additional effort to distill features for subsequent actions</a:t>
            </a:r>
            <a:r>
              <a:rPr lang="en-US" sz="3200" dirty="0" smtClean="0"/>
              <a:t>.</a:t>
            </a:r>
            <a:endParaRPr lang="en-US" sz="3200" dirty="0" smtClean="0"/>
          </a:p>
        </p:txBody>
      </p:sp>
      <p:graphicFrame>
        <p:nvGraphicFramePr>
          <p:cNvPr id="55" name="Table 54"/>
          <p:cNvGraphicFramePr>
            <a:graphicFrameLocks noGrp="1"/>
          </p:cNvGraphicFramePr>
          <p:nvPr/>
        </p:nvGraphicFramePr>
        <p:xfrm>
          <a:off x="8382000" y="18135600"/>
          <a:ext cx="10744200" cy="6934205"/>
        </p:xfrm>
        <a:graphic>
          <a:graphicData uri="http://schemas.openxmlformats.org/drawingml/2006/table">
            <a:tbl>
              <a:tblPr firstRow="1" bandRow="1">
                <a:tableStyleId>{5C22544A-7EE6-4342-B048-85BDC9FD1C3A}</a:tableStyleId>
              </a:tblPr>
              <a:tblGrid>
                <a:gridCol w="7759700"/>
                <a:gridCol w="2984500"/>
              </a:tblGrid>
              <a:tr h="47785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smtClean="0"/>
                        <a:t>  </a:t>
                      </a:r>
                      <a:r>
                        <a:rPr lang="en-US" sz="2400" baseline="0" dirty="0" smtClean="0">
                          <a:solidFill>
                            <a:srgbClr val="A50021"/>
                          </a:solidFill>
                        </a:rPr>
                        <a:t>Feature based on first responses</a:t>
                      </a:r>
                    </a:p>
                  </a:txBody>
                  <a:tcPr/>
                </a:tc>
                <a:tc>
                  <a:txBody>
                    <a:bodyPr/>
                    <a:lstStyle/>
                    <a:p>
                      <a:pPr algn="ctr"/>
                      <a:r>
                        <a:rPr lang="en-US" sz="2400" baseline="0" dirty="0" smtClean="0">
                          <a:solidFill>
                            <a:srgbClr val="A50021"/>
                          </a:solidFill>
                        </a:rPr>
                        <a:t>P(J)</a:t>
                      </a:r>
                      <a:endParaRPr lang="en-US" sz="2400" baseline="0" dirty="0">
                        <a:solidFill>
                          <a:srgbClr val="A50021"/>
                        </a:solidFill>
                      </a:endParaRPr>
                    </a:p>
                  </a:txBody>
                  <a:tcPr/>
                </a:tc>
              </a:tr>
              <a:tr h="445998">
                <a:tc>
                  <a:txBody>
                    <a:bodyPr/>
                    <a:lstStyle/>
                    <a:p>
                      <a:pPr algn="l" fontAlgn="b"/>
                      <a:r>
                        <a:rPr lang="en-US" sz="2200" b="0" i="0" u="none" strike="noStrike" dirty="0" smtClean="0">
                          <a:solidFill>
                            <a:srgbClr val="000000"/>
                          </a:solidFill>
                          <a:latin typeface="Calibri"/>
                        </a:rPr>
                        <a:t>   Time </a:t>
                      </a:r>
                      <a:r>
                        <a:rPr lang="en-US" sz="2200" b="0" i="0" u="none" strike="noStrike" dirty="0">
                          <a:solidFill>
                            <a:srgbClr val="000000"/>
                          </a:solidFill>
                          <a:latin typeface="Calibri"/>
                        </a:rPr>
                        <a:t>taken to make a first response</a:t>
                      </a:r>
                    </a:p>
                  </a:txBody>
                  <a:tcPr marL="9525" marR="9525" marT="9525" marB="0" anchor="b"/>
                </a:tc>
                <a:tc>
                  <a:txBody>
                    <a:bodyPr/>
                    <a:lstStyle/>
                    <a:p>
                      <a:pPr algn="ctr" fontAlgn="b"/>
                      <a:r>
                        <a:rPr lang="en-US" sz="2200" b="0" i="0" u="none" strike="noStrike" dirty="0" smtClean="0">
                          <a:solidFill>
                            <a:srgbClr val="000000"/>
                          </a:solidFill>
                          <a:latin typeface="Calibri"/>
                        </a:rPr>
                        <a:t>- 0.001866942</a:t>
                      </a:r>
                      <a:endParaRPr lang="en-US" sz="2200" b="0" i="0" u="none" strike="noStrike" dirty="0">
                        <a:solidFill>
                          <a:srgbClr val="000000"/>
                        </a:solidFill>
                        <a:latin typeface="Calibri"/>
                      </a:endParaRPr>
                    </a:p>
                  </a:txBody>
                  <a:tcPr marL="9525" marR="9525" marT="9525" marB="0" anchor="b"/>
                </a:tc>
              </a:tr>
              <a:tr h="387593">
                <a:tc>
                  <a:txBody>
                    <a:bodyPr/>
                    <a:lstStyle/>
                    <a:p>
                      <a:pPr algn="l" fontAlgn="b"/>
                      <a:r>
                        <a:rPr lang="en-US" sz="2200" b="0" i="0" u="none" strike="noStrike" dirty="0" smtClean="0">
                          <a:solidFill>
                            <a:srgbClr val="000000"/>
                          </a:solidFill>
                          <a:latin typeface="Calibri"/>
                        </a:rPr>
                        <a:t>   Time </a:t>
                      </a:r>
                      <a:r>
                        <a:rPr lang="en-US" sz="2200" b="0" i="0" u="none" strike="noStrike" dirty="0">
                          <a:solidFill>
                            <a:srgbClr val="000000"/>
                          </a:solidFill>
                          <a:latin typeface="Calibri"/>
                        </a:rPr>
                        <a:t>taken in last 3 problems (SD faster/slower than </a:t>
                      </a:r>
                      <a:r>
                        <a:rPr lang="en-US" sz="2200" b="0" i="0" u="none" strike="noStrike" dirty="0" err="1">
                          <a:solidFill>
                            <a:srgbClr val="000000"/>
                          </a:solidFill>
                          <a:latin typeface="Calibri"/>
                        </a:rPr>
                        <a:t>avg</a:t>
                      </a:r>
                      <a:r>
                        <a:rPr lang="en-US" sz="2200" b="0" i="0" u="none" strike="noStrike" dirty="0">
                          <a:solidFill>
                            <a:srgbClr val="000000"/>
                          </a:solidFill>
                          <a:latin typeface="Calibri"/>
                        </a:rPr>
                        <a:t>)</a:t>
                      </a:r>
                    </a:p>
                  </a:txBody>
                  <a:tcPr marL="9525" marR="9525" marT="9525" marB="0" anchor="b"/>
                </a:tc>
                <a:tc>
                  <a:txBody>
                    <a:bodyPr/>
                    <a:lstStyle/>
                    <a:p>
                      <a:pPr algn="ctr" fontAlgn="b"/>
                      <a:r>
                        <a:rPr lang="en-US" sz="2200" b="0" i="0" u="none" strike="noStrike" dirty="0" smtClean="0">
                          <a:solidFill>
                            <a:srgbClr val="000000"/>
                          </a:solidFill>
                          <a:latin typeface="Calibri"/>
                        </a:rPr>
                        <a:t>+ 0.002143767</a:t>
                      </a:r>
                      <a:endParaRPr lang="en-US" sz="2200" b="0" i="0" u="none" strike="noStrike" dirty="0">
                        <a:solidFill>
                          <a:srgbClr val="000000"/>
                        </a:solidFill>
                        <a:latin typeface="Calibri"/>
                      </a:endParaRPr>
                    </a:p>
                  </a:txBody>
                  <a:tcPr marL="9525" marR="9525" marT="9525" marB="0" anchor="b"/>
                </a:tc>
              </a:tr>
              <a:tr h="445998">
                <a:tc>
                  <a:txBody>
                    <a:bodyPr/>
                    <a:lstStyle/>
                    <a:p>
                      <a:pPr algn="l" fontAlgn="b"/>
                      <a:r>
                        <a:rPr lang="en-US" sz="2200" b="0" i="0" u="none" strike="noStrike" dirty="0" smtClean="0">
                          <a:solidFill>
                            <a:srgbClr val="000000"/>
                          </a:solidFill>
                          <a:latin typeface="Calibri"/>
                        </a:rPr>
                        <a:t>   First </a:t>
                      </a:r>
                      <a:r>
                        <a:rPr lang="en-US" sz="2200" b="0" i="0" u="none" strike="noStrike" dirty="0">
                          <a:solidFill>
                            <a:srgbClr val="000000"/>
                          </a:solidFill>
                          <a:latin typeface="Calibri"/>
                        </a:rPr>
                        <a:t>response is correct</a:t>
                      </a:r>
                    </a:p>
                  </a:txBody>
                  <a:tcPr marL="9525" marR="9525" marT="9525" marB="0" anchor="b"/>
                </a:tc>
                <a:tc>
                  <a:txBody>
                    <a:bodyPr/>
                    <a:lstStyle/>
                    <a:p>
                      <a:pPr algn="ctr" fontAlgn="b"/>
                      <a:r>
                        <a:rPr lang="en-US" sz="2200" b="0" i="0" u="none" strike="noStrike" dirty="0" smtClean="0">
                          <a:solidFill>
                            <a:srgbClr val="000000"/>
                          </a:solidFill>
                          <a:latin typeface="Calibri"/>
                        </a:rPr>
                        <a:t>- 0.005400395</a:t>
                      </a:r>
                      <a:endParaRPr lang="en-US" sz="2200" b="0" i="0" u="none" strike="noStrike" dirty="0">
                        <a:solidFill>
                          <a:srgbClr val="000000"/>
                        </a:solidFill>
                        <a:latin typeface="Calibri"/>
                      </a:endParaRPr>
                    </a:p>
                  </a:txBody>
                  <a:tcPr marL="9525" marR="9525" marT="9525" marB="0" anchor="b"/>
                </a:tc>
              </a:tr>
              <a:tr h="445998">
                <a:tc>
                  <a:txBody>
                    <a:bodyPr/>
                    <a:lstStyle/>
                    <a:p>
                      <a:pPr algn="l" fontAlgn="b"/>
                      <a:r>
                        <a:rPr lang="en-US" sz="2200" b="0" i="0" u="none" strike="noStrike" dirty="0" smtClean="0">
                          <a:solidFill>
                            <a:srgbClr val="000000"/>
                          </a:solidFill>
                          <a:latin typeface="Calibri"/>
                        </a:rPr>
                        <a:t>   First </a:t>
                      </a:r>
                      <a:r>
                        <a:rPr lang="en-US" sz="2200" b="0" i="0" u="none" strike="noStrike" dirty="0">
                          <a:solidFill>
                            <a:srgbClr val="000000"/>
                          </a:solidFill>
                          <a:latin typeface="Calibri"/>
                        </a:rPr>
                        <a:t>response is a hint request</a:t>
                      </a:r>
                    </a:p>
                  </a:txBody>
                  <a:tcPr marL="9525" marR="9525" marT="9525" marB="0" anchor="b"/>
                </a:tc>
                <a:tc>
                  <a:txBody>
                    <a:bodyPr/>
                    <a:lstStyle/>
                    <a:p>
                      <a:pPr algn="ctr" fontAlgn="b"/>
                      <a:r>
                        <a:rPr lang="en-US" sz="2200" b="0" i="0" u="none" strike="noStrike" dirty="0" smtClean="0">
                          <a:solidFill>
                            <a:srgbClr val="000000"/>
                          </a:solidFill>
                          <a:latin typeface="Calibri"/>
                        </a:rPr>
                        <a:t>- 0.002059471</a:t>
                      </a:r>
                      <a:endParaRPr lang="en-US" sz="2200" b="0" i="0" u="none" strike="noStrike" dirty="0">
                        <a:solidFill>
                          <a:srgbClr val="000000"/>
                        </a:solidFill>
                        <a:latin typeface="Calibri"/>
                      </a:endParaRPr>
                    </a:p>
                  </a:txBody>
                  <a:tcPr marL="9525" marR="9525" marT="9525" marB="0" anchor="b"/>
                </a:tc>
              </a:tr>
              <a:tr h="445998">
                <a:tc>
                  <a:txBody>
                    <a:bodyPr/>
                    <a:lstStyle/>
                    <a:p>
                      <a:pPr algn="l" rtl="0" fontAlgn="b"/>
                      <a:r>
                        <a:rPr lang="en-US" sz="2200" b="0" i="0" u="none" strike="noStrike" dirty="0" smtClean="0">
                          <a:solidFill>
                            <a:srgbClr val="000000"/>
                          </a:solidFill>
                          <a:latin typeface="Calibri"/>
                        </a:rPr>
                        <a:t>   Total </a:t>
                      </a:r>
                      <a:r>
                        <a:rPr lang="en-US" sz="2200" b="0" i="0" u="none" strike="noStrike" dirty="0">
                          <a:solidFill>
                            <a:srgbClr val="000000"/>
                          </a:solidFill>
                          <a:latin typeface="Calibri"/>
                        </a:rPr>
                        <a:t>number of hints available </a:t>
                      </a:r>
                    </a:p>
                  </a:txBody>
                  <a:tcPr marL="9525" marR="9525" marT="9525" marB="0" anchor="b"/>
                </a:tc>
                <a:tc>
                  <a:txBody>
                    <a:bodyPr/>
                    <a:lstStyle/>
                    <a:p>
                      <a:pPr algn="ctr" fontAlgn="b"/>
                      <a:r>
                        <a:rPr lang="en-US" sz="2200" b="0" i="0" u="none" strike="noStrike" dirty="0" smtClean="0">
                          <a:solidFill>
                            <a:srgbClr val="000000"/>
                          </a:solidFill>
                          <a:latin typeface="Calibri"/>
                        </a:rPr>
                        <a:t>+ 0.011859572</a:t>
                      </a:r>
                      <a:endParaRPr lang="en-US" sz="2200" b="0" i="0" u="none" strike="noStrike" dirty="0">
                        <a:solidFill>
                          <a:srgbClr val="000000"/>
                        </a:solidFill>
                        <a:latin typeface="Calibri"/>
                      </a:endParaRPr>
                    </a:p>
                  </a:txBody>
                  <a:tcPr marL="9525" marR="9525" marT="9525" marB="0" anchor="b"/>
                </a:tc>
              </a:tr>
              <a:tr h="445998">
                <a:tc>
                  <a:txBody>
                    <a:bodyPr/>
                    <a:lstStyle/>
                    <a:p>
                      <a:pPr algn="l" fontAlgn="b"/>
                      <a:r>
                        <a:rPr lang="en-US" sz="2200" b="0" i="0" u="none" strike="noStrike" dirty="0" smtClean="0">
                          <a:solidFill>
                            <a:srgbClr val="000000"/>
                          </a:solidFill>
                          <a:latin typeface="Calibri"/>
                        </a:rPr>
                        <a:t>   First </a:t>
                      </a:r>
                      <a:r>
                        <a:rPr lang="en-US" sz="2200" b="0" i="0" u="none" strike="noStrike" dirty="0">
                          <a:solidFill>
                            <a:srgbClr val="000000"/>
                          </a:solidFill>
                          <a:latin typeface="Calibri"/>
                        </a:rPr>
                        <a:t>response is a scaffolding request</a:t>
                      </a:r>
                    </a:p>
                  </a:txBody>
                  <a:tcPr marL="9525" marR="9525" marT="9525" marB="0" anchor="b"/>
                </a:tc>
                <a:tc>
                  <a:txBody>
                    <a:bodyPr/>
                    <a:lstStyle/>
                    <a:p>
                      <a:pPr algn="ctr" fontAlgn="b"/>
                      <a:r>
                        <a:rPr lang="en-US" sz="2200" b="0" i="0" u="none" strike="noStrike" dirty="0" smtClean="0">
                          <a:solidFill>
                            <a:srgbClr val="000000"/>
                          </a:solidFill>
                          <a:latin typeface="Calibri"/>
                        </a:rPr>
                        <a:t>- 0.003479485</a:t>
                      </a:r>
                      <a:endParaRPr lang="en-US" sz="2200" b="0" i="0" u="none" strike="noStrike" dirty="0">
                        <a:solidFill>
                          <a:srgbClr val="000000"/>
                        </a:solidFill>
                        <a:latin typeface="Calibri"/>
                      </a:endParaRPr>
                    </a:p>
                  </a:txBody>
                  <a:tcPr marL="9525" marR="9525" marT="9525" marB="0" anchor="b"/>
                </a:tc>
              </a:tr>
              <a:tr h="387593">
                <a:tc>
                  <a:txBody>
                    <a:bodyPr/>
                    <a:lstStyle/>
                    <a:p>
                      <a:pPr algn="l" fontAlgn="b"/>
                      <a:r>
                        <a:rPr lang="en-US" sz="2200" b="0" i="0" u="none" strike="noStrike" dirty="0" smtClean="0">
                          <a:solidFill>
                            <a:srgbClr val="000000"/>
                          </a:solidFill>
                          <a:latin typeface="Calibri"/>
                        </a:rPr>
                        <a:t>   Number </a:t>
                      </a:r>
                      <a:r>
                        <a:rPr lang="en-US" sz="2200" b="0" i="0" u="none" strike="noStrike" dirty="0">
                          <a:solidFill>
                            <a:srgbClr val="000000"/>
                          </a:solidFill>
                          <a:latin typeface="Calibri"/>
                        </a:rPr>
                        <a:t>of past 5 first responses was any sort of help request</a:t>
                      </a:r>
                    </a:p>
                  </a:txBody>
                  <a:tcPr marL="9525" marR="9525" marT="9525" marB="0" anchor="b"/>
                </a:tc>
                <a:tc>
                  <a:txBody>
                    <a:bodyPr/>
                    <a:lstStyle/>
                    <a:p>
                      <a:pPr algn="ctr" fontAlgn="b"/>
                      <a:r>
                        <a:rPr lang="en-US" sz="2200" b="0" i="0" u="none" strike="noStrike" dirty="0" smtClean="0">
                          <a:solidFill>
                            <a:srgbClr val="000000"/>
                          </a:solidFill>
                          <a:latin typeface="Calibri"/>
                        </a:rPr>
                        <a:t>- 0.082785845</a:t>
                      </a:r>
                      <a:endParaRPr lang="en-US" sz="2200" b="0" i="0" u="none" strike="noStrike" dirty="0">
                        <a:solidFill>
                          <a:srgbClr val="000000"/>
                        </a:solidFill>
                        <a:latin typeface="Calibri"/>
                      </a:endParaRPr>
                    </a:p>
                  </a:txBody>
                  <a:tcPr marL="9525" marR="9525" marT="9525" marB="0" anchor="b"/>
                </a:tc>
              </a:tr>
              <a:tr h="387593">
                <a:tc>
                  <a:txBody>
                    <a:bodyPr/>
                    <a:lstStyle/>
                    <a:p>
                      <a:pPr algn="l" fontAlgn="b"/>
                      <a:r>
                        <a:rPr lang="en-US" sz="2200" b="0" i="0" u="none" strike="noStrike" dirty="0" smtClean="0">
                          <a:solidFill>
                            <a:srgbClr val="000000"/>
                          </a:solidFill>
                          <a:latin typeface="Calibri"/>
                        </a:rPr>
                        <a:t>   Percent </a:t>
                      </a:r>
                      <a:r>
                        <a:rPr lang="en-US" sz="2200" b="0" i="0" u="none" strike="noStrike" dirty="0">
                          <a:solidFill>
                            <a:srgbClr val="000000"/>
                          </a:solidFill>
                          <a:latin typeface="Calibri"/>
                        </a:rPr>
                        <a:t>of first responses made so far that were wrong</a:t>
                      </a:r>
                    </a:p>
                  </a:txBody>
                  <a:tcPr marL="9525" marR="9525" marT="9525" marB="0" anchor="b"/>
                </a:tc>
                <a:tc>
                  <a:txBody>
                    <a:bodyPr/>
                    <a:lstStyle/>
                    <a:p>
                      <a:pPr algn="ctr" fontAlgn="b"/>
                      <a:r>
                        <a:rPr lang="en-US" sz="2200" b="0" i="0" u="none" strike="noStrike" dirty="0" smtClean="0">
                          <a:solidFill>
                            <a:srgbClr val="000000"/>
                          </a:solidFill>
                          <a:latin typeface="Calibri"/>
                        </a:rPr>
                        <a:t>+ 0.002275054</a:t>
                      </a:r>
                      <a:endParaRPr lang="en-US" sz="2200" b="0" i="0" u="none" strike="noStrike" dirty="0">
                        <a:solidFill>
                          <a:srgbClr val="000000"/>
                        </a:solidFill>
                        <a:latin typeface="Calibri"/>
                      </a:endParaRPr>
                    </a:p>
                  </a:txBody>
                  <a:tcPr marL="9525" marR="9525" marT="9525" marB="0" anchor="b"/>
                </a:tc>
              </a:tr>
              <a:tr h="445998">
                <a:tc>
                  <a:txBody>
                    <a:bodyPr/>
                    <a:lstStyle/>
                    <a:p>
                      <a:pPr algn="l" fontAlgn="b"/>
                      <a:r>
                        <a:rPr lang="en-US" sz="2200" b="0" i="0" u="none" strike="noStrike" dirty="0" smtClean="0">
                          <a:solidFill>
                            <a:srgbClr val="000000"/>
                          </a:solidFill>
                          <a:latin typeface="Calibri"/>
                        </a:rPr>
                        <a:t>   Number </a:t>
                      </a:r>
                      <a:r>
                        <a:rPr lang="en-US" sz="2200" b="0" i="0" u="none" strike="noStrike" dirty="0">
                          <a:solidFill>
                            <a:srgbClr val="000000"/>
                          </a:solidFill>
                          <a:latin typeface="Calibri"/>
                        </a:rPr>
                        <a:t>of wrong first responses made so far</a:t>
                      </a:r>
                    </a:p>
                  </a:txBody>
                  <a:tcPr marL="9525" marR="9525" marT="9525" marB="0" anchor="b"/>
                </a:tc>
                <a:tc>
                  <a:txBody>
                    <a:bodyPr/>
                    <a:lstStyle/>
                    <a:p>
                      <a:pPr algn="ctr" fontAlgn="b"/>
                      <a:r>
                        <a:rPr lang="en-US" sz="2200" b="0" i="0" u="none" strike="noStrike" dirty="0" smtClean="0">
                          <a:solidFill>
                            <a:srgbClr val="000000"/>
                          </a:solidFill>
                          <a:latin typeface="Calibri"/>
                        </a:rPr>
                        <a:t>- 0.010977774</a:t>
                      </a:r>
                      <a:endParaRPr lang="en-US" sz="2200" b="0" i="0" u="none" strike="noStrike" dirty="0">
                        <a:solidFill>
                          <a:srgbClr val="000000"/>
                        </a:solidFill>
                        <a:latin typeface="Calibri"/>
                      </a:endParaRPr>
                    </a:p>
                  </a:txBody>
                  <a:tcPr marL="9525" marR="9525" marT="9525" marB="0" anchor="b"/>
                </a:tc>
              </a:tr>
              <a:tr h="387593">
                <a:tc>
                  <a:txBody>
                    <a:bodyPr/>
                    <a:lstStyle/>
                    <a:p>
                      <a:pPr algn="l" fontAlgn="b"/>
                      <a:r>
                        <a:rPr lang="en-US" sz="2200" b="0" i="0" u="none" strike="noStrike" dirty="0" smtClean="0">
                          <a:solidFill>
                            <a:srgbClr val="000000"/>
                          </a:solidFill>
                          <a:latin typeface="Calibri"/>
                        </a:rPr>
                        <a:t>   Number </a:t>
                      </a:r>
                      <a:r>
                        <a:rPr lang="en-US" sz="2200" b="0" i="0" u="none" strike="noStrike" dirty="0">
                          <a:solidFill>
                            <a:srgbClr val="000000"/>
                          </a:solidFill>
                          <a:latin typeface="Calibri"/>
                        </a:rPr>
                        <a:t>of past 5 first responses that were wrong</a:t>
                      </a:r>
                    </a:p>
                  </a:txBody>
                  <a:tcPr marL="9525" marR="9525" marT="9525" marB="0" anchor="b"/>
                </a:tc>
                <a:tc>
                  <a:txBody>
                    <a:bodyPr/>
                    <a:lstStyle/>
                    <a:p>
                      <a:pPr algn="ctr" fontAlgn="b"/>
                      <a:r>
                        <a:rPr lang="en-US" sz="2200" b="0" i="0" u="none" strike="noStrike" dirty="0" smtClean="0">
                          <a:solidFill>
                            <a:srgbClr val="000000"/>
                          </a:solidFill>
                          <a:latin typeface="Calibri"/>
                        </a:rPr>
                        <a:t>- 0.065882371</a:t>
                      </a:r>
                      <a:endParaRPr lang="en-US" sz="2200" b="0" i="0" u="none" strike="noStrike" dirty="0">
                        <a:solidFill>
                          <a:srgbClr val="000000"/>
                        </a:solidFill>
                        <a:latin typeface="Calibri"/>
                      </a:endParaRPr>
                    </a:p>
                  </a:txBody>
                  <a:tcPr marL="9525" marR="9525" marT="9525" marB="0" anchor="b"/>
                </a:tc>
              </a:tr>
              <a:tr h="445998">
                <a:tc>
                  <a:txBody>
                    <a:bodyPr/>
                    <a:lstStyle/>
                    <a:p>
                      <a:pPr algn="l" fontAlgn="b"/>
                      <a:r>
                        <a:rPr lang="en-US" sz="2200" b="0" i="0" u="none" strike="noStrike" dirty="0" smtClean="0">
                          <a:solidFill>
                            <a:srgbClr val="000000"/>
                          </a:solidFill>
                          <a:latin typeface="Calibri"/>
                        </a:rPr>
                        <a:t>   Total </a:t>
                      </a:r>
                      <a:r>
                        <a:rPr lang="en-US" sz="2200" b="0" i="0" u="none" strike="noStrike" dirty="0">
                          <a:solidFill>
                            <a:srgbClr val="000000"/>
                          </a:solidFill>
                          <a:latin typeface="Calibri"/>
                        </a:rPr>
                        <a:t>amount of time spent on first responses for this skill</a:t>
                      </a:r>
                    </a:p>
                  </a:txBody>
                  <a:tcPr marL="9525" marR="9525" marT="9525" marB="0" anchor="b"/>
                </a:tc>
                <a:tc>
                  <a:txBody>
                    <a:bodyPr/>
                    <a:lstStyle/>
                    <a:p>
                      <a:pPr algn="ctr" fontAlgn="b"/>
                      <a:r>
                        <a:rPr lang="en-US" sz="2200" b="0" i="0" u="none" strike="noStrike" dirty="0" smtClean="0">
                          <a:solidFill>
                            <a:srgbClr val="000000"/>
                          </a:solidFill>
                          <a:latin typeface="Calibri"/>
                        </a:rPr>
                        <a:t>- 0.008231347</a:t>
                      </a:r>
                      <a:endParaRPr lang="en-US" sz="2200" b="0" i="0" u="none" strike="noStrike" dirty="0">
                        <a:solidFill>
                          <a:srgbClr val="000000"/>
                        </a:solidFill>
                        <a:latin typeface="Calibri"/>
                      </a:endParaRPr>
                    </a:p>
                  </a:txBody>
                  <a:tcPr marL="9525" marR="9525" marT="9525" marB="0" anchor="b"/>
                </a:tc>
              </a:tr>
              <a:tr h="445998">
                <a:tc>
                  <a:txBody>
                    <a:bodyPr/>
                    <a:lstStyle/>
                    <a:p>
                      <a:pPr algn="l" fontAlgn="b"/>
                      <a:r>
                        <a:rPr lang="en-US" sz="2200" b="0" i="0" u="none" strike="noStrike" dirty="0" smtClean="0">
                          <a:solidFill>
                            <a:srgbClr val="000000"/>
                          </a:solidFill>
                          <a:latin typeface="Calibri"/>
                        </a:rPr>
                        <a:t>   Time </a:t>
                      </a:r>
                      <a:r>
                        <a:rPr lang="en-US" sz="2200" b="0" i="0" u="none" strike="noStrike" dirty="0">
                          <a:solidFill>
                            <a:srgbClr val="000000"/>
                          </a:solidFill>
                          <a:latin typeface="Calibri"/>
                        </a:rPr>
                        <a:t>passed since this skill was last seen</a:t>
                      </a:r>
                    </a:p>
                  </a:txBody>
                  <a:tcPr marL="9525" marR="9525" marT="9525" marB="0" anchor="b"/>
                </a:tc>
                <a:tc>
                  <a:txBody>
                    <a:bodyPr/>
                    <a:lstStyle/>
                    <a:p>
                      <a:pPr algn="ctr" fontAlgn="b"/>
                      <a:r>
                        <a:rPr lang="en-US" sz="2200" b="0" i="0" u="none" strike="noStrike" dirty="0" smtClean="0">
                          <a:solidFill>
                            <a:srgbClr val="000000"/>
                          </a:solidFill>
                          <a:latin typeface="Calibri"/>
                        </a:rPr>
                        <a:t>- 0.010421386</a:t>
                      </a:r>
                      <a:endParaRPr lang="en-US" sz="2200" b="0" i="0" u="none" strike="noStrike" dirty="0">
                        <a:solidFill>
                          <a:srgbClr val="000000"/>
                        </a:solidFill>
                        <a:latin typeface="Calibri"/>
                      </a:endParaRPr>
                    </a:p>
                  </a:txBody>
                  <a:tcPr marL="9525" marR="9525" marT="9525" marB="0" anchor="b"/>
                </a:tc>
              </a:tr>
              <a:tr h="445998">
                <a:tc>
                  <a:txBody>
                    <a:bodyPr/>
                    <a:lstStyle/>
                    <a:p>
                      <a:pPr algn="l" fontAlgn="b"/>
                      <a:r>
                        <a:rPr lang="en-US" sz="2200" b="0" i="0" u="none" strike="noStrike" dirty="0" smtClean="0">
                          <a:solidFill>
                            <a:srgbClr val="000000"/>
                          </a:solidFill>
                          <a:latin typeface="Calibri"/>
                        </a:rPr>
                        <a:t>   Problem </a:t>
                      </a:r>
                      <a:r>
                        <a:rPr lang="en-US" sz="2200" b="0" i="0" u="none" strike="noStrike" dirty="0">
                          <a:solidFill>
                            <a:srgbClr val="000000"/>
                          </a:solidFill>
                          <a:latin typeface="Calibri"/>
                        </a:rPr>
                        <a:t>was begun  during school (M-F 9:00 AM – 3:00 PM)</a:t>
                      </a:r>
                    </a:p>
                  </a:txBody>
                  <a:tcPr marL="9525" marR="9525" marT="9525" marB="0" anchor="b"/>
                </a:tc>
                <a:tc>
                  <a:txBody>
                    <a:bodyPr/>
                    <a:lstStyle/>
                    <a:p>
                      <a:pPr algn="ctr" fontAlgn="b"/>
                      <a:r>
                        <a:rPr lang="en-US" sz="2200" b="0" i="0" u="none" strike="noStrike" dirty="0" smtClean="0">
                          <a:solidFill>
                            <a:srgbClr val="000000"/>
                          </a:solidFill>
                          <a:latin typeface="Calibri"/>
                        </a:rPr>
                        <a:t>- 0.000354078</a:t>
                      </a:r>
                      <a:endParaRPr lang="en-US" sz="2200" b="0" i="0" u="none" strike="noStrike" dirty="0">
                        <a:solidFill>
                          <a:srgbClr val="000000"/>
                        </a:solidFill>
                        <a:latin typeface="Calibri"/>
                      </a:endParaRPr>
                    </a:p>
                  </a:txBody>
                  <a:tcPr marL="9525" marR="9525" marT="9525" marB="0" anchor="b"/>
                </a:tc>
              </a:tr>
              <a:tr h="445998">
                <a:tc>
                  <a:txBody>
                    <a:bodyPr/>
                    <a:lstStyle/>
                    <a:p>
                      <a:pPr algn="l" fontAlgn="b"/>
                      <a:r>
                        <a:rPr lang="en-US" sz="2200" b="0" i="0" u="none" strike="noStrike" dirty="0" smtClean="0">
                          <a:solidFill>
                            <a:srgbClr val="000000"/>
                          </a:solidFill>
                          <a:latin typeface="Calibri"/>
                        </a:rPr>
                        <a:t>   Total </a:t>
                      </a:r>
                      <a:r>
                        <a:rPr lang="en-US" sz="2200" b="0" i="0" u="none" strike="noStrike" dirty="0">
                          <a:solidFill>
                            <a:srgbClr val="000000"/>
                          </a:solidFill>
                          <a:latin typeface="Calibri"/>
                        </a:rPr>
                        <a:t>problems attempted so far (Familiarity with the system)</a:t>
                      </a:r>
                    </a:p>
                  </a:txBody>
                  <a:tcPr marL="9525" marR="9525" marT="9525" marB="0" anchor="b"/>
                </a:tc>
                <a:tc>
                  <a:txBody>
                    <a:bodyPr/>
                    <a:lstStyle/>
                    <a:p>
                      <a:pPr algn="ctr" fontAlgn="b"/>
                      <a:r>
                        <a:rPr lang="en-US" sz="2200" b="0" i="0" u="none" strike="noStrike" dirty="0" smtClean="0">
                          <a:solidFill>
                            <a:srgbClr val="000000"/>
                          </a:solidFill>
                          <a:latin typeface="Calibri"/>
                        </a:rPr>
                        <a:t>+ 0.001544751</a:t>
                      </a:r>
                      <a:endParaRPr lang="en-US" sz="2200" b="0" i="0" u="none" strike="noStrike" dirty="0">
                        <a:solidFill>
                          <a:srgbClr val="000000"/>
                        </a:solidFill>
                        <a:latin typeface="Calibri"/>
                      </a:endParaRPr>
                    </a:p>
                  </a:txBody>
                  <a:tcPr marL="9525" marR="9525" marT="9525" marB="0" anchor="b"/>
                </a:tc>
              </a:tr>
              <a:tr h="445998">
                <a:tc>
                  <a:txBody>
                    <a:bodyPr/>
                    <a:lstStyle/>
                    <a:p>
                      <a:pPr algn="l" fontAlgn="b"/>
                      <a:r>
                        <a:rPr lang="en-US" sz="2200" b="1" i="0" u="none" strike="noStrike" dirty="0" smtClean="0">
                          <a:solidFill>
                            <a:srgbClr val="000000"/>
                          </a:solidFill>
                          <a:latin typeface="Calibri"/>
                        </a:rPr>
                        <a:t>   L</a:t>
                      </a:r>
                      <a:r>
                        <a:rPr lang="en-US" sz="2200" b="1" i="0" u="none" strike="noStrike" baseline="-25000" dirty="0" smtClean="0">
                          <a:solidFill>
                            <a:srgbClr val="000000"/>
                          </a:solidFill>
                          <a:latin typeface="Calibri"/>
                        </a:rPr>
                        <a:t>n-1</a:t>
                      </a:r>
                      <a:endParaRPr lang="en-US" sz="2200" b="1" i="0" u="none" strike="noStrike" dirty="0">
                        <a:solidFill>
                          <a:srgbClr val="000000"/>
                        </a:solidFill>
                        <a:latin typeface="Calibri"/>
                      </a:endParaRPr>
                    </a:p>
                  </a:txBody>
                  <a:tcPr marL="9525" marR="9525" marT="9525" marB="0" anchor="b"/>
                </a:tc>
                <a:tc>
                  <a:txBody>
                    <a:bodyPr/>
                    <a:lstStyle/>
                    <a:p>
                      <a:pPr algn="ctr" fontAlgn="b"/>
                      <a:r>
                        <a:rPr lang="en-US" sz="2200" b="0" i="0" u="none" strike="noStrike" dirty="0" smtClean="0">
                          <a:solidFill>
                            <a:srgbClr val="000000"/>
                          </a:solidFill>
                          <a:latin typeface="Calibri"/>
                        </a:rPr>
                        <a:t>- 0.005014120</a:t>
                      </a:r>
                      <a:endParaRPr lang="en-US" sz="2200" b="0" i="0" u="none" strike="noStrike" dirty="0">
                        <a:solidFill>
                          <a:srgbClr val="000000"/>
                        </a:solidFill>
                        <a:latin typeface="Calibri"/>
                      </a:endParaRPr>
                    </a:p>
                  </a:txBody>
                  <a:tcPr marL="9525" marR="9525" marT="9525" marB="0" anchor="b"/>
                </a:tc>
              </a:tr>
            </a:tbl>
          </a:graphicData>
        </a:graphic>
      </p:graphicFrame>
      <p:graphicFrame>
        <p:nvGraphicFramePr>
          <p:cNvPr id="56" name="Table 55"/>
          <p:cNvGraphicFramePr>
            <a:graphicFrameLocks noGrp="1"/>
          </p:cNvGraphicFramePr>
          <p:nvPr/>
        </p:nvGraphicFramePr>
        <p:xfrm>
          <a:off x="19431000" y="14401800"/>
          <a:ext cx="12877800" cy="10668011"/>
        </p:xfrm>
        <a:graphic>
          <a:graphicData uri="http://schemas.openxmlformats.org/drawingml/2006/table">
            <a:tbl>
              <a:tblPr firstRow="1" bandRow="1">
                <a:tableStyleId>{5C22544A-7EE6-4342-B048-85BDC9FD1C3A}</a:tableStyleId>
              </a:tblPr>
              <a:tblGrid>
                <a:gridCol w="10317755"/>
                <a:gridCol w="2560045"/>
              </a:tblGrid>
              <a:tr h="50271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smtClean="0"/>
                        <a:t>  </a:t>
                      </a:r>
                      <a:r>
                        <a:rPr lang="en-US" sz="2400" baseline="0" dirty="0" smtClean="0">
                          <a:solidFill>
                            <a:srgbClr val="A50021"/>
                          </a:solidFill>
                        </a:rPr>
                        <a:t>Features based on subsequent actions</a:t>
                      </a:r>
                    </a:p>
                  </a:txBody>
                  <a:tcPr/>
                </a:tc>
                <a:tc>
                  <a:txBody>
                    <a:bodyPr/>
                    <a:lstStyle/>
                    <a:p>
                      <a:pPr algn="ctr"/>
                      <a:r>
                        <a:rPr lang="en-US" sz="2400" baseline="0" dirty="0" smtClean="0">
                          <a:solidFill>
                            <a:srgbClr val="A50021"/>
                          </a:solidFill>
                        </a:rPr>
                        <a:t>P(J)</a:t>
                      </a:r>
                      <a:endParaRPr lang="en-US" sz="2400" baseline="0" dirty="0">
                        <a:solidFill>
                          <a:srgbClr val="A50021"/>
                        </a:solidFill>
                      </a:endParaRPr>
                    </a:p>
                  </a:txBody>
                  <a:tcPr/>
                </a:tc>
              </a:tr>
              <a:tr h="407757">
                <a:tc>
                  <a:txBody>
                    <a:bodyPr/>
                    <a:lstStyle/>
                    <a:p>
                      <a:pPr algn="l" fontAlgn="b"/>
                      <a:r>
                        <a:rPr lang="en-US" sz="2200" b="0" i="0" u="none" strike="noStrike" dirty="0" smtClean="0">
                          <a:solidFill>
                            <a:srgbClr val="000000"/>
                          </a:solidFill>
                          <a:latin typeface="Calibri"/>
                        </a:rPr>
                        <a:t>   Problem </a:t>
                      </a:r>
                      <a:r>
                        <a:rPr lang="en-US" sz="2200" b="0" i="0" u="none" strike="noStrike" dirty="0">
                          <a:solidFill>
                            <a:srgbClr val="000000"/>
                          </a:solidFill>
                          <a:latin typeface="Calibri"/>
                        </a:rPr>
                        <a:t>is not a scaffolding of another problem</a:t>
                      </a:r>
                    </a:p>
                  </a:txBody>
                  <a:tcPr marL="9525" marR="9525" marT="9525" marB="0" anchor="b"/>
                </a:tc>
                <a:tc>
                  <a:txBody>
                    <a:bodyPr/>
                    <a:lstStyle/>
                    <a:p>
                      <a:pPr algn="ctr" fontAlgn="b"/>
                      <a:r>
                        <a:rPr lang="en-US" sz="2200" b="0" i="0" u="none" strike="noStrike" dirty="0" smtClean="0">
                          <a:solidFill>
                            <a:srgbClr val="000000"/>
                          </a:solidFill>
                          <a:latin typeface="Calibri"/>
                        </a:rPr>
                        <a:t>+ 0.000652610</a:t>
                      </a:r>
                      <a:endParaRPr lang="en-US" sz="2200" b="0" i="0" u="none" strike="noStrike" dirty="0">
                        <a:solidFill>
                          <a:srgbClr val="000000"/>
                        </a:solidFill>
                        <a:latin typeface="Calibri"/>
                      </a:endParaRPr>
                    </a:p>
                  </a:txBody>
                  <a:tcPr marL="9525" marR="9525" marT="9525" marB="0" anchor="b"/>
                </a:tc>
              </a:tr>
              <a:tr h="407757">
                <a:tc>
                  <a:txBody>
                    <a:bodyPr/>
                    <a:lstStyle/>
                    <a:p>
                      <a:pPr algn="l" fontAlgn="b"/>
                      <a:r>
                        <a:rPr lang="en-US" sz="2200" b="0" i="0" u="none" strike="noStrike" dirty="0" smtClean="0">
                          <a:solidFill>
                            <a:srgbClr val="000000"/>
                          </a:solidFill>
                          <a:latin typeface="Calibri"/>
                        </a:rPr>
                        <a:t>   Problem </a:t>
                      </a:r>
                      <a:r>
                        <a:rPr lang="en-US" sz="2200" b="0" i="0" u="none" strike="noStrike" dirty="0">
                          <a:solidFill>
                            <a:srgbClr val="000000"/>
                          </a:solidFill>
                          <a:latin typeface="Calibri"/>
                        </a:rPr>
                        <a:t>ends by using the bottom out hint</a:t>
                      </a:r>
                    </a:p>
                  </a:txBody>
                  <a:tcPr marL="9525" marR="9525" marT="9525" marB="0" anchor="b"/>
                </a:tc>
                <a:tc>
                  <a:txBody>
                    <a:bodyPr/>
                    <a:lstStyle/>
                    <a:p>
                      <a:pPr algn="ctr" fontAlgn="b"/>
                      <a:r>
                        <a:rPr lang="en-US" sz="2200" b="0" i="0" u="none" strike="noStrike" dirty="0" smtClean="0">
                          <a:solidFill>
                            <a:srgbClr val="000000"/>
                          </a:solidFill>
                          <a:latin typeface="Calibri"/>
                        </a:rPr>
                        <a:t>- 0.003014376</a:t>
                      </a:r>
                      <a:endParaRPr lang="en-US" sz="2200" b="0" i="0" u="none" strike="noStrike" dirty="0">
                        <a:solidFill>
                          <a:srgbClr val="000000"/>
                        </a:solidFill>
                        <a:latin typeface="Calibri"/>
                      </a:endParaRPr>
                    </a:p>
                  </a:txBody>
                  <a:tcPr marL="9525" marR="9525" marT="9525" marB="0" anchor="b"/>
                </a:tc>
              </a:tr>
              <a:tr h="407757">
                <a:tc>
                  <a:txBody>
                    <a:bodyPr/>
                    <a:lstStyle/>
                    <a:p>
                      <a:pPr algn="l" fontAlgn="b"/>
                      <a:r>
                        <a:rPr lang="en-US" sz="2200" b="0" i="0" u="none" strike="noStrike" dirty="0" smtClean="0">
                          <a:solidFill>
                            <a:srgbClr val="000000"/>
                          </a:solidFill>
                          <a:latin typeface="Calibri"/>
                        </a:rPr>
                        <a:t>   Total </a:t>
                      </a:r>
                      <a:r>
                        <a:rPr lang="en-US" sz="2200" b="0" i="0" u="none" strike="noStrike" dirty="0">
                          <a:solidFill>
                            <a:srgbClr val="000000"/>
                          </a:solidFill>
                          <a:latin typeface="Calibri"/>
                        </a:rPr>
                        <a:t>hints used in subsequent actions</a:t>
                      </a:r>
                    </a:p>
                  </a:txBody>
                  <a:tcPr marL="9525" marR="9525" marT="9525" marB="0" anchor="b"/>
                </a:tc>
                <a:tc>
                  <a:txBody>
                    <a:bodyPr/>
                    <a:lstStyle/>
                    <a:p>
                      <a:pPr algn="ctr" fontAlgn="b"/>
                      <a:r>
                        <a:rPr lang="en-US" sz="2200" b="0" i="0" u="none" strike="noStrike" dirty="0" smtClean="0">
                          <a:solidFill>
                            <a:srgbClr val="000000"/>
                          </a:solidFill>
                          <a:latin typeface="Calibri"/>
                        </a:rPr>
                        <a:t>- 0.022396538</a:t>
                      </a:r>
                      <a:endParaRPr lang="en-US" sz="2200" b="0" i="0" u="none" strike="noStrike" dirty="0">
                        <a:solidFill>
                          <a:srgbClr val="000000"/>
                        </a:solidFill>
                        <a:latin typeface="Calibri"/>
                      </a:endParaRPr>
                    </a:p>
                  </a:txBody>
                  <a:tcPr marL="9525" marR="9525" marT="9525" marB="0" anchor="b"/>
                </a:tc>
              </a:tr>
              <a:tr h="407757">
                <a:tc>
                  <a:txBody>
                    <a:bodyPr/>
                    <a:lstStyle/>
                    <a:p>
                      <a:pPr algn="l" fontAlgn="b"/>
                      <a:r>
                        <a:rPr lang="en-US" sz="2200" b="0" i="0" u="none" strike="noStrike" dirty="0" smtClean="0">
                          <a:solidFill>
                            <a:srgbClr val="000000"/>
                          </a:solidFill>
                          <a:latin typeface="Calibri"/>
                        </a:rPr>
                        <a:t>   Correct </a:t>
                      </a:r>
                      <a:r>
                        <a:rPr lang="en-US" sz="2200" b="0" i="0" u="none" strike="noStrike" dirty="0">
                          <a:solidFill>
                            <a:srgbClr val="000000"/>
                          </a:solidFill>
                          <a:latin typeface="Calibri"/>
                        </a:rPr>
                        <a:t>subsequent action made after a non-bottom out hint taken</a:t>
                      </a:r>
                    </a:p>
                  </a:txBody>
                  <a:tcPr marL="9525" marR="9525" marT="9525" marB="0" anchor="b"/>
                </a:tc>
                <a:tc>
                  <a:txBody>
                    <a:bodyPr/>
                    <a:lstStyle/>
                    <a:p>
                      <a:pPr algn="ctr" fontAlgn="b"/>
                      <a:r>
                        <a:rPr lang="en-US" sz="2200" b="0" i="0" u="none" strike="noStrike" dirty="0" smtClean="0">
                          <a:solidFill>
                            <a:srgbClr val="000000"/>
                          </a:solidFill>
                          <a:latin typeface="Calibri"/>
                        </a:rPr>
                        <a:t>+ 0.002203126</a:t>
                      </a:r>
                      <a:endParaRPr lang="en-US" sz="2200" b="0" i="0" u="none" strike="noStrike" dirty="0">
                        <a:solidFill>
                          <a:srgbClr val="000000"/>
                        </a:solidFill>
                        <a:latin typeface="Calibri"/>
                      </a:endParaRPr>
                    </a:p>
                  </a:txBody>
                  <a:tcPr marL="9525" marR="9525" marT="9525" marB="0" anchor="b"/>
                </a:tc>
              </a:tr>
              <a:tr h="407757">
                <a:tc>
                  <a:txBody>
                    <a:bodyPr/>
                    <a:lstStyle/>
                    <a:p>
                      <a:pPr algn="l" fontAlgn="b"/>
                      <a:r>
                        <a:rPr lang="en-US" sz="2200" b="0" i="0" u="none" strike="noStrike" dirty="0" smtClean="0">
                          <a:solidFill>
                            <a:srgbClr val="000000"/>
                          </a:solidFill>
                          <a:latin typeface="Calibri"/>
                        </a:rPr>
                        <a:t>   Percent </a:t>
                      </a:r>
                      <a:r>
                        <a:rPr lang="en-US" sz="2200" b="0" i="0" u="none" strike="noStrike" dirty="0">
                          <a:solidFill>
                            <a:srgbClr val="000000"/>
                          </a:solidFill>
                          <a:latin typeface="Calibri"/>
                        </a:rPr>
                        <a:t>of subsequent actions made so far that were wrong</a:t>
                      </a:r>
                    </a:p>
                  </a:txBody>
                  <a:tcPr marL="9525" marR="9525" marT="9525" marB="0" anchor="b"/>
                </a:tc>
                <a:tc>
                  <a:txBody>
                    <a:bodyPr/>
                    <a:lstStyle/>
                    <a:p>
                      <a:pPr algn="ctr" fontAlgn="b"/>
                      <a:r>
                        <a:rPr lang="en-US" sz="2200" b="0" i="0" u="none" strike="noStrike" dirty="0" smtClean="0">
                          <a:solidFill>
                            <a:srgbClr val="000000"/>
                          </a:solidFill>
                          <a:latin typeface="Calibri"/>
                        </a:rPr>
                        <a:t>- 0.000660796</a:t>
                      </a:r>
                      <a:endParaRPr lang="en-US" sz="2200" b="0" i="0" u="none" strike="noStrike" dirty="0">
                        <a:solidFill>
                          <a:srgbClr val="000000"/>
                        </a:solidFill>
                        <a:latin typeface="Calibri"/>
                      </a:endParaRPr>
                    </a:p>
                  </a:txBody>
                  <a:tcPr marL="9525" marR="9525" marT="9525" marB="0" anchor="b"/>
                </a:tc>
              </a:tr>
              <a:tr h="407757">
                <a:tc>
                  <a:txBody>
                    <a:bodyPr/>
                    <a:lstStyle/>
                    <a:p>
                      <a:pPr algn="l" fontAlgn="b"/>
                      <a:r>
                        <a:rPr lang="en-US" sz="2200" b="0" i="0" u="none" strike="noStrike" dirty="0" smtClean="0">
                          <a:solidFill>
                            <a:srgbClr val="000000"/>
                          </a:solidFill>
                          <a:latin typeface="Calibri"/>
                        </a:rPr>
                        <a:t>   Second </a:t>
                      </a:r>
                      <a:r>
                        <a:rPr lang="en-US" sz="2200" b="0" i="0" u="none" strike="noStrike" dirty="0">
                          <a:solidFill>
                            <a:srgbClr val="000000"/>
                          </a:solidFill>
                          <a:latin typeface="Calibri"/>
                        </a:rPr>
                        <a:t>to last hint was used</a:t>
                      </a:r>
                    </a:p>
                  </a:txBody>
                  <a:tcPr marL="9525" marR="9525" marT="9525" marB="0" anchor="b"/>
                </a:tc>
                <a:tc>
                  <a:txBody>
                    <a:bodyPr/>
                    <a:lstStyle/>
                    <a:p>
                      <a:pPr algn="ctr" fontAlgn="b"/>
                      <a:r>
                        <a:rPr lang="en-US" sz="2200" b="0" i="0" u="none" strike="noStrike" dirty="0" smtClean="0">
                          <a:solidFill>
                            <a:srgbClr val="000000"/>
                          </a:solidFill>
                          <a:latin typeface="Calibri"/>
                        </a:rPr>
                        <a:t>- 0.002062003</a:t>
                      </a:r>
                      <a:endParaRPr lang="en-US" sz="2200" b="0" i="0" u="none" strike="noStrike" dirty="0">
                        <a:solidFill>
                          <a:srgbClr val="000000"/>
                        </a:solidFill>
                        <a:latin typeface="Calibri"/>
                      </a:endParaRPr>
                    </a:p>
                  </a:txBody>
                  <a:tcPr marL="9525" marR="9525" marT="9525" marB="0" anchor="b"/>
                </a:tc>
              </a:tr>
              <a:tr h="407757">
                <a:tc>
                  <a:txBody>
                    <a:bodyPr/>
                    <a:lstStyle/>
                    <a:p>
                      <a:pPr algn="l" fontAlgn="b"/>
                      <a:r>
                        <a:rPr lang="en-US" sz="2200" b="0" i="0" u="none" strike="noStrike" dirty="0" smtClean="0">
                          <a:solidFill>
                            <a:srgbClr val="000000"/>
                          </a:solidFill>
                          <a:latin typeface="Calibri"/>
                        </a:rPr>
                        <a:t>   Number </a:t>
                      </a:r>
                      <a:r>
                        <a:rPr lang="en-US" sz="2200" b="0" i="0" u="none" strike="noStrike" dirty="0">
                          <a:solidFill>
                            <a:srgbClr val="000000"/>
                          </a:solidFill>
                          <a:latin typeface="Calibri"/>
                        </a:rPr>
                        <a:t>of past  8 problems that ended by using the bottom out hint</a:t>
                      </a:r>
                    </a:p>
                  </a:txBody>
                  <a:tcPr marL="9525" marR="9525" marT="9525" marB="0" anchor="b"/>
                </a:tc>
                <a:tc>
                  <a:txBody>
                    <a:bodyPr/>
                    <a:lstStyle/>
                    <a:p>
                      <a:pPr algn="ctr" fontAlgn="b"/>
                      <a:r>
                        <a:rPr lang="en-US" sz="2200" b="0" i="0" u="none" strike="noStrike" dirty="0" smtClean="0">
                          <a:solidFill>
                            <a:srgbClr val="000000"/>
                          </a:solidFill>
                          <a:latin typeface="Calibri"/>
                        </a:rPr>
                        <a:t>+ 0.007902543</a:t>
                      </a:r>
                      <a:endParaRPr lang="en-US" sz="2200" b="0" i="0" u="none" strike="noStrike" dirty="0">
                        <a:solidFill>
                          <a:srgbClr val="000000"/>
                        </a:solidFill>
                        <a:latin typeface="Calibri"/>
                      </a:endParaRPr>
                    </a:p>
                  </a:txBody>
                  <a:tcPr marL="9525" marR="9525" marT="9525" marB="0" anchor="b"/>
                </a:tc>
              </a:tr>
              <a:tr h="407757">
                <a:tc>
                  <a:txBody>
                    <a:bodyPr/>
                    <a:lstStyle/>
                    <a:p>
                      <a:pPr algn="l" fontAlgn="b"/>
                      <a:r>
                        <a:rPr lang="en-US" sz="2200" b="0" i="0" u="none" strike="noStrike" dirty="0" smtClean="0">
                          <a:solidFill>
                            <a:srgbClr val="000000"/>
                          </a:solidFill>
                          <a:latin typeface="Calibri"/>
                        </a:rPr>
                        <a:t>   Percent </a:t>
                      </a:r>
                      <a:r>
                        <a:rPr lang="en-US" sz="2200" b="0" i="0" u="none" strike="noStrike" dirty="0">
                          <a:solidFill>
                            <a:srgbClr val="000000"/>
                          </a:solidFill>
                          <a:latin typeface="Calibri"/>
                        </a:rPr>
                        <a:t>of subsequent actions made so far that were wrong</a:t>
                      </a:r>
                    </a:p>
                  </a:txBody>
                  <a:tcPr marL="9525" marR="9525" marT="9525" marB="0" anchor="b"/>
                </a:tc>
                <a:tc>
                  <a:txBody>
                    <a:bodyPr/>
                    <a:lstStyle/>
                    <a:p>
                      <a:pPr algn="ctr" fontAlgn="b"/>
                      <a:r>
                        <a:rPr lang="en-US" sz="2200" b="0" i="0" u="none" strike="noStrike" dirty="0" smtClean="0">
                          <a:solidFill>
                            <a:srgbClr val="000000"/>
                          </a:solidFill>
                          <a:latin typeface="Calibri"/>
                        </a:rPr>
                        <a:t>- 0.001880299</a:t>
                      </a:r>
                      <a:endParaRPr lang="en-US" sz="2200" b="0" i="0" u="none" strike="noStrike" dirty="0">
                        <a:solidFill>
                          <a:srgbClr val="000000"/>
                        </a:solidFill>
                        <a:latin typeface="Calibri"/>
                      </a:endParaRPr>
                    </a:p>
                  </a:txBody>
                  <a:tcPr marL="9525" marR="9525" marT="9525" marB="0" anchor="b"/>
                </a:tc>
              </a:tr>
              <a:tr h="407757">
                <a:tc>
                  <a:txBody>
                    <a:bodyPr/>
                    <a:lstStyle/>
                    <a:p>
                      <a:pPr algn="l" fontAlgn="b"/>
                      <a:r>
                        <a:rPr lang="en-US" sz="2200" b="0" i="0" u="none" strike="noStrike" dirty="0" smtClean="0">
                          <a:solidFill>
                            <a:srgbClr val="000000"/>
                          </a:solidFill>
                          <a:latin typeface="Calibri"/>
                        </a:rPr>
                        <a:t>   Number </a:t>
                      </a:r>
                      <a:r>
                        <a:rPr lang="en-US" sz="2200" b="0" i="0" u="none" strike="noStrike" dirty="0">
                          <a:solidFill>
                            <a:srgbClr val="000000"/>
                          </a:solidFill>
                          <a:latin typeface="Calibri"/>
                        </a:rPr>
                        <a:t>of wrong subsequent actions made on the current problem</a:t>
                      </a:r>
                    </a:p>
                  </a:txBody>
                  <a:tcPr marL="9525" marR="9525" marT="9525" marB="0" anchor="b"/>
                </a:tc>
                <a:tc>
                  <a:txBody>
                    <a:bodyPr/>
                    <a:lstStyle/>
                    <a:p>
                      <a:pPr algn="ctr" fontAlgn="b"/>
                      <a:r>
                        <a:rPr lang="en-US" sz="2200" b="0" i="0" u="none" strike="noStrike" dirty="0" smtClean="0">
                          <a:solidFill>
                            <a:srgbClr val="000000"/>
                          </a:solidFill>
                          <a:latin typeface="Calibri"/>
                        </a:rPr>
                        <a:t>- 0.011745058</a:t>
                      </a:r>
                      <a:endParaRPr lang="en-US" sz="2200" b="0" i="0" u="none" strike="noStrike" dirty="0">
                        <a:solidFill>
                          <a:srgbClr val="000000"/>
                        </a:solidFill>
                        <a:latin typeface="Calibri"/>
                      </a:endParaRPr>
                    </a:p>
                  </a:txBody>
                  <a:tcPr marL="9525" marR="9525" marT="9525" marB="0" anchor="b"/>
                </a:tc>
              </a:tr>
              <a:tr h="407757">
                <a:tc>
                  <a:txBody>
                    <a:bodyPr/>
                    <a:lstStyle/>
                    <a:p>
                      <a:pPr algn="l" fontAlgn="b"/>
                      <a:r>
                        <a:rPr lang="en-US" sz="2200" b="0" i="0" u="none" strike="noStrike" dirty="0" smtClean="0">
                          <a:solidFill>
                            <a:srgbClr val="000000"/>
                          </a:solidFill>
                          <a:latin typeface="Calibri"/>
                        </a:rPr>
                        <a:t>   Sum </a:t>
                      </a:r>
                      <a:r>
                        <a:rPr lang="en-US" sz="2200" b="0" i="0" u="none" strike="noStrike" dirty="0">
                          <a:solidFill>
                            <a:srgbClr val="000000"/>
                          </a:solidFill>
                          <a:latin typeface="Calibri"/>
                        </a:rPr>
                        <a:t>time taken on all subsequent actions for this problem</a:t>
                      </a:r>
                    </a:p>
                  </a:txBody>
                  <a:tcPr marL="9525" marR="9525" marT="9525" marB="0" anchor="b"/>
                </a:tc>
                <a:tc>
                  <a:txBody>
                    <a:bodyPr/>
                    <a:lstStyle/>
                    <a:p>
                      <a:pPr algn="ctr" fontAlgn="b"/>
                      <a:r>
                        <a:rPr lang="en-US" sz="2200" b="0" i="0" u="none" strike="noStrike" dirty="0" smtClean="0">
                          <a:solidFill>
                            <a:srgbClr val="000000"/>
                          </a:solidFill>
                          <a:latin typeface="Calibri"/>
                        </a:rPr>
                        <a:t>+ 0.044285092</a:t>
                      </a:r>
                      <a:endParaRPr lang="en-US" sz="2200" b="0" i="0" u="none" strike="noStrike" dirty="0">
                        <a:solidFill>
                          <a:srgbClr val="000000"/>
                        </a:solidFill>
                        <a:latin typeface="Calibri"/>
                      </a:endParaRPr>
                    </a:p>
                  </a:txBody>
                  <a:tcPr marL="9525" marR="9525" marT="9525" marB="0" anchor="b"/>
                </a:tc>
              </a:tr>
              <a:tr h="379130">
                <a:tc>
                  <a:txBody>
                    <a:bodyPr/>
                    <a:lstStyle/>
                    <a:p>
                      <a:pPr algn="l" fontAlgn="b"/>
                      <a:r>
                        <a:rPr lang="en-US" sz="2200" b="0" i="0" u="none" strike="noStrike" dirty="0" smtClean="0">
                          <a:solidFill>
                            <a:srgbClr val="000000"/>
                          </a:solidFill>
                          <a:latin typeface="Calibri"/>
                        </a:rPr>
                        <a:t>   Sum </a:t>
                      </a:r>
                      <a:r>
                        <a:rPr lang="en-US" sz="2200" b="0" i="0" u="none" strike="noStrike" dirty="0">
                          <a:solidFill>
                            <a:srgbClr val="000000"/>
                          </a:solidFill>
                          <a:latin typeface="Calibri"/>
                        </a:rPr>
                        <a:t>time taken for subsequent actions in last 3 problems (SD faster/slower than avg.)</a:t>
                      </a:r>
                    </a:p>
                  </a:txBody>
                  <a:tcPr marL="9525" marR="9525" marT="9525" marB="0" anchor="b"/>
                </a:tc>
                <a:tc>
                  <a:txBody>
                    <a:bodyPr/>
                    <a:lstStyle/>
                    <a:p>
                      <a:pPr algn="ctr" fontAlgn="b"/>
                      <a:r>
                        <a:rPr lang="en-US" sz="2200" b="0" i="0" u="none" strike="noStrike" dirty="0" smtClean="0">
                          <a:solidFill>
                            <a:srgbClr val="000000"/>
                          </a:solidFill>
                          <a:latin typeface="Calibri"/>
                        </a:rPr>
                        <a:t>+ 0.007127507</a:t>
                      </a:r>
                      <a:endParaRPr lang="en-US" sz="2200" b="0" i="0" u="none" strike="noStrike" dirty="0">
                        <a:solidFill>
                          <a:srgbClr val="000000"/>
                        </a:solidFill>
                        <a:latin typeface="Calibri"/>
                      </a:endParaRPr>
                    </a:p>
                  </a:txBody>
                  <a:tcPr marL="9525" marR="9525" marT="9525" marB="0" anchor="b"/>
                </a:tc>
              </a:tr>
              <a:tr h="407757">
                <a:tc>
                  <a:txBody>
                    <a:bodyPr/>
                    <a:lstStyle/>
                    <a:p>
                      <a:pPr algn="l" rtl="0" fontAlgn="b"/>
                      <a:r>
                        <a:rPr lang="en-US" sz="2200" b="0" i="0" u="none" strike="noStrike" dirty="0" smtClean="0">
                          <a:solidFill>
                            <a:srgbClr val="000000"/>
                          </a:solidFill>
                          <a:latin typeface="Calibri"/>
                        </a:rPr>
                        <a:t>   Sum </a:t>
                      </a:r>
                      <a:r>
                        <a:rPr lang="en-US" sz="2200" b="0" i="0" u="none" strike="noStrike" dirty="0">
                          <a:solidFill>
                            <a:srgbClr val="000000"/>
                          </a:solidFill>
                          <a:latin typeface="Calibri"/>
                        </a:rPr>
                        <a:t>time taken for subsequent actions in last 5 problems (SD faster/slower than avg.) </a:t>
                      </a:r>
                    </a:p>
                  </a:txBody>
                  <a:tcPr marL="9525" marR="9525" marT="9525" marB="0" anchor="b"/>
                </a:tc>
                <a:tc>
                  <a:txBody>
                    <a:bodyPr/>
                    <a:lstStyle/>
                    <a:p>
                      <a:pPr algn="ctr" fontAlgn="b"/>
                      <a:r>
                        <a:rPr lang="en-US" sz="2200" b="0" i="0" u="none" strike="noStrike" dirty="0" smtClean="0">
                          <a:solidFill>
                            <a:srgbClr val="000000"/>
                          </a:solidFill>
                          <a:latin typeface="Calibri"/>
                        </a:rPr>
                        <a:t>+  0.001634996</a:t>
                      </a:r>
                      <a:endParaRPr lang="en-US" sz="2200" b="0" i="0" u="none" strike="noStrike" dirty="0">
                        <a:solidFill>
                          <a:srgbClr val="000000"/>
                        </a:solidFill>
                        <a:latin typeface="Calibri"/>
                      </a:endParaRPr>
                    </a:p>
                  </a:txBody>
                  <a:tcPr marL="9525" marR="9525" marT="9525" marB="0" anchor="b"/>
                </a:tc>
              </a:tr>
              <a:tr h="407757">
                <a:tc>
                  <a:txBody>
                    <a:bodyPr/>
                    <a:lstStyle/>
                    <a:p>
                      <a:pPr algn="l" fontAlgn="b"/>
                      <a:r>
                        <a:rPr lang="en-US" sz="2200" b="0" i="0" u="none" strike="noStrike" dirty="0" smtClean="0">
                          <a:solidFill>
                            <a:srgbClr val="000000"/>
                          </a:solidFill>
                          <a:latin typeface="Calibri"/>
                        </a:rPr>
                        <a:t>   Time </a:t>
                      </a:r>
                      <a:r>
                        <a:rPr lang="en-US" sz="2200" b="0" i="0" u="none" strike="noStrike" dirty="0">
                          <a:solidFill>
                            <a:srgbClr val="000000"/>
                          </a:solidFill>
                          <a:latin typeface="Calibri"/>
                        </a:rPr>
                        <a:t>taken on subsequent actions divided actions that were wrong</a:t>
                      </a:r>
                    </a:p>
                  </a:txBody>
                  <a:tcPr marL="9525" marR="9525" marT="9525" marB="0" anchor="b"/>
                </a:tc>
                <a:tc>
                  <a:txBody>
                    <a:bodyPr/>
                    <a:lstStyle/>
                    <a:p>
                      <a:pPr algn="ctr" fontAlgn="b"/>
                      <a:r>
                        <a:rPr lang="en-US" sz="2200" b="0" i="0" u="none" strike="noStrike" dirty="0" smtClean="0">
                          <a:solidFill>
                            <a:srgbClr val="000000"/>
                          </a:solidFill>
                          <a:latin typeface="Calibri"/>
                        </a:rPr>
                        <a:t>+ 0.007024973</a:t>
                      </a:r>
                      <a:endParaRPr lang="en-US" sz="2200" b="0" i="0" u="none" strike="noStrike" dirty="0">
                        <a:solidFill>
                          <a:srgbClr val="000000"/>
                        </a:solidFill>
                        <a:latin typeface="Calibri"/>
                      </a:endParaRPr>
                    </a:p>
                  </a:txBody>
                  <a:tcPr marL="9525" marR="9525" marT="9525" marB="0" anchor="b"/>
                </a:tc>
              </a:tr>
              <a:tr h="407757">
                <a:tc>
                  <a:txBody>
                    <a:bodyPr/>
                    <a:lstStyle/>
                    <a:p>
                      <a:pPr algn="l" fontAlgn="b"/>
                      <a:r>
                        <a:rPr lang="en-US" sz="2200" b="0" i="0" u="none" strike="noStrike" dirty="0" smtClean="0">
                          <a:solidFill>
                            <a:srgbClr val="000000"/>
                          </a:solidFill>
                          <a:latin typeface="Calibri"/>
                        </a:rPr>
                        <a:t>   Total </a:t>
                      </a:r>
                      <a:r>
                        <a:rPr lang="en-US" sz="2200" b="0" i="0" u="none" strike="noStrike" dirty="0">
                          <a:solidFill>
                            <a:srgbClr val="000000"/>
                          </a:solidFill>
                          <a:latin typeface="Calibri"/>
                        </a:rPr>
                        <a:t>amount of time spent on subsequent actions for this skill</a:t>
                      </a:r>
                    </a:p>
                  </a:txBody>
                  <a:tcPr marL="9525" marR="9525" marT="9525" marB="0" anchor="b"/>
                </a:tc>
                <a:tc>
                  <a:txBody>
                    <a:bodyPr/>
                    <a:lstStyle/>
                    <a:p>
                      <a:pPr algn="ctr" fontAlgn="b"/>
                      <a:r>
                        <a:rPr lang="en-US" sz="2200" b="0" i="0" u="none" strike="noStrike" dirty="0" smtClean="0">
                          <a:solidFill>
                            <a:srgbClr val="000000"/>
                          </a:solidFill>
                          <a:latin typeface="Calibri"/>
                        </a:rPr>
                        <a:t>+ 0.000352056</a:t>
                      </a:r>
                      <a:endParaRPr lang="en-US" sz="2200" b="0" i="0" u="none" strike="noStrike" dirty="0">
                        <a:solidFill>
                          <a:srgbClr val="000000"/>
                        </a:solidFill>
                        <a:latin typeface="Calibri"/>
                      </a:endParaRPr>
                    </a:p>
                  </a:txBody>
                  <a:tcPr marL="9525" marR="9525" marT="9525" marB="0" anchor="b"/>
                </a:tc>
              </a:tr>
              <a:tr h="407757">
                <a:tc>
                  <a:txBody>
                    <a:bodyPr/>
                    <a:lstStyle/>
                    <a:p>
                      <a:pPr algn="l" fontAlgn="b"/>
                      <a:r>
                        <a:rPr lang="en-US" sz="2200" b="0" i="0" u="none" strike="noStrike" dirty="0" smtClean="0">
                          <a:solidFill>
                            <a:srgbClr val="000000"/>
                          </a:solidFill>
                          <a:latin typeface="Calibri"/>
                        </a:rPr>
                        <a:t>   Fastest </a:t>
                      </a:r>
                      <a:r>
                        <a:rPr lang="en-US" sz="2200" b="0" i="0" u="none" strike="noStrike" dirty="0">
                          <a:solidFill>
                            <a:srgbClr val="000000"/>
                          </a:solidFill>
                          <a:latin typeface="Calibri"/>
                        </a:rPr>
                        <a:t>hint taken in this problem’s subsequent actions</a:t>
                      </a:r>
                    </a:p>
                  </a:txBody>
                  <a:tcPr marL="9525" marR="9525" marT="9525" marB="0" anchor="b"/>
                </a:tc>
                <a:tc>
                  <a:txBody>
                    <a:bodyPr/>
                    <a:lstStyle/>
                    <a:p>
                      <a:pPr algn="ctr" fontAlgn="b"/>
                      <a:r>
                        <a:rPr lang="en-US" sz="2200" b="0" i="0" u="none" strike="noStrike" dirty="0" smtClean="0">
                          <a:solidFill>
                            <a:srgbClr val="000000"/>
                          </a:solidFill>
                          <a:latin typeface="Calibri"/>
                        </a:rPr>
                        <a:t>- 0.027911942</a:t>
                      </a:r>
                      <a:endParaRPr lang="en-US" sz="2200" b="0" i="0" u="none" strike="noStrike" dirty="0">
                        <a:solidFill>
                          <a:srgbClr val="000000"/>
                        </a:solidFill>
                        <a:latin typeface="Calibri"/>
                      </a:endParaRPr>
                    </a:p>
                  </a:txBody>
                  <a:tcPr marL="9525" marR="9525" marT="9525" marB="0" anchor="b"/>
                </a:tc>
              </a:tr>
              <a:tr h="407757">
                <a:tc>
                  <a:txBody>
                    <a:bodyPr/>
                    <a:lstStyle/>
                    <a:p>
                      <a:pPr algn="l" fontAlgn="b"/>
                      <a:r>
                        <a:rPr lang="en-US" sz="2200" b="0" i="0" u="none" strike="noStrike" dirty="0" smtClean="0">
                          <a:solidFill>
                            <a:srgbClr val="000000"/>
                          </a:solidFill>
                          <a:latin typeface="Calibri"/>
                        </a:rPr>
                        <a:t>   Slowest </a:t>
                      </a:r>
                      <a:r>
                        <a:rPr lang="en-US" sz="2200" b="0" i="0" u="none" strike="noStrike" dirty="0">
                          <a:solidFill>
                            <a:srgbClr val="000000"/>
                          </a:solidFill>
                          <a:latin typeface="Calibri"/>
                        </a:rPr>
                        <a:t>hint taken in this problem’s subsequent actions</a:t>
                      </a:r>
                    </a:p>
                  </a:txBody>
                  <a:tcPr marL="9525" marR="9525" marT="9525" marB="0" anchor="b"/>
                </a:tc>
                <a:tc>
                  <a:txBody>
                    <a:bodyPr/>
                    <a:lstStyle/>
                    <a:p>
                      <a:pPr algn="ctr" fontAlgn="b"/>
                      <a:r>
                        <a:rPr lang="en-US" sz="2200" b="0" i="0" u="none" strike="noStrike" dirty="0" smtClean="0">
                          <a:solidFill>
                            <a:srgbClr val="000000"/>
                          </a:solidFill>
                          <a:latin typeface="Calibri"/>
                        </a:rPr>
                        <a:t>+ 0.003435371</a:t>
                      </a:r>
                      <a:endParaRPr lang="en-US" sz="2200" b="0" i="0" u="none" strike="noStrike" dirty="0">
                        <a:solidFill>
                          <a:srgbClr val="000000"/>
                        </a:solidFill>
                        <a:latin typeface="Calibri"/>
                      </a:endParaRPr>
                    </a:p>
                  </a:txBody>
                  <a:tcPr marL="9525" marR="9525" marT="9525" marB="0" anchor="b"/>
                </a:tc>
              </a:tr>
              <a:tr h="407757">
                <a:tc>
                  <a:txBody>
                    <a:bodyPr/>
                    <a:lstStyle/>
                    <a:p>
                      <a:pPr algn="l" fontAlgn="b"/>
                      <a:r>
                        <a:rPr lang="en-US" sz="2200" b="0" i="0" u="none" strike="noStrike" dirty="0" smtClean="0">
                          <a:solidFill>
                            <a:srgbClr val="000000"/>
                          </a:solidFill>
                          <a:latin typeface="Calibri"/>
                        </a:rPr>
                        <a:t>   Slowest </a:t>
                      </a:r>
                      <a:r>
                        <a:rPr lang="en-US" sz="2200" b="0" i="0" u="none" strike="noStrike" dirty="0">
                          <a:solidFill>
                            <a:srgbClr val="000000"/>
                          </a:solidFill>
                          <a:latin typeface="Calibri"/>
                        </a:rPr>
                        <a:t>action made in this problem’s subsequent actions after taking a hint</a:t>
                      </a:r>
                    </a:p>
                  </a:txBody>
                  <a:tcPr marL="9525" marR="9525" marT="9525" marB="0" anchor="b"/>
                </a:tc>
                <a:tc>
                  <a:txBody>
                    <a:bodyPr/>
                    <a:lstStyle/>
                    <a:p>
                      <a:pPr algn="ctr" fontAlgn="b"/>
                      <a:r>
                        <a:rPr lang="en-US" sz="2200" b="0" i="0" u="none" strike="noStrike" dirty="0" smtClean="0">
                          <a:solidFill>
                            <a:srgbClr val="000000"/>
                          </a:solidFill>
                          <a:latin typeface="Calibri"/>
                        </a:rPr>
                        <a:t>+ 0.007156309</a:t>
                      </a:r>
                      <a:endParaRPr lang="en-US" sz="2200" b="0" i="0" u="none" strike="noStrike" dirty="0">
                        <a:solidFill>
                          <a:srgbClr val="000000"/>
                        </a:solidFill>
                        <a:latin typeface="Calibri"/>
                      </a:endParaRPr>
                    </a:p>
                  </a:txBody>
                  <a:tcPr marL="9525" marR="9525" marT="9525" marB="0" anchor="b"/>
                </a:tc>
              </a:tr>
              <a:tr h="407757">
                <a:tc>
                  <a:txBody>
                    <a:bodyPr/>
                    <a:lstStyle/>
                    <a:p>
                      <a:pPr algn="l" fontAlgn="b"/>
                      <a:r>
                        <a:rPr lang="en-US" sz="2200" b="0" i="0" u="none" strike="noStrike" dirty="0" smtClean="0">
                          <a:solidFill>
                            <a:srgbClr val="000000"/>
                          </a:solidFill>
                          <a:latin typeface="Calibri"/>
                        </a:rPr>
                        <a:t>   Slowest </a:t>
                      </a:r>
                      <a:r>
                        <a:rPr lang="en-US" sz="2200" b="0" i="0" u="none" strike="noStrike" dirty="0">
                          <a:solidFill>
                            <a:srgbClr val="000000"/>
                          </a:solidFill>
                          <a:latin typeface="Calibri"/>
                        </a:rPr>
                        <a:t>wrong action made in this problem’s subsequent actions</a:t>
                      </a:r>
                    </a:p>
                  </a:txBody>
                  <a:tcPr marL="9525" marR="9525" marT="9525" marB="0" anchor="b"/>
                </a:tc>
                <a:tc>
                  <a:txBody>
                    <a:bodyPr/>
                    <a:lstStyle/>
                    <a:p>
                      <a:pPr algn="ctr" fontAlgn="b"/>
                      <a:r>
                        <a:rPr lang="en-US" sz="2200" b="0" i="0" u="none" strike="noStrike" dirty="0" smtClean="0">
                          <a:solidFill>
                            <a:srgbClr val="000000"/>
                          </a:solidFill>
                          <a:latin typeface="Calibri"/>
                        </a:rPr>
                        <a:t>+ 0.006461017</a:t>
                      </a:r>
                      <a:endParaRPr lang="en-US" sz="2200" b="0" i="0" u="none" strike="noStrike" dirty="0">
                        <a:solidFill>
                          <a:srgbClr val="000000"/>
                        </a:solidFill>
                        <a:latin typeface="Calibri"/>
                      </a:endParaRPr>
                    </a:p>
                  </a:txBody>
                  <a:tcPr marL="9525" marR="9525" marT="9525" marB="0" anchor="b"/>
                </a:tc>
              </a:tr>
              <a:tr h="407757">
                <a:tc>
                  <a:txBody>
                    <a:bodyPr/>
                    <a:lstStyle/>
                    <a:p>
                      <a:pPr algn="l" fontAlgn="b"/>
                      <a:r>
                        <a:rPr lang="en-US" sz="2200" b="0" i="0" u="none" strike="noStrike" dirty="0" smtClean="0">
                          <a:solidFill>
                            <a:srgbClr val="000000"/>
                          </a:solidFill>
                          <a:latin typeface="Calibri"/>
                        </a:rPr>
                        <a:t>   Total </a:t>
                      </a:r>
                      <a:r>
                        <a:rPr lang="en-US" sz="2200" b="0" i="0" u="none" strike="noStrike" dirty="0">
                          <a:solidFill>
                            <a:srgbClr val="000000"/>
                          </a:solidFill>
                          <a:latin typeface="Calibri"/>
                        </a:rPr>
                        <a:t>subsequent actions taken on subsequent actions for this skill</a:t>
                      </a:r>
                    </a:p>
                  </a:txBody>
                  <a:tcPr marL="9525" marR="9525" marT="9525" marB="0" anchor="b"/>
                </a:tc>
                <a:tc>
                  <a:txBody>
                    <a:bodyPr/>
                    <a:lstStyle/>
                    <a:p>
                      <a:pPr algn="ctr" fontAlgn="b"/>
                      <a:r>
                        <a:rPr lang="en-US" sz="2200" b="0" i="0" u="none" strike="noStrike" dirty="0" smtClean="0">
                          <a:solidFill>
                            <a:srgbClr val="000000"/>
                          </a:solidFill>
                          <a:latin typeface="Calibri"/>
                        </a:rPr>
                        <a:t>+ 0.001885819</a:t>
                      </a:r>
                      <a:endParaRPr lang="en-US" sz="2200" b="0" i="0" u="none" strike="noStrike" dirty="0">
                        <a:solidFill>
                          <a:srgbClr val="000000"/>
                        </a:solidFill>
                        <a:latin typeface="Calibri"/>
                      </a:endParaRPr>
                    </a:p>
                  </a:txBody>
                  <a:tcPr marL="9525" marR="9525" marT="9525" marB="0" anchor="b"/>
                </a:tc>
              </a:tr>
              <a:tr h="407757">
                <a:tc>
                  <a:txBody>
                    <a:bodyPr/>
                    <a:lstStyle/>
                    <a:p>
                      <a:pPr algn="l" fontAlgn="b"/>
                      <a:r>
                        <a:rPr lang="en-US" sz="2200" b="0" i="0" u="none" strike="noStrike" dirty="0" smtClean="0">
                          <a:solidFill>
                            <a:srgbClr val="000000"/>
                          </a:solidFill>
                          <a:latin typeface="Calibri"/>
                        </a:rPr>
                        <a:t>   Problem </a:t>
                      </a:r>
                      <a:r>
                        <a:rPr lang="en-US" sz="2200" b="0" i="0" u="none" strike="noStrike" dirty="0">
                          <a:solidFill>
                            <a:srgbClr val="000000"/>
                          </a:solidFill>
                          <a:latin typeface="Calibri"/>
                        </a:rPr>
                        <a:t>ends with system forcing student into scaffolding</a:t>
                      </a:r>
                    </a:p>
                  </a:txBody>
                  <a:tcPr marL="9525" marR="9525" marT="9525" marB="0" anchor="b"/>
                </a:tc>
                <a:tc>
                  <a:txBody>
                    <a:bodyPr/>
                    <a:lstStyle/>
                    <a:p>
                      <a:pPr algn="ctr" fontAlgn="b"/>
                      <a:r>
                        <a:rPr lang="en-US" sz="2200" b="0" i="0" u="none" strike="noStrike" dirty="0" smtClean="0">
                          <a:solidFill>
                            <a:srgbClr val="000000"/>
                          </a:solidFill>
                          <a:latin typeface="Calibri"/>
                        </a:rPr>
                        <a:t>- 0.002765517</a:t>
                      </a:r>
                      <a:endParaRPr lang="en-US" sz="2200" b="0" i="0" u="none" strike="noStrike" dirty="0">
                        <a:solidFill>
                          <a:srgbClr val="000000"/>
                        </a:solidFill>
                        <a:latin typeface="Calibri"/>
                      </a:endParaRPr>
                    </a:p>
                  </a:txBody>
                  <a:tcPr marL="9525" marR="9525" marT="9525" marB="0" anchor="b"/>
                </a:tc>
              </a:tr>
              <a:tr h="407757">
                <a:tc>
                  <a:txBody>
                    <a:bodyPr/>
                    <a:lstStyle/>
                    <a:p>
                      <a:pPr algn="l" fontAlgn="b"/>
                      <a:r>
                        <a:rPr lang="en-US" sz="2200" b="0" i="0" u="none" strike="noStrike" dirty="0" smtClean="0">
                          <a:solidFill>
                            <a:srgbClr val="000000"/>
                          </a:solidFill>
                          <a:latin typeface="Calibri"/>
                        </a:rPr>
                        <a:t>   Time </a:t>
                      </a:r>
                      <a:r>
                        <a:rPr lang="en-US" sz="2200" b="0" i="0" u="none" strike="noStrike" dirty="0">
                          <a:solidFill>
                            <a:srgbClr val="000000"/>
                          </a:solidFill>
                          <a:latin typeface="Calibri"/>
                        </a:rPr>
                        <a:t>taken to make a first response on a scaffolding problem</a:t>
                      </a:r>
                    </a:p>
                  </a:txBody>
                  <a:tcPr marL="9525" marR="9525" marT="9525" marB="0" anchor="b"/>
                </a:tc>
                <a:tc>
                  <a:txBody>
                    <a:bodyPr/>
                    <a:lstStyle/>
                    <a:p>
                      <a:pPr algn="ctr" fontAlgn="b"/>
                      <a:r>
                        <a:rPr lang="en-US" sz="2200" b="0" i="0" u="none" strike="noStrike" dirty="0" smtClean="0">
                          <a:solidFill>
                            <a:srgbClr val="000000"/>
                          </a:solidFill>
                          <a:latin typeface="Calibri"/>
                        </a:rPr>
                        <a:t>- 0.007198452</a:t>
                      </a:r>
                      <a:endParaRPr lang="en-US" sz="2200" b="0" i="0" u="none" strike="noStrike" dirty="0">
                        <a:solidFill>
                          <a:srgbClr val="000000"/>
                        </a:solidFill>
                        <a:latin typeface="Calibri"/>
                      </a:endParaRPr>
                    </a:p>
                  </a:txBody>
                  <a:tcPr marL="9525" marR="9525" marT="9525" marB="0" anchor="b"/>
                </a:tc>
              </a:tr>
              <a:tr h="407757">
                <a:tc>
                  <a:txBody>
                    <a:bodyPr/>
                    <a:lstStyle/>
                    <a:p>
                      <a:pPr algn="l" fontAlgn="b"/>
                      <a:r>
                        <a:rPr lang="en-US" sz="2200" b="0" i="0" u="none" strike="noStrike" dirty="0" smtClean="0">
                          <a:solidFill>
                            <a:srgbClr val="000000"/>
                          </a:solidFill>
                          <a:latin typeface="Calibri"/>
                        </a:rPr>
                        <a:t>   Time </a:t>
                      </a:r>
                      <a:r>
                        <a:rPr lang="en-US" sz="2200" b="0" i="0" u="none" strike="noStrike" dirty="0">
                          <a:solidFill>
                            <a:srgbClr val="000000"/>
                          </a:solidFill>
                          <a:latin typeface="Calibri"/>
                        </a:rPr>
                        <a:t>taken on subsequent actions for this problem which is scaffolding</a:t>
                      </a:r>
                    </a:p>
                  </a:txBody>
                  <a:tcPr marL="9525" marR="9525" marT="9525" marB="0" anchor="b"/>
                </a:tc>
                <a:tc>
                  <a:txBody>
                    <a:bodyPr/>
                    <a:lstStyle/>
                    <a:p>
                      <a:pPr algn="ctr" fontAlgn="b"/>
                      <a:r>
                        <a:rPr lang="en-US" sz="2200" b="0" i="0" u="none" strike="noStrike" dirty="0" smtClean="0">
                          <a:solidFill>
                            <a:srgbClr val="000000"/>
                          </a:solidFill>
                          <a:latin typeface="Calibri"/>
                        </a:rPr>
                        <a:t>- 0.018700453</a:t>
                      </a:r>
                      <a:endParaRPr lang="en-US" sz="2200" b="0" i="0" u="none" strike="noStrike" dirty="0">
                        <a:solidFill>
                          <a:srgbClr val="000000"/>
                        </a:solidFill>
                        <a:latin typeface="Calibri"/>
                      </a:endParaRPr>
                    </a:p>
                  </a:txBody>
                  <a:tcPr marL="9525" marR="9525" marT="9525" marB="0" anchor="b"/>
                </a:tc>
              </a:tr>
              <a:tr h="407757">
                <a:tc>
                  <a:txBody>
                    <a:bodyPr/>
                    <a:lstStyle/>
                    <a:p>
                      <a:pPr algn="l" rtl="0" fontAlgn="b"/>
                      <a:r>
                        <a:rPr lang="en-US" sz="2200" b="0" i="0" u="none" strike="noStrike" dirty="0" smtClean="0">
                          <a:solidFill>
                            <a:srgbClr val="000000"/>
                          </a:solidFill>
                          <a:latin typeface="Calibri"/>
                        </a:rPr>
                        <a:t>   Sum </a:t>
                      </a:r>
                      <a:r>
                        <a:rPr lang="en-US" sz="2200" b="0" i="0" u="none" strike="noStrike" dirty="0">
                          <a:solidFill>
                            <a:srgbClr val="000000"/>
                          </a:solidFill>
                          <a:latin typeface="Calibri"/>
                        </a:rPr>
                        <a:t>time taken for subsequent actions in last 3 problems which were scaffolding </a:t>
                      </a:r>
                    </a:p>
                  </a:txBody>
                  <a:tcPr marL="9525" marR="9525" marT="9525" marB="0" anchor="b"/>
                </a:tc>
                <a:tc>
                  <a:txBody>
                    <a:bodyPr/>
                    <a:lstStyle/>
                    <a:p>
                      <a:pPr algn="ctr" fontAlgn="b"/>
                      <a:r>
                        <a:rPr lang="en-US" sz="2200" b="0" i="0" u="none" strike="noStrike" dirty="0" smtClean="0">
                          <a:solidFill>
                            <a:srgbClr val="000000"/>
                          </a:solidFill>
                          <a:latin typeface="Calibri"/>
                        </a:rPr>
                        <a:t>+ 0.116682849</a:t>
                      </a:r>
                      <a:endParaRPr lang="en-US" sz="2200" b="0" i="0" u="none" strike="noStrike" dirty="0">
                        <a:solidFill>
                          <a:srgbClr val="000000"/>
                        </a:solidFill>
                        <a:latin typeface="Calibri"/>
                      </a:endParaRPr>
                    </a:p>
                  </a:txBody>
                  <a:tcPr marL="9525" marR="9525" marT="9525" marB="0" anchor="b"/>
                </a:tc>
              </a:tr>
              <a:tr h="407757">
                <a:tc>
                  <a:txBody>
                    <a:bodyPr/>
                    <a:lstStyle/>
                    <a:p>
                      <a:pPr algn="l" fontAlgn="b"/>
                      <a:r>
                        <a:rPr lang="en-US" sz="2200" b="0" i="0" u="none" strike="noStrike" dirty="0" smtClean="0">
                          <a:solidFill>
                            <a:srgbClr val="000000"/>
                          </a:solidFill>
                          <a:latin typeface="Calibri"/>
                        </a:rPr>
                        <a:t>   Total </a:t>
                      </a:r>
                      <a:r>
                        <a:rPr lang="en-US" sz="2200" b="0" i="0" u="none" strike="noStrike" dirty="0">
                          <a:solidFill>
                            <a:srgbClr val="000000"/>
                          </a:solidFill>
                          <a:latin typeface="Calibri"/>
                        </a:rPr>
                        <a:t>time spent on subsequent actions on this skill in scaffolding</a:t>
                      </a:r>
                    </a:p>
                  </a:txBody>
                  <a:tcPr marL="9525" marR="9525" marT="9525" marB="0" anchor="b"/>
                </a:tc>
                <a:tc>
                  <a:txBody>
                    <a:bodyPr/>
                    <a:lstStyle/>
                    <a:p>
                      <a:pPr algn="ctr" fontAlgn="b"/>
                      <a:r>
                        <a:rPr lang="en-US" sz="2200" b="0" i="0" u="none" strike="noStrike" dirty="0" smtClean="0">
                          <a:solidFill>
                            <a:srgbClr val="000000"/>
                          </a:solidFill>
                          <a:latin typeface="Calibri"/>
                        </a:rPr>
                        <a:t>+ 0.000495459</a:t>
                      </a:r>
                      <a:endParaRPr lang="en-US" sz="2200" b="0" i="0" u="none" strike="noStrike" dirty="0">
                        <a:solidFill>
                          <a:srgbClr val="000000"/>
                        </a:solidFill>
                        <a:latin typeface="Calibri"/>
                      </a:endParaRPr>
                    </a:p>
                  </a:txBody>
                  <a:tcPr marL="9525" marR="9525" marT="9525" marB="0" anchor="b"/>
                </a:tc>
              </a:tr>
              <a:tr h="407757">
                <a:tc>
                  <a:txBody>
                    <a:bodyPr/>
                    <a:lstStyle/>
                    <a:p>
                      <a:pPr algn="l" fontAlgn="b"/>
                      <a:r>
                        <a:rPr lang="en-US" sz="2200" b="0" i="0" u="none" strike="noStrike" dirty="0" smtClean="0">
                          <a:solidFill>
                            <a:srgbClr val="000000"/>
                          </a:solidFill>
                          <a:latin typeface="Calibri"/>
                        </a:rPr>
                        <a:t>   Number </a:t>
                      </a:r>
                      <a:r>
                        <a:rPr lang="en-US" sz="2200" b="0" i="0" u="none" strike="noStrike" dirty="0">
                          <a:solidFill>
                            <a:srgbClr val="000000"/>
                          </a:solidFill>
                          <a:latin typeface="Calibri"/>
                        </a:rPr>
                        <a:t>of hints taken in subsequent actions on this scaffolding problem</a:t>
                      </a:r>
                    </a:p>
                  </a:txBody>
                  <a:tcPr marL="9525" marR="9525" marT="9525" marB="0" anchor="b"/>
                </a:tc>
                <a:tc>
                  <a:txBody>
                    <a:bodyPr/>
                    <a:lstStyle/>
                    <a:p>
                      <a:pPr algn="ctr" fontAlgn="b"/>
                      <a:r>
                        <a:rPr lang="en-US" sz="2200" b="0" i="0" u="none" strike="noStrike" dirty="0" smtClean="0">
                          <a:solidFill>
                            <a:srgbClr val="000000"/>
                          </a:solidFill>
                          <a:latin typeface="Calibri"/>
                        </a:rPr>
                        <a:t>- 0.043473845</a:t>
                      </a:r>
                      <a:endParaRPr lang="en-US" sz="2200" b="0" i="0" u="none" strike="noStrike" dirty="0">
                        <a:solidFill>
                          <a:srgbClr val="000000"/>
                        </a:solidFill>
                        <a:latin typeface="Calibri"/>
                      </a:endParaRPr>
                    </a:p>
                  </a:txBody>
                  <a:tcPr marL="9525" marR="9525" marT="9525" marB="0" anchor="b"/>
                </a:tc>
              </a:tr>
            </a:tbl>
          </a:graphicData>
        </a:graphic>
      </p:graphicFrame>
      <p:sp>
        <p:nvSpPr>
          <p:cNvPr id="73" name="Rectangle 11"/>
          <p:cNvSpPr>
            <a:spLocks noChangeArrowheads="1"/>
          </p:cNvSpPr>
          <p:nvPr/>
        </p:nvSpPr>
        <p:spPr bwMode="auto">
          <a:xfrm>
            <a:off x="22707600" y="4191000"/>
            <a:ext cx="7162800" cy="685800"/>
          </a:xfrm>
          <a:prstGeom prst="rect">
            <a:avLst/>
          </a:prstGeom>
          <a:noFill/>
          <a:ln w="9525">
            <a:noFill/>
            <a:miter lim="800000"/>
            <a:headEnd/>
            <a:tailEnd/>
          </a:ln>
        </p:spPr>
        <p:txBody>
          <a:bodyPr anchor="ctr">
            <a:prstTxWarp prst="textNoShape">
              <a:avLst/>
            </a:prstTxWarp>
          </a:bodyPr>
          <a:lstStyle/>
          <a:p>
            <a:pPr algn="ctr" defTabSz="3343275" eaLnBrk="0" hangingPunct="0"/>
            <a:r>
              <a:rPr lang="en-US" sz="4400" b="1" dirty="0" smtClean="0">
                <a:solidFill>
                  <a:srgbClr val="4B89D0"/>
                </a:solidFill>
                <a:latin typeface="Times" charset="0"/>
              </a:rPr>
              <a:t>Subsequent action features</a:t>
            </a:r>
            <a:endParaRPr lang="en-US" sz="4400" b="1" dirty="0">
              <a:solidFill>
                <a:srgbClr val="4B89D0"/>
              </a:solidFill>
              <a:latin typeface="Times" charset="0"/>
            </a:endParaRPr>
          </a:p>
        </p:txBody>
      </p:sp>
      <p:sp>
        <p:nvSpPr>
          <p:cNvPr id="78" name="Line 12"/>
          <p:cNvSpPr>
            <a:spLocks noChangeShapeType="1"/>
          </p:cNvSpPr>
          <p:nvPr/>
        </p:nvSpPr>
        <p:spPr bwMode="auto">
          <a:xfrm>
            <a:off x="20726400" y="4953000"/>
            <a:ext cx="10668000" cy="0"/>
          </a:xfrm>
          <a:prstGeom prst="line">
            <a:avLst/>
          </a:prstGeom>
          <a:noFill/>
          <a:ln w="76200">
            <a:solidFill>
              <a:srgbClr val="A50021"/>
            </a:solidFill>
            <a:round/>
            <a:headEnd/>
            <a:tailEnd/>
          </a:ln>
        </p:spPr>
        <p:txBody>
          <a:bodyPr>
            <a:prstTxWarp prst="textNoShape">
              <a:avLst/>
            </a:prstTxWarp>
          </a:bodyPr>
          <a:lstStyle/>
          <a:p>
            <a:endParaRPr lang="en-US" dirty="0"/>
          </a:p>
        </p:txBody>
      </p:sp>
      <p:sp>
        <p:nvSpPr>
          <p:cNvPr id="79" name="Text Box 435"/>
          <p:cNvSpPr txBox="1">
            <a:spLocks noChangeArrowheads="1"/>
          </p:cNvSpPr>
          <p:nvPr/>
        </p:nvSpPr>
        <p:spPr bwMode="auto">
          <a:xfrm>
            <a:off x="8458200" y="8686801"/>
            <a:ext cx="11125200" cy="9284593"/>
          </a:xfrm>
          <a:prstGeom prst="rect">
            <a:avLst/>
          </a:prstGeom>
          <a:noFill/>
          <a:ln w="9525">
            <a:noFill/>
            <a:miter lim="800000"/>
            <a:headEnd/>
            <a:tailEnd/>
          </a:ln>
        </p:spPr>
        <p:txBody>
          <a:bodyPr wrap="square">
            <a:prstTxWarp prst="textNoShape">
              <a:avLst/>
            </a:prstTxWarp>
            <a:spAutoFit/>
          </a:bodyPr>
          <a:lstStyle/>
          <a:p>
            <a:r>
              <a:rPr lang="en-US" sz="3200" dirty="0" smtClean="0"/>
              <a:t>Probability </a:t>
            </a:r>
            <a:r>
              <a:rPr lang="en-US" sz="3200" dirty="0"/>
              <a:t>of </a:t>
            </a:r>
            <a:r>
              <a:rPr lang="en-US" sz="3200" b="1" dirty="0" smtClean="0"/>
              <a:t>N+1</a:t>
            </a:r>
            <a:r>
              <a:rPr lang="en-US" sz="3200" b="1" dirty="0"/>
              <a:t>,</a:t>
            </a:r>
            <a:r>
              <a:rPr lang="en-US" sz="3200" dirty="0"/>
              <a:t> </a:t>
            </a:r>
            <a:r>
              <a:rPr lang="en-US" sz="3200" b="1" dirty="0"/>
              <a:t>N+2</a:t>
            </a:r>
            <a:r>
              <a:rPr lang="en-US" sz="3200" dirty="0" smtClean="0"/>
              <a:t>, i.e.</a:t>
            </a:r>
            <a:r>
              <a:rPr lang="en-US" sz="3200" b="1" dirty="0" smtClean="0"/>
              <a:t> </a:t>
            </a:r>
            <a:r>
              <a:rPr lang="en-US" sz="3200" dirty="0"/>
              <a:t>P(</a:t>
            </a:r>
            <a:r>
              <a:rPr lang="en-US" sz="3200" b="1" dirty="0"/>
              <a:t>A</a:t>
            </a:r>
            <a:r>
              <a:rPr lang="en-US" sz="3200" baseline="-25000" dirty="0"/>
              <a:t>+1+2 </a:t>
            </a:r>
            <a:r>
              <a:rPr lang="en-US" sz="3200" dirty="0"/>
              <a:t>)</a:t>
            </a:r>
            <a:r>
              <a:rPr lang="en-US" sz="3200" b="1" i="1" dirty="0"/>
              <a:t> </a:t>
            </a:r>
            <a:r>
              <a:rPr lang="en-US" sz="3200" dirty="0"/>
              <a:t>is a function </a:t>
            </a:r>
            <a:r>
              <a:rPr lang="en-US" sz="3200" dirty="0" smtClean="0"/>
              <a:t>of each case (</a:t>
            </a:r>
            <a:r>
              <a:rPr lang="en-US" sz="3200" b="1" dirty="0" smtClean="0"/>
              <a:t>~</a:t>
            </a:r>
            <a:r>
              <a:rPr lang="en-US" sz="3200" b="1" dirty="0"/>
              <a:t>L</a:t>
            </a:r>
            <a:r>
              <a:rPr lang="en-US" sz="3200" dirty="0"/>
              <a:t>, </a:t>
            </a:r>
            <a:r>
              <a:rPr lang="en-US" sz="3200" b="1" dirty="0"/>
              <a:t>~</a:t>
            </a:r>
            <a:r>
              <a:rPr lang="en-US" sz="3200" b="1" dirty="0" err="1"/>
              <a:t>L</a:t>
            </a:r>
            <a:r>
              <a:rPr lang="en-US" sz="3200" b="1" baseline="-25000" dirty="0" err="1"/>
              <a:t>n</a:t>
            </a:r>
            <a:r>
              <a:rPr lang="en-US" sz="3200" dirty="0"/>
              <a:t> </a:t>
            </a:r>
            <a:r>
              <a:rPr lang="en-US" sz="3200" b="1" dirty="0"/>
              <a:t>^</a:t>
            </a:r>
            <a:r>
              <a:rPr lang="en-US" sz="3200" dirty="0"/>
              <a:t> </a:t>
            </a:r>
            <a:r>
              <a:rPr lang="en-US" sz="3200" b="1" dirty="0"/>
              <a:t>T</a:t>
            </a:r>
            <a:r>
              <a:rPr lang="en-US" sz="3200" dirty="0"/>
              <a:t>, </a:t>
            </a:r>
            <a:r>
              <a:rPr lang="en-US" sz="3200" b="1" dirty="0"/>
              <a:t>~</a:t>
            </a:r>
            <a:r>
              <a:rPr lang="en-US" sz="3200" b="1" dirty="0" err="1"/>
              <a:t>L</a:t>
            </a:r>
            <a:r>
              <a:rPr lang="en-US" sz="3200" b="1" baseline="-25000" dirty="0" err="1"/>
              <a:t>n</a:t>
            </a:r>
            <a:r>
              <a:rPr lang="en-US" sz="3200" dirty="0"/>
              <a:t> </a:t>
            </a:r>
            <a:r>
              <a:rPr lang="en-US" sz="3200" b="1" dirty="0"/>
              <a:t>^</a:t>
            </a:r>
            <a:r>
              <a:rPr lang="en-US" sz="3200" dirty="0"/>
              <a:t> ~</a:t>
            </a:r>
            <a:r>
              <a:rPr lang="en-US" sz="3200" b="1" dirty="0"/>
              <a:t>T</a:t>
            </a:r>
            <a:r>
              <a:rPr lang="en-US" sz="3200" dirty="0"/>
              <a:t>) and contingent </a:t>
            </a:r>
            <a:r>
              <a:rPr lang="en-US" sz="3200" dirty="0" smtClean="0"/>
              <a:t>probabilities:</a:t>
            </a:r>
            <a:endParaRPr lang="en-US" sz="3200" dirty="0"/>
          </a:p>
          <a:p>
            <a:pPr>
              <a:lnSpc>
                <a:spcPts val="2000"/>
              </a:lnSpc>
            </a:pPr>
            <a:endParaRPr lang="en-US" sz="3200" dirty="0"/>
          </a:p>
          <a:p>
            <a:r>
              <a:rPr lang="en-US" sz="3200" dirty="0" smtClean="0"/>
              <a:t>	P(</a:t>
            </a:r>
            <a:r>
              <a:rPr lang="en-US" sz="3200" b="1" dirty="0" smtClean="0"/>
              <a:t>A</a:t>
            </a:r>
            <a:r>
              <a:rPr lang="en-US" sz="3200" b="1" baseline="-25000" dirty="0" smtClean="0"/>
              <a:t>+1+2 </a:t>
            </a:r>
            <a:r>
              <a:rPr lang="en-US" sz="3200" dirty="0"/>
              <a:t>) = P(</a:t>
            </a:r>
            <a:r>
              <a:rPr lang="en-US" sz="3200" b="1" dirty="0"/>
              <a:t>A</a:t>
            </a:r>
            <a:r>
              <a:rPr lang="en-US" sz="3200" b="1" baseline="-25000" dirty="0"/>
              <a:t>+1+2 </a:t>
            </a:r>
            <a:r>
              <a:rPr lang="en-US" sz="3200" dirty="0"/>
              <a:t> | </a:t>
            </a:r>
            <a:r>
              <a:rPr lang="en-US" sz="3200" b="1" dirty="0"/>
              <a:t>~</a:t>
            </a:r>
            <a:r>
              <a:rPr lang="en-US" sz="3200" b="1" dirty="0" err="1"/>
              <a:t>L</a:t>
            </a:r>
            <a:r>
              <a:rPr lang="en-US" sz="3200" b="1" baseline="-25000" dirty="0" err="1"/>
              <a:t>n</a:t>
            </a:r>
            <a:r>
              <a:rPr lang="en-US" sz="3200" dirty="0"/>
              <a:t>)P(</a:t>
            </a:r>
            <a:r>
              <a:rPr lang="en-US" sz="3200" b="1" dirty="0" err="1"/>
              <a:t>L</a:t>
            </a:r>
            <a:r>
              <a:rPr lang="en-US" sz="3200" b="1" baseline="-25000" dirty="0" err="1"/>
              <a:t>n</a:t>
            </a:r>
            <a:r>
              <a:rPr lang="en-US" sz="3200" dirty="0"/>
              <a:t>) </a:t>
            </a:r>
            <a:endParaRPr lang="en-US" sz="3200" dirty="0" smtClean="0"/>
          </a:p>
          <a:p>
            <a:r>
              <a:rPr lang="en-US" sz="3200" dirty="0" smtClean="0"/>
              <a:t>			+ P(</a:t>
            </a:r>
            <a:r>
              <a:rPr lang="en-US" sz="3200" b="1" dirty="0" smtClean="0"/>
              <a:t>A</a:t>
            </a:r>
            <a:r>
              <a:rPr lang="en-US" sz="3200" b="1" baseline="-25000" dirty="0" smtClean="0"/>
              <a:t>+1+2 </a:t>
            </a:r>
            <a:r>
              <a:rPr lang="en-US" sz="3200" dirty="0" smtClean="0"/>
              <a:t> | </a:t>
            </a:r>
            <a:r>
              <a:rPr lang="en-US" sz="3200" b="1" dirty="0" smtClean="0"/>
              <a:t>~</a:t>
            </a:r>
            <a:r>
              <a:rPr lang="en-US" sz="3200" b="1" dirty="0" err="1" smtClean="0"/>
              <a:t>L</a:t>
            </a:r>
            <a:r>
              <a:rPr lang="en-US" sz="3200" b="1" baseline="-25000" dirty="0" err="1" smtClean="0"/>
              <a:t>n</a:t>
            </a:r>
            <a:r>
              <a:rPr lang="en-US" sz="3200" dirty="0" smtClean="0"/>
              <a:t> </a:t>
            </a:r>
            <a:r>
              <a:rPr lang="en-US" sz="3200" b="1" dirty="0" smtClean="0"/>
              <a:t>^</a:t>
            </a:r>
            <a:r>
              <a:rPr lang="en-US" sz="3200" dirty="0" smtClean="0"/>
              <a:t> </a:t>
            </a:r>
            <a:r>
              <a:rPr lang="en-US" sz="3200" b="1" dirty="0" smtClean="0"/>
              <a:t>T</a:t>
            </a:r>
            <a:r>
              <a:rPr lang="en-US" sz="3200" dirty="0" smtClean="0"/>
              <a:t>)</a:t>
            </a:r>
            <a:r>
              <a:rPr lang="en-US" sz="3200" b="1" dirty="0" smtClean="0"/>
              <a:t> </a:t>
            </a:r>
            <a:r>
              <a:rPr lang="en-US" sz="3200" dirty="0" smtClean="0"/>
              <a:t>P(</a:t>
            </a:r>
            <a:r>
              <a:rPr lang="en-US" sz="3200" b="1" dirty="0" smtClean="0"/>
              <a:t>~</a:t>
            </a:r>
            <a:r>
              <a:rPr lang="en-US" sz="3200" b="1" dirty="0" err="1" smtClean="0"/>
              <a:t>L</a:t>
            </a:r>
            <a:r>
              <a:rPr lang="en-US" sz="3200" b="1" baseline="-25000" dirty="0" err="1" smtClean="0"/>
              <a:t>n</a:t>
            </a:r>
            <a:r>
              <a:rPr lang="en-US" sz="3200" dirty="0" smtClean="0"/>
              <a:t> </a:t>
            </a:r>
            <a:r>
              <a:rPr lang="en-US" sz="3200" b="1" dirty="0" smtClean="0"/>
              <a:t>^</a:t>
            </a:r>
            <a:r>
              <a:rPr lang="en-US" sz="3200" dirty="0" smtClean="0"/>
              <a:t> </a:t>
            </a:r>
            <a:r>
              <a:rPr lang="en-US" sz="3200" b="1" dirty="0" smtClean="0"/>
              <a:t>T</a:t>
            </a:r>
            <a:r>
              <a:rPr lang="en-US" sz="3200" dirty="0" smtClean="0"/>
              <a:t>)</a:t>
            </a:r>
          </a:p>
          <a:p>
            <a:r>
              <a:rPr lang="en-US" sz="3200" dirty="0" smtClean="0"/>
              <a:t>		</a:t>
            </a:r>
            <a:r>
              <a:rPr lang="en-US" sz="3200" dirty="0"/>
              <a:t>	+ P(</a:t>
            </a:r>
            <a:r>
              <a:rPr lang="en-US" sz="3200" b="1" dirty="0"/>
              <a:t>A</a:t>
            </a:r>
            <a:r>
              <a:rPr lang="en-US" sz="3200" b="1" baseline="-25000" dirty="0"/>
              <a:t>+1+2 </a:t>
            </a:r>
            <a:r>
              <a:rPr lang="en-US" sz="3200" dirty="0"/>
              <a:t> | </a:t>
            </a:r>
            <a:r>
              <a:rPr lang="en-US" sz="3200" b="1" dirty="0"/>
              <a:t>~</a:t>
            </a:r>
            <a:r>
              <a:rPr lang="en-US" sz="3200" b="1" dirty="0" err="1"/>
              <a:t>L</a:t>
            </a:r>
            <a:r>
              <a:rPr lang="en-US" sz="3200" b="1" baseline="-25000" dirty="0" err="1"/>
              <a:t>n</a:t>
            </a:r>
            <a:r>
              <a:rPr lang="en-US" sz="3200" dirty="0"/>
              <a:t> </a:t>
            </a:r>
            <a:r>
              <a:rPr lang="en-US" sz="3200" b="1" dirty="0"/>
              <a:t>^</a:t>
            </a:r>
            <a:r>
              <a:rPr lang="en-US" sz="3200" dirty="0"/>
              <a:t> ~</a:t>
            </a:r>
            <a:r>
              <a:rPr lang="en-US" sz="3200" b="1" dirty="0"/>
              <a:t>T</a:t>
            </a:r>
            <a:r>
              <a:rPr lang="en-US" sz="3200" dirty="0"/>
              <a:t>)</a:t>
            </a:r>
            <a:r>
              <a:rPr lang="en-US" sz="3200" b="1" dirty="0"/>
              <a:t> </a:t>
            </a:r>
            <a:r>
              <a:rPr lang="en-US" sz="3200" dirty="0" err="1"/>
              <a:t>P(</a:t>
            </a:r>
            <a:r>
              <a:rPr lang="en-US" sz="3200" b="1" dirty="0" err="1"/>
              <a:t>~L</a:t>
            </a:r>
            <a:r>
              <a:rPr lang="en-US" sz="3200" b="1" baseline="-25000" dirty="0" err="1"/>
              <a:t>n</a:t>
            </a:r>
            <a:r>
              <a:rPr lang="en-US" sz="3200" dirty="0"/>
              <a:t> </a:t>
            </a:r>
            <a:r>
              <a:rPr lang="en-US" sz="3200" b="1" dirty="0"/>
              <a:t>^</a:t>
            </a:r>
            <a:r>
              <a:rPr lang="en-US" sz="3200" dirty="0"/>
              <a:t> ~</a:t>
            </a:r>
            <a:r>
              <a:rPr lang="en-US" sz="3200" b="1" dirty="0"/>
              <a:t>T</a:t>
            </a:r>
            <a:r>
              <a:rPr lang="en-US" sz="3200" dirty="0"/>
              <a:t>) </a:t>
            </a:r>
          </a:p>
          <a:p>
            <a:pPr>
              <a:lnSpc>
                <a:spcPts val="2163"/>
              </a:lnSpc>
            </a:pPr>
            <a:endParaRPr lang="en-US" sz="3200" dirty="0" smtClean="0"/>
          </a:p>
          <a:p>
            <a:r>
              <a:rPr lang="en-US" sz="3200" dirty="0" smtClean="0"/>
              <a:t>Probability next two steps are one of those cases described above:</a:t>
            </a:r>
          </a:p>
          <a:p>
            <a:pPr>
              <a:lnSpc>
                <a:spcPts val="2163"/>
              </a:lnSpc>
            </a:pPr>
            <a:endParaRPr lang="en-US" sz="3200" b="1" dirty="0" smtClean="0"/>
          </a:p>
          <a:p>
            <a:r>
              <a:rPr lang="en-US" altLang="ja-JP" sz="3200" dirty="0" smtClean="0"/>
              <a:t>		P(</a:t>
            </a:r>
            <a:r>
              <a:rPr lang="en-US" sz="3200" b="1" dirty="0" smtClean="0"/>
              <a:t>A</a:t>
            </a:r>
            <a:r>
              <a:rPr lang="en-US" sz="3200" b="1" baseline="-25000" dirty="0" smtClean="0"/>
              <a:t>+1+2</a:t>
            </a:r>
            <a:r>
              <a:rPr lang="en-US" sz="3200" b="1" dirty="0" smtClean="0"/>
              <a:t> = C</a:t>
            </a:r>
            <a:r>
              <a:rPr lang="en-US" sz="3200" dirty="0" smtClean="0"/>
              <a:t>,</a:t>
            </a:r>
            <a:r>
              <a:rPr lang="en-US" sz="3200" b="1" dirty="0" smtClean="0"/>
              <a:t> C </a:t>
            </a:r>
            <a:r>
              <a:rPr lang="en-US" sz="3200" dirty="0" smtClean="0"/>
              <a:t>| ~</a:t>
            </a:r>
            <a:r>
              <a:rPr lang="en-US" sz="3200" b="1" dirty="0" err="1" smtClean="0"/>
              <a:t>L</a:t>
            </a:r>
            <a:r>
              <a:rPr lang="en-US" sz="3200" b="1" baseline="-25000" dirty="0" err="1" smtClean="0"/>
              <a:t>n</a:t>
            </a:r>
            <a:r>
              <a:rPr lang="en-US" sz="3200" b="1" baseline="-25000" dirty="0" smtClean="0"/>
              <a:t> </a:t>
            </a:r>
            <a:r>
              <a:rPr lang="en-US" sz="3200" b="1" dirty="0" smtClean="0"/>
              <a:t>^ ~T </a:t>
            </a:r>
            <a:r>
              <a:rPr lang="en-US" sz="3200" dirty="0" smtClean="0"/>
              <a:t>) = </a:t>
            </a:r>
          </a:p>
          <a:p>
            <a:r>
              <a:rPr lang="en-US" sz="3200" dirty="0" smtClean="0"/>
              <a:t>			P(</a:t>
            </a:r>
            <a:r>
              <a:rPr lang="en-US" sz="3200" b="1" dirty="0" smtClean="0"/>
              <a:t>G</a:t>
            </a:r>
            <a:r>
              <a:rPr lang="en-US" sz="3200" dirty="0" smtClean="0"/>
              <a:t>)P(~</a:t>
            </a:r>
            <a:r>
              <a:rPr lang="en-US" sz="3200" b="1" dirty="0" smtClean="0"/>
              <a:t>T</a:t>
            </a:r>
            <a:r>
              <a:rPr lang="en-US" sz="3200" dirty="0" smtClean="0"/>
              <a:t>)P(</a:t>
            </a:r>
            <a:r>
              <a:rPr lang="en-US" sz="3200" b="1" dirty="0" smtClean="0"/>
              <a:t>G</a:t>
            </a:r>
            <a:r>
              <a:rPr lang="en-US" sz="3200" dirty="0" smtClean="0"/>
              <a:t>) + P(</a:t>
            </a:r>
            <a:r>
              <a:rPr lang="en-US" sz="3200" b="1" dirty="0" smtClean="0"/>
              <a:t>G</a:t>
            </a:r>
            <a:r>
              <a:rPr lang="en-US" sz="3200" dirty="0" smtClean="0"/>
              <a:t>)P(</a:t>
            </a:r>
            <a:r>
              <a:rPr lang="en-US" sz="3200" b="1" dirty="0" smtClean="0"/>
              <a:t>T</a:t>
            </a:r>
            <a:r>
              <a:rPr lang="en-US" sz="3200" dirty="0" smtClean="0"/>
              <a:t>)P(~</a:t>
            </a:r>
            <a:r>
              <a:rPr lang="en-US" sz="3200" b="1" dirty="0" smtClean="0"/>
              <a:t>S</a:t>
            </a:r>
            <a:r>
              <a:rPr lang="en-US" sz="3200" dirty="0" smtClean="0"/>
              <a:t>)</a:t>
            </a:r>
            <a:endParaRPr lang="en-US" altLang="ja-JP" sz="3200" baseline="30000" dirty="0" smtClean="0"/>
          </a:p>
          <a:p>
            <a:r>
              <a:rPr lang="en-US" altLang="ja-JP" sz="3200" baseline="30000" dirty="0" smtClean="0"/>
              <a:t>		</a:t>
            </a:r>
            <a:r>
              <a:rPr lang="en-US" altLang="ja-JP" sz="3200" dirty="0" smtClean="0"/>
              <a:t>P(</a:t>
            </a:r>
            <a:r>
              <a:rPr lang="en-US" sz="3200" b="1" dirty="0" smtClean="0"/>
              <a:t>A</a:t>
            </a:r>
            <a:r>
              <a:rPr lang="en-US" sz="3200" b="1" baseline="-25000" dirty="0" smtClean="0"/>
              <a:t>+1+2</a:t>
            </a:r>
            <a:r>
              <a:rPr lang="en-US" sz="3200" b="1" dirty="0" smtClean="0"/>
              <a:t> = C</a:t>
            </a:r>
            <a:r>
              <a:rPr lang="en-US" sz="3200" dirty="0" smtClean="0"/>
              <a:t>,</a:t>
            </a:r>
            <a:r>
              <a:rPr lang="en-US" sz="3200" b="1" dirty="0" smtClean="0"/>
              <a:t> C </a:t>
            </a:r>
            <a:r>
              <a:rPr lang="en-US" sz="3200" dirty="0" smtClean="0"/>
              <a:t>| ~</a:t>
            </a:r>
            <a:r>
              <a:rPr lang="en-US" sz="3200" b="1" dirty="0" err="1" smtClean="0"/>
              <a:t>L</a:t>
            </a:r>
            <a:r>
              <a:rPr lang="en-US" sz="3200" b="1" baseline="-25000" dirty="0" err="1" smtClean="0"/>
              <a:t>n</a:t>
            </a:r>
            <a:r>
              <a:rPr lang="en-US" sz="3200" b="1" baseline="-25000" dirty="0" smtClean="0"/>
              <a:t> </a:t>
            </a:r>
            <a:r>
              <a:rPr lang="en-US" sz="3200" b="1" dirty="0" smtClean="0"/>
              <a:t>^ ~T </a:t>
            </a:r>
            <a:r>
              <a:rPr lang="en-US" sz="3200" dirty="0" smtClean="0"/>
              <a:t>) = </a:t>
            </a:r>
          </a:p>
          <a:p>
            <a:r>
              <a:rPr lang="en-US" sz="3200" dirty="0" smtClean="0"/>
              <a:t>			P(</a:t>
            </a:r>
            <a:r>
              <a:rPr lang="en-US" sz="3200" b="1" dirty="0" smtClean="0"/>
              <a:t>G</a:t>
            </a:r>
            <a:r>
              <a:rPr lang="en-US" sz="3200" dirty="0" smtClean="0"/>
              <a:t>)P(~</a:t>
            </a:r>
            <a:r>
              <a:rPr lang="en-US" sz="3200" b="1" dirty="0" smtClean="0"/>
              <a:t>T</a:t>
            </a:r>
            <a:r>
              <a:rPr lang="en-US" sz="3200" dirty="0" smtClean="0"/>
              <a:t>)P(</a:t>
            </a:r>
            <a:r>
              <a:rPr lang="en-US" sz="3200" b="1" dirty="0" smtClean="0"/>
              <a:t>G</a:t>
            </a:r>
            <a:r>
              <a:rPr lang="en-US" sz="3200" dirty="0" smtClean="0"/>
              <a:t>) + P(</a:t>
            </a:r>
            <a:r>
              <a:rPr lang="en-US" sz="3200" b="1" dirty="0" smtClean="0"/>
              <a:t>G</a:t>
            </a:r>
            <a:r>
              <a:rPr lang="en-US" sz="3200" dirty="0" smtClean="0"/>
              <a:t>)P(</a:t>
            </a:r>
            <a:r>
              <a:rPr lang="en-US" sz="3200" b="1" dirty="0" smtClean="0"/>
              <a:t>T</a:t>
            </a:r>
            <a:r>
              <a:rPr lang="en-US" sz="3200" dirty="0" smtClean="0"/>
              <a:t>)P(~</a:t>
            </a:r>
            <a:r>
              <a:rPr lang="en-US" sz="3200" b="1" dirty="0" smtClean="0"/>
              <a:t>S</a:t>
            </a:r>
            <a:r>
              <a:rPr lang="en-US" sz="3200" dirty="0" smtClean="0"/>
              <a:t>)</a:t>
            </a:r>
            <a:endParaRPr lang="en-US" altLang="ja-JP" sz="3200" baseline="30000" dirty="0" smtClean="0"/>
          </a:p>
          <a:p>
            <a:r>
              <a:rPr lang="en-US" altLang="ja-JP" sz="3200" baseline="30000" dirty="0" smtClean="0"/>
              <a:t>		</a:t>
            </a:r>
            <a:r>
              <a:rPr lang="en-US" altLang="ja-JP" sz="3200" dirty="0" smtClean="0"/>
              <a:t>P(</a:t>
            </a:r>
            <a:r>
              <a:rPr lang="en-US" sz="3200" b="1" dirty="0" smtClean="0"/>
              <a:t>A</a:t>
            </a:r>
            <a:r>
              <a:rPr lang="en-US" sz="3200" b="1" baseline="-25000" dirty="0" smtClean="0"/>
              <a:t>+1+2</a:t>
            </a:r>
            <a:r>
              <a:rPr lang="en-US" sz="3200" b="1" dirty="0" smtClean="0"/>
              <a:t> = C</a:t>
            </a:r>
            <a:r>
              <a:rPr lang="en-US" sz="3200" dirty="0" smtClean="0"/>
              <a:t>,</a:t>
            </a:r>
            <a:r>
              <a:rPr lang="en-US" sz="3200" b="1" dirty="0" smtClean="0"/>
              <a:t> C </a:t>
            </a:r>
            <a:r>
              <a:rPr lang="en-US" sz="3200" dirty="0" smtClean="0"/>
              <a:t>| ~</a:t>
            </a:r>
            <a:r>
              <a:rPr lang="en-US" sz="3200" b="1" dirty="0" err="1" smtClean="0"/>
              <a:t>L</a:t>
            </a:r>
            <a:r>
              <a:rPr lang="en-US" sz="3200" b="1" baseline="-25000" dirty="0" err="1" smtClean="0"/>
              <a:t>n</a:t>
            </a:r>
            <a:r>
              <a:rPr lang="en-US" sz="3200" b="1" baseline="-25000" dirty="0" smtClean="0"/>
              <a:t> </a:t>
            </a:r>
            <a:r>
              <a:rPr lang="en-US" sz="3200" b="1" dirty="0" smtClean="0"/>
              <a:t>^ ~T </a:t>
            </a:r>
            <a:r>
              <a:rPr lang="en-US" sz="3200" dirty="0" smtClean="0"/>
              <a:t>) = </a:t>
            </a:r>
          </a:p>
          <a:p>
            <a:r>
              <a:rPr lang="en-US" sz="3200" dirty="0" smtClean="0"/>
              <a:t>			P(</a:t>
            </a:r>
            <a:r>
              <a:rPr lang="en-US" sz="3200" b="1" dirty="0" smtClean="0"/>
              <a:t>G</a:t>
            </a:r>
            <a:r>
              <a:rPr lang="en-US" sz="3200" dirty="0" smtClean="0"/>
              <a:t>)P(~</a:t>
            </a:r>
            <a:r>
              <a:rPr lang="en-US" sz="3200" b="1" dirty="0" smtClean="0"/>
              <a:t>T</a:t>
            </a:r>
            <a:r>
              <a:rPr lang="en-US" sz="3200" dirty="0" smtClean="0"/>
              <a:t>)P(</a:t>
            </a:r>
            <a:r>
              <a:rPr lang="en-US" sz="3200" b="1" dirty="0" smtClean="0"/>
              <a:t>G</a:t>
            </a:r>
            <a:r>
              <a:rPr lang="en-US" sz="3200" dirty="0" smtClean="0"/>
              <a:t>) + P(</a:t>
            </a:r>
            <a:r>
              <a:rPr lang="en-US" sz="3200" b="1" dirty="0" smtClean="0"/>
              <a:t>G</a:t>
            </a:r>
            <a:r>
              <a:rPr lang="en-US" sz="3200" dirty="0" smtClean="0"/>
              <a:t>)P(</a:t>
            </a:r>
            <a:r>
              <a:rPr lang="en-US" sz="3200" b="1" dirty="0" smtClean="0"/>
              <a:t>T</a:t>
            </a:r>
            <a:r>
              <a:rPr lang="en-US" sz="3200" dirty="0" smtClean="0"/>
              <a:t>)P(~</a:t>
            </a:r>
            <a:r>
              <a:rPr lang="en-US" sz="3200" b="1" dirty="0" smtClean="0"/>
              <a:t>S</a:t>
            </a:r>
            <a:r>
              <a:rPr lang="en-US" sz="3200" dirty="0" smtClean="0"/>
              <a:t>)</a:t>
            </a:r>
            <a:endParaRPr lang="en-US" altLang="ja-JP" sz="3200" baseline="30000" dirty="0" smtClean="0"/>
          </a:p>
          <a:p>
            <a:r>
              <a:rPr lang="en-US" altLang="ja-JP" sz="3200" baseline="30000" dirty="0" smtClean="0"/>
              <a:t>		</a:t>
            </a:r>
            <a:r>
              <a:rPr lang="en-US" altLang="ja-JP" sz="3200" dirty="0" smtClean="0"/>
              <a:t>P(</a:t>
            </a:r>
            <a:r>
              <a:rPr lang="en-US" sz="3200" b="1" dirty="0" smtClean="0"/>
              <a:t>A</a:t>
            </a:r>
            <a:r>
              <a:rPr lang="en-US" sz="3200" b="1" baseline="-25000" dirty="0" smtClean="0"/>
              <a:t>+1+2</a:t>
            </a:r>
            <a:r>
              <a:rPr lang="en-US" sz="3200" b="1" dirty="0" smtClean="0"/>
              <a:t> = C</a:t>
            </a:r>
            <a:r>
              <a:rPr lang="en-US" sz="3200" dirty="0" smtClean="0"/>
              <a:t>,</a:t>
            </a:r>
            <a:r>
              <a:rPr lang="en-US" sz="3200" b="1" dirty="0" smtClean="0"/>
              <a:t> C </a:t>
            </a:r>
            <a:r>
              <a:rPr lang="en-US" sz="3200" dirty="0" smtClean="0"/>
              <a:t>| ~</a:t>
            </a:r>
            <a:r>
              <a:rPr lang="en-US" sz="3200" b="1" dirty="0" err="1" smtClean="0"/>
              <a:t>L</a:t>
            </a:r>
            <a:r>
              <a:rPr lang="en-US" sz="3200" b="1" baseline="-25000" dirty="0" err="1" smtClean="0"/>
              <a:t>n</a:t>
            </a:r>
            <a:r>
              <a:rPr lang="en-US" sz="3200" b="1" baseline="-25000" dirty="0" smtClean="0"/>
              <a:t> </a:t>
            </a:r>
            <a:r>
              <a:rPr lang="en-US" sz="3200" b="1" dirty="0" smtClean="0"/>
              <a:t>^ ~T </a:t>
            </a:r>
            <a:r>
              <a:rPr lang="en-US" sz="3200" dirty="0" smtClean="0"/>
              <a:t>) = </a:t>
            </a:r>
          </a:p>
          <a:p>
            <a:r>
              <a:rPr lang="en-US" sz="3200" dirty="0" smtClean="0"/>
              <a:t>			P(</a:t>
            </a:r>
            <a:r>
              <a:rPr lang="en-US" sz="3200" b="1" dirty="0" smtClean="0"/>
              <a:t>G</a:t>
            </a:r>
            <a:r>
              <a:rPr lang="en-US" sz="3200" dirty="0" smtClean="0"/>
              <a:t>)P(~</a:t>
            </a:r>
            <a:r>
              <a:rPr lang="en-US" sz="3200" b="1" dirty="0" smtClean="0"/>
              <a:t>T</a:t>
            </a:r>
            <a:r>
              <a:rPr lang="en-US" sz="3200" dirty="0" smtClean="0"/>
              <a:t>)P(</a:t>
            </a:r>
            <a:r>
              <a:rPr lang="en-US" sz="3200" b="1" dirty="0" smtClean="0"/>
              <a:t>G</a:t>
            </a:r>
            <a:r>
              <a:rPr lang="en-US" sz="3200" dirty="0" smtClean="0"/>
              <a:t>) + P(</a:t>
            </a:r>
            <a:r>
              <a:rPr lang="en-US" sz="3200" b="1" dirty="0" smtClean="0"/>
              <a:t>G</a:t>
            </a:r>
            <a:r>
              <a:rPr lang="en-US" sz="3200" dirty="0" smtClean="0"/>
              <a:t>)P(</a:t>
            </a:r>
            <a:r>
              <a:rPr lang="en-US" sz="3200" b="1" dirty="0" smtClean="0"/>
              <a:t>T</a:t>
            </a:r>
            <a:r>
              <a:rPr lang="en-US" sz="3200" dirty="0" smtClean="0"/>
              <a:t>)P(~</a:t>
            </a:r>
            <a:r>
              <a:rPr lang="en-US" sz="3200" b="1" dirty="0" smtClean="0"/>
              <a:t>S</a:t>
            </a:r>
            <a:r>
              <a:rPr lang="en-US" sz="3200" dirty="0" smtClean="0"/>
              <a:t>)</a:t>
            </a:r>
          </a:p>
          <a:p>
            <a:endParaRPr lang="en-US" sz="3200" dirty="0" smtClean="0"/>
          </a:p>
          <a:p>
            <a:endParaRPr lang="en-US" sz="3200" dirty="0" smtClean="0"/>
          </a:p>
          <a:p>
            <a:endParaRPr lang="en-US" sz="3200" dirty="0"/>
          </a:p>
        </p:txBody>
      </p:sp>
      <p:sp>
        <p:nvSpPr>
          <p:cNvPr id="80" name="Rectangle 11"/>
          <p:cNvSpPr>
            <a:spLocks noChangeArrowheads="1"/>
          </p:cNvSpPr>
          <p:nvPr/>
        </p:nvSpPr>
        <p:spPr bwMode="auto">
          <a:xfrm>
            <a:off x="9982200" y="17145000"/>
            <a:ext cx="7162800" cy="685800"/>
          </a:xfrm>
          <a:prstGeom prst="rect">
            <a:avLst/>
          </a:prstGeom>
          <a:noFill/>
          <a:ln w="9525">
            <a:noFill/>
            <a:miter lim="800000"/>
            <a:headEnd/>
            <a:tailEnd/>
          </a:ln>
        </p:spPr>
        <p:txBody>
          <a:bodyPr anchor="ctr">
            <a:prstTxWarp prst="textNoShape">
              <a:avLst/>
            </a:prstTxWarp>
          </a:bodyPr>
          <a:lstStyle/>
          <a:p>
            <a:pPr algn="ctr" defTabSz="3343275" eaLnBrk="0" hangingPunct="0"/>
            <a:r>
              <a:rPr lang="en-US" sz="4400" b="1" dirty="0" smtClean="0">
                <a:solidFill>
                  <a:srgbClr val="4B89D0"/>
                </a:solidFill>
                <a:latin typeface="Times" charset="0"/>
              </a:rPr>
              <a:t>First action features</a:t>
            </a:r>
            <a:endParaRPr lang="en-US" sz="4400" b="1" dirty="0">
              <a:solidFill>
                <a:srgbClr val="4B89D0"/>
              </a:solidFill>
              <a:latin typeface="Times" charset="0"/>
            </a:endParaRPr>
          </a:p>
        </p:txBody>
      </p:sp>
      <p:sp>
        <p:nvSpPr>
          <p:cNvPr id="81" name="Line 12"/>
          <p:cNvSpPr>
            <a:spLocks noChangeShapeType="1"/>
          </p:cNvSpPr>
          <p:nvPr/>
        </p:nvSpPr>
        <p:spPr bwMode="auto">
          <a:xfrm>
            <a:off x="8458200" y="17830800"/>
            <a:ext cx="10668000" cy="0"/>
          </a:xfrm>
          <a:prstGeom prst="line">
            <a:avLst/>
          </a:prstGeom>
          <a:noFill/>
          <a:ln w="76200">
            <a:solidFill>
              <a:srgbClr val="A50021"/>
            </a:solidFill>
            <a:round/>
            <a:headEnd/>
            <a:tailEnd/>
          </a:ln>
        </p:spPr>
        <p:txBody>
          <a:bodyPr>
            <a:prstTxWarp prst="textNoShape">
              <a:avLst/>
            </a:prstTxWarp>
          </a:bodyPr>
          <a:lstStyle/>
          <a:p>
            <a:endParaRPr lang="en-US" dirty="0"/>
          </a:p>
        </p:txBody>
      </p:sp>
      <p:sp>
        <p:nvSpPr>
          <p:cNvPr id="82" name="Text Box 435"/>
          <p:cNvSpPr txBox="1">
            <a:spLocks noChangeArrowheads="1"/>
          </p:cNvSpPr>
          <p:nvPr/>
        </p:nvSpPr>
        <p:spPr bwMode="auto">
          <a:xfrm>
            <a:off x="20269200" y="13792200"/>
            <a:ext cx="4800600" cy="492443"/>
          </a:xfrm>
          <a:prstGeom prst="rect">
            <a:avLst/>
          </a:prstGeom>
          <a:noFill/>
          <a:ln w="9525">
            <a:noFill/>
            <a:miter lim="800000"/>
            <a:headEnd/>
            <a:tailEnd/>
          </a:ln>
        </p:spPr>
        <p:txBody>
          <a:bodyPr wrap="square">
            <a:prstTxWarp prst="textNoShape">
              <a:avLst/>
            </a:prstTxWarp>
            <a:spAutoFit/>
          </a:bodyPr>
          <a:lstStyle/>
          <a:p>
            <a:r>
              <a:rPr lang="en-US" sz="2600" i="1" dirty="0" smtClean="0"/>
              <a:t>Image 1: Subsequent action hints</a:t>
            </a:r>
          </a:p>
        </p:txBody>
      </p:sp>
      <p:sp>
        <p:nvSpPr>
          <p:cNvPr id="83" name="Text Box 435"/>
          <p:cNvSpPr txBox="1">
            <a:spLocks noChangeArrowheads="1"/>
          </p:cNvSpPr>
          <p:nvPr/>
        </p:nvSpPr>
        <p:spPr bwMode="auto">
          <a:xfrm>
            <a:off x="26212800" y="13792200"/>
            <a:ext cx="5638800" cy="492443"/>
          </a:xfrm>
          <a:prstGeom prst="rect">
            <a:avLst/>
          </a:prstGeom>
          <a:noFill/>
          <a:ln w="9525">
            <a:noFill/>
            <a:miter lim="800000"/>
            <a:headEnd/>
            <a:tailEnd/>
          </a:ln>
        </p:spPr>
        <p:txBody>
          <a:bodyPr wrap="square">
            <a:prstTxWarp prst="textNoShape">
              <a:avLst/>
            </a:prstTxWarp>
            <a:spAutoFit/>
          </a:bodyPr>
          <a:lstStyle/>
          <a:p>
            <a:r>
              <a:rPr lang="en-US" sz="2600" i="1" dirty="0" smtClean="0"/>
              <a:t>Image 2: Scaffolding/subsequent actions</a:t>
            </a:r>
          </a:p>
        </p:txBody>
      </p:sp>
      <p:pic>
        <p:nvPicPr>
          <p:cNvPr id="46" name="Picture 167" descr="LearnLabLogo_hires"/>
          <p:cNvPicPr>
            <a:picLocks noChangeAspect="1" noChangeArrowheads="1"/>
          </p:cNvPicPr>
          <p:nvPr/>
        </p:nvPicPr>
        <p:blipFill>
          <a:blip r:embed="rId16" cstate="print"/>
          <a:srcRect/>
          <a:stretch>
            <a:fillRect/>
          </a:stretch>
        </p:blipFill>
        <p:spPr bwMode="auto">
          <a:xfrm>
            <a:off x="254001" y="82550"/>
            <a:ext cx="921542" cy="36512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3343275" rtl="0" eaLnBrk="1" fontAlgn="base" latinLnBrk="0" hangingPunct="1">
          <a:lnSpc>
            <a:spcPct val="100000"/>
          </a:lnSpc>
          <a:spcBef>
            <a:spcPct val="0"/>
          </a:spcBef>
          <a:spcAft>
            <a:spcPct val="0"/>
          </a:spcAft>
          <a:buClrTx/>
          <a:buSzTx/>
          <a:buFontTx/>
          <a:buNone/>
          <a:tabLst/>
          <a:defRPr kumimoji="0" lang="en-US" sz="66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3343275" rtl="0" eaLnBrk="1" fontAlgn="base" latinLnBrk="0" hangingPunct="1">
          <a:lnSpc>
            <a:spcPct val="100000"/>
          </a:lnSpc>
          <a:spcBef>
            <a:spcPct val="0"/>
          </a:spcBef>
          <a:spcAft>
            <a:spcPct val="0"/>
          </a:spcAft>
          <a:buClrTx/>
          <a:buSzTx/>
          <a:buFontTx/>
          <a:buNone/>
          <a:tabLst/>
          <a:defRPr kumimoji="0" lang="en-US" sz="66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26526</TotalTime>
  <Words>866</Words>
  <Application>Microsoft Office PowerPoint</Application>
  <PresentationFormat>Custom</PresentationFormat>
  <Paragraphs>133</Paragraphs>
  <Slides>1</Slides>
  <Notes>1</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vt:i4>
      </vt:variant>
    </vt:vector>
  </HeadingPairs>
  <TitlesOfParts>
    <vt:vector size="3" baseType="lpstr">
      <vt:lpstr>Default Design</vt:lpstr>
      <vt:lpstr>Photo Editor Photo</vt:lpstr>
      <vt:lpstr>Slide 1</vt:lpstr>
    </vt:vector>
  </TitlesOfParts>
  <Company>Worcester Polytechnic Institute</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emerado</dc:creator>
  <cp:lastModifiedBy>Administrator</cp:lastModifiedBy>
  <cp:revision>656</cp:revision>
  <dcterms:created xsi:type="dcterms:W3CDTF">2010-05-19T17:41:44Z</dcterms:created>
  <dcterms:modified xsi:type="dcterms:W3CDTF">2010-06-07T19:52:12Z</dcterms:modified>
</cp:coreProperties>
</file>